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66" r:id="rId3"/>
    <p:sldId id="267" r:id="rId4"/>
    <p:sldId id="268" r:id="rId5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61A"/>
    <a:srgbClr val="22778D"/>
    <a:srgbClr val="263C1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0"/>
    <p:restoredTop sz="96405"/>
  </p:normalViewPr>
  <p:slideViewPr>
    <p:cSldViewPr snapToGrid="0" snapToObjects="1">
      <p:cViewPr varScale="1">
        <p:scale>
          <a:sx n="165" d="100"/>
          <a:sy n="165" d="100"/>
        </p:scale>
        <p:origin x="1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02F-5E45-3A49-913D-5B1B015F4DB5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B2DA-38B0-7742-889A-4B9547F5A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7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02F-5E45-3A49-913D-5B1B015F4DB5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B2DA-38B0-7742-889A-4B9547F5A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49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02F-5E45-3A49-913D-5B1B015F4DB5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B2DA-38B0-7742-889A-4B9547F5A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4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02F-5E45-3A49-913D-5B1B015F4DB5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B2DA-38B0-7742-889A-4B9547F5A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94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02F-5E45-3A49-913D-5B1B015F4DB5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B2DA-38B0-7742-889A-4B9547F5A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25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02F-5E45-3A49-913D-5B1B015F4DB5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B2DA-38B0-7742-889A-4B9547F5A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49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02F-5E45-3A49-913D-5B1B015F4DB5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B2DA-38B0-7742-889A-4B9547F5A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99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02F-5E45-3A49-913D-5B1B015F4DB5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B2DA-38B0-7742-889A-4B9547F5A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25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02F-5E45-3A49-913D-5B1B015F4DB5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B2DA-38B0-7742-889A-4B9547F5A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01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02F-5E45-3A49-913D-5B1B015F4DB5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B2DA-38B0-7742-889A-4B9547F5A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96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02F-5E45-3A49-913D-5B1B015F4DB5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B2DA-38B0-7742-889A-4B9547F5A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70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202F-5E45-3A49-913D-5B1B015F4DB5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CB2DA-38B0-7742-889A-4B9547F5A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79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ED18502-B77C-9943-9829-B432A42B4122}"/>
              </a:ext>
            </a:extLst>
          </p:cNvPr>
          <p:cNvSpPr txBox="1"/>
          <p:nvPr/>
        </p:nvSpPr>
        <p:spPr>
          <a:xfrm>
            <a:off x="4580813" y="4686916"/>
            <a:ext cx="2133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schoolwarpeace@sns.it</a:t>
            </a:r>
            <a:endParaRPr lang="it-IT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A4E5EE2A-79F1-C749-8723-44AB392173B9}"/>
              </a:ext>
            </a:extLst>
          </p:cNvPr>
          <p:cNvCxnSpPr>
            <a:cxnSpLocks/>
          </p:cNvCxnSpPr>
          <p:nvPr/>
        </p:nvCxnSpPr>
        <p:spPr>
          <a:xfrm flipH="1">
            <a:off x="552233" y="4686916"/>
            <a:ext cx="6341862" cy="0"/>
          </a:xfrm>
          <a:prstGeom prst="line">
            <a:avLst/>
          </a:prstGeom>
          <a:ln w="9525">
            <a:solidFill>
              <a:srgbClr val="22778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A0359A6E-888C-4544-93C3-44BFFB17F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18"/>
          <a:stretch/>
        </p:blipFill>
        <p:spPr>
          <a:xfrm>
            <a:off x="165785" y="138925"/>
            <a:ext cx="841379" cy="1325440"/>
          </a:xfrm>
          <a:prstGeom prst="rect">
            <a:avLst/>
          </a:prstGeom>
          <a:effectLst/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CB02C363-9282-2D42-8CAA-5489238E12F0}"/>
              </a:ext>
            </a:extLst>
          </p:cNvPr>
          <p:cNvCxnSpPr>
            <a:cxnSpLocks/>
          </p:cNvCxnSpPr>
          <p:nvPr/>
        </p:nvCxnSpPr>
        <p:spPr>
          <a:xfrm>
            <a:off x="144018" y="1563757"/>
            <a:ext cx="0" cy="3501729"/>
          </a:xfrm>
          <a:prstGeom prst="line">
            <a:avLst/>
          </a:prstGeom>
          <a:ln w="9525">
            <a:solidFill>
              <a:srgbClr val="22778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A68C4E4-7895-E049-894D-840950151462}"/>
              </a:ext>
            </a:extLst>
          </p:cNvPr>
          <p:cNvSpPr txBox="1"/>
          <p:nvPr/>
        </p:nvSpPr>
        <p:spPr>
          <a:xfrm>
            <a:off x="1475314" y="691565"/>
            <a:ext cx="5347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22778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Summer school </a:t>
            </a:r>
            <a:br>
              <a:rPr lang="en-US" sz="2400" dirty="0">
                <a:solidFill>
                  <a:srgbClr val="22778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22778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War, peace and the world order</a:t>
            </a:r>
            <a:endParaRPr lang="it-IT" sz="2400" b="1" dirty="0">
              <a:solidFill>
                <a:srgbClr val="22778D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r"/>
            <a:endParaRPr lang="it-IT" sz="2400" dirty="0">
              <a:solidFill>
                <a:srgbClr val="22778D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BE594088-8E90-6246-8145-DB68E2DD74D2}"/>
              </a:ext>
            </a:extLst>
          </p:cNvPr>
          <p:cNvCxnSpPr>
            <a:cxnSpLocks/>
          </p:cNvCxnSpPr>
          <p:nvPr/>
        </p:nvCxnSpPr>
        <p:spPr>
          <a:xfrm flipH="1">
            <a:off x="1060174" y="593427"/>
            <a:ext cx="5833921" cy="0"/>
          </a:xfrm>
          <a:prstGeom prst="line">
            <a:avLst/>
          </a:prstGeom>
          <a:ln w="9525">
            <a:solidFill>
              <a:srgbClr val="22778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">
            <a:extLst>
              <a:ext uri="{FF2B5EF4-FFF2-40B4-BE49-F238E27FC236}">
                <a16:creationId xmlns:a16="http://schemas.microsoft.com/office/drawing/2014/main" id="{82DBE13F-3074-964A-A3FF-7F0EC572E58B}"/>
              </a:ext>
            </a:extLst>
          </p:cNvPr>
          <p:cNvGrpSpPr/>
          <p:nvPr/>
        </p:nvGrpSpPr>
        <p:grpSpPr>
          <a:xfrm>
            <a:off x="3281372" y="52995"/>
            <a:ext cx="3541137" cy="540432"/>
            <a:chOff x="3281372" y="183264"/>
            <a:chExt cx="3541137" cy="540432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C75FCFBB-3432-7F49-B502-BC9C99B8894F}"/>
                </a:ext>
              </a:extLst>
            </p:cNvPr>
            <p:cNvSpPr txBox="1"/>
            <p:nvPr/>
          </p:nvSpPr>
          <p:spPr>
            <a:xfrm>
              <a:off x="3429000" y="183264"/>
              <a:ext cx="3393509" cy="540432"/>
            </a:xfrm>
            <a:prstGeom prst="rect">
              <a:avLst/>
            </a:prstGeom>
            <a:solidFill>
              <a:srgbClr val="22778D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endParaRPr lang="it-IT" sz="1350" dirty="0">
                <a:solidFill>
                  <a:srgbClr val="0070C0"/>
                </a:solidFill>
              </a:endParaRP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9F4A1796-1F0D-3E43-AC12-15C6B120AC6A}"/>
                </a:ext>
              </a:extLst>
            </p:cNvPr>
            <p:cNvSpPr txBox="1"/>
            <p:nvPr/>
          </p:nvSpPr>
          <p:spPr>
            <a:xfrm>
              <a:off x="3428999" y="222050"/>
              <a:ext cx="33935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kern="0" spc="23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Florence, 29 </a:t>
              </a:r>
              <a:r>
                <a:rPr lang="it-IT" sz="1100" kern="0" spc="23" dirty="0" err="1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September</a:t>
              </a:r>
              <a:r>
                <a:rPr lang="it-IT" sz="1100" kern="0" spc="23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- 3 </a:t>
              </a:r>
              <a:r>
                <a:rPr lang="it-IT" sz="1100" kern="0" spc="23" dirty="0" err="1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October</a:t>
              </a:r>
              <a:r>
                <a:rPr lang="it-IT" sz="1100" kern="0" spc="23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2025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3D27C02-4C10-5B43-9AE9-C91F86CA4A16}"/>
                </a:ext>
              </a:extLst>
            </p:cNvPr>
            <p:cNvSpPr txBox="1"/>
            <p:nvPr/>
          </p:nvSpPr>
          <p:spPr>
            <a:xfrm>
              <a:off x="3281372" y="397150"/>
              <a:ext cx="28876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100" kern="0" spc="23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Faculty of Political and Social Sciences</a:t>
              </a:r>
            </a:p>
          </p:txBody>
        </p:sp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53" y="1496833"/>
            <a:ext cx="5613538" cy="31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130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E9C073A4-B4D3-0441-9D39-A0862A5E6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18"/>
          <a:stretch/>
        </p:blipFill>
        <p:spPr>
          <a:xfrm>
            <a:off x="89154" y="100764"/>
            <a:ext cx="423981" cy="667905"/>
          </a:xfrm>
          <a:prstGeom prst="rect">
            <a:avLst/>
          </a:prstGeom>
          <a:effectLst/>
        </p:spPr>
      </p:pic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3809CD12-4550-C649-918B-F71A20ED237E}"/>
              </a:ext>
            </a:extLst>
          </p:cNvPr>
          <p:cNvCxnSpPr>
            <a:cxnSpLocks/>
          </p:cNvCxnSpPr>
          <p:nvPr/>
        </p:nvCxnSpPr>
        <p:spPr>
          <a:xfrm>
            <a:off x="144018" y="819033"/>
            <a:ext cx="0" cy="4246453"/>
          </a:xfrm>
          <a:prstGeom prst="line">
            <a:avLst/>
          </a:prstGeom>
          <a:ln w="9525">
            <a:solidFill>
              <a:srgbClr val="22778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7BF6B7F-E51A-854D-AD7A-0FD93D44FC68}"/>
              </a:ext>
            </a:extLst>
          </p:cNvPr>
          <p:cNvSpPr txBox="1"/>
          <p:nvPr/>
        </p:nvSpPr>
        <p:spPr>
          <a:xfrm>
            <a:off x="660763" y="357368"/>
            <a:ext cx="605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22778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Summer school  </a:t>
            </a:r>
            <a:r>
              <a:rPr lang="en-US" sz="2000" b="1" dirty="0">
                <a:solidFill>
                  <a:srgbClr val="22778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War, peace and the world order</a:t>
            </a:r>
            <a:endParaRPr lang="it-IT" sz="2000" b="1" dirty="0">
              <a:solidFill>
                <a:srgbClr val="22778D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B3AF64A9-ED05-634C-BCEE-F18CF6CE32F5}"/>
              </a:ext>
            </a:extLst>
          </p:cNvPr>
          <p:cNvCxnSpPr>
            <a:cxnSpLocks/>
          </p:cNvCxnSpPr>
          <p:nvPr/>
        </p:nvCxnSpPr>
        <p:spPr>
          <a:xfrm flipH="1">
            <a:off x="552233" y="732575"/>
            <a:ext cx="6341862" cy="0"/>
          </a:xfrm>
          <a:prstGeom prst="line">
            <a:avLst/>
          </a:prstGeom>
          <a:ln w="9525">
            <a:solidFill>
              <a:srgbClr val="22778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7C631AA9-9D58-4140-8D06-1F0FA221B402}"/>
              </a:ext>
            </a:extLst>
          </p:cNvPr>
          <p:cNvGrpSpPr/>
          <p:nvPr/>
        </p:nvGrpSpPr>
        <p:grpSpPr>
          <a:xfrm>
            <a:off x="3429000" y="129355"/>
            <a:ext cx="3465095" cy="284812"/>
            <a:chOff x="3429000" y="129355"/>
            <a:chExt cx="3465095" cy="284812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55EE662C-BCD1-014A-80DF-334213D59CDE}"/>
                </a:ext>
              </a:extLst>
            </p:cNvPr>
            <p:cNvSpPr txBox="1"/>
            <p:nvPr/>
          </p:nvSpPr>
          <p:spPr>
            <a:xfrm>
              <a:off x="3429000" y="183264"/>
              <a:ext cx="3465095" cy="180000"/>
            </a:xfrm>
            <a:prstGeom prst="rect">
              <a:avLst/>
            </a:prstGeom>
            <a:solidFill>
              <a:srgbClr val="22778D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endParaRPr lang="it-IT" sz="1350" dirty="0">
                <a:solidFill>
                  <a:srgbClr val="0070C0"/>
                </a:solidFill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833EAAFB-31A0-0B4F-881C-380F19761DF1}"/>
                </a:ext>
              </a:extLst>
            </p:cNvPr>
            <p:cNvSpPr txBox="1"/>
            <p:nvPr/>
          </p:nvSpPr>
          <p:spPr>
            <a:xfrm>
              <a:off x="5093900" y="152557"/>
              <a:ext cx="16200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100" kern="0" spc="23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29 </a:t>
              </a:r>
              <a:r>
                <a:rPr lang="it-IT" sz="1100" kern="0" spc="23" dirty="0" err="1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September</a:t>
              </a:r>
              <a:r>
                <a:rPr lang="it-IT" sz="1100" kern="0" spc="23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2025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C711234-D4BA-F243-A55A-E0074D3CCFDC}"/>
                </a:ext>
              </a:extLst>
            </p:cNvPr>
            <p:cNvSpPr txBox="1"/>
            <p:nvPr/>
          </p:nvSpPr>
          <p:spPr>
            <a:xfrm>
              <a:off x="4847770" y="129355"/>
              <a:ext cx="18662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it-IT" sz="1100" kern="0" spc="23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ttangolo 1"/>
          <p:cNvSpPr/>
          <p:nvPr/>
        </p:nvSpPr>
        <p:spPr>
          <a:xfrm>
            <a:off x="294163" y="957692"/>
            <a:ext cx="63252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10-11 h.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Welcome and presentation of the School and of the participants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Mario Pianta, Scuola Normale Superiore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Alessandro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Saggioro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Sapienza University of Rome, Coordinator of the National PhD in Peace Studies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Daniela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Musina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Tutor, Scuola Normale Superiore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Tutorship session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Side activities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4014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E9C073A4-B4D3-0441-9D39-A0862A5E6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18"/>
          <a:stretch/>
        </p:blipFill>
        <p:spPr>
          <a:xfrm>
            <a:off x="89154" y="100764"/>
            <a:ext cx="423981" cy="667905"/>
          </a:xfrm>
          <a:prstGeom prst="rect">
            <a:avLst/>
          </a:prstGeom>
          <a:effectLst/>
        </p:spPr>
      </p:pic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3809CD12-4550-C649-918B-F71A20ED237E}"/>
              </a:ext>
            </a:extLst>
          </p:cNvPr>
          <p:cNvCxnSpPr>
            <a:cxnSpLocks/>
          </p:cNvCxnSpPr>
          <p:nvPr/>
        </p:nvCxnSpPr>
        <p:spPr>
          <a:xfrm>
            <a:off x="144018" y="819033"/>
            <a:ext cx="0" cy="4246453"/>
          </a:xfrm>
          <a:prstGeom prst="line">
            <a:avLst/>
          </a:prstGeom>
          <a:ln w="9525">
            <a:solidFill>
              <a:srgbClr val="22778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7BF6B7F-E51A-854D-AD7A-0FD93D44FC68}"/>
              </a:ext>
            </a:extLst>
          </p:cNvPr>
          <p:cNvSpPr txBox="1"/>
          <p:nvPr/>
        </p:nvSpPr>
        <p:spPr>
          <a:xfrm>
            <a:off x="660763" y="357368"/>
            <a:ext cx="605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22778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Summer school  </a:t>
            </a:r>
            <a:r>
              <a:rPr lang="en-US" sz="2000" b="1" dirty="0">
                <a:solidFill>
                  <a:srgbClr val="22778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War, peace and the world order</a:t>
            </a:r>
            <a:endParaRPr lang="it-IT" sz="2000" b="1" dirty="0">
              <a:solidFill>
                <a:srgbClr val="22778D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B3AF64A9-ED05-634C-BCEE-F18CF6CE32F5}"/>
              </a:ext>
            </a:extLst>
          </p:cNvPr>
          <p:cNvCxnSpPr>
            <a:cxnSpLocks/>
          </p:cNvCxnSpPr>
          <p:nvPr/>
        </p:nvCxnSpPr>
        <p:spPr>
          <a:xfrm flipH="1">
            <a:off x="552233" y="732575"/>
            <a:ext cx="6341862" cy="0"/>
          </a:xfrm>
          <a:prstGeom prst="line">
            <a:avLst/>
          </a:prstGeom>
          <a:ln w="9525">
            <a:solidFill>
              <a:srgbClr val="22778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7C631AA9-9D58-4140-8D06-1F0FA221B402}"/>
              </a:ext>
            </a:extLst>
          </p:cNvPr>
          <p:cNvGrpSpPr/>
          <p:nvPr/>
        </p:nvGrpSpPr>
        <p:grpSpPr>
          <a:xfrm>
            <a:off x="3429000" y="129355"/>
            <a:ext cx="3465095" cy="284812"/>
            <a:chOff x="3429000" y="129355"/>
            <a:chExt cx="3465095" cy="284812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55EE662C-BCD1-014A-80DF-334213D59CDE}"/>
                </a:ext>
              </a:extLst>
            </p:cNvPr>
            <p:cNvSpPr txBox="1"/>
            <p:nvPr/>
          </p:nvSpPr>
          <p:spPr>
            <a:xfrm>
              <a:off x="3429000" y="183264"/>
              <a:ext cx="3465095" cy="180000"/>
            </a:xfrm>
            <a:prstGeom prst="rect">
              <a:avLst/>
            </a:prstGeom>
            <a:solidFill>
              <a:srgbClr val="22778D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endParaRPr lang="it-IT" sz="1350" dirty="0">
                <a:solidFill>
                  <a:srgbClr val="0070C0"/>
                </a:solidFill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833EAAFB-31A0-0B4F-881C-380F19761DF1}"/>
                </a:ext>
              </a:extLst>
            </p:cNvPr>
            <p:cNvSpPr txBox="1"/>
            <p:nvPr/>
          </p:nvSpPr>
          <p:spPr>
            <a:xfrm>
              <a:off x="5093900" y="152557"/>
              <a:ext cx="16200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100" kern="0" spc="23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29 </a:t>
              </a:r>
              <a:r>
                <a:rPr lang="it-IT" sz="1100" kern="0" spc="23" dirty="0" err="1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September</a:t>
              </a:r>
              <a:r>
                <a:rPr lang="it-IT" sz="1100" kern="0" spc="23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2025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C711234-D4BA-F243-A55A-E0074D3CCFDC}"/>
                </a:ext>
              </a:extLst>
            </p:cNvPr>
            <p:cNvSpPr txBox="1"/>
            <p:nvPr/>
          </p:nvSpPr>
          <p:spPr>
            <a:xfrm>
              <a:off x="4847770" y="129355"/>
              <a:ext cx="18662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it-IT" sz="1100" kern="0" spc="23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ttangolo 1"/>
          <p:cNvSpPr/>
          <p:nvPr/>
        </p:nvSpPr>
        <p:spPr>
          <a:xfrm>
            <a:off x="294163" y="957692"/>
            <a:ext cx="6325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427466" y="757479"/>
            <a:ext cx="619199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ALEXANDROVA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Violetta	MA, Università La Statale di Milano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AMATO Giacomo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Peace Studies, Università La Sapienza di Roma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BARTOLUCCI Valentina	Senior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Fellow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CISP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Università di Pisa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BEGAL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Cecilia	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 SNS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BENUSSI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Matteo		Researcher, Università Ca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Foscari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Venezia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CASLINI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Martina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Peace Studies, Università La Sapienza di Roma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CECERE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Stefano		Video Games Developer,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Activist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 Games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Borders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COLLAZZO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Michele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Università di Bologna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COLOMBO Roberto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University of Glasgow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Rajib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Kumar		MA, European University Institute (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EUI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GROOT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Francis		MA, University of Amsterdam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DEGORTES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Erika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Peace Studies, Università La Sapienza di Roma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PERSIO Federico Daniel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Università di Bologna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FARSETTI Bianca		MA, Università di Pisa, Project Coordinator Un Ponte Per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ETS</a:t>
            </a:r>
            <a:endParaRPr lang="it-IT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FASCIANI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Cecilia		Freelance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Journalist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Documentary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Filmmaker</a:t>
            </a:r>
            <a:endParaRPr lang="it-IT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FERMANTE Edoardo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Università di Firenze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FORTI Giorgio			MA, Graduate Institute Geneva,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OHCHR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FRASSON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Pietro		MA, Università di Firenze e Scuola Normale Superiore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GARABELLO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Chiara		MA, Università di Firenze e Scuola Normale Superiore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GERVASINI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Giacomo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Scuola Normale Superiore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GRECO Erika	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Peace Studies, Università La Sapienza di Roma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HEIMLER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Caterina		MA in Political Science, Università La Sapienza di Roma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KONUKLU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Deniz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MA, University of Amsterdam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KUMANINA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Ksenia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Research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Fellow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South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African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 of International Affairs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LOCCI Fabio	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 SNS, MA, Università di Torino</a:t>
            </a:r>
            <a:endParaRPr lang="it-IT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1269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E9C073A4-B4D3-0441-9D39-A0862A5E6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18"/>
          <a:stretch/>
        </p:blipFill>
        <p:spPr>
          <a:xfrm>
            <a:off x="89154" y="100764"/>
            <a:ext cx="423981" cy="667905"/>
          </a:xfrm>
          <a:prstGeom prst="rect">
            <a:avLst/>
          </a:prstGeom>
          <a:effectLst/>
        </p:spPr>
      </p:pic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3809CD12-4550-C649-918B-F71A20ED237E}"/>
              </a:ext>
            </a:extLst>
          </p:cNvPr>
          <p:cNvCxnSpPr>
            <a:cxnSpLocks/>
          </p:cNvCxnSpPr>
          <p:nvPr/>
        </p:nvCxnSpPr>
        <p:spPr>
          <a:xfrm>
            <a:off x="144018" y="819033"/>
            <a:ext cx="0" cy="4246453"/>
          </a:xfrm>
          <a:prstGeom prst="line">
            <a:avLst/>
          </a:prstGeom>
          <a:ln w="9525">
            <a:solidFill>
              <a:srgbClr val="22778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7BF6B7F-E51A-854D-AD7A-0FD93D44FC68}"/>
              </a:ext>
            </a:extLst>
          </p:cNvPr>
          <p:cNvSpPr txBox="1"/>
          <p:nvPr/>
        </p:nvSpPr>
        <p:spPr>
          <a:xfrm>
            <a:off x="660763" y="357368"/>
            <a:ext cx="605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22778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Summer school  </a:t>
            </a:r>
            <a:r>
              <a:rPr lang="en-US" sz="2000" b="1" dirty="0">
                <a:solidFill>
                  <a:srgbClr val="22778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War, peace and the world order</a:t>
            </a:r>
            <a:endParaRPr lang="it-IT" sz="2000" b="1" dirty="0">
              <a:solidFill>
                <a:srgbClr val="22778D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B3AF64A9-ED05-634C-BCEE-F18CF6CE32F5}"/>
              </a:ext>
            </a:extLst>
          </p:cNvPr>
          <p:cNvCxnSpPr>
            <a:cxnSpLocks/>
          </p:cNvCxnSpPr>
          <p:nvPr/>
        </p:nvCxnSpPr>
        <p:spPr>
          <a:xfrm flipH="1">
            <a:off x="552233" y="732575"/>
            <a:ext cx="6341862" cy="0"/>
          </a:xfrm>
          <a:prstGeom prst="line">
            <a:avLst/>
          </a:prstGeom>
          <a:ln w="9525">
            <a:solidFill>
              <a:srgbClr val="22778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7C631AA9-9D58-4140-8D06-1F0FA221B402}"/>
              </a:ext>
            </a:extLst>
          </p:cNvPr>
          <p:cNvGrpSpPr/>
          <p:nvPr/>
        </p:nvGrpSpPr>
        <p:grpSpPr>
          <a:xfrm>
            <a:off x="3429000" y="129355"/>
            <a:ext cx="3465095" cy="284812"/>
            <a:chOff x="3429000" y="129355"/>
            <a:chExt cx="3465095" cy="284812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55EE662C-BCD1-014A-80DF-334213D59CDE}"/>
                </a:ext>
              </a:extLst>
            </p:cNvPr>
            <p:cNvSpPr txBox="1"/>
            <p:nvPr/>
          </p:nvSpPr>
          <p:spPr>
            <a:xfrm>
              <a:off x="3429000" y="183264"/>
              <a:ext cx="3465095" cy="180000"/>
            </a:xfrm>
            <a:prstGeom prst="rect">
              <a:avLst/>
            </a:prstGeom>
            <a:solidFill>
              <a:srgbClr val="22778D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endParaRPr lang="it-IT" sz="1350" dirty="0">
                <a:solidFill>
                  <a:srgbClr val="0070C0"/>
                </a:solidFill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833EAAFB-31A0-0B4F-881C-380F19761DF1}"/>
                </a:ext>
              </a:extLst>
            </p:cNvPr>
            <p:cNvSpPr txBox="1"/>
            <p:nvPr/>
          </p:nvSpPr>
          <p:spPr>
            <a:xfrm>
              <a:off x="5093900" y="152557"/>
              <a:ext cx="16200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100" kern="0" spc="23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29 </a:t>
              </a:r>
              <a:r>
                <a:rPr lang="it-IT" sz="1100" kern="0" spc="23" dirty="0" err="1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September</a:t>
              </a:r>
              <a:r>
                <a:rPr lang="it-IT" sz="1100" kern="0" spc="23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2025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C711234-D4BA-F243-A55A-E0074D3CCFDC}"/>
                </a:ext>
              </a:extLst>
            </p:cNvPr>
            <p:cNvSpPr txBox="1"/>
            <p:nvPr/>
          </p:nvSpPr>
          <p:spPr>
            <a:xfrm>
              <a:off x="4847770" y="129355"/>
              <a:ext cx="18662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it-IT" sz="1100" kern="0" spc="23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ttangolo 1"/>
          <p:cNvSpPr/>
          <p:nvPr/>
        </p:nvSpPr>
        <p:spPr>
          <a:xfrm>
            <a:off x="294163" y="957692"/>
            <a:ext cx="6325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8030" y="741215"/>
            <a:ext cx="646143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MARINI Tancredi 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Peace Studies, Università La Sapienza di Roma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MARLE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Annemjin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MA, European University Institute (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EUI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MOMBELLI Sara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Peace Studies, Università Cattolica del Sacro Cuore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MUCCIGROSSO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Piera		Political Advisor and Project Manager, Party of the European Left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PARSI Lavinia	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Università Statale di Milano and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Humboldt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Universität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PASCUAL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PECIÑA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Sara	MA,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Carlos III de Madrid,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soon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 SNS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PELLEGRINO Elena		MA, Università di Bologna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REITSMA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Sanne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Independent Consultant; Advisor, DC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Taleninstituut</a:t>
            </a:r>
            <a:endParaRPr lang="it-IT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SALVO Laura	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Scuola Normale Superiore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SAUBAN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Clémentine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Researcher, Centre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Delàs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d’Estudis per la Pau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Barcelona</a:t>
            </a:r>
            <a:endParaRPr lang="it-IT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SCACCHI Leonardo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Università per Stranieri di Perugia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SCHRAUDOLPH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Sandro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Università di Trento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SCIALOJA Sofia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Scuola Normale Superiore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SHABAN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Aya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Founder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Namliyeh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Arab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Group for the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Protection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Nature (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APN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SIMÕES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Madalena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Law, European University Institute (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EUI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SPANU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Giacomo		Researcher, Università di Palermo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SPINATO Gianluca		Head of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Delegation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Italian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Cross - Chad, Niger,  Cameroon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STIFANO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Paolo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Peace Studies, Università La Sapienza di Roma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SUSARENCO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Daniela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Peace Studies, Università La Sapienza di Roma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TABORRI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Andrea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Università per Stranieri di Perugia</a:t>
            </a:r>
          </a:p>
          <a:p>
            <a:pPr algn="just">
              <a:spcAft>
                <a:spcPts val="0"/>
              </a:spcAft>
            </a:pP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TORRACO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Rosa Maria		MA, European University Institute (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EUI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TOZZI Anita	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Peace Studies, Università La Sapienza di Roma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TRINGALI Giulia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Peace Studies, Università La Sapienza di Roma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TROPEANO Anna Micol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Peace Studies, Università di Torino e La Sapienza di Roma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ZHANG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Yiming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Peace Studies, Università La Sapienza di Roma</a:t>
            </a:r>
            <a:endParaRPr lang="it-IT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1823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752</Words>
  <Application>Microsoft Macintosh PowerPoint</Application>
  <PresentationFormat>Personalizzato</PresentationFormat>
  <Paragraphs>74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 Secondo Leccese</dc:creator>
  <cp:lastModifiedBy>Clara BIANCHI</cp:lastModifiedBy>
  <cp:revision>55</cp:revision>
  <cp:lastPrinted>2022-09-07T13:40:54Z</cp:lastPrinted>
  <dcterms:created xsi:type="dcterms:W3CDTF">2021-05-13T12:36:08Z</dcterms:created>
  <dcterms:modified xsi:type="dcterms:W3CDTF">2025-09-29T08:36:10Z</dcterms:modified>
</cp:coreProperties>
</file>