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5"/>
  </p:notesMasterIdLst>
  <p:handoutMasterIdLst>
    <p:handoutMasterId r:id="rId46"/>
  </p:handoutMasterIdLst>
  <p:sldIdLst>
    <p:sldId id="323" r:id="rId2"/>
    <p:sldId id="542" r:id="rId3"/>
    <p:sldId id="547" r:id="rId4"/>
    <p:sldId id="549" r:id="rId5"/>
    <p:sldId id="546" r:id="rId6"/>
    <p:sldId id="543" r:id="rId7"/>
    <p:sldId id="567" r:id="rId8"/>
    <p:sldId id="585" r:id="rId9"/>
    <p:sldId id="584" r:id="rId10"/>
    <p:sldId id="568" r:id="rId11"/>
    <p:sldId id="570" r:id="rId12"/>
    <p:sldId id="574" r:id="rId13"/>
    <p:sldId id="576" r:id="rId14"/>
    <p:sldId id="580" r:id="rId15"/>
    <p:sldId id="581" r:id="rId16"/>
    <p:sldId id="552" r:id="rId17"/>
    <p:sldId id="553" r:id="rId18"/>
    <p:sldId id="555" r:id="rId19"/>
    <p:sldId id="556" r:id="rId20"/>
    <p:sldId id="545" r:id="rId21"/>
    <p:sldId id="491" r:id="rId22"/>
    <p:sldId id="492" r:id="rId23"/>
    <p:sldId id="535" r:id="rId24"/>
    <p:sldId id="497" r:id="rId25"/>
    <p:sldId id="597" r:id="rId26"/>
    <p:sldId id="537" r:id="rId27"/>
    <p:sldId id="536" r:id="rId28"/>
    <p:sldId id="493" r:id="rId29"/>
    <p:sldId id="587" r:id="rId30"/>
    <p:sldId id="598" r:id="rId31"/>
    <p:sldId id="599" r:id="rId32"/>
    <p:sldId id="600" r:id="rId33"/>
    <p:sldId id="601" r:id="rId34"/>
    <p:sldId id="602" r:id="rId35"/>
    <p:sldId id="603" r:id="rId36"/>
    <p:sldId id="604" r:id="rId37"/>
    <p:sldId id="605" r:id="rId38"/>
    <p:sldId id="606" r:id="rId39"/>
    <p:sldId id="588" r:id="rId40"/>
    <p:sldId id="589" r:id="rId41"/>
    <p:sldId id="590" r:id="rId42"/>
    <p:sldId id="591" r:id="rId43"/>
    <p:sldId id="582" r:id="rId44"/>
  </p:sldIdLst>
  <p:sldSz cx="9144000" cy="6858000" type="screen4x3"/>
  <p:notesSz cx="6669088" cy="99266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9" autoAdjust="0"/>
    <p:restoredTop sz="94581" autoAdjust="0"/>
  </p:normalViewPr>
  <p:slideViewPr>
    <p:cSldViewPr>
      <p:cViewPr varScale="1">
        <p:scale>
          <a:sx n="87" d="100"/>
          <a:sy n="87" d="100"/>
        </p:scale>
        <p:origin x="19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1342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it-IT"/>
          </a:p>
        </p:txBody>
      </p:sp>
      <p:sp>
        <p:nvSpPr>
          <p:cNvPr id="17411" name="Rectangle 3"/>
          <p:cNvSpPr>
            <a:spLocks noGrp="1" noChangeArrowheads="1"/>
          </p:cNvSpPr>
          <p:nvPr>
            <p:ph type="dt" sz="quarter"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it-IT"/>
          </a:p>
        </p:txBody>
      </p:sp>
      <p:sp>
        <p:nvSpPr>
          <p:cNvPr id="17412" name="Rectangle 4"/>
          <p:cNvSpPr>
            <a:spLocks noGrp="1" noChangeArrowheads="1"/>
          </p:cNvSpPr>
          <p:nvPr>
            <p:ph type="ftr" sz="quarter" idx="2"/>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endParaRPr lang="it-IT"/>
          </a:p>
        </p:txBody>
      </p:sp>
      <p:sp>
        <p:nvSpPr>
          <p:cNvPr id="17413" name="Rectangle 5"/>
          <p:cNvSpPr>
            <a:spLocks noGrp="1" noChangeArrowheads="1"/>
          </p:cNvSpPr>
          <p:nvPr>
            <p:ph type="sldNum" sz="quarter" idx="3"/>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27B6EBB7-3F79-49BA-A86B-2AD2BA2B6647}"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endParaRPr lang="it-IT"/>
          </a:p>
        </p:txBody>
      </p:sp>
      <p:sp>
        <p:nvSpPr>
          <p:cNvPr id="15363" name="Rectangle 3"/>
          <p:cNvSpPr>
            <a:spLocks noGrp="1" noChangeArrowheads="1"/>
          </p:cNvSpPr>
          <p:nvPr>
            <p:ph type="dt" idx="1"/>
          </p:nvPr>
        </p:nvSpPr>
        <p:spPr bwMode="auto">
          <a:xfrm>
            <a:off x="377915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it-IT"/>
          </a:p>
        </p:txBody>
      </p:sp>
      <p:sp>
        <p:nvSpPr>
          <p:cNvPr id="26628"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889212" y="4715153"/>
            <a:ext cx="4890665"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5366" name="Rectangle 6"/>
          <p:cNvSpPr>
            <a:spLocks noGrp="1" noChangeArrowheads="1"/>
          </p:cNvSpPr>
          <p:nvPr>
            <p:ph type="ftr" sz="quarter" idx="4"/>
          </p:nvPr>
        </p:nvSpPr>
        <p:spPr bwMode="auto">
          <a:xfrm>
            <a:off x="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endParaRPr lang="it-IT"/>
          </a:p>
        </p:txBody>
      </p:sp>
      <p:sp>
        <p:nvSpPr>
          <p:cNvPr id="15367" name="Rectangle 7"/>
          <p:cNvSpPr>
            <a:spLocks noGrp="1" noChangeArrowheads="1"/>
          </p:cNvSpPr>
          <p:nvPr>
            <p:ph type="sldNum" sz="quarter" idx="5"/>
          </p:nvPr>
        </p:nvSpPr>
        <p:spPr bwMode="auto">
          <a:xfrm>
            <a:off x="3779150" y="9430306"/>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4FD8E87C-DA29-4195-8D58-979F063A6139}"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45A774A-FE50-431E-9D9E-35A001781D85}" type="slidenum">
              <a:rPr lang="it-IT" smtClean="0"/>
              <a:pPr/>
              <a:t>1</a:t>
            </a:fld>
            <a:endParaRPr lang="it-IT"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it-IT"/>
          </a:p>
        </p:txBody>
      </p:sp>
      <p:pic>
        <p:nvPicPr>
          <p:cNvPr id="5"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it-IT"/>
          </a:p>
        </p:txBody>
      </p:sp>
      <p:sp>
        <p:nvSpPr>
          <p:cNvPr id="30725" name="Rectangle 5"/>
          <p:cNvSpPr>
            <a:spLocks noGrp="1" noChangeArrowheads="1"/>
          </p:cNvSpPr>
          <p:nvPr>
            <p:ph type="ctrTitle"/>
          </p:nvPr>
        </p:nvSpPr>
        <p:spPr>
          <a:xfrm>
            <a:off x="1143000" y="1981200"/>
            <a:ext cx="7772400" cy="1143000"/>
          </a:xfrm>
        </p:spPr>
        <p:txBody>
          <a:bodyPr/>
          <a:lstStyle>
            <a:lvl1pPr>
              <a:defRPr/>
            </a:lvl1pPr>
          </a:lstStyle>
          <a:p>
            <a:r>
              <a:rPr lang="it-IT"/>
              <a:t>Fare clic per modificare lo stile del titolo dello schema</a:t>
            </a:r>
          </a:p>
        </p:txBody>
      </p:sp>
      <p:sp>
        <p:nvSpPr>
          <p:cNvPr id="30726"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it-IT"/>
              <a:t>Fare clic per modificare lo stile del sottotitolo dello schema</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fld id="{14F78F0E-ECF6-4F6E-8AEB-DCF65042FE7D}" type="datetime1">
              <a:rPr lang="it-IT"/>
              <a:pPr>
                <a:defRPr/>
              </a:pPr>
              <a:t>29/09/2025</a:t>
            </a:fld>
            <a:endParaRPr lang="it-IT"/>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it-IT"/>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15C714A0-2777-4332-918D-FC6BEC3F04F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fld id="{067EB1FA-6A73-4921-B738-9BEFF912274E}" type="datetime1">
              <a:rPr lang="it-IT"/>
              <a:pPr>
                <a:defRPr/>
              </a:pPr>
              <a:t>29/09/2025</a:t>
            </a:fld>
            <a:endParaRPr 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p>
        </p:txBody>
      </p:sp>
      <p:sp>
        <p:nvSpPr>
          <p:cNvPr id="6" name="Rectangle 11"/>
          <p:cNvSpPr>
            <a:spLocks noGrp="1" noChangeArrowheads="1"/>
          </p:cNvSpPr>
          <p:nvPr>
            <p:ph type="sldNum" sz="quarter" idx="12"/>
          </p:nvPr>
        </p:nvSpPr>
        <p:spPr>
          <a:ln/>
        </p:spPr>
        <p:txBody>
          <a:bodyPr/>
          <a:lstStyle>
            <a:lvl1pPr>
              <a:defRPr/>
            </a:lvl1pPr>
          </a:lstStyle>
          <a:p>
            <a:pPr>
              <a:defRPr/>
            </a:pPr>
            <a:fld id="{DA8FA06B-47E5-4088-9096-0D8EB6E5E00A}" type="slidenum">
              <a:rPr lang="it-IT"/>
              <a:pPr>
                <a:defRPr/>
              </a:pPr>
              <a:t>‹N›</a:t>
            </a:fld>
            <a:endParaRPr lang="it-IT"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6100" y="838200"/>
            <a:ext cx="1943100" cy="53784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66800" y="838200"/>
            <a:ext cx="5676900" cy="5378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fld id="{7E078564-F036-4B94-B4A6-28CBD3B8362F}" type="datetime1">
              <a:rPr lang="it-IT"/>
              <a:pPr>
                <a:defRPr/>
              </a:pPr>
              <a:t>29/09/2025</a:t>
            </a:fld>
            <a:endParaRPr 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p>
        </p:txBody>
      </p:sp>
      <p:sp>
        <p:nvSpPr>
          <p:cNvPr id="6" name="Rectangle 11"/>
          <p:cNvSpPr>
            <a:spLocks noGrp="1" noChangeArrowheads="1"/>
          </p:cNvSpPr>
          <p:nvPr>
            <p:ph type="sldNum" sz="quarter" idx="12"/>
          </p:nvPr>
        </p:nvSpPr>
        <p:spPr>
          <a:ln/>
        </p:spPr>
        <p:txBody>
          <a:bodyPr/>
          <a:lstStyle>
            <a:lvl1pPr>
              <a:defRPr/>
            </a:lvl1pPr>
          </a:lstStyle>
          <a:p>
            <a:pPr>
              <a:defRPr/>
            </a:pPr>
            <a:fld id="{FFEFCAAB-83B4-40AE-9AD6-F7FDF1E17783}" type="slidenum">
              <a:rPr lang="it-IT"/>
              <a:pPr>
                <a:defRPr/>
              </a:pPr>
              <a:t>‹N›</a:t>
            </a:fld>
            <a:endParaRPr lang="it-IT"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fld id="{B1253C29-F884-4E69-9528-9AEA8E927FE6}" type="datetime1">
              <a:rPr lang="it-IT"/>
              <a:pPr>
                <a:defRPr/>
              </a:pPr>
              <a:t>29/09/2025</a:t>
            </a:fld>
            <a:endParaRPr 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p>
        </p:txBody>
      </p:sp>
      <p:sp>
        <p:nvSpPr>
          <p:cNvPr id="6" name="Rectangle 11"/>
          <p:cNvSpPr>
            <a:spLocks noGrp="1" noChangeArrowheads="1"/>
          </p:cNvSpPr>
          <p:nvPr>
            <p:ph type="sldNum" sz="quarter" idx="12"/>
          </p:nvPr>
        </p:nvSpPr>
        <p:spPr>
          <a:ln/>
        </p:spPr>
        <p:txBody>
          <a:bodyPr/>
          <a:lstStyle>
            <a:lvl1pPr>
              <a:defRPr/>
            </a:lvl1pPr>
          </a:lstStyle>
          <a:p>
            <a:pPr>
              <a:defRPr/>
            </a:pPr>
            <a:fld id="{EDFE0482-9EAC-45A3-A987-F1F7DDE980F6}" type="slidenum">
              <a:rPr lang="it-IT"/>
              <a:pPr>
                <a:defRPr/>
              </a:pPr>
              <a:t>‹N›</a:t>
            </a:fld>
            <a:endParaRPr lang="it-IT"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7"/>
          <p:cNvSpPr>
            <a:spLocks noGrp="1" noChangeArrowheads="1"/>
          </p:cNvSpPr>
          <p:nvPr>
            <p:ph type="dt" sz="half" idx="10"/>
          </p:nvPr>
        </p:nvSpPr>
        <p:spPr>
          <a:ln/>
        </p:spPr>
        <p:txBody>
          <a:bodyPr/>
          <a:lstStyle>
            <a:lvl1pPr>
              <a:defRPr/>
            </a:lvl1pPr>
          </a:lstStyle>
          <a:p>
            <a:pPr>
              <a:defRPr/>
            </a:pPr>
            <a:fld id="{9B093592-714F-4A66-9AD1-24064244EBE4}" type="datetime1">
              <a:rPr lang="it-IT"/>
              <a:pPr>
                <a:defRPr/>
              </a:pPr>
              <a:t>29/09/2025</a:t>
            </a:fld>
            <a:endParaRPr 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p>
        </p:txBody>
      </p:sp>
      <p:sp>
        <p:nvSpPr>
          <p:cNvPr id="6" name="Rectangle 11"/>
          <p:cNvSpPr>
            <a:spLocks noGrp="1" noChangeArrowheads="1"/>
          </p:cNvSpPr>
          <p:nvPr>
            <p:ph type="sldNum" sz="quarter" idx="12"/>
          </p:nvPr>
        </p:nvSpPr>
        <p:spPr>
          <a:ln/>
        </p:spPr>
        <p:txBody>
          <a:bodyPr/>
          <a:lstStyle>
            <a:lvl1pPr>
              <a:defRPr/>
            </a:lvl1pPr>
          </a:lstStyle>
          <a:p>
            <a:pPr>
              <a:defRPr/>
            </a:pPr>
            <a:fld id="{82E33C80-F0C8-424A-90B9-FCB62D69582D}" type="slidenum">
              <a:rPr lang="it-IT"/>
              <a:pPr>
                <a:defRPr/>
              </a:pPr>
              <a:t>‹N›</a:t>
            </a:fld>
            <a:endParaRPr lang="it-IT"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7"/>
          <p:cNvSpPr>
            <a:spLocks noGrp="1" noChangeArrowheads="1"/>
          </p:cNvSpPr>
          <p:nvPr>
            <p:ph type="dt" sz="half" idx="10"/>
          </p:nvPr>
        </p:nvSpPr>
        <p:spPr>
          <a:ln/>
        </p:spPr>
        <p:txBody>
          <a:bodyPr/>
          <a:lstStyle>
            <a:lvl1pPr>
              <a:defRPr/>
            </a:lvl1pPr>
          </a:lstStyle>
          <a:p>
            <a:pPr>
              <a:defRPr/>
            </a:pPr>
            <a:fld id="{7553853B-5979-4651-8591-F5FBBFF8CB3A}" type="datetime1">
              <a:rPr lang="it-IT"/>
              <a:pPr>
                <a:defRPr/>
              </a:pPr>
              <a:t>29/09/2025</a:t>
            </a:fld>
            <a:endParaRPr 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p>
        </p:txBody>
      </p:sp>
      <p:sp>
        <p:nvSpPr>
          <p:cNvPr id="7" name="Rectangle 11"/>
          <p:cNvSpPr>
            <a:spLocks noGrp="1" noChangeArrowheads="1"/>
          </p:cNvSpPr>
          <p:nvPr>
            <p:ph type="sldNum" sz="quarter" idx="12"/>
          </p:nvPr>
        </p:nvSpPr>
        <p:spPr>
          <a:ln/>
        </p:spPr>
        <p:txBody>
          <a:bodyPr/>
          <a:lstStyle>
            <a:lvl1pPr>
              <a:defRPr/>
            </a:lvl1pPr>
          </a:lstStyle>
          <a:p>
            <a:pPr>
              <a:defRPr/>
            </a:pPr>
            <a:fld id="{85D29BA1-6ED2-4921-8D5D-8FC1CD09F426}" type="slidenum">
              <a:rPr lang="it-IT"/>
              <a:pPr>
                <a:defRPr/>
              </a:pPr>
              <a:t>‹N›</a:t>
            </a:fld>
            <a:endParaRPr lang="it-IT"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7"/>
          <p:cNvSpPr>
            <a:spLocks noGrp="1" noChangeArrowheads="1"/>
          </p:cNvSpPr>
          <p:nvPr>
            <p:ph type="dt" sz="half" idx="10"/>
          </p:nvPr>
        </p:nvSpPr>
        <p:spPr>
          <a:ln/>
        </p:spPr>
        <p:txBody>
          <a:bodyPr/>
          <a:lstStyle>
            <a:lvl1pPr>
              <a:defRPr/>
            </a:lvl1pPr>
          </a:lstStyle>
          <a:p>
            <a:pPr>
              <a:defRPr/>
            </a:pPr>
            <a:fld id="{A73CC411-2083-48EE-A850-E5F6A1CAA375}" type="datetime1">
              <a:rPr lang="it-IT"/>
              <a:pPr>
                <a:defRPr/>
              </a:pPr>
              <a:t>29/09/2025</a:t>
            </a:fld>
            <a:endParaRPr lang="it-IT"/>
          </a:p>
        </p:txBody>
      </p:sp>
      <p:sp>
        <p:nvSpPr>
          <p:cNvPr id="8" name="Rectangle 8"/>
          <p:cNvSpPr>
            <a:spLocks noGrp="1" noChangeArrowheads="1"/>
          </p:cNvSpPr>
          <p:nvPr>
            <p:ph type="ftr" sz="quarter" idx="11"/>
          </p:nvPr>
        </p:nvSpPr>
        <p:spPr>
          <a:ln/>
        </p:spPr>
        <p:txBody>
          <a:bodyPr/>
          <a:lstStyle>
            <a:lvl1pPr>
              <a:defRPr/>
            </a:lvl1pPr>
          </a:lstStyle>
          <a:p>
            <a:pPr>
              <a:defRPr/>
            </a:pPr>
            <a:endParaRPr lang="it-IT"/>
          </a:p>
        </p:txBody>
      </p:sp>
      <p:sp>
        <p:nvSpPr>
          <p:cNvPr id="9" name="Rectangle 11"/>
          <p:cNvSpPr>
            <a:spLocks noGrp="1" noChangeArrowheads="1"/>
          </p:cNvSpPr>
          <p:nvPr>
            <p:ph type="sldNum" sz="quarter" idx="12"/>
          </p:nvPr>
        </p:nvSpPr>
        <p:spPr>
          <a:ln/>
        </p:spPr>
        <p:txBody>
          <a:bodyPr/>
          <a:lstStyle>
            <a:lvl1pPr>
              <a:defRPr/>
            </a:lvl1pPr>
          </a:lstStyle>
          <a:p>
            <a:pPr>
              <a:defRPr/>
            </a:pPr>
            <a:fld id="{DC12F476-10F6-4562-913C-AD52BE8E0D85}" type="slidenum">
              <a:rPr lang="it-IT"/>
              <a:pPr>
                <a:defRPr/>
              </a:pPr>
              <a:t>‹N›</a:t>
            </a:fld>
            <a:endParaRPr lang="it-IT"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7"/>
          <p:cNvSpPr>
            <a:spLocks noGrp="1" noChangeArrowheads="1"/>
          </p:cNvSpPr>
          <p:nvPr>
            <p:ph type="dt" sz="half" idx="10"/>
          </p:nvPr>
        </p:nvSpPr>
        <p:spPr>
          <a:ln/>
        </p:spPr>
        <p:txBody>
          <a:bodyPr/>
          <a:lstStyle>
            <a:lvl1pPr>
              <a:defRPr/>
            </a:lvl1pPr>
          </a:lstStyle>
          <a:p>
            <a:pPr>
              <a:defRPr/>
            </a:pPr>
            <a:fld id="{4CFFB980-79F9-4C47-ADA1-DD4BA28FFC3F}" type="datetime1">
              <a:rPr lang="it-IT"/>
              <a:pPr>
                <a:defRPr/>
              </a:pPr>
              <a:t>29/09/2025</a:t>
            </a:fld>
            <a:endParaRPr lang="it-IT"/>
          </a:p>
        </p:txBody>
      </p:sp>
      <p:sp>
        <p:nvSpPr>
          <p:cNvPr id="4" name="Rectangle 8"/>
          <p:cNvSpPr>
            <a:spLocks noGrp="1" noChangeArrowheads="1"/>
          </p:cNvSpPr>
          <p:nvPr>
            <p:ph type="ftr" sz="quarter" idx="11"/>
          </p:nvPr>
        </p:nvSpPr>
        <p:spPr>
          <a:ln/>
        </p:spPr>
        <p:txBody>
          <a:bodyPr/>
          <a:lstStyle>
            <a:lvl1pPr>
              <a:defRPr/>
            </a:lvl1pPr>
          </a:lstStyle>
          <a:p>
            <a:pPr>
              <a:defRPr/>
            </a:pPr>
            <a:endParaRPr lang="it-IT"/>
          </a:p>
        </p:txBody>
      </p:sp>
      <p:sp>
        <p:nvSpPr>
          <p:cNvPr id="5" name="Rectangle 11"/>
          <p:cNvSpPr>
            <a:spLocks noGrp="1" noChangeArrowheads="1"/>
          </p:cNvSpPr>
          <p:nvPr>
            <p:ph type="sldNum" sz="quarter" idx="12"/>
          </p:nvPr>
        </p:nvSpPr>
        <p:spPr>
          <a:ln/>
        </p:spPr>
        <p:txBody>
          <a:bodyPr/>
          <a:lstStyle>
            <a:lvl1pPr>
              <a:defRPr/>
            </a:lvl1pPr>
          </a:lstStyle>
          <a:p>
            <a:pPr>
              <a:defRPr/>
            </a:pPr>
            <a:fld id="{AC5D67CB-62B3-4AC7-BC0E-1D097DFDA950}" type="slidenum">
              <a:rPr lang="it-IT"/>
              <a:pPr>
                <a:defRPr/>
              </a:pPr>
              <a:t>‹N›</a:t>
            </a:fld>
            <a:endParaRPr lang="it-IT"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78413E50-061C-4A86-B841-D820F7D02DC4}" type="datetime1">
              <a:rPr lang="it-IT"/>
              <a:pPr>
                <a:defRPr/>
              </a:pPr>
              <a:t>29/09/2025</a:t>
            </a:fld>
            <a:endParaRPr lang="it-IT"/>
          </a:p>
        </p:txBody>
      </p:sp>
      <p:sp>
        <p:nvSpPr>
          <p:cNvPr id="3" name="Rectangle 8"/>
          <p:cNvSpPr>
            <a:spLocks noGrp="1" noChangeArrowheads="1"/>
          </p:cNvSpPr>
          <p:nvPr>
            <p:ph type="ftr" sz="quarter" idx="11"/>
          </p:nvPr>
        </p:nvSpPr>
        <p:spPr>
          <a:ln/>
        </p:spPr>
        <p:txBody>
          <a:bodyPr/>
          <a:lstStyle>
            <a:lvl1pPr>
              <a:defRPr/>
            </a:lvl1pPr>
          </a:lstStyle>
          <a:p>
            <a:pPr>
              <a:defRPr/>
            </a:pPr>
            <a:endParaRPr lang="it-IT"/>
          </a:p>
        </p:txBody>
      </p:sp>
      <p:sp>
        <p:nvSpPr>
          <p:cNvPr id="4" name="Rectangle 11"/>
          <p:cNvSpPr>
            <a:spLocks noGrp="1" noChangeArrowheads="1"/>
          </p:cNvSpPr>
          <p:nvPr>
            <p:ph type="sldNum" sz="quarter" idx="12"/>
          </p:nvPr>
        </p:nvSpPr>
        <p:spPr>
          <a:ln/>
        </p:spPr>
        <p:txBody>
          <a:bodyPr/>
          <a:lstStyle>
            <a:lvl1pPr>
              <a:defRPr/>
            </a:lvl1pPr>
          </a:lstStyle>
          <a:p>
            <a:pPr>
              <a:defRPr/>
            </a:pPr>
            <a:fld id="{0EFD651F-2D02-4035-B0B4-513C7767A80E}" type="slidenum">
              <a:rPr lang="it-IT"/>
              <a:pPr>
                <a:defRPr/>
              </a:pPr>
              <a:t>‹N›</a:t>
            </a:fld>
            <a:endParaRPr lang="it-IT"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fld id="{34FE75AB-66E6-4B28-A821-C674195AC056}" type="datetime1">
              <a:rPr lang="it-IT"/>
              <a:pPr>
                <a:defRPr/>
              </a:pPr>
              <a:t>29/09/2025</a:t>
            </a:fld>
            <a:endParaRPr 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p>
        </p:txBody>
      </p:sp>
      <p:sp>
        <p:nvSpPr>
          <p:cNvPr id="7" name="Rectangle 11"/>
          <p:cNvSpPr>
            <a:spLocks noGrp="1" noChangeArrowheads="1"/>
          </p:cNvSpPr>
          <p:nvPr>
            <p:ph type="sldNum" sz="quarter" idx="12"/>
          </p:nvPr>
        </p:nvSpPr>
        <p:spPr>
          <a:ln/>
        </p:spPr>
        <p:txBody>
          <a:bodyPr/>
          <a:lstStyle>
            <a:lvl1pPr>
              <a:defRPr/>
            </a:lvl1pPr>
          </a:lstStyle>
          <a:p>
            <a:pPr>
              <a:defRPr/>
            </a:pPr>
            <a:fld id="{C36D7F1D-A5FE-40D4-81FA-5C063D3F98C6}" type="slidenum">
              <a:rPr lang="it-IT"/>
              <a:pPr>
                <a:defRPr/>
              </a:pPr>
              <a:t>‹N›</a:t>
            </a:fld>
            <a:endParaRPr lang="it-IT"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fld id="{F92E17F9-9F4B-4E69-8489-316B911F1296}" type="datetime1">
              <a:rPr lang="it-IT"/>
              <a:pPr>
                <a:defRPr/>
              </a:pPr>
              <a:t>29/09/2025</a:t>
            </a:fld>
            <a:endParaRPr 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p>
        </p:txBody>
      </p:sp>
      <p:sp>
        <p:nvSpPr>
          <p:cNvPr id="7" name="Rectangle 11"/>
          <p:cNvSpPr>
            <a:spLocks noGrp="1" noChangeArrowheads="1"/>
          </p:cNvSpPr>
          <p:nvPr>
            <p:ph type="sldNum" sz="quarter" idx="12"/>
          </p:nvPr>
        </p:nvSpPr>
        <p:spPr>
          <a:ln/>
        </p:spPr>
        <p:txBody>
          <a:bodyPr/>
          <a:lstStyle>
            <a:lvl1pPr>
              <a:defRPr/>
            </a:lvl1pPr>
          </a:lstStyle>
          <a:p>
            <a:pPr>
              <a:defRPr/>
            </a:pPr>
            <a:fld id="{E43E5B09-7E8C-4666-8EC8-B980B80F59E4}" type="slidenum">
              <a:rPr lang="it-IT"/>
              <a:pPr>
                <a:defRPr/>
              </a:pPr>
              <a:t>‹N›</a:t>
            </a:fld>
            <a:endParaRPr lang="it-IT"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it-IT"/>
          </a:p>
        </p:txBody>
      </p:sp>
      <p:sp>
        <p:nvSpPr>
          <p:cNvPr id="2969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it-IT"/>
          </a:p>
        </p:txBody>
      </p:sp>
      <p:sp>
        <p:nvSpPr>
          <p:cNvPr id="29700" name="Rectangle 4"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defRPr/>
            </a:pPr>
            <a:endParaRPr lang="it-IT"/>
          </a:p>
        </p:txBody>
      </p:sp>
      <p:sp>
        <p:nvSpPr>
          <p:cNvPr id="29701" name="Rectangle 5"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defRPr/>
            </a:pPr>
            <a:endParaRPr lang="it-IT"/>
          </a:p>
        </p:txBody>
      </p:sp>
      <p:sp>
        <p:nvSpPr>
          <p:cNvPr id="103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2970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pPr>
              <a:defRPr/>
            </a:pPr>
            <a:fld id="{7ADD0929-F302-4A89-8919-2450D618E59F}" type="datetime1">
              <a:rPr lang="it-IT"/>
              <a:pPr>
                <a:defRPr/>
              </a:pPr>
              <a:t>29/09/2025</a:t>
            </a:fld>
            <a:endParaRPr lang="it-IT"/>
          </a:p>
        </p:txBody>
      </p:sp>
      <p:sp>
        <p:nvSpPr>
          <p:cNvPr id="2970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pPr>
              <a:defRPr/>
            </a:pPr>
            <a:endParaRPr lang="it-IT"/>
          </a:p>
        </p:txBody>
      </p:sp>
      <p:pic>
        <p:nvPicPr>
          <p:cNvPr id="1033" name="Picture 9"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a:ln w="9525">
            <a:noFill/>
            <a:miter lim="800000"/>
            <a:headEnd/>
            <a:tailEnd/>
          </a:ln>
        </p:spPr>
      </p:pic>
      <p:sp>
        <p:nvSpPr>
          <p:cNvPr id="2970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it-IT"/>
          </a:p>
        </p:txBody>
      </p:sp>
      <p:sp>
        <p:nvSpPr>
          <p:cNvPr id="2970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pPr>
              <a:defRPr/>
            </a:pPr>
            <a:fld id="{1525C2B8-FE93-4F25-8644-674668D79825}" type="slidenum">
              <a:rPr lang="it-IT"/>
              <a:pPr>
                <a:defRPr/>
              </a:pPr>
              <a:t>‹N›</a:t>
            </a:fld>
            <a:endParaRPr lang="it-IT" sz="1400"/>
          </a:p>
        </p:txBody>
      </p:sp>
      <p:sp>
        <p:nvSpPr>
          <p:cNvPr id="103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lt1" tx1="dk1" bg2="lt2" tx2="dk2" accent1="accent1" accent2="accent2" accent3="accent3" accent4="accent4" accent5="accent5" accent6="accent6" hlink="hlink" folHlink="folHlink"/>
  <p:sldLayoutIdLst>
    <p:sldLayoutId id="2147483781"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dt" sz="quarter" idx="10"/>
          </p:nvPr>
        </p:nvSpPr>
        <p:spPr>
          <a:noFill/>
        </p:spPr>
        <p:txBody>
          <a:bodyPr/>
          <a:lstStyle/>
          <a:p>
            <a:fld id="{8C74E0CC-2A05-4780-ADFB-215B27FC4B08}" type="datetime1">
              <a:rPr lang="it-IT" smtClean="0"/>
              <a:pPr/>
              <a:t>29/09/2025</a:t>
            </a:fld>
            <a:endParaRPr lang="it-IT" dirty="0" smtClean="0"/>
          </a:p>
        </p:txBody>
      </p:sp>
      <p:sp>
        <p:nvSpPr>
          <p:cNvPr id="3075" name="Rectangle 9"/>
          <p:cNvSpPr>
            <a:spLocks noGrp="1" noChangeArrowheads="1"/>
          </p:cNvSpPr>
          <p:nvPr>
            <p:ph type="sldNum" sz="quarter" idx="12"/>
          </p:nvPr>
        </p:nvSpPr>
        <p:spPr>
          <a:noFill/>
        </p:spPr>
        <p:txBody>
          <a:bodyPr/>
          <a:lstStyle/>
          <a:p>
            <a:fld id="{BA691EEB-1A03-4B78-B164-2E9038889F92}" type="slidenum">
              <a:rPr lang="it-IT" smtClean="0"/>
              <a:pPr/>
              <a:t>1</a:t>
            </a:fld>
            <a:endParaRPr lang="it-IT" dirty="0" smtClean="0"/>
          </a:p>
        </p:txBody>
      </p:sp>
      <p:sp>
        <p:nvSpPr>
          <p:cNvPr id="3076" name="Rectangle 6"/>
          <p:cNvSpPr>
            <a:spLocks noGrp="1" noChangeArrowheads="1"/>
          </p:cNvSpPr>
          <p:nvPr>
            <p:ph type="ctrTitle"/>
          </p:nvPr>
        </p:nvSpPr>
        <p:spPr>
          <a:xfrm>
            <a:off x="539552" y="1125538"/>
            <a:ext cx="8352928" cy="2015430"/>
          </a:xfrm>
        </p:spPr>
        <p:txBody>
          <a:bodyPr/>
          <a:lstStyle/>
          <a:p>
            <a:pPr eaLnBrk="1" hangingPunct="1"/>
            <a:r>
              <a:rPr lang="en-GB" sz="5400" b="1" dirty="0" smtClean="0"/>
              <a:t>The world system</a:t>
            </a:r>
            <a:br>
              <a:rPr lang="en-GB" sz="5400" b="1" dirty="0" smtClean="0"/>
            </a:br>
            <a:r>
              <a:rPr lang="en-GB" sz="5400" dirty="0" smtClean="0"/>
              <a:t>Capitalism, hegemony, conflicts</a:t>
            </a:r>
            <a:endParaRPr lang="it-IT" dirty="0" smtClean="0"/>
          </a:p>
        </p:txBody>
      </p:sp>
      <p:sp>
        <p:nvSpPr>
          <p:cNvPr id="3077" name="Rectangle 7"/>
          <p:cNvSpPr>
            <a:spLocks noGrp="1" noChangeArrowheads="1"/>
          </p:cNvSpPr>
          <p:nvPr>
            <p:ph type="subTitle" idx="1"/>
          </p:nvPr>
        </p:nvSpPr>
        <p:spPr>
          <a:xfrm>
            <a:off x="539552" y="4365625"/>
            <a:ext cx="8280920" cy="1371600"/>
          </a:xfrm>
        </p:spPr>
        <p:txBody>
          <a:bodyPr/>
          <a:lstStyle/>
          <a:p>
            <a:pPr eaLnBrk="1" hangingPunct="1">
              <a:lnSpc>
                <a:spcPct val="80000"/>
              </a:lnSpc>
            </a:pPr>
            <a:r>
              <a:rPr lang="it-IT" b="1" dirty="0" smtClean="0"/>
              <a:t>Mario Pianta</a:t>
            </a:r>
          </a:p>
          <a:p>
            <a:pPr eaLnBrk="1" hangingPunct="1">
              <a:lnSpc>
                <a:spcPct val="80000"/>
              </a:lnSpc>
            </a:pPr>
            <a:r>
              <a:rPr lang="it-IT" sz="2400" i="1" dirty="0" smtClean="0"/>
              <a:t>Scuola Normale Superiore</a:t>
            </a:r>
          </a:p>
          <a:p>
            <a:pPr eaLnBrk="1" hangingPunct="1">
              <a:lnSpc>
                <a:spcPct val="80000"/>
              </a:lnSpc>
            </a:pPr>
            <a:endParaRPr lang="it-IT" i="1" dirty="0" smtClean="0"/>
          </a:p>
          <a:p>
            <a:pPr eaLnBrk="1" hangingPunct="1">
              <a:lnSpc>
                <a:spcPct val="80000"/>
              </a:lnSpc>
            </a:pPr>
            <a:r>
              <a:rPr lang="it-IT" sz="2400" b="1" dirty="0" smtClean="0">
                <a:solidFill>
                  <a:schemeClr val="tx2"/>
                </a:solidFill>
              </a:rPr>
              <a:t>SNS </a:t>
            </a:r>
            <a:r>
              <a:rPr lang="it-IT" sz="2400" b="1" dirty="0" err="1" smtClean="0">
                <a:solidFill>
                  <a:schemeClr val="tx2"/>
                </a:solidFill>
              </a:rPr>
              <a:t>Summer</a:t>
            </a:r>
            <a:r>
              <a:rPr lang="it-IT" sz="2400" b="1" dirty="0" smtClean="0">
                <a:solidFill>
                  <a:schemeClr val="tx2"/>
                </a:solidFill>
              </a:rPr>
              <a:t> </a:t>
            </a:r>
            <a:r>
              <a:rPr lang="it-IT" sz="2400" b="1" dirty="0" err="1" smtClean="0">
                <a:solidFill>
                  <a:schemeClr val="tx2"/>
                </a:solidFill>
              </a:rPr>
              <a:t>school</a:t>
            </a:r>
            <a:r>
              <a:rPr lang="it-IT" sz="2400" b="1" dirty="0" smtClean="0">
                <a:solidFill>
                  <a:schemeClr val="tx2"/>
                </a:solidFill>
              </a:rPr>
              <a:t> </a:t>
            </a:r>
            <a:r>
              <a:rPr lang="it-IT" sz="2400" b="1" i="1" dirty="0" smtClean="0">
                <a:solidFill>
                  <a:schemeClr val="tx2"/>
                </a:solidFill>
              </a:rPr>
              <a:t>War, peace, the world order</a:t>
            </a:r>
            <a:r>
              <a:rPr lang="it-IT" sz="2400" b="1" dirty="0" smtClean="0">
                <a:solidFill>
                  <a:schemeClr val="tx2"/>
                </a:solidFill>
              </a:rPr>
              <a:t>, 29 </a:t>
            </a:r>
            <a:r>
              <a:rPr lang="it-IT" sz="2400" b="1" dirty="0" err="1" smtClean="0">
                <a:solidFill>
                  <a:schemeClr val="tx2"/>
                </a:solidFill>
              </a:rPr>
              <a:t>Sept</a:t>
            </a:r>
            <a:r>
              <a:rPr lang="it-IT" sz="2400" b="1" dirty="0" smtClean="0">
                <a:solidFill>
                  <a:schemeClr val="tx2"/>
                </a:solidFill>
              </a:rPr>
              <a:t> 2025</a:t>
            </a:r>
            <a:br>
              <a:rPr lang="it-IT" sz="2400" b="1" dirty="0" smtClean="0">
                <a:solidFill>
                  <a:schemeClr val="tx2"/>
                </a:solidFill>
              </a:rPr>
            </a:br>
            <a:endParaRPr lang="it-IT" sz="2400" i="1" dirty="0" smtClean="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775" y="4002"/>
            <a:ext cx="7772400" cy="1143000"/>
          </a:xfrm>
        </p:spPr>
        <p:txBody>
          <a:bodyPr/>
          <a:lstStyle/>
          <a:p>
            <a:r>
              <a:rPr lang="it-IT" dirty="0" err="1" smtClean="0"/>
              <a:t>Phase</a:t>
            </a:r>
            <a:r>
              <a:rPr lang="it-IT" dirty="0" smtClean="0"/>
              <a:t> of </a:t>
            </a:r>
            <a:r>
              <a:rPr lang="it-IT" dirty="0" err="1" smtClean="0"/>
              <a:t>material</a:t>
            </a:r>
            <a:r>
              <a:rPr lang="it-IT" dirty="0" smtClean="0"/>
              <a:t> </a:t>
            </a:r>
            <a:r>
              <a:rPr lang="it-IT" dirty="0" err="1" smtClean="0"/>
              <a:t>expansion</a:t>
            </a:r>
            <a:endParaRPr lang="it-IT" dirty="0"/>
          </a:p>
        </p:txBody>
      </p:sp>
      <p:sp>
        <p:nvSpPr>
          <p:cNvPr id="3" name="Segnaposto contenuto 2"/>
          <p:cNvSpPr>
            <a:spLocks noGrp="1"/>
          </p:cNvSpPr>
          <p:nvPr>
            <p:ph idx="1"/>
          </p:nvPr>
        </p:nvSpPr>
        <p:spPr>
          <a:xfrm>
            <a:off x="107504" y="1052736"/>
            <a:ext cx="8640960" cy="4885010"/>
          </a:xfrm>
        </p:spPr>
        <p:txBody>
          <a:bodyPr/>
          <a:lstStyle/>
          <a:p>
            <a:pPr eaLnBrk="1" hangingPunct="1"/>
            <a:r>
              <a:rPr lang="it-IT" dirty="0" smtClean="0"/>
              <a:t>The </a:t>
            </a:r>
            <a:r>
              <a:rPr lang="it-IT" b="1" dirty="0" smtClean="0"/>
              <a:t>centre</a:t>
            </a:r>
            <a:r>
              <a:rPr lang="it-IT" dirty="0" smtClean="0"/>
              <a:t> of the world economy </a:t>
            </a:r>
            <a:r>
              <a:rPr lang="it-IT" dirty="0" err="1" smtClean="0"/>
              <a:t>grows</a:t>
            </a:r>
            <a:r>
              <a:rPr lang="it-IT" dirty="0" smtClean="0"/>
              <a:t> due to: new </a:t>
            </a:r>
            <a:r>
              <a:rPr lang="it-IT" dirty="0" err="1" smtClean="0"/>
              <a:t>technologies</a:t>
            </a:r>
            <a:r>
              <a:rPr lang="it-IT" dirty="0" smtClean="0"/>
              <a:t>, production </a:t>
            </a:r>
            <a:r>
              <a:rPr lang="it-IT" dirty="0" err="1" smtClean="0"/>
              <a:t>systems</a:t>
            </a:r>
            <a:r>
              <a:rPr lang="it-IT" dirty="0" smtClean="0"/>
              <a:t>, markets, high </a:t>
            </a:r>
            <a:r>
              <a:rPr lang="it-IT" dirty="0" err="1" smtClean="0"/>
              <a:t>monopolistic</a:t>
            </a:r>
            <a:r>
              <a:rPr lang="it-IT" dirty="0" smtClean="0"/>
              <a:t> </a:t>
            </a:r>
            <a:r>
              <a:rPr lang="it-IT" dirty="0" err="1" smtClean="0"/>
              <a:t>profits</a:t>
            </a:r>
            <a:r>
              <a:rPr lang="it-IT" dirty="0" smtClean="0"/>
              <a:t> (</a:t>
            </a:r>
            <a:r>
              <a:rPr lang="it-IT" dirty="0" err="1" smtClean="0"/>
              <a:t>Schumpeter</a:t>
            </a:r>
            <a:r>
              <a:rPr lang="it-IT" dirty="0" smtClean="0"/>
              <a:t>), gains in </a:t>
            </a:r>
            <a:r>
              <a:rPr lang="it-IT" dirty="0" err="1" smtClean="0"/>
              <a:t>productivity</a:t>
            </a:r>
            <a:r>
              <a:rPr lang="it-IT" dirty="0" smtClean="0"/>
              <a:t> (Smith), </a:t>
            </a:r>
            <a:r>
              <a:rPr lang="it-IT" dirty="0" err="1" smtClean="0"/>
              <a:t>wages</a:t>
            </a:r>
            <a:r>
              <a:rPr lang="it-IT" dirty="0" smtClean="0"/>
              <a:t> (Marx)</a:t>
            </a:r>
          </a:p>
          <a:p>
            <a:pPr eaLnBrk="1" hangingPunct="1"/>
            <a:r>
              <a:rPr lang="it-IT" b="1" i="1" dirty="0" smtClean="0"/>
              <a:t>The </a:t>
            </a:r>
            <a:r>
              <a:rPr lang="it-IT" b="1" i="1" dirty="0" err="1" smtClean="0"/>
              <a:t>accumulation</a:t>
            </a:r>
            <a:r>
              <a:rPr lang="it-IT" b="1" i="1" dirty="0" smtClean="0"/>
              <a:t> of capital is </a:t>
            </a:r>
            <a:r>
              <a:rPr lang="it-IT" b="1" i="1" dirty="0" err="1" smtClean="0"/>
              <a:t>driven</a:t>
            </a:r>
            <a:r>
              <a:rPr lang="it-IT" b="1" i="1" dirty="0" smtClean="0"/>
              <a:t> by a </a:t>
            </a:r>
            <a:r>
              <a:rPr lang="it-IT" b="1" i="1" dirty="0" err="1" smtClean="0"/>
              <a:t>material</a:t>
            </a:r>
            <a:r>
              <a:rPr lang="it-IT" b="1" i="1" dirty="0" smtClean="0"/>
              <a:t> </a:t>
            </a:r>
            <a:r>
              <a:rPr lang="it-IT" b="1" i="1" dirty="0" err="1" smtClean="0"/>
              <a:t>expansion</a:t>
            </a:r>
            <a:endParaRPr lang="it-IT" dirty="0" smtClean="0"/>
          </a:p>
          <a:p>
            <a:pPr eaLnBrk="1" hangingPunct="1"/>
            <a:r>
              <a:rPr lang="it-IT" dirty="0" err="1" smtClean="0"/>
              <a:t>This</a:t>
            </a:r>
            <a:r>
              <a:rPr lang="it-IT" dirty="0" smtClean="0"/>
              <a:t> </a:t>
            </a:r>
            <a:r>
              <a:rPr lang="it-IT" dirty="0" err="1" smtClean="0"/>
              <a:t>attracts</a:t>
            </a:r>
            <a:r>
              <a:rPr lang="it-IT" dirty="0" smtClean="0"/>
              <a:t> new </a:t>
            </a:r>
            <a:r>
              <a:rPr lang="it-IT" dirty="0" err="1" smtClean="0"/>
              <a:t>investment</a:t>
            </a:r>
            <a:r>
              <a:rPr lang="it-IT" dirty="0" smtClean="0"/>
              <a:t> of capital (for high </a:t>
            </a:r>
            <a:r>
              <a:rPr lang="it-IT" dirty="0" err="1" smtClean="0"/>
              <a:t>profits</a:t>
            </a:r>
            <a:r>
              <a:rPr lang="it-IT" dirty="0" smtClean="0"/>
              <a:t>), new </a:t>
            </a:r>
            <a:r>
              <a:rPr lang="it-IT" dirty="0" err="1" smtClean="0"/>
              <a:t>countries</a:t>
            </a:r>
            <a:r>
              <a:rPr lang="it-IT" dirty="0" smtClean="0"/>
              <a:t> (for </a:t>
            </a:r>
            <a:r>
              <a:rPr lang="it-IT" dirty="0" err="1" smtClean="0"/>
              <a:t>natl</a:t>
            </a:r>
            <a:r>
              <a:rPr lang="it-IT" dirty="0" smtClean="0"/>
              <a:t> development): </a:t>
            </a:r>
            <a:r>
              <a:rPr lang="it-IT" b="1" dirty="0" err="1" smtClean="0"/>
              <a:t>competition</a:t>
            </a:r>
            <a:r>
              <a:rPr lang="it-IT" b="1" dirty="0" smtClean="0"/>
              <a:t> and </a:t>
            </a:r>
            <a:r>
              <a:rPr lang="it-IT" b="1" dirty="0" err="1" smtClean="0"/>
              <a:t>national</a:t>
            </a:r>
            <a:r>
              <a:rPr lang="it-IT" b="1" dirty="0" smtClean="0"/>
              <a:t> </a:t>
            </a:r>
            <a:r>
              <a:rPr lang="it-IT" b="1" dirty="0" err="1" smtClean="0"/>
              <a:t>rivalries</a:t>
            </a:r>
            <a:r>
              <a:rPr lang="it-IT" b="1" dirty="0" smtClean="0"/>
              <a:t> reduce </a:t>
            </a:r>
            <a:r>
              <a:rPr lang="it-IT" b="1" dirty="0" err="1" smtClean="0"/>
              <a:t>profits</a:t>
            </a:r>
            <a:r>
              <a:rPr lang="it-IT" b="1" dirty="0" smtClean="0"/>
              <a:t>    </a:t>
            </a:r>
            <a:r>
              <a:rPr lang="it-IT" b="1" dirty="0" smtClean="0">
                <a:sym typeface="Wingdings" panose="05000000000000000000" pitchFamily="2" charset="2"/>
              </a:rPr>
              <a:t>   ‘</a:t>
            </a:r>
            <a:r>
              <a:rPr lang="it-IT" b="1" i="1" dirty="0" err="1" smtClean="0">
                <a:sym typeface="Wingdings" panose="05000000000000000000" pitchFamily="2" charset="2"/>
              </a:rPr>
              <a:t>signal</a:t>
            </a:r>
            <a:r>
              <a:rPr lang="it-IT" b="1" i="1" dirty="0" smtClean="0">
                <a:sym typeface="Wingdings" panose="05000000000000000000" pitchFamily="2" charset="2"/>
              </a:rPr>
              <a:t> </a:t>
            </a:r>
            <a:r>
              <a:rPr lang="it-IT" b="1" i="1" dirty="0" err="1" smtClean="0">
                <a:sym typeface="Wingdings" panose="05000000000000000000" pitchFamily="2" charset="2"/>
              </a:rPr>
              <a:t>crisis</a:t>
            </a:r>
            <a:r>
              <a:rPr lang="it-IT" b="1" dirty="0" smtClean="0">
                <a:sym typeface="Wingdings" panose="05000000000000000000" pitchFamily="2" charset="2"/>
              </a:rPr>
              <a:t>’ </a:t>
            </a:r>
            <a:r>
              <a:rPr lang="it-IT" dirty="0" err="1" smtClean="0">
                <a:sym typeface="Wingdings" panose="05000000000000000000" pitchFamily="2" charset="2"/>
              </a:rPr>
              <a:t>ends</a:t>
            </a:r>
            <a:r>
              <a:rPr lang="it-IT" dirty="0" smtClean="0">
                <a:sym typeface="Wingdings" panose="05000000000000000000" pitchFamily="2" charset="2"/>
              </a:rPr>
              <a:t> the </a:t>
            </a:r>
            <a:r>
              <a:rPr lang="it-IT" dirty="0" err="1" smtClean="0">
                <a:sym typeface="Wingdings" panose="05000000000000000000" pitchFamily="2" charset="2"/>
              </a:rPr>
              <a:t>phase</a:t>
            </a:r>
            <a:r>
              <a:rPr lang="it-IT" dirty="0" smtClean="0">
                <a:sym typeface="Wingdings" panose="05000000000000000000" pitchFamily="2" charset="2"/>
              </a:rPr>
              <a:t> of </a:t>
            </a:r>
            <a:r>
              <a:rPr lang="it-IT" dirty="0" err="1" smtClean="0">
                <a:sym typeface="Wingdings" panose="05000000000000000000" pitchFamily="2" charset="2"/>
              </a:rPr>
              <a:t>material</a:t>
            </a:r>
            <a:r>
              <a:rPr lang="it-IT" dirty="0" smtClean="0">
                <a:sym typeface="Wingdings" panose="05000000000000000000" pitchFamily="2" charset="2"/>
              </a:rPr>
              <a:t> </a:t>
            </a:r>
            <a:r>
              <a:rPr lang="it-IT" dirty="0" err="1" smtClean="0">
                <a:sym typeface="Wingdings" panose="05000000000000000000" pitchFamily="2" charset="2"/>
              </a:rPr>
              <a:t>expansion</a:t>
            </a:r>
            <a:endParaRPr lang="it-IT" dirty="0"/>
          </a:p>
          <a:p>
            <a:pPr eaLnBrk="1" hangingPunct="1">
              <a:buNone/>
            </a:pPr>
            <a:r>
              <a:rPr lang="it-IT" dirty="0"/>
              <a:t>	</a:t>
            </a:r>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10</a:t>
            </a:fld>
            <a:endParaRPr lang="it-IT" sz="1400"/>
          </a:p>
        </p:txBody>
      </p:sp>
    </p:spTree>
    <p:extLst>
      <p:ext uri="{BB962C8B-B14F-4D97-AF65-F5344CB8AC3E}">
        <p14:creationId xmlns:p14="http://schemas.microsoft.com/office/powerpoint/2010/main" val="222344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6632"/>
            <a:ext cx="7772400" cy="1143000"/>
          </a:xfrm>
        </p:spPr>
        <p:txBody>
          <a:bodyPr/>
          <a:lstStyle/>
          <a:p>
            <a:r>
              <a:rPr lang="it-IT" dirty="0" err="1" smtClean="0"/>
              <a:t>Phase</a:t>
            </a:r>
            <a:r>
              <a:rPr lang="it-IT" dirty="0" smtClean="0"/>
              <a:t> of </a:t>
            </a:r>
            <a:r>
              <a:rPr lang="it-IT" dirty="0" err="1" smtClean="0"/>
              <a:t>financial</a:t>
            </a:r>
            <a:r>
              <a:rPr lang="it-IT" dirty="0" smtClean="0"/>
              <a:t> </a:t>
            </a:r>
            <a:r>
              <a:rPr lang="it-IT" dirty="0" err="1" smtClean="0"/>
              <a:t>expansion</a:t>
            </a:r>
            <a:endParaRPr lang="it-IT" dirty="0"/>
          </a:p>
        </p:txBody>
      </p:sp>
      <p:sp>
        <p:nvSpPr>
          <p:cNvPr id="3" name="Segnaposto contenuto 2"/>
          <p:cNvSpPr>
            <a:spLocks noGrp="1"/>
          </p:cNvSpPr>
          <p:nvPr>
            <p:ph idx="1"/>
          </p:nvPr>
        </p:nvSpPr>
        <p:spPr>
          <a:xfrm>
            <a:off x="107504" y="1259632"/>
            <a:ext cx="8731696" cy="4957018"/>
          </a:xfrm>
        </p:spPr>
        <p:txBody>
          <a:bodyPr/>
          <a:lstStyle/>
          <a:p>
            <a:pPr eaLnBrk="1" hangingPunct="1"/>
            <a:r>
              <a:rPr lang="it-IT" dirty="0" smtClean="0"/>
              <a:t>After the “</a:t>
            </a:r>
            <a:r>
              <a:rPr lang="it-IT" dirty="0" err="1"/>
              <a:t>signal</a:t>
            </a:r>
            <a:r>
              <a:rPr lang="it-IT" dirty="0"/>
              <a:t> </a:t>
            </a:r>
            <a:r>
              <a:rPr lang="it-IT" dirty="0" err="1"/>
              <a:t>crisis</a:t>
            </a:r>
            <a:r>
              <a:rPr lang="it-IT" dirty="0"/>
              <a:t>” </a:t>
            </a:r>
            <a:r>
              <a:rPr lang="it-IT" dirty="0" smtClean="0"/>
              <a:t>capital </a:t>
            </a:r>
            <a:r>
              <a:rPr lang="it-IT" dirty="0" err="1" smtClean="0"/>
              <a:t>stays</a:t>
            </a:r>
            <a:r>
              <a:rPr lang="it-IT" dirty="0" smtClean="0"/>
              <a:t> in more </a:t>
            </a:r>
            <a:r>
              <a:rPr lang="it-IT" dirty="0" err="1" smtClean="0"/>
              <a:t>liquid</a:t>
            </a:r>
            <a:r>
              <a:rPr lang="it-IT" dirty="0" smtClean="0"/>
              <a:t> </a:t>
            </a:r>
            <a:r>
              <a:rPr lang="it-IT" dirty="0" err="1" smtClean="0"/>
              <a:t>form</a:t>
            </a:r>
            <a:r>
              <a:rPr lang="it-IT" dirty="0" smtClean="0"/>
              <a:t>: </a:t>
            </a:r>
            <a:r>
              <a:rPr lang="it-IT" b="1" dirty="0" err="1" smtClean="0"/>
              <a:t>finance</a:t>
            </a:r>
            <a:r>
              <a:rPr lang="it-IT" b="1" dirty="0" smtClean="0"/>
              <a:t>, </a:t>
            </a:r>
            <a:r>
              <a:rPr lang="it-IT" dirty="0" err="1" smtClean="0"/>
              <a:t>looking</a:t>
            </a:r>
            <a:r>
              <a:rPr lang="it-IT" dirty="0" smtClean="0"/>
              <a:t> for </a:t>
            </a:r>
            <a:r>
              <a:rPr lang="it-IT" dirty="0" err="1" smtClean="0"/>
              <a:t>financial</a:t>
            </a:r>
            <a:r>
              <a:rPr lang="it-IT" dirty="0" smtClean="0"/>
              <a:t> </a:t>
            </a:r>
            <a:r>
              <a:rPr lang="it-IT" dirty="0" err="1" smtClean="0"/>
              <a:t>profits</a:t>
            </a:r>
            <a:r>
              <a:rPr lang="it-IT" dirty="0" smtClean="0"/>
              <a:t> and </a:t>
            </a:r>
            <a:r>
              <a:rPr lang="it-IT" dirty="0" err="1" smtClean="0"/>
              <a:t>rents</a:t>
            </a:r>
            <a:r>
              <a:rPr lang="it-IT" dirty="0" smtClean="0"/>
              <a:t>, </a:t>
            </a:r>
            <a:r>
              <a:rPr lang="it-IT" dirty="0" err="1" smtClean="0"/>
              <a:t>extracted</a:t>
            </a:r>
            <a:r>
              <a:rPr lang="it-IT" dirty="0" smtClean="0"/>
              <a:t> from </a:t>
            </a:r>
            <a:r>
              <a:rPr lang="it-IT" dirty="0" err="1" smtClean="0"/>
              <a:t>productive</a:t>
            </a:r>
            <a:r>
              <a:rPr lang="it-IT" dirty="0" smtClean="0"/>
              <a:t> </a:t>
            </a:r>
            <a:r>
              <a:rPr lang="it-IT" dirty="0" err="1" smtClean="0"/>
              <a:t>activities</a:t>
            </a:r>
            <a:r>
              <a:rPr lang="it-IT" dirty="0" smtClean="0"/>
              <a:t> (</a:t>
            </a:r>
            <a:r>
              <a:rPr lang="it-IT" dirty="0" err="1" smtClean="0"/>
              <a:t>conflict</a:t>
            </a:r>
            <a:r>
              <a:rPr lang="it-IT" dirty="0" smtClean="0"/>
              <a:t> </a:t>
            </a:r>
            <a:r>
              <a:rPr lang="it-IT" dirty="0" err="1" smtClean="0"/>
              <a:t>between</a:t>
            </a:r>
            <a:r>
              <a:rPr lang="it-IT" dirty="0" smtClean="0"/>
              <a:t> industrial and </a:t>
            </a:r>
            <a:r>
              <a:rPr lang="it-IT" dirty="0" err="1" smtClean="0"/>
              <a:t>financial</a:t>
            </a:r>
            <a:r>
              <a:rPr lang="it-IT" dirty="0" smtClean="0"/>
              <a:t> capital) and from the </a:t>
            </a:r>
            <a:r>
              <a:rPr lang="it-IT" dirty="0" err="1" smtClean="0"/>
              <a:t>periphery</a:t>
            </a:r>
            <a:r>
              <a:rPr lang="it-IT" dirty="0" smtClean="0"/>
              <a:t>. Finance </a:t>
            </a:r>
            <a:r>
              <a:rPr lang="it-IT" dirty="0" err="1" smtClean="0"/>
              <a:t>develops</a:t>
            </a:r>
            <a:r>
              <a:rPr lang="it-IT" dirty="0" smtClean="0"/>
              <a:t> in new </a:t>
            </a:r>
            <a:r>
              <a:rPr lang="it-IT" dirty="0" err="1" smtClean="0"/>
              <a:t>forms</a:t>
            </a:r>
            <a:r>
              <a:rPr lang="it-IT" dirty="0" smtClean="0"/>
              <a:t>, </a:t>
            </a:r>
            <a:r>
              <a:rPr lang="it-IT" dirty="0" err="1" smtClean="0"/>
              <a:t>extends</a:t>
            </a:r>
            <a:r>
              <a:rPr lang="it-IT" dirty="0" smtClean="0"/>
              <a:t> in new </a:t>
            </a:r>
            <a:r>
              <a:rPr lang="it-IT" dirty="0" err="1" smtClean="0"/>
              <a:t>activities</a:t>
            </a:r>
            <a:r>
              <a:rPr lang="it-IT" dirty="0" smtClean="0"/>
              <a:t>, </a:t>
            </a:r>
            <a:r>
              <a:rPr lang="it-IT" dirty="0" err="1" smtClean="0"/>
              <a:t>bubbles</a:t>
            </a:r>
            <a:r>
              <a:rPr lang="it-IT" dirty="0"/>
              <a:t>	</a:t>
            </a:r>
            <a:endParaRPr lang="it-IT" dirty="0" smtClean="0"/>
          </a:p>
          <a:p>
            <a:pPr eaLnBrk="1" hangingPunct="1"/>
            <a:r>
              <a:rPr lang="it-IT" b="1" i="1" dirty="0"/>
              <a:t>The </a:t>
            </a:r>
            <a:r>
              <a:rPr lang="it-IT" b="1" i="1" dirty="0" err="1"/>
              <a:t>accumulation</a:t>
            </a:r>
            <a:r>
              <a:rPr lang="it-IT" b="1" i="1" dirty="0"/>
              <a:t> of capital is </a:t>
            </a:r>
            <a:r>
              <a:rPr lang="it-IT" b="1" i="1" dirty="0" err="1"/>
              <a:t>driven</a:t>
            </a:r>
            <a:r>
              <a:rPr lang="it-IT" b="1" i="1" dirty="0"/>
              <a:t> by a </a:t>
            </a:r>
            <a:r>
              <a:rPr lang="it-IT" b="1" i="1" dirty="0" err="1" smtClean="0"/>
              <a:t>financial</a:t>
            </a:r>
            <a:r>
              <a:rPr lang="it-IT" b="1" i="1" dirty="0" smtClean="0"/>
              <a:t> </a:t>
            </a:r>
            <a:r>
              <a:rPr lang="it-IT" b="1" i="1" dirty="0" err="1" smtClean="0"/>
              <a:t>expansion</a:t>
            </a:r>
            <a:endParaRPr lang="it-IT" b="1" i="1" dirty="0" smtClean="0"/>
          </a:p>
          <a:p>
            <a:pPr eaLnBrk="1" hangingPunct="1"/>
            <a:r>
              <a:rPr lang="it-IT" dirty="0" err="1" smtClean="0"/>
              <a:t>Lack</a:t>
            </a:r>
            <a:r>
              <a:rPr lang="it-IT" dirty="0" smtClean="0"/>
              <a:t> of </a:t>
            </a:r>
            <a:r>
              <a:rPr lang="it-IT" dirty="0" err="1" smtClean="0"/>
              <a:t>material</a:t>
            </a:r>
            <a:r>
              <a:rPr lang="it-IT" dirty="0" smtClean="0"/>
              <a:t> </a:t>
            </a:r>
            <a:r>
              <a:rPr lang="it-IT" dirty="0" err="1" smtClean="0"/>
              <a:t>basis</a:t>
            </a:r>
            <a:r>
              <a:rPr lang="it-IT" dirty="0" smtClean="0"/>
              <a:t> for capital </a:t>
            </a:r>
            <a:r>
              <a:rPr lang="it-IT" dirty="0" err="1" smtClean="0"/>
              <a:t>accumulation</a:t>
            </a:r>
            <a:r>
              <a:rPr lang="it-IT" dirty="0" smtClean="0"/>
              <a:t>: </a:t>
            </a:r>
            <a:r>
              <a:rPr lang="it-IT" dirty="0" smtClean="0">
                <a:sym typeface="Wingdings" panose="05000000000000000000" pitchFamily="2" charset="2"/>
              </a:rPr>
              <a:t></a:t>
            </a:r>
            <a:r>
              <a:rPr lang="it-IT" dirty="0" smtClean="0"/>
              <a:t> ‘</a:t>
            </a:r>
            <a:r>
              <a:rPr lang="it-IT" b="1" i="1" dirty="0" smtClean="0"/>
              <a:t>terminal </a:t>
            </a:r>
            <a:r>
              <a:rPr lang="it-IT" b="1" i="1" dirty="0" err="1" smtClean="0"/>
              <a:t>crisis</a:t>
            </a:r>
            <a:r>
              <a:rPr lang="it-IT" dirty="0" smtClean="0"/>
              <a:t>’ of the </a:t>
            </a:r>
            <a:r>
              <a:rPr lang="it-IT" dirty="0" err="1" smtClean="0"/>
              <a:t>cycle</a:t>
            </a:r>
            <a:r>
              <a:rPr lang="it-IT" dirty="0" smtClean="0"/>
              <a:t> of </a:t>
            </a:r>
            <a:r>
              <a:rPr lang="it-IT" dirty="0" err="1" smtClean="0"/>
              <a:t>accumulation</a:t>
            </a:r>
            <a:endParaRPr lang="it-IT" dirty="0"/>
          </a:p>
          <a:p>
            <a:pPr eaLnBrk="1" hangingPunct="1">
              <a:buNone/>
            </a:pPr>
            <a:endParaRPr lang="it-IT" b="1" i="1" dirty="0" smtClean="0"/>
          </a:p>
          <a:p>
            <a:pPr eaLnBrk="1" hangingPunct="1">
              <a:buNone/>
            </a:pPr>
            <a:r>
              <a:rPr lang="it-IT" b="1" i="1" dirty="0"/>
              <a:t>	</a:t>
            </a:r>
            <a:r>
              <a:rPr lang="it-IT" dirty="0" smtClean="0"/>
              <a:t>New </a:t>
            </a:r>
            <a:r>
              <a:rPr lang="it-IT" dirty="0" err="1"/>
              <a:t>cycle</a:t>
            </a:r>
            <a:r>
              <a:rPr lang="it-IT" dirty="0"/>
              <a:t> of </a:t>
            </a:r>
            <a:r>
              <a:rPr lang="it-IT" dirty="0" err="1"/>
              <a:t>accumulation</a:t>
            </a:r>
            <a:r>
              <a:rPr lang="it-IT" dirty="0"/>
              <a:t> (</a:t>
            </a:r>
            <a:r>
              <a:rPr lang="it-IT" dirty="0" err="1"/>
              <a:t>different</a:t>
            </a:r>
            <a:r>
              <a:rPr lang="it-IT" dirty="0"/>
              <a:t> centre)</a:t>
            </a:r>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11</a:t>
            </a:fld>
            <a:endParaRPr lang="it-IT" sz="1400"/>
          </a:p>
        </p:txBody>
      </p:sp>
    </p:spTree>
    <p:extLst>
      <p:ext uri="{BB962C8B-B14F-4D97-AF65-F5344CB8AC3E}">
        <p14:creationId xmlns:p14="http://schemas.microsoft.com/office/powerpoint/2010/main" val="218483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78413E50-061C-4A86-B841-D820F7D02DC4}" type="datetime1">
              <a:rPr lang="it-IT" smtClean="0"/>
              <a:pPr>
                <a:defRPr/>
              </a:pPr>
              <a:t>29/09/2025</a:t>
            </a:fld>
            <a:endParaRPr lang="it-IT"/>
          </a:p>
        </p:txBody>
      </p:sp>
      <p:sp>
        <p:nvSpPr>
          <p:cNvPr id="3" name="Segnaposto numero diapositiva 2"/>
          <p:cNvSpPr>
            <a:spLocks noGrp="1"/>
          </p:cNvSpPr>
          <p:nvPr>
            <p:ph type="sldNum" sz="quarter" idx="12"/>
          </p:nvPr>
        </p:nvSpPr>
        <p:spPr/>
        <p:txBody>
          <a:bodyPr/>
          <a:lstStyle/>
          <a:p>
            <a:pPr>
              <a:defRPr/>
            </a:pPr>
            <a:fld id="{0EFD651F-2D02-4035-B0B4-513C7767A80E}" type="slidenum">
              <a:rPr lang="it-IT" smtClean="0"/>
              <a:pPr>
                <a:defRPr/>
              </a:pPr>
              <a:t>12</a:t>
            </a:fld>
            <a:endParaRPr lang="it-IT" sz="1400"/>
          </a:p>
        </p:txBody>
      </p:sp>
      <p:pic>
        <p:nvPicPr>
          <p:cNvPr id="22" name="Immagine 21"/>
          <p:cNvPicPr>
            <a:picLocks noChangeAspect="1"/>
          </p:cNvPicPr>
          <p:nvPr/>
        </p:nvPicPr>
        <p:blipFill rotWithShape="1">
          <a:blip r:embed="rId2"/>
          <a:srcRect l="4446" t="11850" r="35555" b="5185"/>
          <a:stretch/>
        </p:blipFill>
        <p:spPr>
          <a:xfrm>
            <a:off x="395536" y="260648"/>
            <a:ext cx="8239772" cy="6408712"/>
          </a:xfrm>
          <a:prstGeom prst="rect">
            <a:avLst/>
          </a:prstGeom>
        </p:spPr>
      </p:pic>
      <p:cxnSp>
        <p:nvCxnSpPr>
          <p:cNvPr id="5" name="Connettore diritto 4"/>
          <p:cNvCxnSpPr/>
          <p:nvPr/>
        </p:nvCxnSpPr>
        <p:spPr bwMode="auto">
          <a:xfrm>
            <a:off x="971600" y="5013176"/>
            <a:ext cx="7632848" cy="0"/>
          </a:xfrm>
          <a:prstGeom prst="line">
            <a:avLst/>
          </a:prstGeom>
          <a:solidFill>
            <a:schemeClr val="accent1"/>
          </a:solidFill>
          <a:ln w="28575" cap="flat" cmpd="sng" algn="ctr">
            <a:solidFill>
              <a:schemeClr val="tx1"/>
            </a:solidFill>
            <a:prstDash val="solid"/>
            <a:miter lim="800000"/>
            <a:headEnd type="none" w="med" len="med"/>
            <a:tailEnd type="none" w="med" len="med"/>
          </a:ln>
          <a:effectLst/>
        </p:spPr>
      </p:cxnSp>
      <p:cxnSp>
        <p:nvCxnSpPr>
          <p:cNvPr id="6" name="Connettore diritto 5"/>
          <p:cNvCxnSpPr/>
          <p:nvPr/>
        </p:nvCxnSpPr>
        <p:spPr bwMode="auto">
          <a:xfrm>
            <a:off x="3419872" y="1916832"/>
            <a:ext cx="0" cy="4320480"/>
          </a:xfrm>
          <a:prstGeom prst="line">
            <a:avLst/>
          </a:prstGeom>
          <a:solidFill>
            <a:schemeClr val="accent1"/>
          </a:solidFill>
          <a:ln w="28575" cap="flat" cmpd="sng" algn="ctr">
            <a:solidFill>
              <a:srgbClr val="C00000"/>
            </a:solidFill>
            <a:prstDash val="solid"/>
            <a:miter lim="800000"/>
            <a:headEnd type="none" w="med" len="med"/>
            <a:tailEnd type="none" w="med" len="med"/>
          </a:ln>
          <a:effectLst/>
        </p:spPr>
      </p:cxnSp>
      <p:sp>
        <p:nvSpPr>
          <p:cNvPr id="11" name="CasellaDiTesto 10"/>
          <p:cNvSpPr txBox="1"/>
          <p:nvPr/>
        </p:nvSpPr>
        <p:spPr>
          <a:xfrm>
            <a:off x="3407741" y="1844824"/>
            <a:ext cx="2808782" cy="830997"/>
          </a:xfrm>
          <a:prstGeom prst="rect">
            <a:avLst/>
          </a:prstGeom>
          <a:noFill/>
        </p:spPr>
        <p:txBody>
          <a:bodyPr wrap="none" rtlCol="0">
            <a:spAutoFit/>
          </a:bodyPr>
          <a:lstStyle/>
          <a:p>
            <a:r>
              <a:rPr lang="it-IT" b="1" dirty="0" smtClean="0">
                <a:solidFill>
                  <a:schemeClr val="tx2"/>
                </a:solidFill>
              </a:rPr>
              <a:t>Financial </a:t>
            </a:r>
            <a:r>
              <a:rPr lang="it-IT" b="1" dirty="0" err="1" smtClean="0">
                <a:solidFill>
                  <a:schemeClr val="tx2"/>
                </a:solidFill>
              </a:rPr>
              <a:t>expansion</a:t>
            </a:r>
            <a:endParaRPr lang="it-IT" b="1" dirty="0" smtClean="0">
              <a:solidFill>
                <a:schemeClr val="tx2"/>
              </a:solidFill>
            </a:endParaRPr>
          </a:p>
          <a:p>
            <a:r>
              <a:rPr lang="it-IT" dirty="0" smtClean="0">
                <a:solidFill>
                  <a:schemeClr val="tx2"/>
                </a:solidFill>
              </a:rPr>
              <a:t>World slow growth</a:t>
            </a:r>
            <a:endParaRPr lang="it-IT" dirty="0">
              <a:solidFill>
                <a:schemeClr val="tx2"/>
              </a:solidFill>
            </a:endParaRPr>
          </a:p>
        </p:txBody>
      </p:sp>
      <p:sp>
        <p:nvSpPr>
          <p:cNvPr id="13" name="CasellaDiTesto 12"/>
          <p:cNvSpPr txBox="1"/>
          <p:nvPr/>
        </p:nvSpPr>
        <p:spPr>
          <a:xfrm>
            <a:off x="755576" y="1844824"/>
            <a:ext cx="2722220" cy="830997"/>
          </a:xfrm>
          <a:prstGeom prst="rect">
            <a:avLst/>
          </a:prstGeom>
          <a:noFill/>
        </p:spPr>
        <p:txBody>
          <a:bodyPr wrap="none" rtlCol="0">
            <a:spAutoFit/>
          </a:bodyPr>
          <a:lstStyle/>
          <a:p>
            <a:r>
              <a:rPr lang="it-IT" b="1" dirty="0" err="1" smtClean="0">
                <a:solidFill>
                  <a:schemeClr val="tx2"/>
                </a:solidFill>
              </a:rPr>
              <a:t>Material</a:t>
            </a:r>
            <a:r>
              <a:rPr lang="it-IT" b="1" dirty="0" smtClean="0">
                <a:solidFill>
                  <a:schemeClr val="tx2"/>
                </a:solidFill>
              </a:rPr>
              <a:t> </a:t>
            </a:r>
            <a:r>
              <a:rPr lang="it-IT" b="1" dirty="0" err="1" smtClean="0">
                <a:solidFill>
                  <a:schemeClr val="tx2"/>
                </a:solidFill>
              </a:rPr>
              <a:t>expansion</a:t>
            </a:r>
            <a:endParaRPr lang="it-IT" b="1" dirty="0" smtClean="0">
              <a:solidFill>
                <a:schemeClr val="tx2"/>
              </a:solidFill>
            </a:endParaRPr>
          </a:p>
          <a:p>
            <a:r>
              <a:rPr lang="it-IT" dirty="0" err="1" smtClean="0">
                <a:solidFill>
                  <a:schemeClr val="tx2"/>
                </a:solidFill>
              </a:rPr>
              <a:t>Higher</a:t>
            </a:r>
            <a:r>
              <a:rPr lang="it-IT" dirty="0" smtClean="0">
                <a:solidFill>
                  <a:schemeClr val="tx2"/>
                </a:solidFill>
              </a:rPr>
              <a:t> growth</a:t>
            </a:r>
            <a:endParaRPr lang="it-IT" dirty="0">
              <a:solidFill>
                <a:schemeClr val="tx2"/>
              </a:solidFill>
            </a:endParaRPr>
          </a:p>
        </p:txBody>
      </p:sp>
    </p:spTree>
    <p:extLst>
      <p:ext uri="{BB962C8B-B14F-4D97-AF65-F5344CB8AC3E}">
        <p14:creationId xmlns:p14="http://schemas.microsoft.com/office/powerpoint/2010/main" val="726209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A666263-4F50-4EFD-9571-8FB571D803FE}" type="datetime1">
              <a:rPr kumimoji="0" lang="it-IT" sz="1400" b="0" i="0" u="none" strike="noStrike" kern="1200" cap="none" spc="0" normalizeH="0" baseline="0" noProof="0" smtClean="0">
                <a:ln>
                  <a:noFill/>
                </a:ln>
                <a:solidFill>
                  <a:srgbClr val="2A3D7A"/>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29/09/2025</a:t>
            </a:fld>
            <a:endParaRPr kumimoji="0" lang="it-IT" sz="1400" b="0" i="0" u="none" strike="noStrike" kern="1200" cap="none" spc="0" normalizeH="0" baseline="0" noProof="0">
              <a:ln>
                <a:noFill/>
              </a:ln>
              <a:solidFill>
                <a:srgbClr val="2A3D7A"/>
              </a:solidFill>
              <a:effectLst/>
              <a:uLnTx/>
              <a:uFillTx/>
              <a:latin typeface="Times New Roman" pitchFamily="18" charset="0"/>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B2704E-78CA-4346-98E6-8149664A797A}" type="slidenum">
              <a:rPr kumimoji="0" lang="it-IT" sz="2400" b="0" i="0" u="none" strike="noStrike" kern="1200" cap="none" spc="0" normalizeH="0" baseline="0" noProof="0" smtClean="0">
                <a:ln>
                  <a:noFill/>
                </a:ln>
                <a:solidFill>
                  <a:srgbClr val="2A3D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sz="1400" b="0" i="0" u="none" strike="noStrike" kern="1200" cap="none" spc="0" normalizeH="0" baseline="0" noProof="0">
              <a:ln>
                <a:noFill/>
              </a:ln>
              <a:solidFill>
                <a:srgbClr val="2A3D7A"/>
              </a:solidFill>
              <a:effectLst/>
              <a:uLnTx/>
              <a:uFillTx/>
              <a:latin typeface="Times New Roman" pitchFamily="18" charset="0"/>
              <a:ea typeface="+mn-ea"/>
              <a:cs typeface="+mn-cs"/>
            </a:endParaRPr>
          </a:p>
        </p:txBody>
      </p:sp>
      <p:pic>
        <p:nvPicPr>
          <p:cNvPr id="6" name="Immagine 5"/>
          <p:cNvPicPr>
            <a:picLocks noChangeAspect="1"/>
          </p:cNvPicPr>
          <p:nvPr/>
        </p:nvPicPr>
        <p:blipFill>
          <a:blip r:embed="rId2"/>
          <a:stretch>
            <a:fillRect/>
          </a:stretch>
        </p:blipFill>
        <p:spPr>
          <a:xfrm>
            <a:off x="323529" y="1706730"/>
            <a:ext cx="8712968" cy="4962630"/>
          </a:xfrm>
          <a:prstGeom prst="rect">
            <a:avLst/>
          </a:prstGeom>
        </p:spPr>
      </p:pic>
      <p:sp>
        <p:nvSpPr>
          <p:cNvPr id="7" name="CasellaDiTesto 6"/>
          <p:cNvSpPr txBox="1"/>
          <p:nvPr/>
        </p:nvSpPr>
        <p:spPr>
          <a:xfrm>
            <a:off x="315290" y="586016"/>
            <a:ext cx="8789586"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sz="3600" i="0" u="none" strike="noStrike" kern="1200" cap="none" spc="0" normalizeH="0" baseline="0" noProof="0" dirty="0" smtClean="0">
                <a:ln>
                  <a:noFill/>
                </a:ln>
                <a:solidFill>
                  <a:srgbClr val="2A3D7A"/>
                </a:solidFill>
                <a:effectLst/>
                <a:uLnTx/>
                <a:uFillTx/>
                <a:latin typeface="Times New Roman" pitchFamily="18" charset="0"/>
                <a:ea typeface="+mn-ea"/>
                <a:cs typeface="+mn-cs"/>
              </a:rPr>
              <a:t>GDP </a:t>
            </a:r>
            <a:r>
              <a:rPr kumimoji="1" lang="it-IT" sz="3600" i="0" u="none" strike="noStrike" kern="1200" cap="none" spc="0" normalizeH="0" baseline="0" noProof="0" dirty="0">
                <a:ln>
                  <a:noFill/>
                </a:ln>
                <a:solidFill>
                  <a:srgbClr val="2A3D7A"/>
                </a:solidFill>
                <a:effectLst/>
                <a:uLnTx/>
                <a:uFillTx/>
                <a:latin typeface="Times New Roman" pitchFamily="18" charset="0"/>
                <a:ea typeface="+mn-ea"/>
                <a:cs typeface="+mn-cs"/>
              </a:rPr>
              <a:t>trends, 2008-2020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it-IT" sz="2400" i="0" u="none" strike="noStrike" kern="1200" cap="none" spc="0" normalizeH="0" baseline="0" noProof="0" dirty="0" err="1">
                <a:ln>
                  <a:noFill/>
                </a:ln>
                <a:solidFill>
                  <a:srgbClr val="2A3D7A"/>
                </a:solidFill>
                <a:effectLst/>
                <a:uLnTx/>
                <a:uFillTx/>
                <a:latin typeface="Times New Roman" pitchFamily="18" charset="0"/>
                <a:ea typeface="+mn-ea"/>
                <a:cs typeface="+mn-cs"/>
              </a:rPr>
              <a:t>Annual</a:t>
            </a:r>
            <a:r>
              <a:rPr kumimoji="1" lang="it-IT" sz="2400" i="0" u="none" strike="noStrike" kern="1200" cap="none" spc="0" normalizeH="0" baseline="0" noProof="0" dirty="0">
                <a:ln>
                  <a:noFill/>
                </a:ln>
                <a:solidFill>
                  <a:srgbClr val="2A3D7A"/>
                </a:solidFill>
                <a:effectLst/>
                <a:uLnTx/>
                <a:uFillTx/>
                <a:latin typeface="Times New Roman" pitchFamily="18" charset="0"/>
                <a:ea typeface="+mn-ea"/>
                <a:cs typeface="+mn-cs"/>
              </a:rPr>
              <a:t> data, </a:t>
            </a:r>
            <a:r>
              <a:rPr kumimoji="1" lang="it-IT" sz="2400" i="0" u="none" strike="noStrike" kern="1200" cap="none" spc="0" normalizeH="0" baseline="0" noProof="0" dirty="0" err="1">
                <a:ln>
                  <a:noFill/>
                </a:ln>
                <a:solidFill>
                  <a:srgbClr val="2A3D7A"/>
                </a:solidFill>
                <a:effectLst/>
                <a:uLnTx/>
                <a:uFillTx/>
                <a:latin typeface="Times New Roman" pitchFamily="18" charset="0"/>
                <a:ea typeface="+mn-ea"/>
                <a:cs typeface="+mn-cs"/>
              </a:rPr>
              <a:t>constant</a:t>
            </a:r>
            <a:r>
              <a:rPr kumimoji="1" lang="it-IT" sz="2400" i="0" u="none" strike="noStrike" kern="1200" cap="none" spc="0" normalizeH="0" baseline="0" noProof="0" dirty="0">
                <a:ln>
                  <a:noFill/>
                </a:ln>
                <a:solidFill>
                  <a:srgbClr val="2A3D7A"/>
                </a:solidFill>
                <a:effectLst/>
                <a:uLnTx/>
                <a:uFillTx/>
                <a:latin typeface="Times New Roman" pitchFamily="18" charset="0"/>
                <a:ea typeface="+mn-ea"/>
                <a:cs typeface="+mn-cs"/>
              </a:rPr>
              <a:t> </a:t>
            </a:r>
            <a:r>
              <a:rPr kumimoji="1" lang="it-IT" sz="2400" i="0" u="none" strike="noStrike" kern="1200" cap="none" spc="0" normalizeH="0" baseline="0" noProof="0" dirty="0" err="1">
                <a:ln>
                  <a:noFill/>
                </a:ln>
                <a:solidFill>
                  <a:srgbClr val="2A3D7A"/>
                </a:solidFill>
                <a:effectLst/>
                <a:uLnTx/>
                <a:uFillTx/>
                <a:latin typeface="Times New Roman" pitchFamily="18" charset="0"/>
                <a:ea typeface="+mn-ea"/>
                <a:cs typeface="+mn-cs"/>
              </a:rPr>
              <a:t>prices</a:t>
            </a:r>
            <a:r>
              <a:rPr kumimoji="1" lang="it-IT" sz="2400" i="0" u="none" strike="noStrike" kern="1200" cap="none" spc="0" normalizeH="0" baseline="0" noProof="0" dirty="0">
                <a:ln>
                  <a:noFill/>
                </a:ln>
                <a:solidFill>
                  <a:srgbClr val="2A3D7A"/>
                </a:solidFill>
                <a:effectLst/>
                <a:uLnTx/>
                <a:uFillTx/>
                <a:latin typeface="Times New Roman" pitchFamily="18" charset="0"/>
                <a:ea typeface="+mn-ea"/>
                <a:cs typeface="+mn-cs"/>
              </a:rPr>
              <a:t>, </a:t>
            </a:r>
            <a:r>
              <a:rPr kumimoji="1" lang="it-IT" sz="2400" i="0" u="none" strike="noStrike" kern="1200" cap="none" spc="0" normalizeH="0" baseline="0" noProof="0" dirty="0" err="1">
                <a:ln>
                  <a:noFill/>
                </a:ln>
                <a:solidFill>
                  <a:srgbClr val="2A3D7A"/>
                </a:solidFill>
                <a:effectLst/>
                <a:uLnTx/>
                <a:uFillTx/>
                <a:latin typeface="Times New Roman" pitchFamily="18" charset="0"/>
                <a:ea typeface="+mn-ea"/>
                <a:cs typeface="+mn-cs"/>
              </a:rPr>
              <a:t>constant</a:t>
            </a:r>
            <a:r>
              <a:rPr kumimoji="1" lang="it-IT" sz="2400" i="0" u="none" strike="noStrike" kern="1200" cap="none" spc="0" normalizeH="0" baseline="0" noProof="0" dirty="0">
                <a:ln>
                  <a:noFill/>
                </a:ln>
                <a:solidFill>
                  <a:srgbClr val="2A3D7A"/>
                </a:solidFill>
                <a:effectLst/>
                <a:uLnTx/>
                <a:uFillTx/>
                <a:latin typeface="Times New Roman" pitchFamily="18" charset="0"/>
                <a:ea typeface="+mn-ea"/>
                <a:cs typeface="+mn-cs"/>
              </a:rPr>
              <a:t> ppps, index </a:t>
            </a:r>
            <a:r>
              <a:rPr kumimoji="1" lang="it-IT" sz="2400" i="0" u="none" strike="noStrike" kern="1200" cap="none" spc="0" normalizeH="0" baseline="0" noProof="0" dirty="0" smtClean="0">
                <a:ln>
                  <a:noFill/>
                </a:ln>
                <a:solidFill>
                  <a:srgbClr val="2A3D7A"/>
                </a:solidFill>
                <a:effectLst/>
                <a:uLnTx/>
                <a:uFillTx/>
                <a:latin typeface="Times New Roman" pitchFamily="18" charset="0"/>
                <a:ea typeface="+mn-ea"/>
                <a:cs typeface="+mn-cs"/>
              </a:rPr>
              <a:t>2008=100 (OECD)</a:t>
            </a:r>
            <a:endParaRPr kumimoji="1" lang="it-IT" sz="2400" i="0" u="none" strike="noStrike" kern="1200" cap="none" spc="0" normalizeH="0" baseline="0" noProof="0" dirty="0">
              <a:ln>
                <a:noFill/>
              </a:ln>
              <a:solidFill>
                <a:srgbClr val="2A3D7A"/>
              </a:solidFill>
              <a:effectLst/>
              <a:uLnTx/>
              <a:uFillTx/>
              <a:latin typeface="Times New Roman" pitchFamily="18" charset="0"/>
              <a:ea typeface="+mn-ea"/>
              <a:cs typeface="+mn-cs"/>
            </a:endParaRPr>
          </a:p>
        </p:txBody>
      </p:sp>
      <p:sp>
        <p:nvSpPr>
          <p:cNvPr id="2" name="CasellaDiTesto 1"/>
          <p:cNvSpPr txBox="1"/>
          <p:nvPr/>
        </p:nvSpPr>
        <p:spPr>
          <a:xfrm>
            <a:off x="755576" y="1916832"/>
            <a:ext cx="5228547" cy="1569660"/>
          </a:xfrm>
          <a:prstGeom prst="rect">
            <a:avLst/>
          </a:prstGeom>
          <a:noFill/>
        </p:spPr>
        <p:txBody>
          <a:bodyPr wrap="none" rtlCol="0">
            <a:spAutoFit/>
          </a:bodyPr>
          <a:lstStyle/>
          <a:p>
            <a:r>
              <a:rPr lang="it-IT" b="1" dirty="0">
                <a:solidFill>
                  <a:schemeClr val="tx2"/>
                </a:solidFill>
              </a:rPr>
              <a:t>Relative </a:t>
            </a:r>
            <a:r>
              <a:rPr lang="it-IT" b="1" dirty="0" err="1">
                <a:solidFill>
                  <a:schemeClr val="tx2"/>
                </a:solidFill>
              </a:rPr>
              <a:t>decline</a:t>
            </a:r>
            <a:r>
              <a:rPr lang="it-IT" b="1" dirty="0">
                <a:solidFill>
                  <a:schemeClr val="tx2"/>
                </a:solidFill>
              </a:rPr>
              <a:t> of </a:t>
            </a:r>
            <a:r>
              <a:rPr lang="it-IT" b="1" dirty="0" smtClean="0">
                <a:solidFill>
                  <a:schemeClr val="tx2"/>
                </a:solidFill>
              </a:rPr>
              <a:t>the centre (</a:t>
            </a:r>
            <a:r>
              <a:rPr lang="it-IT" b="1" dirty="0" err="1" smtClean="0">
                <a:solidFill>
                  <a:schemeClr val="tx2"/>
                </a:solidFill>
              </a:rPr>
              <a:t>US</a:t>
            </a:r>
            <a:r>
              <a:rPr lang="it-IT" b="1" dirty="0">
                <a:solidFill>
                  <a:schemeClr val="tx2"/>
                </a:solidFill>
              </a:rPr>
              <a:t>, </a:t>
            </a:r>
            <a:r>
              <a:rPr lang="it-IT" b="1" dirty="0" smtClean="0">
                <a:solidFill>
                  <a:schemeClr val="tx2"/>
                </a:solidFill>
              </a:rPr>
              <a:t>EU)</a:t>
            </a:r>
            <a:endParaRPr lang="it-IT" b="1" dirty="0">
              <a:solidFill>
                <a:schemeClr val="tx2"/>
              </a:solidFill>
            </a:endParaRPr>
          </a:p>
          <a:p>
            <a:r>
              <a:rPr lang="it-IT" dirty="0" smtClean="0">
                <a:solidFill>
                  <a:schemeClr val="tx2"/>
                </a:solidFill>
              </a:rPr>
              <a:t>New </a:t>
            </a:r>
            <a:r>
              <a:rPr lang="it-IT" dirty="0" err="1" smtClean="0">
                <a:solidFill>
                  <a:schemeClr val="tx2"/>
                </a:solidFill>
              </a:rPr>
              <a:t>locations</a:t>
            </a:r>
            <a:r>
              <a:rPr lang="it-IT" dirty="0" smtClean="0">
                <a:solidFill>
                  <a:schemeClr val="tx2"/>
                </a:solidFill>
              </a:rPr>
              <a:t> of </a:t>
            </a:r>
            <a:r>
              <a:rPr lang="it-IT" dirty="0" err="1" smtClean="0">
                <a:solidFill>
                  <a:schemeClr val="tx2"/>
                </a:solidFill>
              </a:rPr>
              <a:t>rapid</a:t>
            </a:r>
            <a:r>
              <a:rPr lang="it-IT" dirty="0" smtClean="0">
                <a:solidFill>
                  <a:schemeClr val="tx2"/>
                </a:solidFill>
              </a:rPr>
              <a:t> growth</a:t>
            </a:r>
          </a:p>
          <a:p>
            <a:r>
              <a:rPr lang="it-IT" dirty="0" smtClean="0">
                <a:solidFill>
                  <a:schemeClr val="tx2"/>
                </a:solidFill>
              </a:rPr>
              <a:t>China, India, Asia </a:t>
            </a:r>
            <a:r>
              <a:rPr lang="it-IT" dirty="0" err="1" smtClean="0">
                <a:solidFill>
                  <a:schemeClr val="tx2"/>
                </a:solidFill>
              </a:rPr>
              <a:t>as</a:t>
            </a:r>
            <a:r>
              <a:rPr lang="it-IT" dirty="0" smtClean="0">
                <a:solidFill>
                  <a:schemeClr val="tx2"/>
                </a:solidFill>
              </a:rPr>
              <a:t> </a:t>
            </a:r>
            <a:r>
              <a:rPr lang="it-IT" dirty="0" err="1" smtClean="0">
                <a:solidFill>
                  <a:schemeClr val="tx2"/>
                </a:solidFill>
              </a:rPr>
              <a:t>areas</a:t>
            </a:r>
            <a:r>
              <a:rPr lang="it-IT" dirty="0" smtClean="0">
                <a:solidFill>
                  <a:schemeClr val="tx2"/>
                </a:solidFill>
              </a:rPr>
              <a:t> </a:t>
            </a:r>
          </a:p>
          <a:p>
            <a:r>
              <a:rPr lang="it-IT" dirty="0" smtClean="0">
                <a:solidFill>
                  <a:schemeClr val="tx2"/>
                </a:solidFill>
              </a:rPr>
              <a:t>of </a:t>
            </a:r>
            <a:r>
              <a:rPr lang="it-IT" dirty="0" err="1" smtClean="0">
                <a:solidFill>
                  <a:schemeClr val="tx2"/>
                </a:solidFill>
              </a:rPr>
              <a:t>material</a:t>
            </a:r>
            <a:r>
              <a:rPr lang="it-IT" dirty="0" smtClean="0">
                <a:solidFill>
                  <a:schemeClr val="tx2"/>
                </a:solidFill>
              </a:rPr>
              <a:t> </a:t>
            </a:r>
            <a:r>
              <a:rPr lang="it-IT" dirty="0" err="1" smtClean="0">
                <a:solidFill>
                  <a:schemeClr val="tx2"/>
                </a:solidFill>
              </a:rPr>
              <a:t>expansion</a:t>
            </a:r>
            <a:endParaRPr lang="it-IT" dirty="0" smtClean="0">
              <a:solidFill>
                <a:schemeClr val="tx2"/>
              </a:solidFill>
            </a:endParaRPr>
          </a:p>
        </p:txBody>
      </p:sp>
    </p:spTree>
    <p:extLst>
      <p:ext uri="{BB962C8B-B14F-4D97-AF65-F5344CB8AC3E}">
        <p14:creationId xmlns:p14="http://schemas.microsoft.com/office/powerpoint/2010/main" val="350271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7772400" cy="1143000"/>
          </a:xfrm>
        </p:spPr>
        <p:txBody>
          <a:bodyPr/>
          <a:lstStyle/>
          <a:p>
            <a:r>
              <a:rPr lang="it-IT" dirty="0" smtClean="0"/>
              <a:t>Finance</a:t>
            </a:r>
            <a:endParaRPr lang="it-IT" dirty="0"/>
          </a:p>
        </p:txBody>
      </p:sp>
      <p:sp>
        <p:nvSpPr>
          <p:cNvPr id="3" name="Segnaposto contenuto 2"/>
          <p:cNvSpPr>
            <a:spLocks noGrp="1"/>
          </p:cNvSpPr>
          <p:nvPr>
            <p:ph idx="1"/>
          </p:nvPr>
        </p:nvSpPr>
        <p:spPr>
          <a:xfrm>
            <a:off x="107504" y="1258967"/>
            <a:ext cx="8856984" cy="5193704"/>
          </a:xfrm>
        </p:spPr>
        <p:txBody>
          <a:bodyPr/>
          <a:lstStyle/>
          <a:p>
            <a:r>
              <a:rPr lang="it-IT" dirty="0" smtClean="0"/>
              <a:t>Capital </a:t>
            </a:r>
            <a:r>
              <a:rPr lang="it-IT" dirty="0" err="1" smtClean="0"/>
              <a:t>accumulation</a:t>
            </a:r>
            <a:r>
              <a:rPr lang="it-IT" dirty="0" smtClean="0"/>
              <a:t> in </a:t>
            </a:r>
            <a:r>
              <a:rPr lang="it-IT" dirty="0" err="1" smtClean="0"/>
              <a:t>money</a:t>
            </a:r>
            <a:r>
              <a:rPr lang="it-IT" dirty="0" smtClean="0"/>
              <a:t> </a:t>
            </a:r>
            <a:r>
              <a:rPr lang="it-IT" dirty="0" err="1" smtClean="0"/>
              <a:t>form</a:t>
            </a:r>
            <a:r>
              <a:rPr lang="it-IT" dirty="0" smtClean="0"/>
              <a:t> (</a:t>
            </a:r>
            <a:r>
              <a:rPr lang="it-IT" b="1" dirty="0" smtClean="0"/>
              <a:t>M-M</a:t>
            </a:r>
            <a:r>
              <a:rPr lang="it-IT" dirty="0" smtClean="0"/>
              <a:t>’)</a:t>
            </a:r>
          </a:p>
          <a:p>
            <a:r>
              <a:rPr lang="it-IT" b="1" i="1" dirty="0" err="1" smtClean="0"/>
              <a:t>Elements</a:t>
            </a:r>
            <a:r>
              <a:rPr lang="it-IT" dirty="0" smtClean="0"/>
              <a:t>: Stock markets, public </a:t>
            </a:r>
            <a:r>
              <a:rPr lang="it-IT" dirty="0" err="1" smtClean="0"/>
              <a:t>debt</a:t>
            </a:r>
            <a:r>
              <a:rPr lang="it-IT" dirty="0" smtClean="0"/>
              <a:t> for </a:t>
            </a:r>
            <a:r>
              <a:rPr lang="it-IT" smtClean="0"/>
              <a:t>public expenditure</a:t>
            </a:r>
            <a:r>
              <a:rPr lang="it-IT" dirty="0" smtClean="0"/>
              <a:t>, private </a:t>
            </a:r>
            <a:r>
              <a:rPr lang="it-IT" dirty="0" err="1" smtClean="0"/>
              <a:t>debt</a:t>
            </a:r>
            <a:r>
              <a:rPr lang="it-IT" dirty="0" smtClean="0"/>
              <a:t> of </a:t>
            </a:r>
            <a:r>
              <a:rPr lang="it-IT" dirty="0" err="1" smtClean="0"/>
              <a:t>firms</a:t>
            </a:r>
            <a:r>
              <a:rPr lang="it-IT" dirty="0" smtClean="0"/>
              <a:t> and </a:t>
            </a:r>
            <a:r>
              <a:rPr lang="it-IT" dirty="0" err="1" smtClean="0"/>
              <a:t>households</a:t>
            </a:r>
            <a:r>
              <a:rPr lang="it-IT" dirty="0" smtClean="0"/>
              <a:t> (</a:t>
            </a:r>
            <a:r>
              <a:rPr lang="it-IT" dirty="0" err="1" smtClean="0"/>
              <a:t>housing</a:t>
            </a:r>
            <a:r>
              <a:rPr lang="it-IT" dirty="0" smtClean="0"/>
              <a:t> </a:t>
            </a:r>
            <a:r>
              <a:rPr lang="it-IT" dirty="0" err="1" smtClean="0"/>
              <a:t>mortgages</a:t>
            </a:r>
            <a:r>
              <a:rPr lang="it-IT" dirty="0" smtClean="0"/>
              <a:t>, consumer </a:t>
            </a:r>
            <a:r>
              <a:rPr lang="it-IT" dirty="0" err="1" smtClean="0"/>
              <a:t>debt</a:t>
            </a:r>
            <a:r>
              <a:rPr lang="it-IT" dirty="0" smtClean="0"/>
              <a:t>), </a:t>
            </a:r>
            <a:r>
              <a:rPr lang="it-IT" dirty="0" err="1" smtClean="0"/>
              <a:t>extension</a:t>
            </a:r>
            <a:r>
              <a:rPr lang="it-IT" dirty="0" smtClean="0"/>
              <a:t> to </a:t>
            </a:r>
            <a:r>
              <a:rPr lang="it-IT" dirty="0" err="1" smtClean="0"/>
              <a:t>different</a:t>
            </a:r>
            <a:r>
              <a:rPr lang="it-IT" dirty="0" smtClean="0"/>
              <a:t> </a:t>
            </a:r>
            <a:r>
              <a:rPr lang="it-IT" dirty="0" err="1" smtClean="0"/>
              <a:t>activities</a:t>
            </a:r>
            <a:r>
              <a:rPr lang="it-IT" dirty="0" smtClean="0"/>
              <a:t>, pervasive nature</a:t>
            </a:r>
          </a:p>
          <a:p>
            <a:r>
              <a:rPr lang="it-IT" b="1" i="1" dirty="0" smtClean="0"/>
              <a:t>International </a:t>
            </a:r>
            <a:r>
              <a:rPr lang="it-IT" b="1" i="1" dirty="0" err="1" smtClean="0"/>
              <a:t>dimension</a:t>
            </a:r>
            <a:r>
              <a:rPr lang="it-IT" dirty="0" smtClean="0"/>
              <a:t>: </a:t>
            </a:r>
            <a:r>
              <a:rPr lang="it-IT" dirty="0" err="1" smtClean="0"/>
              <a:t>liberalised</a:t>
            </a:r>
            <a:r>
              <a:rPr lang="it-IT" dirty="0" smtClean="0"/>
              <a:t> capital </a:t>
            </a:r>
            <a:r>
              <a:rPr lang="it-IT" dirty="0" err="1" smtClean="0"/>
              <a:t>flows</a:t>
            </a:r>
            <a:r>
              <a:rPr lang="it-IT" dirty="0" smtClean="0"/>
              <a:t> </a:t>
            </a:r>
            <a:r>
              <a:rPr lang="it-IT" dirty="0" err="1" smtClean="0"/>
              <a:t>flows</a:t>
            </a:r>
            <a:r>
              <a:rPr lang="it-IT" dirty="0" smtClean="0"/>
              <a:t> to </a:t>
            </a:r>
            <a:r>
              <a:rPr lang="it-IT" dirty="0" err="1" smtClean="0"/>
              <a:t>financial</a:t>
            </a:r>
            <a:r>
              <a:rPr lang="it-IT" dirty="0" smtClean="0"/>
              <a:t> centres, Wall Street and City</a:t>
            </a:r>
          </a:p>
          <a:p>
            <a:r>
              <a:rPr lang="it-IT" dirty="0" smtClean="0"/>
              <a:t>Financial </a:t>
            </a:r>
            <a:r>
              <a:rPr lang="it-IT" dirty="0" err="1" smtClean="0"/>
              <a:t>accumulation</a:t>
            </a:r>
            <a:r>
              <a:rPr lang="it-IT" dirty="0" smtClean="0"/>
              <a:t> is </a:t>
            </a:r>
            <a:r>
              <a:rPr lang="it-IT" dirty="0" err="1" smtClean="0"/>
              <a:t>concentrated</a:t>
            </a:r>
            <a:r>
              <a:rPr lang="it-IT" dirty="0" smtClean="0"/>
              <a:t> in the </a:t>
            </a:r>
            <a:r>
              <a:rPr lang="it-IT" b="1" dirty="0" smtClean="0"/>
              <a:t>centre</a:t>
            </a:r>
            <a:r>
              <a:rPr lang="it-IT" dirty="0" smtClean="0"/>
              <a:t> of the world </a:t>
            </a:r>
            <a:r>
              <a:rPr lang="it-IT" dirty="0" err="1" smtClean="0"/>
              <a:t>system</a:t>
            </a:r>
            <a:endParaRPr lang="it-IT" dirty="0" smtClean="0"/>
          </a:p>
          <a:p>
            <a:r>
              <a:rPr lang="it-IT" dirty="0" err="1" smtClean="0"/>
              <a:t>Less</a:t>
            </a:r>
            <a:r>
              <a:rPr lang="it-IT" dirty="0" smtClean="0"/>
              <a:t> room for </a:t>
            </a:r>
            <a:r>
              <a:rPr lang="it-IT" b="1" dirty="0" smtClean="0"/>
              <a:t>labour gains</a:t>
            </a:r>
            <a:r>
              <a:rPr lang="it-IT" dirty="0" smtClean="0"/>
              <a:t>: </a:t>
            </a:r>
            <a:r>
              <a:rPr lang="it-IT" dirty="0" err="1" smtClean="0"/>
              <a:t>higher</a:t>
            </a:r>
            <a:r>
              <a:rPr lang="it-IT" dirty="0" smtClean="0"/>
              <a:t> </a:t>
            </a:r>
            <a:r>
              <a:rPr lang="it-IT" dirty="0" err="1" smtClean="0"/>
              <a:t>inequality</a:t>
            </a:r>
            <a:endParaRPr lang="it-IT" dirty="0" smtClean="0"/>
          </a:p>
          <a:p>
            <a:endParaRPr lang="it-IT" dirty="0" smtClean="0"/>
          </a:p>
          <a:p>
            <a:endParaRPr lang="it-IT" dirty="0" smtClean="0"/>
          </a:p>
          <a:p>
            <a:pPr marL="0" indent="0">
              <a:buNone/>
            </a:pPr>
            <a:endParaRPr lang="it-IT" dirty="0" smtClean="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14</a:t>
            </a:fld>
            <a:endParaRPr lang="it-IT" sz="1400"/>
          </a:p>
        </p:txBody>
      </p:sp>
    </p:spTree>
    <p:extLst>
      <p:ext uri="{BB962C8B-B14F-4D97-AF65-F5344CB8AC3E}">
        <p14:creationId xmlns:p14="http://schemas.microsoft.com/office/powerpoint/2010/main" val="184155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529" y="188640"/>
            <a:ext cx="7772400" cy="1143000"/>
          </a:xfrm>
        </p:spPr>
        <p:txBody>
          <a:bodyPr/>
          <a:lstStyle/>
          <a:p>
            <a:r>
              <a:rPr lang="it-IT" dirty="0" smtClean="0"/>
              <a:t>Financial </a:t>
            </a:r>
            <a:r>
              <a:rPr lang="it-IT" dirty="0" err="1" smtClean="0"/>
              <a:t>accumulation</a:t>
            </a:r>
            <a:endParaRPr lang="it-IT" dirty="0"/>
          </a:p>
        </p:txBody>
      </p:sp>
      <p:sp>
        <p:nvSpPr>
          <p:cNvPr id="3" name="Segnaposto contenuto 2"/>
          <p:cNvSpPr>
            <a:spLocks noGrp="1"/>
          </p:cNvSpPr>
          <p:nvPr>
            <p:ph idx="1"/>
          </p:nvPr>
        </p:nvSpPr>
        <p:spPr>
          <a:xfrm>
            <a:off x="107504" y="1331640"/>
            <a:ext cx="8856984" cy="5265712"/>
          </a:xfrm>
        </p:spPr>
        <p:txBody>
          <a:bodyPr/>
          <a:lstStyle/>
          <a:p>
            <a:r>
              <a:rPr lang="it-IT" i="1" dirty="0"/>
              <a:t>Where do </a:t>
            </a:r>
            <a:r>
              <a:rPr lang="it-IT" i="1" dirty="0" err="1"/>
              <a:t>financial</a:t>
            </a:r>
            <a:r>
              <a:rPr lang="it-IT" i="1" dirty="0"/>
              <a:t> </a:t>
            </a:r>
            <a:r>
              <a:rPr lang="it-IT" i="1" dirty="0" err="1"/>
              <a:t>profits</a:t>
            </a:r>
            <a:r>
              <a:rPr lang="it-IT" i="1" dirty="0"/>
              <a:t> come from?</a:t>
            </a:r>
          </a:p>
          <a:p>
            <a:r>
              <a:rPr lang="it-IT" dirty="0" err="1"/>
              <a:t>Extraction</a:t>
            </a:r>
            <a:r>
              <a:rPr lang="it-IT" dirty="0"/>
              <a:t> from </a:t>
            </a:r>
            <a:r>
              <a:rPr lang="it-IT" dirty="0" err="1"/>
              <a:t>productive</a:t>
            </a:r>
            <a:r>
              <a:rPr lang="it-IT" dirty="0"/>
              <a:t> </a:t>
            </a:r>
            <a:r>
              <a:rPr lang="it-IT" dirty="0" err="1"/>
              <a:t>activities</a:t>
            </a:r>
            <a:r>
              <a:rPr lang="it-IT" dirty="0"/>
              <a:t> and from centre-</a:t>
            </a:r>
            <a:r>
              <a:rPr lang="it-IT" dirty="0" err="1"/>
              <a:t>periphery</a:t>
            </a:r>
            <a:r>
              <a:rPr lang="it-IT" dirty="0"/>
              <a:t> </a:t>
            </a:r>
            <a:r>
              <a:rPr lang="it-IT" dirty="0" err="1" smtClean="0"/>
              <a:t>relationships</a:t>
            </a:r>
            <a:r>
              <a:rPr lang="it-IT" dirty="0" smtClean="0"/>
              <a:t> (</a:t>
            </a:r>
            <a:r>
              <a:rPr lang="it-IT" i="1" dirty="0" smtClean="0"/>
              <a:t>Value </a:t>
            </a:r>
            <a:r>
              <a:rPr lang="it-IT" i="1" dirty="0" err="1" smtClean="0"/>
              <a:t>question</a:t>
            </a:r>
            <a:r>
              <a:rPr lang="it-IT" dirty="0" smtClean="0"/>
              <a:t>)</a:t>
            </a:r>
            <a:endParaRPr lang="it-IT" dirty="0"/>
          </a:p>
          <a:p>
            <a:r>
              <a:rPr lang="it-IT" dirty="0" err="1"/>
              <a:t>Expectation</a:t>
            </a:r>
            <a:r>
              <a:rPr lang="it-IT" dirty="0"/>
              <a:t> of </a:t>
            </a:r>
            <a:r>
              <a:rPr lang="it-IT" dirty="0" err="1"/>
              <a:t>rising</a:t>
            </a:r>
            <a:r>
              <a:rPr lang="it-IT" dirty="0"/>
              <a:t> asset </a:t>
            </a:r>
            <a:r>
              <a:rPr lang="it-IT" dirty="0" err="1"/>
              <a:t>values</a:t>
            </a:r>
            <a:r>
              <a:rPr lang="it-IT" dirty="0"/>
              <a:t>, </a:t>
            </a:r>
            <a:r>
              <a:rPr lang="it-IT" dirty="0" err="1"/>
              <a:t>attracting</a:t>
            </a:r>
            <a:r>
              <a:rPr lang="it-IT" dirty="0"/>
              <a:t> more capital </a:t>
            </a:r>
            <a:r>
              <a:rPr lang="it-IT" dirty="0" err="1" smtClean="0"/>
              <a:t>flows</a:t>
            </a:r>
            <a:r>
              <a:rPr lang="it-IT" dirty="0"/>
              <a:t> </a:t>
            </a:r>
            <a:r>
              <a:rPr lang="it-IT" dirty="0" smtClean="0"/>
              <a:t>in </a:t>
            </a:r>
            <a:r>
              <a:rPr lang="it-IT" dirty="0" err="1" smtClean="0"/>
              <a:t>search</a:t>
            </a:r>
            <a:r>
              <a:rPr lang="it-IT" dirty="0" smtClean="0"/>
              <a:t> of short </a:t>
            </a:r>
            <a:r>
              <a:rPr lang="it-IT" dirty="0" err="1" smtClean="0"/>
              <a:t>term</a:t>
            </a:r>
            <a:r>
              <a:rPr lang="it-IT" dirty="0" smtClean="0"/>
              <a:t> gains</a:t>
            </a:r>
          </a:p>
          <a:p>
            <a:r>
              <a:rPr lang="it-IT" dirty="0" err="1" smtClean="0"/>
              <a:t>Key</a:t>
            </a:r>
            <a:r>
              <a:rPr lang="it-IT" dirty="0" smtClean="0"/>
              <a:t> </a:t>
            </a:r>
            <a:r>
              <a:rPr lang="it-IT" dirty="0" err="1" smtClean="0"/>
              <a:t>role</a:t>
            </a:r>
            <a:r>
              <a:rPr lang="it-IT" dirty="0" smtClean="0"/>
              <a:t> of monetary policy: zero inflation, </a:t>
            </a:r>
            <a:r>
              <a:rPr lang="it-IT" dirty="0" err="1" smtClean="0"/>
              <a:t>expansion</a:t>
            </a:r>
            <a:r>
              <a:rPr lang="it-IT" dirty="0" smtClean="0"/>
              <a:t> of </a:t>
            </a:r>
            <a:r>
              <a:rPr lang="it-IT" dirty="0" err="1" smtClean="0"/>
              <a:t>money</a:t>
            </a:r>
            <a:r>
              <a:rPr lang="it-IT" dirty="0" smtClean="0"/>
              <a:t> </a:t>
            </a:r>
            <a:r>
              <a:rPr lang="it-IT" dirty="0" err="1" smtClean="0"/>
              <a:t>supply</a:t>
            </a:r>
            <a:r>
              <a:rPr lang="it-IT" dirty="0" smtClean="0"/>
              <a:t>, free capital </a:t>
            </a:r>
            <a:r>
              <a:rPr lang="it-IT" dirty="0" err="1" smtClean="0"/>
              <a:t>flows</a:t>
            </a:r>
            <a:endParaRPr lang="it-IT" dirty="0" smtClean="0"/>
          </a:p>
          <a:p>
            <a:r>
              <a:rPr lang="it-IT" i="1" dirty="0" smtClean="0"/>
              <a:t>How do </a:t>
            </a:r>
            <a:r>
              <a:rPr lang="it-IT" i="1" dirty="0" err="1" smtClean="0"/>
              <a:t>crises</a:t>
            </a:r>
            <a:r>
              <a:rPr lang="it-IT" i="1" dirty="0" smtClean="0"/>
              <a:t> </a:t>
            </a:r>
            <a:r>
              <a:rPr lang="it-IT" i="1" dirty="0" err="1" smtClean="0"/>
              <a:t>happen</a:t>
            </a:r>
            <a:r>
              <a:rPr lang="it-IT" i="1" dirty="0" smtClean="0"/>
              <a:t>? </a:t>
            </a:r>
            <a:r>
              <a:rPr lang="it-IT" dirty="0" smtClean="0"/>
              <a:t>1929 Great crash, </a:t>
            </a:r>
            <a:r>
              <a:rPr lang="it-IT" dirty="0" err="1" smtClean="0"/>
              <a:t>Bubble</a:t>
            </a:r>
            <a:r>
              <a:rPr lang="it-IT" dirty="0" smtClean="0"/>
              <a:t> </a:t>
            </a:r>
            <a:r>
              <a:rPr lang="it-IT" dirty="0" err="1" smtClean="0"/>
              <a:t>bursting</a:t>
            </a:r>
            <a:r>
              <a:rPr lang="it-IT" dirty="0" smtClean="0"/>
              <a:t>. Why </a:t>
            </a:r>
            <a:r>
              <a:rPr lang="it-IT" dirty="0" err="1" smtClean="0"/>
              <a:t>rapid</a:t>
            </a:r>
            <a:r>
              <a:rPr lang="it-IT" dirty="0" smtClean="0"/>
              <a:t> recovery after 2008 </a:t>
            </a:r>
            <a:r>
              <a:rPr lang="it-IT" dirty="0" err="1" smtClean="0"/>
              <a:t>crisis</a:t>
            </a:r>
            <a:r>
              <a:rPr lang="it-IT" dirty="0" smtClean="0"/>
              <a:t>?</a:t>
            </a:r>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15</a:t>
            </a:fld>
            <a:endParaRPr lang="it-IT" sz="1400"/>
          </a:p>
        </p:txBody>
      </p:sp>
    </p:spTree>
    <p:extLst>
      <p:ext uri="{BB962C8B-B14F-4D97-AF65-F5344CB8AC3E}">
        <p14:creationId xmlns:p14="http://schemas.microsoft.com/office/powerpoint/2010/main" val="395763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60958"/>
            <a:ext cx="8382000" cy="1143000"/>
          </a:xfrm>
        </p:spPr>
        <p:txBody>
          <a:bodyPr/>
          <a:lstStyle/>
          <a:p>
            <a:r>
              <a:rPr lang="it-IT" dirty="0" smtClean="0"/>
              <a:t>2. </a:t>
            </a:r>
            <a:r>
              <a:rPr lang="it-IT" dirty="0" err="1" smtClean="0"/>
              <a:t>Hegemony</a:t>
            </a:r>
            <a:endParaRPr lang="it-IT" dirty="0"/>
          </a:p>
        </p:txBody>
      </p:sp>
      <p:sp>
        <p:nvSpPr>
          <p:cNvPr id="3" name="Segnaposto contenuto 2"/>
          <p:cNvSpPr>
            <a:spLocks noGrp="1"/>
          </p:cNvSpPr>
          <p:nvPr>
            <p:ph idx="1"/>
          </p:nvPr>
        </p:nvSpPr>
        <p:spPr>
          <a:xfrm>
            <a:off x="457200" y="1628800"/>
            <a:ext cx="8507288" cy="4968552"/>
          </a:xfrm>
        </p:spPr>
        <p:txBody>
          <a:bodyPr/>
          <a:lstStyle/>
          <a:p>
            <a:r>
              <a:rPr lang="it-IT" b="1" dirty="0" smtClean="0"/>
              <a:t>Gramsci </a:t>
            </a:r>
            <a:r>
              <a:rPr lang="it-IT" dirty="0" smtClean="0"/>
              <a:t>(</a:t>
            </a:r>
            <a:r>
              <a:rPr lang="it-IT" dirty="0" err="1" smtClean="0"/>
              <a:t>within</a:t>
            </a:r>
            <a:r>
              <a:rPr lang="it-IT" dirty="0" smtClean="0"/>
              <a:t> a country)</a:t>
            </a:r>
          </a:p>
          <a:p>
            <a:r>
              <a:rPr lang="en-US" dirty="0" smtClean="0"/>
              <a:t>When a ruling </a:t>
            </a:r>
            <a:r>
              <a:rPr lang="en-US" dirty="0"/>
              <a:t>class exercises a political, intellectual, and moral </a:t>
            </a:r>
            <a:r>
              <a:rPr lang="en-US" dirty="0" smtClean="0"/>
              <a:t>leadership, shaping the direction of change of country, organising consent rather than enforcing domination</a:t>
            </a:r>
          </a:p>
          <a:p>
            <a:r>
              <a:rPr lang="en-US" dirty="0" smtClean="0"/>
              <a:t>Ideology, common world-view, </a:t>
            </a:r>
            <a:r>
              <a:rPr lang="en-US" dirty="0"/>
              <a:t>intellectual and moral reform </a:t>
            </a:r>
            <a:endParaRPr lang="en-US" dirty="0" smtClean="0"/>
          </a:p>
          <a:p>
            <a:r>
              <a:rPr lang="en-US" dirty="0" smtClean="0"/>
              <a:t>Econ, pol structures, institutions are reshaped</a:t>
            </a:r>
          </a:p>
          <a:p>
            <a:r>
              <a:rPr lang="en-US" i="1" dirty="0" smtClean="0"/>
              <a:t>Context: Liberal and Fascist Italy</a:t>
            </a:r>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16</a:t>
            </a:fld>
            <a:endParaRPr lang="it-IT" sz="1400"/>
          </a:p>
        </p:txBody>
      </p:sp>
    </p:spTree>
    <p:extLst>
      <p:ext uri="{BB962C8B-B14F-4D97-AF65-F5344CB8AC3E}">
        <p14:creationId xmlns:p14="http://schemas.microsoft.com/office/powerpoint/2010/main" val="25382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1520" y="299160"/>
            <a:ext cx="7772400" cy="1143000"/>
          </a:xfrm>
        </p:spPr>
        <p:txBody>
          <a:bodyPr/>
          <a:lstStyle/>
          <a:p>
            <a:r>
              <a:rPr lang="it-IT" dirty="0" err="1" smtClean="0"/>
              <a:t>Hegemony</a:t>
            </a:r>
            <a:r>
              <a:rPr lang="it-IT" dirty="0" smtClean="0"/>
              <a:t> in world </a:t>
            </a:r>
            <a:r>
              <a:rPr lang="it-IT" dirty="0" err="1" smtClean="0"/>
              <a:t>system</a:t>
            </a:r>
            <a:endParaRPr lang="it-IT" dirty="0"/>
          </a:p>
        </p:txBody>
      </p:sp>
      <p:sp>
        <p:nvSpPr>
          <p:cNvPr id="3" name="Segnaposto contenuto 2"/>
          <p:cNvSpPr>
            <a:spLocks noGrp="1"/>
          </p:cNvSpPr>
          <p:nvPr>
            <p:ph idx="1"/>
          </p:nvPr>
        </p:nvSpPr>
        <p:spPr>
          <a:xfrm>
            <a:off x="299120" y="1469090"/>
            <a:ext cx="8665368" cy="4659858"/>
          </a:xfrm>
        </p:spPr>
        <p:txBody>
          <a:bodyPr/>
          <a:lstStyle/>
          <a:p>
            <a:r>
              <a:rPr lang="it-IT" dirty="0" err="1" smtClean="0"/>
              <a:t>Intl</a:t>
            </a:r>
            <a:r>
              <a:rPr lang="it-IT" dirty="0" smtClean="0"/>
              <a:t> </a:t>
            </a:r>
            <a:r>
              <a:rPr lang="it-IT" dirty="0" err="1" smtClean="0"/>
              <a:t>context</a:t>
            </a:r>
            <a:r>
              <a:rPr lang="it-IT" dirty="0" smtClean="0"/>
              <a:t> </a:t>
            </a:r>
            <a:r>
              <a:rPr lang="it-IT" dirty="0" err="1" smtClean="0"/>
              <a:t>based</a:t>
            </a:r>
            <a:r>
              <a:rPr lang="it-IT" dirty="0" smtClean="0"/>
              <a:t> on </a:t>
            </a:r>
            <a:r>
              <a:rPr lang="it-IT" dirty="0"/>
              <a:t>inter-State </a:t>
            </a:r>
            <a:r>
              <a:rPr lang="it-IT" dirty="0" err="1" smtClean="0"/>
              <a:t>relations,weak</a:t>
            </a:r>
            <a:r>
              <a:rPr lang="it-IT" dirty="0" smtClean="0"/>
              <a:t> </a:t>
            </a:r>
            <a:r>
              <a:rPr lang="it-IT" dirty="0" err="1" smtClean="0"/>
              <a:t>institutions</a:t>
            </a:r>
            <a:r>
              <a:rPr lang="it-IT" dirty="0" smtClean="0"/>
              <a:t>, no (</a:t>
            </a:r>
            <a:r>
              <a:rPr lang="it-IT" dirty="0" err="1" smtClean="0"/>
              <a:t>democratic</a:t>
            </a:r>
            <a:r>
              <a:rPr lang="it-IT" dirty="0" smtClean="0"/>
              <a:t>) political </a:t>
            </a:r>
            <a:r>
              <a:rPr lang="it-IT" dirty="0" err="1" smtClean="0"/>
              <a:t>process</a:t>
            </a:r>
            <a:endParaRPr lang="it-IT" dirty="0"/>
          </a:p>
          <a:p>
            <a:r>
              <a:rPr lang="it-IT" dirty="0" err="1" smtClean="0"/>
              <a:t>Power</a:t>
            </a:r>
            <a:r>
              <a:rPr lang="it-IT" dirty="0" smtClean="0"/>
              <a:t> </a:t>
            </a:r>
            <a:r>
              <a:rPr lang="it-IT" dirty="0" err="1" smtClean="0"/>
              <a:t>matters</a:t>
            </a:r>
            <a:r>
              <a:rPr lang="it-IT" dirty="0" smtClean="0"/>
              <a:t>: </a:t>
            </a:r>
            <a:r>
              <a:rPr lang="it-IT" b="1" dirty="0" err="1" smtClean="0"/>
              <a:t>consent</a:t>
            </a:r>
            <a:r>
              <a:rPr lang="it-IT" b="1" dirty="0" smtClean="0"/>
              <a:t> </a:t>
            </a:r>
            <a:r>
              <a:rPr lang="it-IT" b="1" dirty="0"/>
              <a:t>vs </a:t>
            </a:r>
            <a:r>
              <a:rPr lang="it-IT" b="1" dirty="0" err="1" smtClean="0"/>
              <a:t>domination</a:t>
            </a:r>
            <a:r>
              <a:rPr lang="it-IT" b="1" dirty="0" smtClean="0"/>
              <a:t> by force</a:t>
            </a:r>
            <a:endParaRPr lang="it-IT" b="1" dirty="0"/>
          </a:p>
          <a:p>
            <a:r>
              <a:rPr lang="it-IT" dirty="0" smtClean="0"/>
              <a:t>The </a:t>
            </a:r>
            <a:r>
              <a:rPr lang="it-IT" dirty="0" err="1" smtClean="0"/>
              <a:t>most</a:t>
            </a:r>
            <a:r>
              <a:rPr lang="it-IT" dirty="0" smtClean="0"/>
              <a:t> </a:t>
            </a:r>
            <a:r>
              <a:rPr lang="it-IT" dirty="0" err="1" smtClean="0"/>
              <a:t>powerful</a:t>
            </a:r>
            <a:r>
              <a:rPr lang="it-IT" dirty="0" smtClean="0"/>
              <a:t> State can </a:t>
            </a:r>
            <a:r>
              <a:rPr lang="it-IT" dirty="0" err="1" smtClean="0"/>
              <a:t>shape</a:t>
            </a:r>
            <a:r>
              <a:rPr lang="it-IT" dirty="0" smtClean="0"/>
              <a:t> </a:t>
            </a:r>
            <a:r>
              <a:rPr lang="it-IT" dirty="0" err="1" smtClean="0"/>
              <a:t>direction</a:t>
            </a:r>
            <a:r>
              <a:rPr lang="it-IT" dirty="0" smtClean="0"/>
              <a:t> of change of the world </a:t>
            </a:r>
            <a:r>
              <a:rPr lang="it-IT" dirty="0" err="1" smtClean="0"/>
              <a:t>system</a:t>
            </a:r>
            <a:r>
              <a:rPr lang="it-IT" dirty="0" smtClean="0"/>
              <a:t>: </a:t>
            </a:r>
            <a:r>
              <a:rPr lang="it-IT" dirty="0" err="1" smtClean="0"/>
              <a:t>intl</a:t>
            </a:r>
            <a:r>
              <a:rPr lang="it-IT" dirty="0" smtClean="0"/>
              <a:t> order – </a:t>
            </a:r>
            <a:r>
              <a:rPr lang="it-IT" dirty="0" err="1" smtClean="0"/>
              <a:t>econ</a:t>
            </a:r>
            <a:r>
              <a:rPr lang="it-IT" dirty="0" smtClean="0"/>
              <a:t>, </a:t>
            </a:r>
            <a:r>
              <a:rPr lang="it-IT" dirty="0" err="1" smtClean="0"/>
              <a:t>pol</a:t>
            </a:r>
            <a:r>
              <a:rPr lang="it-IT" dirty="0" smtClean="0"/>
              <a:t> – </a:t>
            </a:r>
            <a:r>
              <a:rPr lang="it-IT" dirty="0" err="1" smtClean="0"/>
              <a:t>designed</a:t>
            </a:r>
            <a:r>
              <a:rPr lang="it-IT" dirty="0" smtClean="0"/>
              <a:t> for </a:t>
            </a:r>
            <a:r>
              <a:rPr lang="it-IT" dirty="0" err="1" smtClean="0"/>
              <a:t>its</a:t>
            </a:r>
            <a:r>
              <a:rPr lang="it-IT" dirty="0" smtClean="0"/>
              <a:t> </a:t>
            </a:r>
            <a:r>
              <a:rPr lang="it-IT" dirty="0" err="1" smtClean="0"/>
              <a:t>advantage</a:t>
            </a:r>
            <a:endParaRPr lang="it-IT" dirty="0" smtClean="0"/>
          </a:p>
          <a:p>
            <a:r>
              <a:rPr lang="it-IT" dirty="0" err="1" smtClean="0"/>
              <a:t>Hegemony</a:t>
            </a:r>
            <a:r>
              <a:rPr lang="it-IT" dirty="0" smtClean="0"/>
              <a:t> </a:t>
            </a:r>
            <a:r>
              <a:rPr lang="it-IT" dirty="0" err="1" smtClean="0"/>
              <a:t>has</a:t>
            </a:r>
            <a:r>
              <a:rPr lang="it-IT" dirty="0" smtClean="0"/>
              <a:t> to create order and </a:t>
            </a:r>
            <a:r>
              <a:rPr lang="it-IT" dirty="0" err="1" smtClean="0"/>
              <a:t>space</a:t>
            </a:r>
            <a:r>
              <a:rPr lang="it-IT" dirty="0" smtClean="0"/>
              <a:t> for </a:t>
            </a:r>
            <a:r>
              <a:rPr lang="it-IT" dirty="0" err="1" smtClean="0"/>
              <a:t>expansion</a:t>
            </a:r>
            <a:r>
              <a:rPr lang="it-IT" dirty="0" smtClean="0"/>
              <a:t> of (some) </a:t>
            </a:r>
            <a:r>
              <a:rPr lang="it-IT" dirty="0" err="1" smtClean="0"/>
              <a:t>other</a:t>
            </a:r>
            <a:r>
              <a:rPr lang="it-IT" dirty="0" smtClean="0"/>
              <a:t> States and </a:t>
            </a:r>
            <a:r>
              <a:rPr lang="it-IT" dirty="0" err="1" smtClean="0"/>
              <a:t>capitals</a:t>
            </a:r>
            <a:endParaRPr lang="it-IT" dirty="0" smtClean="0"/>
          </a:p>
          <a:p>
            <a:r>
              <a:rPr lang="it-IT" dirty="0" smtClean="0"/>
              <a:t>World </a:t>
            </a:r>
            <a:r>
              <a:rPr lang="it-IT" dirty="0" err="1" smtClean="0"/>
              <a:t>system</a:t>
            </a:r>
            <a:r>
              <a:rPr lang="it-IT" dirty="0" smtClean="0"/>
              <a:t> with a </a:t>
            </a:r>
            <a:r>
              <a:rPr lang="it-IT" dirty="0" err="1" smtClean="0"/>
              <a:t>hegemon</a:t>
            </a:r>
            <a:r>
              <a:rPr lang="it-IT" dirty="0" smtClean="0"/>
              <a:t>, a centre and </a:t>
            </a:r>
            <a:r>
              <a:rPr lang="it-IT" dirty="0" err="1" smtClean="0"/>
              <a:t>periphery</a:t>
            </a:r>
            <a:endParaRPr lang="it-IT" dirty="0" smtClean="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17</a:t>
            </a:fld>
            <a:endParaRPr lang="it-IT" sz="1400"/>
          </a:p>
        </p:txBody>
      </p:sp>
    </p:spTree>
    <p:extLst>
      <p:ext uri="{BB962C8B-B14F-4D97-AF65-F5344CB8AC3E}">
        <p14:creationId xmlns:p14="http://schemas.microsoft.com/office/powerpoint/2010/main" val="409258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476672" y="404664"/>
            <a:ext cx="7772400" cy="1143000"/>
          </a:xfrm>
        </p:spPr>
        <p:txBody>
          <a:bodyPr/>
          <a:lstStyle/>
          <a:p>
            <a:pPr eaLnBrk="1" hangingPunct="1"/>
            <a:r>
              <a:rPr lang="it-IT" b="1" dirty="0" smtClean="0"/>
              <a:t/>
            </a:r>
            <a:br>
              <a:rPr lang="it-IT" b="1" dirty="0" smtClean="0"/>
            </a:br>
            <a:r>
              <a:rPr lang="it-IT" dirty="0" err="1" smtClean="0"/>
              <a:t>Hegemonic</a:t>
            </a:r>
            <a:r>
              <a:rPr lang="it-IT" dirty="0" smtClean="0"/>
              <a:t> cycles</a:t>
            </a:r>
          </a:p>
        </p:txBody>
      </p:sp>
      <p:sp>
        <p:nvSpPr>
          <p:cNvPr id="22531" name="Segnaposto contenuto 2"/>
          <p:cNvSpPr>
            <a:spLocks noGrp="1"/>
          </p:cNvSpPr>
          <p:nvPr>
            <p:ph idx="1"/>
          </p:nvPr>
        </p:nvSpPr>
        <p:spPr>
          <a:xfrm>
            <a:off x="395536" y="1754188"/>
            <a:ext cx="8443912" cy="4659312"/>
          </a:xfrm>
        </p:spPr>
        <p:txBody>
          <a:bodyPr/>
          <a:lstStyle/>
          <a:p>
            <a:pPr eaLnBrk="1" hangingPunct="1"/>
            <a:r>
              <a:rPr lang="it-IT" dirty="0" err="1" smtClean="0"/>
              <a:t>Accumulation</a:t>
            </a:r>
            <a:r>
              <a:rPr lang="it-IT" dirty="0" smtClean="0"/>
              <a:t> cycles </a:t>
            </a:r>
            <a:r>
              <a:rPr lang="it-IT" dirty="0" err="1" smtClean="0"/>
              <a:t>develop</a:t>
            </a:r>
            <a:r>
              <a:rPr lang="it-IT" dirty="0" smtClean="0"/>
              <a:t> in </a:t>
            </a:r>
            <a:r>
              <a:rPr lang="it-IT" dirty="0" err="1" smtClean="0"/>
              <a:t>parallel</a:t>
            </a:r>
            <a:r>
              <a:rPr lang="it-IT" dirty="0" smtClean="0"/>
              <a:t> to </a:t>
            </a:r>
            <a:r>
              <a:rPr lang="it-IT" b="1" dirty="0" err="1" smtClean="0"/>
              <a:t>hegemonic</a:t>
            </a:r>
            <a:r>
              <a:rPr lang="it-IT" dirty="0" smtClean="0"/>
              <a:t> cycles </a:t>
            </a:r>
            <a:r>
              <a:rPr lang="it-IT" dirty="0" err="1" smtClean="0"/>
              <a:t>where</a:t>
            </a:r>
            <a:r>
              <a:rPr lang="it-IT" dirty="0" smtClean="0"/>
              <a:t>:</a:t>
            </a:r>
          </a:p>
          <a:p>
            <a:pPr eaLnBrk="1" hangingPunct="1"/>
            <a:r>
              <a:rPr lang="it-IT" dirty="0" smtClean="0"/>
              <a:t>The </a:t>
            </a:r>
            <a:r>
              <a:rPr lang="it-IT" dirty="0" err="1" smtClean="0"/>
              <a:t>dominant</a:t>
            </a:r>
            <a:r>
              <a:rPr lang="it-IT" dirty="0" smtClean="0"/>
              <a:t> State </a:t>
            </a:r>
            <a:r>
              <a:rPr lang="it-IT" dirty="0" err="1" smtClean="0"/>
              <a:t>has</a:t>
            </a:r>
            <a:r>
              <a:rPr lang="it-IT" dirty="0" smtClean="0"/>
              <a:t> an </a:t>
            </a:r>
            <a:r>
              <a:rPr lang="it-IT" dirty="0" err="1" smtClean="0"/>
              <a:t>hegemonic</a:t>
            </a:r>
            <a:r>
              <a:rPr lang="it-IT" dirty="0" smtClean="0"/>
              <a:t> role in the world </a:t>
            </a:r>
            <a:r>
              <a:rPr lang="it-IT" dirty="0" err="1" smtClean="0"/>
              <a:t>system</a:t>
            </a:r>
            <a:r>
              <a:rPr lang="it-IT" dirty="0" smtClean="0"/>
              <a:t>, </a:t>
            </a:r>
            <a:r>
              <a:rPr lang="it-IT" dirty="0" err="1" smtClean="0"/>
              <a:t>obtains</a:t>
            </a:r>
            <a:r>
              <a:rPr lang="it-IT" dirty="0" smtClean="0"/>
              <a:t> the benefits of </a:t>
            </a:r>
            <a:r>
              <a:rPr lang="it-IT" dirty="0" err="1" smtClean="0"/>
              <a:t>accumulation</a:t>
            </a:r>
            <a:r>
              <a:rPr lang="it-IT" dirty="0" smtClean="0"/>
              <a:t> and </a:t>
            </a:r>
            <a:r>
              <a:rPr lang="it-IT" dirty="0" err="1" smtClean="0"/>
              <a:t>power</a:t>
            </a:r>
            <a:endParaRPr lang="it-IT" dirty="0" smtClean="0"/>
          </a:p>
          <a:p>
            <a:pPr eaLnBrk="1" hangingPunct="1"/>
            <a:r>
              <a:rPr lang="it-IT" b="1" dirty="0" smtClean="0"/>
              <a:t>No “State vs Market”: </a:t>
            </a:r>
            <a:r>
              <a:rPr lang="it-IT" dirty="0" smtClean="0"/>
              <a:t>the</a:t>
            </a:r>
            <a:r>
              <a:rPr lang="it-IT" b="1" dirty="0" smtClean="0"/>
              <a:t> </a:t>
            </a:r>
            <a:r>
              <a:rPr lang="it-IT" dirty="0" smtClean="0"/>
              <a:t>State </a:t>
            </a:r>
            <a:r>
              <a:rPr lang="it-IT" dirty="0" err="1" smtClean="0"/>
              <a:t>creates</a:t>
            </a:r>
            <a:r>
              <a:rPr lang="it-IT" dirty="0" smtClean="0"/>
              <a:t> the  </a:t>
            </a:r>
            <a:r>
              <a:rPr lang="it-IT" dirty="0" err="1" smtClean="0"/>
              <a:t>conditions</a:t>
            </a:r>
            <a:r>
              <a:rPr lang="it-IT" dirty="0" smtClean="0"/>
              <a:t> for </a:t>
            </a:r>
            <a:r>
              <a:rPr lang="it-IT" dirty="0" err="1" smtClean="0"/>
              <a:t>accumulation</a:t>
            </a:r>
            <a:r>
              <a:rPr lang="it-IT" dirty="0" smtClean="0"/>
              <a:t> in the </a:t>
            </a:r>
            <a:r>
              <a:rPr lang="it-IT" dirty="0" err="1" smtClean="0"/>
              <a:t>centre</a:t>
            </a:r>
            <a:r>
              <a:rPr lang="it-IT" dirty="0" smtClean="0"/>
              <a:t> </a:t>
            </a:r>
          </a:p>
          <a:p>
            <a:pPr eaLnBrk="1" hangingPunct="1"/>
            <a:r>
              <a:rPr lang="it-IT" dirty="0" smtClean="0"/>
              <a:t>When an </a:t>
            </a:r>
            <a:r>
              <a:rPr lang="it-IT" dirty="0" err="1" smtClean="0"/>
              <a:t>hegemony</a:t>
            </a:r>
            <a:r>
              <a:rPr lang="it-IT" dirty="0" smtClean="0"/>
              <a:t> </a:t>
            </a:r>
            <a:r>
              <a:rPr lang="it-IT" dirty="0" err="1" smtClean="0"/>
              <a:t>ends</a:t>
            </a:r>
            <a:r>
              <a:rPr lang="it-IT" dirty="0" smtClean="0"/>
              <a:t>, </a:t>
            </a:r>
            <a:r>
              <a:rPr lang="it-IT" b="1" dirty="0" err="1" smtClean="0"/>
              <a:t>systemic</a:t>
            </a:r>
            <a:r>
              <a:rPr lang="it-IT" b="1" dirty="0" smtClean="0"/>
              <a:t> </a:t>
            </a:r>
            <a:r>
              <a:rPr lang="it-IT" b="1" dirty="0" err="1" smtClean="0"/>
              <a:t>chaos</a:t>
            </a:r>
            <a:r>
              <a:rPr lang="it-IT" b="1" dirty="0" smtClean="0"/>
              <a:t> </a:t>
            </a:r>
            <a:r>
              <a:rPr lang="it-IT" dirty="0" smtClean="0"/>
              <a:t>and </a:t>
            </a:r>
            <a:r>
              <a:rPr lang="it-IT" dirty="0" err="1" smtClean="0"/>
              <a:t>then</a:t>
            </a:r>
            <a:r>
              <a:rPr lang="it-IT" dirty="0" smtClean="0"/>
              <a:t> new </a:t>
            </a:r>
            <a:r>
              <a:rPr lang="it-IT" dirty="0" err="1" smtClean="0"/>
              <a:t>order</a:t>
            </a:r>
            <a:endParaRPr lang="it-IT" dirty="0" smtClean="0"/>
          </a:p>
        </p:txBody>
      </p:sp>
      <p:sp>
        <p:nvSpPr>
          <p:cNvPr id="22532" name="Segnaposto data 3"/>
          <p:cNvSpPr>
            <a:spLocks noGrp="1"/>
          </p:cNvSpPr>
          <p:nvPr>
            <p:ph type="dt" sz="quarter" idx="10"/>
          </p:nvPr>
        </p:nvSpPr>
        <p:spPr>
          <a:noFill/>
        </p:spPr>
        <p:txBody>
          <a:bodyPr/>
          <a:lstStyle/>
          <a:p>
            <a:fld id="{BCD78D69-EF5D-4BB0-838C-C345B8F25AB5}" type="datetime1">
              <a:rPr lang="it-IT" smtClean="0"/>
              <a:pPr/>
              <a:t>29/09/2025</a:t>
            </a:fld>
            <a:endParaRPr lang="it-IT" smtClean="0"/>
          </a:p>
        </p:txBody>
      </p:sp>
      <p:sp>
        <p:nvSpPr>
          <p:cNvPr id="22533" name="Segnaposto numero diapositiva 4"/>
          <p:cNvSpPr>
            <a:spLocks noGrp="1"/>
          </p:cNvSpPr>
          <p:nvPr>
            <p:ph type="sldNum" sz="quarter" idx="12"/>
          </p:nvPr>
        </p:nvSpPr>
        <p:spPr>
          <a:noFill/>
        </p:spPr>
        <p:txBody>
          <a:bodyPr/>
          <a:lstStyle/>
          <a:p>
            <a:fld id="{0400885F-F704-414E-9CDD-A29D29CC2526}" type="slidenum">
              <a:rPr lang="it-IT" smtClean="0"/>
              <a:pPr/>
              <a:t>18</a:t>
            </a:fld>
            <a:endParaRPr lang="it-IT" sz="1400" smtClean="0"/>
          </a:p>
        </p:txBody>
      </p:sp>
    </p:spTree>
    <p:extLst>
      <p:ext uri="{BB962C8B-B14F-4D97-AF65-F5344CB8AC3E}">
        <p14:creationId xmlns:p14="http://schemas.microsoft.com/office/powerpoint/2010/main" val="1225250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err="1" smtClean="0"/>
              <a:t>Systemic</a:t>
            </a:r>
            <a:r>
              <a:rPr lang="it-IT" dirty="0" smtClean="0"/>
              <a:t> </a:t>
            </a:r>
            <a:r>
              <a:rPr lang="it-IT" dirty="0" err="1" smtClean="0"/>
              <a:t>chaos</a:t>
            </a:r>
            <a:r>
              <a:rPr lang="it-IT" dirty="0" smtClean="0"/>
              <a:t> and wars</a:t>
            </a:r>
            <a:endParaRPr lang="it-IT" dirty="0"/>
          </a:p>
        </p:txBody>
      </p:sp>
      <p:sp>
        <p:nvSpPr>
          <p:cNvPr id="3" name="Segnaposto contenuto 2"/>
          <p:cNvSpPr>
            <a:spLocks noGrp="1"/>
          </p:cNvSpPr>
          <p:nvPr>
            <p:ph idx="1"/>
          </p:nvPr>
        </p:nvSpPr>
        <p:spPr>
          <a:xfrm>
            <a:off x="251520" y="1556792"/>
            <a:ext cx="8712968" cy="5112568"/>
          </a:xfrm>
        </p:spPr>
        <p:txBody>
          <a:bodyPr/>
          <a:lstStyle/>
          <a:p>
            <a:r>
              <a:rPr lang="it-IT" dirty="0" err="1"/>
              <a:t>Current</a:t>
            </a:r>
            <a:r>
              <a:rPr lang="it-IT" dirty="0"/>
              <a:t> </a:t>
            </a:r>
            <a:r>
              <a:rPr lang="it-IT" dirty="0" err="1"/>
              <a:t>intl</a:t>
            </a:r>
            <a:r>
              <a:rPr lang="it-IT" dirty="0"/>
              <a:t> </a:t>
            </a:r>
            <a:r>
              <a:rPr lang="it-IT" dirty="0" err="1" smtClean="0"/>
              <a:t>disorder</a:t>
            </a:r>
            <a:r>
              <a:rPr lang="it-IT" dirty="0" smtClean="0"/>
              <a:t> is the </a:t>
            </a:r>
            <a:r>
              <a:rPr lang="it-IT" dirty="0" err="1" smtClean="0"/>
              <a:t>decline</a:t>
            </a:r>
            <a:r>
              <a:rPr lang="it-IT" dirty="0" smtClean="0"/>
              <a:t> of </a:t>
            </a:r>
            <a:r>
              <a:rPr lang="it-IT" dirty="0" err="1" smtClean="0"/>
              <a:t>old</a:t>
            </a:r>
            <a:r>
              <a:rPr lang="it-IT" dirty="0" smtClean="0"/>
              <a:t> </a:t>
            </a:r>
            <a:r>
              <a:rPr lang="it-IT" dirty="0" err="1" smtClean="0"/>
              <a:t>hegemony</a:t>
            </a:r>
            <a:r>
              <a:rPr lang="it-IT" dirty="0" smtClean="0"/>
              <a:t> and </a:t>
            </a:r>
            <a:r>
              <a:rPr lang="it-IT" dirty="0" err="1" smtClean="0"/>
              <a:t>complex</a:t>
            </a:r>
            <a:r>
              <a:rPr lang="it-IT" dirty="0" smtClean="0"/>
              <a:t> </a:t>
            </a:r>
            <a:r>
              <a:rPr lang="it-IT" dirty="0" err="1" smtClean="0"/>
              <a:t>process</a:t>
            </a:r>
            <a:r>
              <a:rPr lang="it-IT" dirty="0" smtClean="0"/>
              <a:t> of </a:t>
            </a:r>
            <a:r>
              <a:rPr lang="it-IT" dirty="0" err="1" smtClean="0"/>
              <a:t>transition</a:t>
            </a:r>
            <a:r>
              <a:rPr lang="it-IT" dirty="0" smtClean="0"/>
              <a:t>:</a:t>
            </a:r>
          </a:p>
          <a:p>
            <a:r>
              <a:rPr lang="it-IT" b="1" dirty="0" err="1" smtClean="0"/>
              <a:t>Systemic</a:t>
            </a:r>
            <a:r>
              <a:rPr lang="it-IT" b="1" dirty="0" smtClean="0"/>
              <a:t> </a:t>
            </a:r>
            <a:r>
              <a:rPr lang="it-IT" b="1" dirty="0" err="1" smtClean="0"/>
              <a:t>chaos</a:t>
            </a:r>
            <a:r>
              <a:rPr lang="it-IT" b="1" dirty="0" smtClean="0"/>
              <a:t> </a:t>
            </a:r>
            <a:r>
              <a:rPr lang="it-IT" dirty="0" smtClean="0"/>
              <a:t>(Arrighi Silver 1999)</a:t>
            </a:r>
          </a:p>
          <a:p>
            <a:r>
              <a:rPr lang="it-IT" dirty="0" smtClean="0"/>
              <a:t>Opening for new States/</a:t>
            </a:r>
            <a:r>
              <a:rPr lang="it-IT" dirty="0" err="1" smtClean="0"/>
              <a:t>actors</a:t>
            </a:r>
            <a:r>
              <a:rPr lang="it-IT" dirty="0" smtClean="0"/>
              <a:t> to </a:t>
            </a:r>
            <a:r>
              <a:rPr lang="it-IT" dirty="0" err="1" smtClean="0"/>
              <a:t>challenge</a:t>
            </a:r>
            <a:r>
              <a:rPr lang="it-IT" dirty="0" smtClean="0"/>
              <a:t> order  </a:t>
            </a:r>
          </a:p>
          <a:p>
            <a:r>
              <a:rPr lang="it-IT" b="1" dirty="0" smtClean="0"/>
              <a:t>Return of wars</a:t>
            </a:r>
          </a:p>
          <a:p>
            <a:r>
              <a:rPr lang="it-IT" dirty="0" smtClean="0"/>
              <a:t>Use of military </a:t>
            </a:r>
            <a:r>
              <a:rPr lang="it-IT" dirty="0" err="1" smtClean="0"/>
              <a:t>power</a:t>
            </a:r>
            <a:r>
              <a:rPr lang="it-IT" dirty="0" smtClean="0"/>
              <a:t>/wars for short </a:t>
            </a:r>
            <a:r>
              <a:rPr lang="it-IT" dirty="0" err="1" smtClean="0"/>
              <a:t>term</a:t>
            </a:r>
            <a:r>
              <a:rPr lang="it-IT" dirty="0" smtClean="0"/>
              <a:t> gains by </a:t>
            </a:r>
            <a:r>
              <a:rPr lang="it-IT" dirty="0" err="1" smtClean="0"/>
              <a:t>regional</a:t>
            </a:r>
            <a:r>
              <a:rPr lang="it-IT" dirty="0" smtClean="0"/>
              <a:t> </a:t>
            </a:r>
            <a:r>
              <a:rPr lang="it-IT" dirty="0" err="1" smtClean="0"/>
              <a:t>actors</a:t>
            </a:r>
            <a:r>
              <a:rPr lang="it-IT" dirty="0" smtClean="0"/>
              <a:t> (Russia, Israel) </a:t>
            </a:r>
          </a:p>
          <a:p>
            <a:r>
              <a:rPr lang="it-IT" dirty="0" err="1" smtClean="0"/>
              <a:t>Risk</a:t>
            </a:r>
            <a:r>
              <a:rPr lang="it-IT" dirty="0" smtClean="0"/>
              <a:t> of </a:t>
            </a:r>
            <a:r>
              <a:rPr lang="it-IT" dirty="0" err="1" smtClean="0"/>
              <a:t>escalations</a:t>
            </a:r>
            <a:r>
              <a:rPr lang="it-IT" dirty="0" smtClean="0"/>
              <a:t>/general conflicts/</a:t>
            </a:r>
            <a:r>
              <a:rPr lang="it-IT" dirty="0" err="1" smtClean="0"/>
              <a:t>systemic</a:t>
            </a:r>
            <a:r>
              <a:rPr lang="it-IT" dirty="0" smtClean="0"/>
              <a:t> challenges</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19</a:t>
            </a:fld>
            <a:endParaRPr lang="it-IT" sz="1400"/>
          </a:p>
        </p:txBody>
      </p:sp>
    </p:spTree>
    <p:extLst>
      <p:ext uri="{BB962C8B-B14F-4D97-AF65-F5344CB8AC3E}">
        <p14:creationId xmlns:p14="http://schemas.microsoft.com/office/powerpoint/2010/main" val="93352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err="1" smtClean="0"/>
              <a:t>Approach</a:t>
            </a:r>
            <a:r>
              <a:rPr lang="it-IT" dirty="0" smtClean="0"/>
              <a:t> and </a:t>
            </a:r>
            <a:r>
              <a:rPr lang="it-IT" dirty="0" err="1" smtClean="0"/>
              <a:t>concepts</a:t>
            </a:r>
            <a:endParaRPr lang="it-IT" dirty="0"/>
          </a:p>
        </p:txBody>
      </p:sp>
      <p:sp>
        <p:nvSpPr>
          <p:cNvPr id="3" name="Segnaposto contenuto 2"/>
          <p:cNvSpPr>
            <a:spLocks noGrp="1"/>
          </p:cNvSpPr>
          <p:nvPr>
            <p:ph idx="1"/>
          </p:nvPr>
        </p:nvSpPr>
        <p:spPr>
          <a:xfrm>
            <a:off x="179512" y="1310612"/>
            <a:ext cx="8784976" cy="5092980"/>
          </a:xfrm>
        </p:spPr>
        <p:txBody>
          <a:bodyPr/>
          <a:lstStyle/>
          <a:p>
            <a:r>
              <a:rPr lang="it-IT" b="1" dirty="0" smtClean="0"/>
              <a:t>War and peace </a:t>
            </a:r>
            <a:r>
              <a:rPr lang="it-IT" dirty="0" err="1" smtClean="0"/>
              <a:t>issue</a:t>
            </a:r>
            <a:r>
              <a:rPr lang="it-IT" dirty="0" smtClean="0"/>
              <a:t> have to be </a:t>
            </a:r>
            <a:r>
              <a:rPr lang="it-IT" dirty="0" err="1" smtClean="0"/>
              <a:t>conceptualised</a:t>
            </a:r>
            <a:r>
              <a:rPr lang="it-IT" dirty="0" smtClean="0"/>
              <a:t> in </a:t>
            </a:r>
            <a:r>
              <a:rPr lang="it-IT" dirty="0" err="1" smtClean="0"/>
              <a:t>their</a:t>
            </a:r>
            <a:r>
              <a:rPr lang="it-IT" dirty="0" smtClean="0"/>
              <a:t> </a:t>
            </a:r>
            <a:r>
              <a:rPr lang="it-IT" dirty="0" err="1" smtClean="0"/>
              <a:t>structural</a:t>
            </a:r>
            <a:r>
              <a:rPr lang="it-IT" dirty="0" smtClean="0"/>
              <a:t> </a:t>
            </a:r>
            <a:r>
              <a:rPr lang="it-IT" b="1" dirty="0" err="1" smtClean="0"/>
              <a:t>context</a:t>
            </a:r>
            <a:endParaRPr lang="it-IT" b="1" dirty="0" smtClean="0"/>
          </a:p>
          <a:p>
            <a:r>
              <a:rPr lang="it-IT" dirty="0" smtClean="0"/>
              <a:t>No </a:t>
            </a:r>
            <a:r>
              <a:rPr lang="it-IT" dirty="0" err="1" smtClean="0"/>
              <a:t>geopolitical</a:t>
            </a:r>
            <a:r>
              <a:rPr lang="it-IT" dirty="0" smtClean="0"/>
              <a:t> </a:t>
            </a:r>
            <a:r>
              <a:rPr lang="it-IT" dirty="0" err="1" smtClean="0"/>
              <a:t>determinism</a:t>
            </a:r>
            <a:r>
              <a:rPr lang="it-IT" dirty="0" smtClean="0"/>
              <a:t>: </a:t>
            </a:r>
            <a:r>
              <a:rPr lang="it-IT" dirty="0" err="1" smtClean="0"/>
              <a:t>geography</a:t>
            </a:r>
            <a:r>
              <a:rPr lang="it-IT" dirty="0" smtClean="0"/>
              <a:t>, </a:t>
            </a:r>
            <a:r>
              <a:rPr lang="it-IT" dirty="0" err="1" smtClean="0"/>
              <a:t>peoples</a:t>
            </a:r>
            <a:r>
              <a:rPr lang="it-IT" dirty="0" smtClean="0"/>
              <a:t>, </a:t>
            </a:r>
            <a:r>
              <a:rPr lang="it-IT" dirty="0" err="1" smtClean="0"/>
              <a:t>leaders</a:t>
            </a:r>
            <a:r>
              <a:rPr lang="it-IT" dirty="0" smtClean="0"/>
              <a:t>, </a:t>
            </a:r>
            <a:r>
              <a:rPr lang="it-IT" dirty="0" err="1" smtClean="0"/>
              <a:t>religion</a:t>
            </a:r>
            <a:r>
              <a:rPr lang="it-IT" dirty="0" smtClean="0"/>
              <a:t>, </a:t>
            </a:r>
            <a:r>
              <a:rPr lang="it-IT" dirty="0" err="1" smtClean="0"/>
              <a:t>etc</a:t>
            </a:r>
            <a:r>
              <a:rPr lang="it-IT" dirty="0" smtClean="0"/>
              <a:t>: some </a:t>
            </a:r>
            <a:r>
              <a:rPr lang="it-IT" dirty="0" err="1" smtClean="0"/>
              <a:t>role</a:t>
            </a:r>
            <a:r>
              <a:rPr lang="it-IT" dirty="0" smtClean="0"/>
              <a:t> </a:t>
            </a:r>
            <a:r>
              <a:rPr lang="it-IT" dirty="0" err="1" smtClean="0"/>
              <a:t>but</a:t>
            </a:r>
            <a:r>
              <a:rPr lang="it-IT" dirty="0" smtClean="0"/>
              <a:t> </a:t>
            </a:r>
            <a:r>
              <a:rPr lang="it-IT" dirty="0" err="1" smtClean="0"/>
              <a:t>limited</a:t>
            </a:r>
            <a:endParaRPr lang="it-IT" dirty="0" smtClean="0"/>
          </a:p>
          <a:p>
            <a:r>
              <a:rPr lang="it-IT" dirty="0" smtClean="0"/>
              <a:t>No </a:t>
            </a:r>
            <a:r>
              <a:rPr lang="it-IT" dirty="0" err="1" smtClean="0"/>
              <a:t>simple</a:t>
            </a:r>
            <a:r>
              <a:rPr lang="it-IT" dirty="0" smtClean="0"/>
              <a:t> </a:t>
            </a:r>
            <a:r>
              <a:rPr lang="it-IT" dirty="0" err="1" smtClean="0"/>
              <a:t>logic</a:t>
            </a:r>
            <a:r>
              <a:rPr lang="it-IT" dirty="0" smtClean="0"/>
              <a:t> of International Relations: States as </a:t>
            </a:r>
            <a:r>
              <a:rPr lang="it-IT" dirty="0" err="1" smtClean="0"/>
              <a:t>main</a:t>
            </a:r>
            <a:r>
              <a:rPr lang="it-IT" dirty="0" smtClean="0"/>
              <a:t> </a:t>
            </a:r>
            <a:r>
              <a:rPr lang="it-IT" dirty="0" err="1" smtClean="0"/>
              <a:t>actors</a:t>
            </a:r>
            <a:r>
              <a:rPr lang="it-IT" dirty="0" smtClean="0"/>
              <a:t>, </a:t>
            </a:r>
            <a:r>
              <a:rPr lang="it-IT" dirty="0" err="1" smtClean="0"/>
              <a:t>rational</a:t>
            </a:r>
            <a:r>
              <a:rPr lang="it-IT" dirty="0"/>
              <a:t> </a:t>
            </a:r>
            <a:r>
              <a:rPr lang="it-IT" dirty="0" err="1" smtClean="0"/>
              <a:t>interests</a:t>
            </a:r>
            <a:r>
              <a:rPr lang="it-IT" dirty="0" smtClean="0"/>
              <a:t>, </a:t>
            </a:r>
            <a:r>
              <a:rPr lang="it-IT" dirty="0" err="1" smtClean="0"/>
              <a:t>strategies</a:t>
            </a:r>
            <a:endParaRPr lang="it-IT" dirty="0" smtClean="0"/>
          </a:p>
          <a:p>
            <a:r>
              <a:rPr lang="it-IT" b="1" dirty="0" smtClean="0"/>
              <a:t>The</a:t>
            </a:r>
            <a:r>
              <a:rPr lang="it-IT" dirty="0" smtClean="0"/>
              <a:t> </a:t>
            </a:r>
            <a:r>
              <a:rPr lang="it-IT" b="1" dirty="0" smtClean="0"/>
              <a:t>political</a:t>
            </a:r>
            <a:r>
              <a:rPr lang="it-IT" dirty="0" smtClean="0"/>
              <a:t> </a:t>
            </a:r>
            <a:r>
              <a:rPr lang="it-IT" b="1" dirty="0"/>
              <a:t>economy </a:t>
            </a:r>
            <a:r>
              <a:rPr lang="it-IT" b="1" dirty="0" smtClean="0"/>
              <a:t>of the world </a:t>
            </a:r>
            <a:r>
              <a:rPr lang="it-IT" b="1" dirty="0" err="1" smtClean="0"/>
              <a:t>system</a:t>
            </a:r>
            <a:r>
              <a:rPr lang="it-IT" b="1" dirty="0"/>
              <a:t> </a:t>
            </a:r>
            <a:r>
              <a:rPr lang="it-IT" b="1" dirty="0" err="1" smtClean="0"/>
              <a:t>shapes</a:t>
            </a:r>
            <a:r>
              <a:rPr lang="it-IT" b="1" dirty="0" smtClean="0"/>
              <a:t> the world order. </a:t>
            </a:r>
          </a:p>
          <a:p>
            <a:r>
              <a:rPr lang="it-IT" b="1" dirty="0" smtClean="0"/>
              <a:t>Political</a:t>
            </a:r>
            <a:r>
              <a:rPr lang="it-IT" dirty="0" smtClean="0"/>
              <a:t> </a:t>
            </a:r>
            <a:r>
              <a:rPr lang="it-IT" dirty="0" err="1" smtClean="0"/>
              <a:t>dimens</a:t>
            </a:r>
            <a:r>
              <a:rPr lang="it-IT" dirty="0" smtClean="0"/>
              <a:t>: </a:t>
            </a:r>
            <a:r>
              <a:rPr lang="it-IT" dirty="0" err="1" smtClean="0"/>
              <a:t>hierarchy</a:t>
            </a:r>
            <a:r>
              <a:rPr lang="it-IT" dirty="0" smtClean="0"/>
              <a:t> of States, </a:t>
            </a:r>
            <a:r>
              <a:rPr lang="it-IT" dirty="0" err="1" smtClean="0"/>
              <a:t>other</a:t>
            </a:r>
            <a:r>
              <a:rPr lang="it-IT" dirty="0" smtClean="0"/>
              <a:t> </a:t>
            </a:r>
            <a:r>
              <a:rPr lang="it-IT" dirty="0" err="1" smtClean="0"/>
              <a:t>actors</a:t>
            </a:r>
            <a:endParaRPr lang="it-IT" dirty="0" smtClean="0"/>
          </a:p>
          <a:p>
            <a:r>
              <a:rPr lang="it-IT" b="1" dirty="0"/>
              <a:t>Economic</a:t>
            </a:r>
            <a:r>
              <a:rPr lang="it-IT" dirty="0"/>
              <a:t> </a:t>
            </a:r>
            <a:r>
              <a:rPr lang="it-IT" dirty="0" err="1"/>
              <a:t>dimension</a:t>
            </a:r>
            <a:r>
              <a:rPr lang="it-IT" dirty="0"/>
              <a:t>: </a:t>
            </a:r>
            <a:r>
              <a:rPr lang="it-IT" dirty="0" err="1"/>
              <a:t>capitalism</a:t>
            </a:r>
            <a:endParaRPr lang="it-IT" dirty="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a:t>
            </a:fld>
            <a:endParaRPr lang="it-IT" sz="1400"/>
          </a:p>
        </p:txBody>
      </p:sp>
    </p:spTree>
    <p:extLst>
      <p:ext uri="{BB962C8B-B14F-4D97-AF65-F5344CB8AC3E}">
        <p14:creationId xmlns:p14="http://schemas.microsoft.com/office/powerpoint/2010/main" val="95214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smtClean="0"/>
              <a:t>3. Conflicts, Wars, States</a:t>
            </a:r>
            <a:endParaRPr lang="it-IT" dirty="0"/>
          </a:p>
        </p:txBody>
      </p:sp>
      <p:sp>
        <p:nvSpPr>
          <p:cNvPr id="3" name="Segnaposto contenuto 2"/>
          <p:cNvSpPr>
            <a:spLocks noGrp="1"/>
          </p:cNvSpPr>
          <p:nvPr>
            <p:ph idx="1"/>
          </p:nvPr>
        </p:nvSpPr>
        <p:spPr>
          <a:xfrm>
            <a:off x="304682" y="1504372"/>
            <a:ext cx="8385566" cy="5092980"/>
          </a:xfrm>
        </p:spPr>
        <p:txBody>
          <a:bodyPr/>
          <a:lstStyle/>
          <a:p>
            <a:r>
              <a:rPr lang="it-IT" dirty="0" err="1" smtClean="0"/>
              <a:t>What</a:t>
            </a:r>
            <a:r>
              <a:rPr lang="it-IT" dirty="0" smtClean="0"/>
              <a:t> are the  </a:t>
            </a:r>
            <a:r>
              <a:rPr lang="it-IT" dirty="0" err="1"/>
              <a:t>roots</a:t>
            </a:r>
            <a:r>
              <a:rPr lang="it-IT" dirty="0"/>
              <a:t> of wars and </a:t>
            </a:r>
            <a:r>
              <a:rPr lang="it-IT" dirty="0" smtClean="0"/>
              <a:t>States?</a:t>
            </a:r>
          </a:p>
          <a:p>
            <a:r>
              <a:rPr lang="en-US" dirty="0" smtClean="0"/>
              <a:t>Tilly, 1985, </a:t>
            </a:r>
            <a:r>
              <a:rPr lang="en-US" i="1" dirty="0" smtClean="0"/>
              <a:t>War </a:t>
            </a:r>
            <a:r>
              <a:rPr lang="en-US" i="1" dirty="0"/>
              <a:t>Making and State Making as Organized </a:t>
            </a:r>
            <a:r>
              <a:rPr lang="en-US" i="1" dirty="0" smtClean="0"/>
              <a:t>Crime</a:t>
            </a:r>
            <a:endParaRPr lang="it-IT" dirty="0"/>
          </a:p>
          <a:p>
            <a:r>
              <a:rPr lang="it-IT" dirty="0" err="1" smtClean="0"/>
              <a:t>Payne</a:t>
            </a:r>
            <a:r>
              <a:rPr lang="it-IT" dirty="0" smtClean="0"/>
              <a:t> and Silver, 2023, </a:t>
            </a:r>
            <a:r>
              <a:rPr lang="it-IT" i="1" dirty="0" err="1" smtClean="0"/>
              <a:t>Domination</a:t>
            </a:r>
            <a:r>
              <a:rPr lang="it-IT" i="1" dirty="0" smtClean="0"/>
              <a:t> </a:t>
            </a:r>
            <a:r>
              <a:rPr lang="it-IT" i="1" dirty="0" err="1" smtClean="0"/>
              <a:t>without</a:t>
            </a:r>
            <a:r>
              <a:rPr lang="it-IT" i="1" dirty="0" smtClean="0"/>
              <a:t> </a:t>
            </a:r>
            <a:r>
              <a:rPr lang="it-IT" i="1" dirty="0" err="1" smtClean="0"/>
              <a:t>hegemony</a:t>
            </a:r>
            <a:endParaRPr lang="it-IT" i="1" dirty="0" smtClean="0"/>
          </a:p>
          <a:p>
            <a:r>
              <a:rPr lang="it-IT" dirty="0" smtClean="0"/>
              <a:t>War</a:t>
            </a:r>
            <a:r>
              <a:rPr lang="it-IT" dirty="0"/>
              <a:t>, State and </a:t>
            </a:r>
            <a:r>
              <a:rPr lang="it-IT" dirty="0" err="1"/>
              <a:t>capitalism</a:t>
            </a:r>
            <a:r>
              <a:rPr lang="it-IT" dirty="0"/>
              <a:t> </a:t>
            </a:r>
            <a:r>
              <a:rPr lang="it-IT" dirty="0" err="1"/>
              <a:t>formation</a:t>
            </a:r>
            <a:r>
              <a:rPr lang="it-IT" dirty="0"/>
              <a:t> (Braudel)</a:t>
            </a:r>
          </a:p>
          <a:p>
            <a:r>
              <a:rPr lang="it-IT" dirty="0"/>
              <a:t>Beyond liberal theories, </a:t>
            </a:r>
            <a:r>
              <a:rPr lang="it-IT" dirty="0" err="1"/>
              <a:t>geopolitics</a:t>
            </a:r>
            <a:endParaRPr lang="it-IT" dirty="0"/>
          </a:p>
          <a:p>
            <a:r>
              <a:rPr lang="it-IT" dirty="0"/>
              <a:t>Contexts, </a:t>
            </a:r>
            <a:r>
              <a:rPr lang="it-IT" dirty="0" err="1"/>
              <a:t>power</a:t>
            </a:r>
            <a:r>
              <a:rPr lang="it-IT" dirty="0"/>
              <a:t>, balance of </a:t>
            </a:r>
            <a:r>
              <a:rPr lang="it-IT" dirty="0" err="1"/>
              <a:t>forces</a:t>
            </a:r>
            <a:r>
              <a:rPr lang="it-IT" dirty="0"/>
              <a:t>, conflicts</a:t>
            </a:r>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20</a:t>
            </a:fld>
            <a:endParaRPr lang="it-IT" sz="1400"/>
          </a:p>
        </p:txBody>
      </p:sp>
    </p:spTree>
    <p:extLst>
      <p:ext uri="{BB962C8B-B14F-4D97-AF65-F5344CB8AC3E}">
        <p14:creationId xmlns:p14="http://schemas.microsoft.com/office/powerpoint/2010/main" val="23799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8925"/>
            <a:ext cx="7772400" cy="1143000"/>
          </a:xfrm>
        </p:spPr>
        <p:txBody>
          <a:bodyPr/>
          <a:lstStyle/>
          <a:p>
            <a:r>
              <a:rPr lang="it-IT" dirty="0" smtClean="0"/>
              <a:t>Charles Tilly</a:t>
            </a:r>
            <a:endParaRPr lang="it-IT" dirty="0"/>
          </a:p>
        </p:txBody>
      </p:sp>
      <p:sp>
        <p:nvSpPr>
          <p:cNvPr id="3" name="Segnaposto contenuto 2"/>
          <p:cNvSpPr>
            <a:spLocks noGrp="1"/>
          </p:cNvSpPr>
          <p:nvPr>
            <p:ph idx="1"/>
          </p:nvPr>
        </p:nvSpPr>
        <p:spPr>
          <a:xfrm>
            <a:off x="179512" y="1484784"/>
            <a:ext cx="8856984" cy="5184576"/>
          </a:xfrm>
        </p:spPr>
        <p:txBody>
          <a:bodyPr/>
          <a:lstStyle/>
          <a:p>
            <a:r>
              <a:rPr lang="en-US" b="1" dirty="0" smtClean="0"/>
              <a:t>War making and State making as organised crime, 1985, </a:t>
            </a:r>
            <a:r>
              <a:rPr lang="en-US" dirty="0" smtClean="0"/>
              <a:t>from EU history, time of Cold War, but relevant for </a:t>
            </a:r>
            <a:r>
              <a:rPr lang="en-US" b="1" dirty="0" smtClean="0"/>
              <a:t>new wars and Trump times </a:t>
            </a:r>
          </a:p>
          <a:p>
            <a:r>
              <a:rPr lang="en-US" i="1" dirty="0" smtClean="0"/>
              <a:t>If </a:t>
            </a:r>
            <a:r>
              <a:rPr lang="en-US" i="1" dirty="0"/>
              <a:t>protection rackets represent organised crime at its smoothest, then war risking and state making – quintessential protection rackets with the advantage of legitimacy – qualify as our largest examples of organised crime. Without branding all generals and statesmen as murderers or thieves, I want to urge the value of that analogy. </a:t>
            </a:r>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21</a:t>
            </a:fld>
            <a:endParaRPr lang="it-IT" sz="1400"/>
          </a:p>
        </p:txBody>
      </p:sp>
    </p:spTree>
    <p:extLst>
      <p:ext uri="{BB962C8B-B14F-4D97-AF65-F5344CB8AC3E}">
        <p14:creationId xmlns:p14="http://schemas.microsoft.com/office/powerpoint/2010/main" val="3567637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8925"/>
            <a:ext cx="7772400" cy="1143000"/>
          </a:xfrm>
        </p:spPr>
        <p:txBody>
          <a:bodyPr/>
          <a:lstStyle/>
          <a:p>
            <a:r>
              <a:rPr lang="it-IT" dirty="0" smtClean="0"/>
              <a:t>How do we </a:t>
            </a:r>
            <a:r>
              <a:rPr lang="it-IT" dirty="0" err="1" smtClean="0"/>
              <a:t>explain</a:t>
            </a:r>
            <a:r>
              <a:rPr lang="it-IT" dirty="0" smtClean="0"/>
              <a:t> war making?</a:t>
            </a:r>
            <a:endParaRPr lang="it-IT" dirty="0"/>
          </a:p>
        </p:txBody>
      </p:sp>
      <p:sp>
        <p:nvSpPr>
          <p:cNvPr id="3" name="Segnaposto contenuto 2"/>
          <p:cNvSpPr>
            <a:spLocks noGrp="1"/>
          </p:cNvSpPr>
          <p:nvPr>
            <p:ph idx="1"/>
          </p:nvPr>
        </p:nvSpPr>
        <p:spPr>
          <a:xfrm>
            <a:off x="179512" y="1484784"/>
            <a:ext cx="8856984" cy="5184576"/>
          </a:xfrm>
        </p:spPr>
        <p:txBody>
          <a:bodyPr/>
          <a:lstStyle/>
          <a:p>
            <a:r>
              <a:rPr lang="en-US" i="1" dirty="0"/>
              <a:t>At least for the European experience of the past few centuries, a portrait of war makers and state makers </a:t>
            </a:r>
            <a:r>
              <a:rPr lang="en-US" i="1" dirty="0" smtClean="0"/>
              <a:t>as </a:t>
            </a:r>
            <a:r>
              <a:rPr lang="en-US" i="1" dirty="0"/>
              <a:t>coercive and self-seeking entrepreneurs bears a far greater resemblance to the facts than do its chief alternatives: the idea of a social contract, the idea of an open market in which operators of armies and states offer services to willing consumers, the idea of a society whose shared norms and expectations call forth a certain kind of government</a:t>
            </a:r>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22</a:t>
            </a:fld>
            <a:endParaRPr lang="it-IT" sz="1400"/>
          </a:p>
        </p:txBody>
      </p:sp>
    </p:spTree>
    <p:extLst>
      <p:ext uri="{BB962C8B-B14F-4D97-AF65-F5344CB8AC3E}">
        <p14:creationId xmlns:p14="http://schemas.microsoft.com/office/powerpoint/2010/main" val="3965754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7772400" cy="1143000"/>
          </a:xfrm>
        </p:spPr>
        <p:txBody>
          <a:bodyPr/>
          <a:lstStyle/>
          <a:p>
            <a:r>
              <a:rPr lang="it-IT" dirty="0" err="1" smtClean="0"/>
              <a:t>What</a:t>
            </a:r>
            <a:r>
              <a:rPr lang="it-IT" dirty="0" smtClean="0"/>
              <a:t> do States do?</a:t>
            </a:r>
            <a:endParaRPr lang="it-IT" dirty="0"/>
          </a:p>
        </p:txBody>
      </p:sp>
      <p:sp>
        <p:nvSpPr>
          <p:cNvPr id="3" name="Segnaposto contenuto 2"/>
          <p:cNvSpPr>
            <a:spLocks noGrp="1"/>
          </p:cNvSpPr>
          <p:nvPr>
            <p:ph idx="1"/>
          </p:nvPr>
        </p:nvSpPr>
        <p:spPr>
          <a:xfrm>
            <a:off x="0" y="1268760"/>
            <a:ext cx="8839200" cy="4947890"/>
          </a:xfrm>
        </p:spPr>
        <p:txBody>
          <a:bodyPr/>
          <a:lstStyle/>
          <a:p>
            <a:r>
              <a:rPr lang="en-US" dirty="0"/>
              <a:t>1. </a:t>
            </a:r>
            <a:r>
              <a:rPr lang="en-US" b="1" dirty="0"/>
              <a:t>War making</a:t>
            </a:r>
            <a:r>
              <a:rPr lang="en-US" dirty="0"/>
              <a:t>: </a:t>
            </a:r>
            <a:r>
              <a:rPr lang="en-US" dirty="0" smtClean="0"/>
              <a:t>neutralizing </a:t>
            </a:r>
            <a:r>
              <a:rPr lang="en-US" dirty="0"/>
              <a:t>their </a:t>
            </a:r>
            <a:r>
              <a:rPr lang="en-US" dirty="0" smtClean="0"/>
              <a:t>rivals </a:t>
            </a:r>
            <a:r>
              <a:rPr lang="en-US" dirty="0"/>
              <a:t>outside the territories in which they have clear and continuous priority as wielders of force </a:t>
            </a:r>
            <a:endParaRPr lang="en-US" dirty="0" smtClean="0"/>
          </a:p>
          <a:p>
            <a:r>
              <a:rPr lang="en-US" dirty="0" smtClean="0"/>
              <a:t>2</a:t>
            </a:r>
            <a:r>
              <a:rPr lang="en-US" dirty="0"/>
              <a:t>. </a:t>
            </a:r>
            <a:r>
              <a:rPr lang="en-US" b="1" dirty="0"/>
              <a:t>State making</a:t>
            </a:r>
            <a:r>
              <a:rPr lang="en-US" dirty="0"/>
              <a:t>: </a:t>
            </a:r>
            <a:r>
              <a:rPr lang="en-US" dirty="0" smtClean="0"/>
              <a:t>neutralizing </a:t>
            </a:r>
            <a:r>
              <a:rPr lang="en-US" dirty="0"/>
              <a:t>their rivals inside those territories </a:t>
            </a:r>
            <a:endParaRPr lang="en-US" dirty="0" smtClean="0"/>
          </a:p>
          <a:p>
            <a:r>
              <a:rPr lang="en-US" dirty="0" smtClean="0"/>
              <a:t>3</a:t>
            </a:r>
            <a:r>
              <a:rPr lang="en-US" dirty="0"/>
              <a:t>. </a:t>
            </a:r>
            <a:r>
              <a:rPr lang="en-US" b="1" dirty="0"/>
              <a:t>Protection</a:t>
            </a:r>
            <a:r>
              <a:rPr lang="en-US" dirty="0"/>
              <a:t>: Eliminating or neutralizing the enemies of their clients </a:t>
            </a:r>
            <a:endParaRPr lang="en-US" dirty="0" smtClean="0"/>
          </a:p>
          <a:p>
            <a:r>
              <a:rPr lang="en-US" dirty="0" smtClean="0"/>
              <a:t>4</a:t>
            </a:r>
            <a:r>
              <a:rPr lang="en-US" dirty="0"/>
              <a:t>. </a:t>
            </a:r>
            <a:r>
              <a:rPr lang="en-US" b="1" dirty="0"/>
              <a:t>Extraction</a:t>
            </a:r>
            <a:r>
              <a:rPr lang="en-US" dirty="0"/>
              <a:t>: Acquiring the means of carrying out the first three </a:t>
            </a:r>
            <a:r>
              <a:rPr lang="en-US" dirty="0" smtClean="0"/>
              <a:t>activities</a:t>
            </a:r>
          </a:p>
          <a:p>
            <a:r>
              <a:rPr lang="en-US" dirty="0" smtClean="0"/>
              <a:t>Plus external relations</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23</a:t>
            </a:fld>
            <a:endParaRPr lang="it-IT" sz="1400"/>
          </a:p>
        </p:txBody>
      </p:sp>
    </p:spTree>
    <p:extLst>
      <p:ext uri="{BB962C8B-B14F-4D97-AF65-F5344CB8AC3E}">
        <p14:creationId xmlns:p14="http://schemas.microsoft.com/office/powerpoint/2010/main" val="114771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7772400" cy="1143000"/>
          </a:xfrm>
        </p:spPr>
        <p:txBody>
          <a:bodyPr/>
          <a:lstStyle/>
          <a:p>
            <a:r>
              <a:rPr lang="it-IT" dirty="0" smtClean="0"/>
              <a:t>Tilly on Europe’s history</a:t>
            </a:r>
            <a:endParaRPr lang="it-IT" dirty="0"/>
          </a:p>
        </p:txBody>
      </p:sp>
      <p:sp>
        <p:nvSpPr>
          <p:cNvPr id="3" name="Segnaposto contenuto 2"/>
          <p:cNvSpPr>
            <a:spLocks noGrp="1"/>
          </p:cNvSpPr>
          <p:nvPr>
            <p:ph idx="1"/>
          </p:nvPr>
        </p:nvSpPr>
        <p:spPr>
          <a:xfrm>
            <a:off x="107504" y="1228924"/>
            <a:ext cx="8856984" cy="5184576"/>
          </a:xfrm>
        </p:spPr>
        <p:txBody>
          <a:bodyPr/>
          <a:lstStyle/>
          <a:p>
            <a:r>
              <a:rPr lang="en-US" i="1" dirty="0"/>
              <a:t>Governments organize and, wherever possible, monopolize violence</a:t>
            </a:r>
          </a:p>
          <a:p>
            <a:r>
              <a:rPr lang="en-US" b="1" i="1" dirty="0"/>
              <a:t>War making, extraction, and capital accumulation interacted to shape European state making</a:t>
            </a:r>
            <a:r>
              <a:rPr lang="en-US" i="1" dirty="0"/>
              <a:t>. Power holders did not foresee that nation states would emerge from </a:t>
            </a:r>
            <a:r>
              <a:rPr lang="en-US" i="1" dirty="0" smtClean="0"/>
              <a:t>this</a:t>
            </a:r>
          </a:p>
          <a:p>
            <a:r>
              <a:rPr lang="en-US" i="1" dirty="0"/>
              <a:t>S</a:t>
            </a:r>
            <a:r>
              <a:rPr lang="en-US" i="1" dirty="0" smtClean="0"/>
              <a:t>ymbiotic </a:t>
            </a:r>
            <a:r>
              <a:rPr lang="en-US" i="1" dirty="0"/>
              <a:t>relationship existing between the state, military power, and the private economy's efficiency in the age of absolutism. Behind every successful dynasty stood an array of opulent banking families</a:t>
            </a:r>
            <a:r>
              <a:rPr lang="en-US" dirty="0"/>
              <a:t>. </a:t>
            </a:r>
            <a:endParaRPr lang="it-IT" i="1" dirty="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24</a:t>
            </a:fld>
            <a:endParaRPr lang="it-IT" sz="1400"/>
          </a:p>
        </p:txBody>
      </p:sp>
    </p:spTree>
    <p:extLst>
      <p:ext uri="{BB962C8B-B14F-4D97-AF65-F5344CB8AC3E}">
        <p14:creationId xmlns:p14="http://schemas.microsoft.com/office/powerpoint/2010/main" val="338553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err="1" smtClean="0"/>
              <a:t>Tilly’s</a:t>
            </a:r>
            <a:r>
              <a:rPr lang="it-IT" dirty="0" smtClean="0"/>
              <a:t> history of Europe</a:t>
            </a:r>
            <a:endParaRPr lang="it-IT" dirty="0"/>
          </a:p>
        </p:txBody>
      </p:sp>
      <p:pic>
        <p:nvPicPr>
          <p:cNvPr id="6" name="Segnaposto contenuto 5"/>
          <p:cNvPicPr>
            <a:picLocks noGrp="1" noChangeAspect="1"/>
          </p:cNvPicPr>
          <p:nvPr>
            <p:ph idx="1"/>
          </p:nvPr>
        </p:nvPicPr>
        <p:blipFill>
          <a:blip r:embed="rId2"/>
          <a:stretch>
            <a:fillRect/>
          </a:stretch>
        </p:blipFill>
        <p:spPr>
          <a:xfrm>
            <a:off x="1547664" y="2492896"/>
            <a:ext cx="5941593" cy="2520280"/>
          </a:xfrm>
          <a:prstGeom prst="rect">
            <a:avLst/>
          </a:prstGeom>
        </p:spPr>
      </p:pic>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25</a:t>
            </a:fld>
            <a:endParaRPr lang="it-IT" sz="1400"/>
          </a:p>
        </p:txBody>
      </p:sp>
      <p:sp>
        <p:nvSpPr>
          <p:cNvPr id="7" name="CasellaDiTesto 6"/>
          <p:cNvSpPr txBox="1"/>
          <p:nvPr/>
        </p:nvSpPr>
        <p:spPr>
          <a:xfrm>
            <a:off x="1175099" y="5005944"/>
            <a:ext cx="3222164" cy="830997"/>
          </a:xfrm>
          <a:prstGeom prst="rect">
            <a:avLst/>
          </a:prstGeom>
          <a:noFill/>
        </p:spPr>
        <p:txBody>
          <a:bodyPr wrap="none" rtlCol="0">
            <a:spAutoFit/>
          </a:bodyPr>
          <a:lstStyle/>
          <a:p>
            <a:pPr algn="ctr"/>
            <a:r>
              <a:rPr lang="it-IT" i="1" dirty="0" smtClean="0"/>
              <a:t>To </a:t>
            </a:r>
            <a:r>
              <a:rPr lang="it-IT" i="1" dirty="0" err="1" smtClean="0"/>
              <a:t>selected</a:t>
            </a:r>
            <a:r>
              <a:rPr lang="it-IT" i="1" dirty="0" smtClean="0"/>
              <a:t> </a:t>
            </a:r>
            <a:r>
              <a:rPr lang="it-IT" i="1" dirty="0" err="1" smtClean="0"/>
              <a:t>econ</a:t>
            </a:r>
            <a:r>
              <a:rPr lang="it-IT" i="1" dirty="0" smtClean="0"/>
              <a:t> </a:t>
            </a:r>
            <a:r>
              <a:rPr lang="it-IT" i="1" dirty="0" err="1" smtClean="0"/>
              <a:t>actors</a:t>
            </a:r>
            <a:r>
              <a:rPr lang="it-IT" i="1" dirty="0" smtClean="0"/>
              <a:t>,</a:t>
            </a:r>
          </a:p>
          <a:p>
            <a:pPr algn="ctr"/>
            <a:r>
              <a:rPr lang="it-IT" i="1" dirty="0" err="1"/>
              <a:t>c</a:t>
            </a:r>
            <a:r>
              <a:rPr lang="it-IT" i="1" dirty="0" err="1" smtClean="0"/>
              <a:t>lasses</a:t>
            </a:r>
            <a:r>
              <a:rPr lang="it-IT" i="1" dirty="0" smtClean="0"/>
              <a:t>, growth, </a:t>
            </a:r>
            <a:r>
              <a:rPr lang="it-IT" i="1" dirty="0" err="1" smtClean="0"/>
              <a:t>conflict</a:t>
            </a:r>
            <a:r>
              <a:rPr lang="it-IT" dirty="0" smtClean="0"/>
              <a:t> </a:t>
            </a:r>
            <a:endParaRPr lang="it-IT" dirty="0"/>
          </a:p>
        </p:txBody>
      </p:sp>
      <p:sp>
        <p:nvSpPr>
          <p:cNvPr id="8" name="CasellaDiTesto 7"/>
          <p:cNvSpPr txBox="1"/>
          <p:nvPr/>
        </p:nvSpPr>
        <p:spPr>
          <a:xfrm>
            <a:off x="4312525" y="1700808"/>
            <a:ext cx="3089948" cy="830997"/>
          </a:xfrm>
          <a:prstGeom prst="rect">
            <a:avLst/>
          </a:prstGeom>
          <a:noFill/>
        </p:spPr>
        <p:txBody>
          <a:bodyPr wrap="none" rtlCol="0">
            <a:spAutoFit/>
          </a:bodyPr>
          <a:lstStyle/>
          <a:p>
            <a:pPr algn="ctr"/>
            <a:r>
              <a:rPr lang="it-IT" i="1" dirty="0" err="1" smtClean="0"/>
              <a:t>Tributes</a:t>
            </a:r>
            <a:r>
              <a:rPr lang="it-IT" i="1" dirty="0" smtClean="0"/>
              <a:t>, </a:t>
            </a:r>
            <a:r>
              <a:rPr lang="it-IT" i="1" dirty="0" err="1" smtClean="0"/>
              <a:t>taxes</a:t>
            </a:r>
            <a:r>
              <a:rPr lang="it-IT" i="1" dirty="0" smtClean="0"/>
              <a:t>, </a:t>
            </a:r>
            <a:r>
              <a:rPr lang="it-IT" i="1" dirty="0" err="1" smtClean="0"/>
              <a:t>plunder</a:t>
            </a:r>
            <a:endParaRPr lang="it-IT" i="1" dirty="0" smtClean="0"/>
          </a:p>
          <a:p>
            <a:pPr algn="ctr"/>
            <a:r>
              <a:rPr lang="it-IT" i="1" dirty="0" err="1"/>
              <a:t>d</a:t>
            </a:r>
            <a:r>
              <a:rPr lang="it-IT" i="1" dirty="0" err="1" smtClean="0"/>
              <a:t>ebt</a:t>
            </a:r>
            <a:r>
              <a:rPr lang="it-IT" i="1" dirty="0" smtClean="0"/>
              <a:t>, war-</a:t>
            </a:r>
            <a:r>
              <a:rPr lang="it-IT" i="1" dirty="0" err="1" smtClean="0"/>
              <a:t>related</a:t>
            </a:r>
            <a:endParaRPr lang="it-IT" i="1" dirty="0"/>
          </a:p>
        </p:txBody>
      </p:sp>
      <p:sp>
        <p:nvSpPr>
          <p:cNvPr id="9" name="CasellaDiTesto 8"/>
          <p:cNvSpPr txBox="1"/>
          <p:nvPr/>
        </p:nvSpPr>
        <p:spPr>
          <a:xfrm>
            <a:off x="4726577" y="5014737"/>
            <a:ext cx="3660040" cy="830997"/>
          </a:xfrm>
          <a:prstGeom prst="rect">
            <a:avLst/>
          </a:prstGeom>
          <a:noFill/>
        </p:spPr>
        <p:txBody>
          <a:bodyPr wrap="none" rtlCol="0">
            <a:spAutoFit/>
          </a:bodyPr>
          <a:lstStyle/>
          <a:p>
            <a:pPr algn="ctr"/>
            <a:r>
              <a:rPr lang="it-IT" i="1" dirty="0" err="1" smtClean="0"/>
              <a:t>Centr</a:t>
            </a:r>
            <a:r>
              <a:rPr lang="it-IT" i="1" dirty="0" smtClean="0"/>
              <a:t>. </a:t>
            </a:r>
            <a:r>
              <a:rPr lang="it-IT" i="1" dirty="0" err="1"/>
              <a:t>p</a:t>
            </a:r>
            <a:r>
              <a:rPr lang="it-IT" i="1" dirty="0" err="1" smtClean="0"/>
              <a:t>ower</a:t>
            </a:r>
            <a:r>
              <a:rPr lang="it-IT" i="1" dirty="0" smtClean="0"/>
              <a:t>, </a:t>
            </a:r>
            <a:r>
              <a:rPr lang="it-IT" i="1" dirty="0" err="1" smtClean="0"/>
              <a:t>bureaucr</a:t>
            </a:r>
            <a:r>
              <a:rPr lang="it-IT" i="1" dirty="0" smtClean="0"/>
              <a:t>., tax,</a:t>
            </a:r>
          </a:p>
          <a:p>
            <a:pPr algn="ctr"/>
            <a:r>
              <a:rPr lang="it-IT" i="1" dirty="0" smtClean="0"/>
              <a:t>Support for </a:t>
            </a:r>
            <a:r>
              <a:rPr lang="it-IT" i="1" dirty="0" err="1" smtClean="0"/>
              <a:t>accumulation</a:t>
            </a:r>
            <a:endParaRPr lang="it-IT" i="1" dirty="0"/>
          </a:p>
        </p:txBody>
      </p:sp>
      <p:sp>
        <p:nvSpPr>
          <p:cNvPr id="10" name="CasellaDiTesto 9"/>
          <p:cNvSpPr txBox="1"/>
          <p:nvPr/>
        </p:nvSpPr>
        <p:spPr>
          <a:xfrm>
            <a:off x="1190663" y="1700808"/>
            <a:ext cx="2881430" cy="830997"/>
          </a:xfrm>
          <a:prstGeom prst="rect">
            <a:avLst/>
          </a:prstGeom>
          <a:noFill/>
        </p:spPr>
        <p:txBody>
          <a:bodyPr wrap="none" rtlCol="0">
            <a:spAutoFit/>
          </a:bodyPr>
          <a:lstStyle/>
          <a:p>
            <a:pPr algn="ctr"/>
            <a:r>
              <a:rPr lang="it-IT" i="1" dirty="0" err="1" smtClean="0"/>
              <a:t>Armed</a:t>
            </a:r>
            <a:r>
              <a:rPr lang="it-IT" i="1" dirty="0" smtClean="0"/>
              <a:t> </a:t>
            </a:r>
            <a:r>
              <a:rPr lang="it-IT" i="1" dirty="0" err="1" smtClean="0"/>
              <a:t>power</a:t>
            </a:r>
            <a:r>
              <a:rPr lang="it-IT" i="1" dirty="0" smtClean="0"/>
              <a:t>, </a:t>
            </a:r>
            <a:r>
              <a:rPr lang="it-IT" i="1" dirty="0" err="1" smtClean="0"/>
              <a:t>expans</a:t>
            </a:r>
            <a:endParaRPr lang="it-IT" i="1" dirty="0" smtClean="0"/>
          </a:p>
          <a:p>
            <a:pPr algn="ctr"/>
            <a:r>
              <a:rPr lang="it-IT" i="1" dirty="0" err="1" smtClean="0"/>
              <a:t>intern</a:t>
            </a:r>
            <a:r>
              <a:rPr lang="it-IT" i="1" dirty="0" smtClean="0"/>
              <a:t>/</a:t>
            </a:r>
            <a:r>
              <a:rPr lang="it-IT" i="1" dirty="0" err="1" smtClean="0"/>
              <a:t>external</a:t>
            </a:r>
            <a:r>
              <a:rPr lang="it-IT" i="1" dirty="0" smtClean="0"/>
              <a:t> wars</a:t>
            </a:r>
            <a:endParaRPr lang="it-IT" i="1" dirty="0"/>
          </a:p>
        </p:txBody>
      </p:sp>
    </p:spTree>
    <p:extLst>
      <p:ext uri="{BB962C8B-B14F-4D97-AF65-F5344CB8AC3E}">
        <p14:creationId xmlns:p14="http://schemas.microsoft.com/office/powerpoint/2010/main" val="55503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5892"/>
            <a:ext cx="7772400" cy="1143000"/>
          </a:xfrm>
        </p:spPr>
        <p:txBody>
          <a:bodyPr/>
          <a:lstStyle/>
          <a:p>
            <a:r>
              <a:rPr lang="it-IT" dirty="0" smtClean="0"/>
              <a:t>Balance State-</a:t>
            </a:r>
            <a:r>
              <a:rPr lang="it-IT" dirty="0" err="1" smtClean="0"/>
              <a:t>military</a:t>
            </a:r>
            <a:r>
              <a:rPr lang="it-IT" dirty="0" smtClean="0"/>
              <a:t>-society</a:t>
            </a:r>
            <a:endParaRPr lang="it-IT" dirty="0"/>
          </a:p>
        </p:txBody>
      </p:sp>
      <p:sp>
        <p:nvSpPr>
          <p:cNvPr id="3" name="Segnaposto contenuto 2"/>
          <p:cNvSpPr>
            <a:spLocks noGrp="1"/>
          </p:cNvSpPr>
          <p:nvPr>
            <p:ph idx="1"/>
          </p:nvPr>
        </p:nvSpPr>
        <p:spPr>
          <a:xfrm>
            <a:off x="457200" y="1418892"/>
            <a:ext cx="8382000" cy="4797758"/>
          </a:xfrm>
        </p:spPr>
        <p:txBody>
          <a:bodyPr/>
          <a:lstStyle/>
          <a:p>
            <a:r>
              <a:rPr lang="en-US" i="1" dirty="0"/>
              <a:t>European states built up their military apparatuses through sustained struggles with their subject populations and by means of selective extension of protection to different classes within those </a:t>
            </a:r>
            <a:r>
              <a:rPr lang="en-US" i="1" dirty="0" smtClean="0"/>
              <a:t>populations</a:t>
            </a:r>
          </a:p>
          <a:p>
            <a:r>
              <a:rPr lang="en-US" i="1" dirty="0"/>
              <a:t>The agreements on protection constrained the rulers themselves, making them vulnerable to courts, to assemblies, to withdrawals of credit, services, and expertise. </a:t>
            </a:r>
            <a:endParaRPr lang="en-US" i="1" dirty="0" smtClean="0"/>
          </a:p>
          <a:p>
            <a:r>
              <a:rPr lang="en-US" dirty="0" err="1" smtClean="0"/>
              <a:t>Democratisation</a:t>
            </a:r>
            <a:r>
              <a:rPr lang="en-US" dirty="0" smtClean="0"/>
              <a:t> mattered</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26</a:t>
            </a:fld>
            <a:endParaRPr lang="it-IT" sz="1400"/>
          </a:p>
        </p:txBody>
      </p:sp>
    </p:spTree>
    <p:extLst>
      <p:ext uri="{BB962C8B-B14F-4D97-AF65-F5344CB8AC3E}">
        <p14:creationId xmlns:p14="http://schemas.microsoft.com/office/powerpoint/2010/main" val="1035578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496944" cy="1143000"/>
          </a:xfrm>
        </p:spPr>
        <p:txBody>
          <a:bodyPr/>
          <a:lstStyle/>
          <a:p>
            <a:r>
              <a:rPr lang="it-IT" dirty="0" smtClean="0"/>
              <a:t>Third world States and the </a:t>
            </a:r>
            <a:r>
              <a:rPr lang="it-IT" dirty="0" err="1" smtClean="0"/>
              <a:t>military</a:t>
            </a:r>
            <a:endParaRPr lang="it-IT" dirty="0"/>
          </a:p>
        </p:txBody>
      </p:sp>
      <p:sp>
        <p:nvSpPr>
          <p:cNvPr id="3" name="Segnaposto contenuto 2"/>
          <p:cNvSpPr>
            <a:spLocks noGrp="1"/>
          </p:cNvSpPr>
          <p:nvPr>
            <p:ph idx="1"/>
          </p:nvPr>
        </p:nvSpPr>
        <p:spPr>
          <a:xfrm>
            <a:off x="0" y="1331640"/>
            <a:ext cx="9036496" cy="4885010"/>
          </a:xfrm>
        </p:spPr>
        <p:txBody>
          <a:bodyPr/>
          <a:lstStyle/>
          <a:p>
            <a:r>
              <a:rPr lang="en-US" i="1" dirty="0" smtClean="0"/>
              <a:t>Formed through </a:t>
            </a:r>
            <a:r>
              <a:rPr lang="en-US" i="1" dirty="0"/>
              <a:t>decolonization or </a:t>
            </a:r>
            <a:r>
              <a:rPr lang="en-US" i="1" dirty="0" smtClean="0"/>
              <a:t>reallocations </a:t>
            </a:r>
            <a:r>
              <a:rPr lang="en-US" i="1" dirty="0"/>
              <a:t>of </a:t>
            </a:r>
            <a:r>
              <a:rPr lang="en-US" i="1" dirty="0" smtClean="0"/>
              <a:t>territory, they have </a:t>
            </a:r>
            <a:r>
              <a:rPr lang="en-US" i="1" dirty="0"/>
              <a:t>acquired their military organization from outside, without the </a:t>
            </a:r>
            <a:r>
              <a:rPr lang="en-US" i="1" dirty="0" smtClean="0"/>
              <a:t>internal </a:t>
            </a:r>
            <a:r>
              <a:rPr lang="en-US" i="1" dirty="0"/>
              <a:t>forging of mutual constraints between rulers and </a:t>
            </a:r>
            <a:r>
              <a:rPr lang="en-US" i="1" dirty="0" smtClean="0"/>
              <a:t>ruled typical of Europe. </a:t>
            </a:r>
            <a:r>
              <a:rPr lang="en-US" i="1" dirty="0"/>
              <a:t>To the extent that outside states continue to supply military goods and expertise in return for commodities, military alliance or both, the new states harbor powerful, unconstrained organisations. The advantages of military power become enormous, the incentives to seize power over the state </a:t>
            </a:r>
            <a:r>
              <a:rPr lang="en-US" i="1" dirty="0" smtClean="0"/>
              <a:t>very </a:t>
            </a:r>
            <a:r>
              <a:rPr lang="en-US" i="1" dirty="0"/>
              <a:t>strong. </a:t>
            </a:r>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27</a:t>
            </a:fld>
            <a:endParaRPr lang="it-IT" sz="1400"/>
          </a:p>
        </p:txBody>
      </p:sp>
    </p:spTree>
    <p:extLst>
      <p:ext uri="{BB962C8B-B14F-4D97-AF65-F5344CB8AC3E}">
        <p14:creationId xmlns:p14="http://schemas.microsoft.com/office/powerpoint/2010/main" val="266295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88925"/>
            <a:ext cx="8784976" cy="1143000"/>
          </a:xfrm>
        </p:spPr>
        <p:txBody>
          <a:bodyPr/>
          <a:lstStyle/>
          <a:p>
            <a:r>
              <a:rPr lang="en-US" dirty="0" smtClean="0"/>
              <a:t>Lessons</a:t>
            </a:r>
            <a:endParaRPr lang="it-IT" dirty="0"/>
          </a:p>
        </p:txBody>
      </p:sp>
      <p:sp>
        <p:nvSpPr>
          <p:cNvPr id="3" name="Segnaposto contenuto 2"/>
          <p:cNvSpPr>
            <a:spLocks noGrp="1"/>
          </p:cNvSpPr>
          <p:nvPr>
            <p:ph idx="1"/>
          </p:nvPr>
        </p:nvSpPr>
        <p:spPr>
          <a:xfrm>
            <a:off x="179512" y="1484784"/>
            <a:ext cx="8856984" cy="5184576"/>
          </a:xfrm>
        </p:spPr>
        <p:txBody>
          <a:bodyPr/>
          <a:lstStyle/>
          <a:p>
            <a:r>
              <a:rPr lang="en-US" i="1" dirty="0" smtClean="0"/>
              <a:t>Worries </a:t>
            </a:r>
            <a:r>
              <a:rPr lang="en-US" i="1" dirty="0"/>
              <a:t>about the increasing destructiveness of war, the expanding role of great powers as suppliers of arms and military organization to poor countries and the growing importance of </a:t>
            </a:r>
            <a:r>
              <a:rPr lang="en-US" i="1" dirty="0" smtClean="0"/>
              <a:t>military rule in Third World</a:t>
            </a:r>
          </a:p>
          <a:p>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28</a:t>
            </a:fld>
            <a:endParaRPr lang="it-IT" sz="1400"/>
          </a:p>
        </p:txBody>
      </p:sp>
    </p:spTree>
    <p:extLst>
      <p:ext uri="{BB962C8B-B14F-4D97-AF65-F5344CB8AC3E}">
        <p14:creationId xmlns:p14="http://schemas.microsoft.com/office/powerpoint/2010/main" val="1987290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568952" cy="1143000"/>
          </a:xfrm>
        </p:spPr>
        <p:txBody>
          <a:bodyPr/>
          <a:lstStyle/>
          <a:p>
            <a:r>
              <a:rPr lang="it-IT" dirty="0" smtClean="0"/>
              <a:t>4. </a:t>
            </a:r>
            <a:r>
              <a:rPr lang="it-IT" dirty="0" err="1" smtClean="0"/>
              <a:t>US</a:t>
            </a:r>
            <a:r>
              <a:rPr lang="it-IT" dirty="0" smtClean="0"/>
              <a:t> </a:t>
            </a:r>
            <a:r>
              <a:rPr lang="it-IT" dirty="0" err="1" smtClean="0"/>
              <a:t>hegemony</a:t>
            </a:r>
            <a:r>
              <a:rPr lang="it-IT" dirty="0" smtClean="0"/>
              <a:t>, world </a:t>
            </a:r>
            <a:r>
              <a:rPr lang="it-IT" dirty="0" err="1" smtClean="0"/>
              <a:t>system</a:t>
            </a:r>
            <a:r>
              <a:rPr lang="it-IT" dirty="0" smtClean="0"/>
              <a:t>, wars</a:t>
            </a:r>
            <a:endParaRPr lang="it-IT" dirty="0"/>
          </a:p>
        </p:txBody>
      </p:sp>
      <p:sp>
        <p:nvSpPr>
          <p:cNvPr id="3" name="Segnaposto contenuto 2"/>
          <p:cNvSpPr>
            <a:spLocks noGrp="1"/>
          </p:cNvSpPr>
          <p:nvPr>
            <p:ph idx="1"/>
          </p:nvPr>
        </p:nvSpPr>
        <p:spPr>
          <a:xfrm>
            <a:off x="304682" y="1504372"/>
            <a:ext cx="8659806" cy="5092980"/>
          </a:xfrm>
        </p:spPr>
        <p:txBody>
          <a:bodyPr/>
          <a:lstStyle/>
          <a:p>
            <a:r>
              <a:rPr lang="it-IT" dirty="0" err="1"/>
              <a:t>Payne</a:t>
            </a:r>
            <a:r>
              <a:rPr lang="it-IT" dirty="0"/>
              <a:t> and Silver, 2023, </a:t>
            </a:r>
            <a:r>
              <a:rPr lang="it-IT" i="1" dirty="0" err="1"/>
              <a:t>Domination</a:t>
            </a:r>
            <a:r>
              <a:rPr lang="it-IT" i="1" dirty="0"/>
              <a:t> </a:t>
            </a:r>
            <a:r>
              <a:rPr lang="it-IT" i="1" dirty="0" err="1"/>
              <a:t>without</a:t>
            </a:r>
            <a:r>
              <a:rPr lang="it-IT" i="1" dirty="0"/>
              <a:t> </a:t>
            </a:r>
            <a:r>
              <a:rPr lang="it-IT" i="1" dirty="0" err="1" smtClean="0"/>
              <a:t>hegemony</a:t>
            </a:r>
            <a:r>
              <a:rPr lang="it-IT" i="1" dirty="0" smtClean="0"/>
              <a:t>, </a:t>
            </a:r>
            <a:r>
              <a:rPr lang="it-IT" dirty="0" smtClean="0"/>
              <a:t>Arrighi 2007, Arrighi </a:t>
            </a:r>
            <a:r>
              <a:rPr lang="it-IT" dirty="0" err="1" smtClean="0"/>
              <a:t>Silver,1999</a:t>
            </a:r>
            <a:endParaRPr lang="it-IT" dirty="0" smtClean="0"/>
          </a:p>
          <a:p>
            <a:r>
              <a:rPr lang="it-IT" dirty="0" smtClean="0"/>
              <a:t>The case of </a:t>
            </a:r>
            <a:r>
              <a:rPr lang="it-IT" dirty="0" err="1" smtClean="0"/>
              <a:t>US</a:t>
            </a:r>
            <a:r>
              <a:rPr lang="it-IT" dirty="0" smtClean="0"/>
              <a:t> </a:t>
            </a:r>
            <a:r>
              <a:rPr lang="it-IT" dirty="0" err="1" smtClean="0"/>
              <a:t>declining</a:t>
            </a:r>
            <a:r>
              <a:rPr lang="it-IT" dirty="0" smtClean="0"/>
              <a:t> </a:t>
            </a:r>
            <a:r>
              <a:rPr lang="it-IT" dirty="0" err="1" smtClean="0"/>
              <a:t>hegemony</a:t>
            </a:r>
            <a:endParaRPr lang="it-IT" dirty="0"/>
          </a:p>
          <a:p>
            <a:r>
              <a:rPr lang="it-IT" dirty="0" err="1" smtClean="0"/>
              <a:t>Post-1945</a:t>
            </a:r>
            <a:r>
              <a:rPr lang="it-IT" dirty="0" smtClean="0"/>
              <a:t>: </a:t>
            </a:r>
            <a:r>
              <a:rPr lang="it-IT" dirty="0" err="1" smtClean="0"/>
              <a:t>US</a:t>
            </a:r>
            <a:r>
              <a:rPr lang="it-IT" dirty="0" smtClean="0"/>
              <a:t> </a:t>
            </a:r>
            <a:r>
              <a:rPr lang="it-IT" dirty="0" err="1" smtClean="0"/>
              <a:t>hegemony</a:t>
            </a:r>
            <a:r>
              <a:rPr lang="it-IT" dirty="0" smtClean="0"/>
              <a:t> </a:t>
            </a:r>
            <a:r>
              <a:rPr lang="it-IT" dirty="0" err="1" smtClean="0"/>
              <a:t>offering</a:t>
            </a:r>
            <a:r>
              <a:rPr lang="it-IT" dirty="0" smtClean="0"/>
              <a:t> ‘</a:t>
            </a:r>
            <a:r>
              <a:rPr lang="it-IT" dirty="0" err="1" smtClean="0"/>
              <a:t>legitimate</a:t>
            </a:r>
            <a:r>
              <a:rPr lang="it-IT" dirty="0" smtClean="0"/>
              <a:t> </a:t>
            </a:r>
            <a:r>
              <a:rPr lang="it-IT" dirty="0" err="1" smtClean="0"/>
              <a:t>protection</a:t>
            </a:r>
            <a:r>
              <a:rPr lang="it-IT" dirty="0" smtClean="0"/>
              <a:t>’: wide </a:t>
            </a:r>
            <a:r>
              <a:rPr lang="it-IT" dirty="0" err="1" smtClean="0"/>
              <a:t>econ</a:t>
            </a:r>
            <a:r>
              <a:rPr lang="it-IT" dirty="0" smtClean="0"/>
              <a:t> growth, </a:t>
            </a:r>
            <a:r>
              <a:rPr lang="it-IT" dirty="0" err="1" smtClean="0"/>
              <a:t>consensus</a:t>
            </a:r>
            <a:r>
              <a:rPr lang="it-IT" dirty="0" smtClean="0"/>
              <a:t>, </a:t>
            </a:r>
            <a:r>
              <a:rPr lang="it-IT" dirty="0" err="1" smtClean="0"/>
              <a:t>low</a:t>
            </a:r>
            <a:r>
              <a:rPr lang="it-IT" dirty="0" smtClean="0"/>
              <a:t> </a:t>
            </a:r>
            <a:r>
              <a:rPr lang="it-IT" dirty="0" err="1" smtClean="0"/>
              <a:t>costs</a:t>
            </a:r>
            <a:r>
              <a:rPr lang="it-IT" dirty="0" smtClean="0"/>
              <a:t> of </a:t>
            </a:r>
            <a:r>
              <a:rPr lang="it-IT" dirty="0" err="1" smtClean="0"/>
              <a:t>protection</a:t>
            </a:r>
            <a:r>
              <a:rPr lang="it-IT" dirty="0" smtClean="0"/>
              <a:t>, </a:t>
            </a:r>
            <a:r>
              <a:rPr lang="it-IT" dirty="0" err="1" smtClean="0"/>
              <a:t>stable</a:t>
            </a:r>
            <a:r>
              <a:rPr lang="it-IT" dirty="0" smtClean="0"/>
              <a:t> state </a:t>
            </a:r>
            <a:r>
              <a:rPr lang="it-IT" dirty="0" err="1" smtClean="0"/>
              <a:t>system</a:t>
            </a:r>
            <a:r>
              <a:rPr lang="it-IT" dirty="0" smtClean="0"/>
              <a:t>, </a:t>
            </a:r>
            <a:r>
              <a:rPr lang="it-IT" dirty="0" err="1" smtClean="0"/>
              <a:t>limited</a:t>
            </a:r>
            <a:r>
              <a:rPr lang="it-IT" dirty="0" smtClean="0"/>
              <a:t> wars (in </a:t>
            </a:r>
            <a:r>
              <a:rPr lang="it-IT" dirty="0" err="1" smtClean="0"/>
              <a:t>periphery</a:t>
            </a:r>
            <a:r>
              <a:rPr lang="it-IT" dirty="0" smtClean="0"/>
              <a:t>)</a:t>
            </a:r>
          </a:p>
          <a:p>
            <a:r>
              <a:rPr lang="it-IT" dirty="0" err="1" smtClean="0"/>
              <a:t>Post-1990</a:t>
            </a:r>
            <a:r>
              <a:rPr lang="it-IT" dirty="0" smtClean="0"/>
              <a:t>, </a:t>
            </a:r>
            <a:r>
              <a:rPr lang="it-IT" dirty="0" err="1" smtClean="0"/>
              <a:t>US</a:t>
            </a:r>
            <a:r>
              <a:rPr lang="it-IT" dirty="0" smtClean="0"/>
              <a:t> </a:t>
            </a:r>
            <a:r>
              <a:rPr lang="it-IT" dirty="0" err="1" smtClean="0"/>
              <a:t>decline</a:t>
            </a:r>
            <a:r>
              <a:rPr lang="it-IT" dirty="0" smtClean="0"/>
              <a:t>, </a:t>
            </a:r>
            <a:r>
              <a:rPr lang="it-IT" dirty="0" err="1" smtClean="0"/>
              <a:t>assertion</a:t>
            </a:r>
            <a:r>
              <a:rPr lang="it-IT" dirty="0" smtClean="0"/>
              <a:t> of global </a:t>
            </a:r>
            <a:r>
              <a:rPr lang="it-IT" dirty="0" err="1" smtClean="0"/>
              <a:t>power</a:t>
            </a:r>
            <a:r>
              <a:rPr lang="it-IT" dirty="0" smtClean="0"/>
              <a:t> </a:t>
            </a:r>
            <a:r>
              <a:rPr lang="it-IT" dirty="0" smtClean="0">
                <a:sym typeface="Wingdings" panose="05000000000000000000" pitchFamily="2" charset="2"/>
              </a:rPr>
              <a:t></a:t>
            </a:r>
            <a:r>
              <a:rPr lang="it-IT" dirty="0" err="1" smtClean="0"/>
              <a:t>Move</a:t>
            </a:r>
            <a:r>
              <a:rPr lang="it-IT" dirty="0" smtClean="0"/>
              <a:t> to ‘</a:t>
            </a:r>
            <a:r>
              <a:rPr lang="it-IT" dirty="0" err="1" smtClean="0"/>
              <a:t>protection</a:t>
            </a:r>
            <a:r>
              <a:rPr lang="it-IT" dirty="0" smtClean="0"/>
              <a:t> racket’: </a:t>
            </a:r>
            <a:r>
              <a:rPr lang="it-IT" dirty="0" err="1" smtClean="0"/>
              <a:t>US</a:t>
            </a:r>
            <a:r>
              <a:rPr lang="it-IT" dirty="0" smtClean="0"/>
              <a:t> </a:t>
            </a:r>
            <a:r>
              <a:rPr lang="it-IT" dirty="0" err="1" smtClean="0"/>
              <a:t>creates</a:t>
            </a:r>
            <a:r>
              <a:rPr lang="it-IT" dirty="0" smtClean="0"/>
              <a:t> </a:t>
            </a:r>
            <a:r>
              <a:rPr lang="it-IT" dirty="0" err="1" smtClean="0"/>
              <a:t>threats</a:t>
            </a:r>
            <a:r>
              <a:rPr lang="it-IT" dirty="0" smtClean="0"/>
              <a:t>, </a:t>
            </a:r>
            <a:r>
              <a:rPr lang="it-IT" dirty="0" err="1" smtClean="0"/>
              <a:t>asks</a:t>
            </a:r>
            <a:r>
              <a:rPr lang="it-IT" dirty="0" smtClean="0"/>
              <a:t> client States for </a:t>
            </a:r>
            <a:r>
              <a:rPr lang="it-IT" dirty="0" err="1" smtClean="0"/>
              <a:t>tributes</a:t>
            </a:r>
            <a:r>
              <a:rPr lang="it-IT" dirty="0" smtClean="0"/>
              <a:t>, </a:t>
            </a:r>
            <a:r>
              <a:rPr lang="it-IT" dirty="0" err="1" smtClean="0"/>
              <a:t>payment</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29</a:t>
            </a:fld>
            <a:endParaRPr lang="it-IT" sz="1400"/>
          </a:p>
        </p:txBody>
      </p:sp>
    </p:spTree>
    <p:extLst>
      <p:ext uri="{BB962C8B-B14F-4D97-AF65-F5344CB8AC3E}">
        <p14:creationId xmlns:p14="http://schemas.microsoft.com/office/powerpoint/2010/main" val="244160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bwMode="auto">
          <a:xfrm>
            <a:off x="467544" y="836712"/>
            <a:ext cx="3888432" cy="2664296"/>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5" name="CasellaDiTesto 4"/>
          <p:cNvSpPr txBox="1"/>
          <p:nvPr/>
        </p:nvSpPr>
        <p:spPr>
          <a:xfrm>
            <a:off x="470288" y="908720"/>
            <a:ext cx="3719288" cy="2308324"/>
          </a:xfrm>
          <a:prstGeom prst="rect">
            <a:avLst/>
          </a:prstGeom>
          <a:noFill/>
        </p:spPr>
        <p:txBody>
          <a:bodyPr wrap="none" rtlCol="0">
            <a:spAutoFit/>
          </a:bodyPr>
          <a:lstStyle/>
          <a:p>
            <a:pPr algn="ctr"/>
            <a:r>
              <a:rPr lang="it-IT" b="1" i="1" dirty="0" smtClean="0"/>
              <a:t>Economics</a:t>
            </a:r>
          </a:p>
          <a:p>
            <a:pPr algn="ctr"/>
            <a:r>
              <a:rPr lang="it-IT" b="1" dirty="0" err="1" smtClean="0"/>
              <a:t>Capitalism</a:t>
            </a:r>
            <a:endParaRPr lang="it-IT" b="1" dirty="0" smtClean="0"/>
          </a:p>
          <a:p>
            <a:pPr algn="ctr"/>
            <a:r>
              <a:rPr lang="it-IT" i="1" dirty="0" err="1" smtClean="0"/>
              <a:t>Accumulation</a:t>
            </a:r>
            <a:r>
              <a:rPr lang="it-IT" i="1" dirty="0" smtClean="0"/>
              <a:t> of capital</a:t>
            </a:r>
          </a:p>
          <a:p>
            <a:pPr algn="ctr"/>
            <a:r>
              <a:rPr lang="it-IT" dirty="0" smtClean="0"/>
              <a:t>National vs. global economy</a:t>
            </a:r>
          </a:p>
          <a:p>
            <a:pPr algn="ctr"/>
            <a:r>
              <a:rPr lang="it-IT" dirty="0" smtClean="0"/>
              <a:t>Capital vs labour</a:t>
            </a:r>
          </a:p>
          <a:p>
            <a:pPr algn="ctr"/>
            <a:r>
              <a:rPr lang="it-IT" dirty="0" err="1" smtClean="0"/>
              <a:t>Profits</a:t>
            </a:r>
            <a:r>
              <a:rPr lang="it-IT" dirty="0" smtClean="0"/>
              <a:t> vs </a:t>
            </a:r>
            <a:r>
              <a:rPr lang="it-IT" dirty="0" err="1" smtClean="0"/>
              <a:t>wages</a:t>
            </a:r>
            <a:endParaRPr lang="it-IT" dirty="0"/>
          </a:p>
        </p:txBody>
      </p:sp>
      <p:sp>
        <p:nvSpPr>
          <p:cNvPr id="6" name="Rettangolo 5"/>
          <p:cNvSpPr/>
          <p:nvPr/>
        </p:nvSpPr>
        <p:spPr bwMode="auto">
          <a:xfrm>
            <a:off x="467544" y="3789040"/>
            <a:ext cx="2088232" cy="151216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7" name="CasellaDiTesto 6"/>
          <p:cNvSpPr txBox="1"/>
          <p:nvPr/>
        </p:nvSpPr>
        <p:spPr>
          <a:xfrm>
            <a:off x="2627785" y="3789040"/>
            <a:ext cx="2160239" cy="1938992"/>
          </a:xfrm>
          <a:prstGeom prst="rect">
            <a:avLst/>
          </a:prstGeom>
          <a:noFill/>
        </p:spPr>
        <p:txBody>
          <a:bodyPr wrap="square" rtlCol="0">
            <a:spAutoFit/>
          </a:bodyPr>
          <a:lstStyle/>
          <a:p>
            <a:pPr algn="ctr"/>
            <a:r>
              <a:rPr lang="it-IT" b="1" dirty="0" err="1" smtClean="0"/>
              <a:t>Distribution</a:t>
            </a:r>
            <a:endParaRPr lang="it-IT" dirty="0" smtClean="0"/>
          </a:p>
          <a:p>
            <a:pPr algn="ctr"/>
            <a:r>
              <a:rPr lang="it-IT" dirty="0" smtClean="0"/>
              <a:t>Income,</a:t>
            </a:r>
            <a:r>
              <a:rPr lang="it-IT" dirty="0" err="1" smtClean="0"/>
              <a:t>wealth</a:t>
            </a:r>
            <a:endParaRPr lang="it-IT" dirty="0" smtClean="0"/>
          </a:p>
          <a:p>
            <a:pPr algn="ctr"/>
            <a:r>
              <a:rPr lang="it-IT" dirty="0" smtClean="0"/>
              <a:t>Classes, </a:t>
            </a:r>
            <a:r>
              <a:rPr lang="it-IT" dirty="0" err="1" smtClean="0"/>
              <a:t>other</a:t>
            </a:r>
            <a:r>
              <a:rPr lang="it-IT" dirty="0" smtClean="0"/>
              <a:t> groups, </a:t>
            </a:r>
            <a:r>
              <a:rPr lang="it-IT" dirty="0" err="1" smtClean="0"/>
              <a:t>indiv</a:t>
            </a:r>
            <a:r>
              <a:rPr lang="it-IT" dirty="0" smtClean="0"/>
              <a:t>.</a:t>
            </a:r>
          </a:p>
          <a:p>
            <a:pPr algn="ctr"/>
            <a:endParaRPr lang="it-IT" dirty="0"/>
          </a:p>
        </p:txBody>
      </p:sp>
      <p:sp>
        <p:nvSpPr>
          <p:cNvPr id="9" name="CasellaDiTesto 8"/>
          <p:cNvSpPr txBox="1"/>
          <p:nvPr/>
        </p:nvSpPr>
        <p:spPr>
          <a:xfrm>
            <a:off x="5076056" y="908720"/>
            <a:ext cx="3512500" cy="4154984"/>
          </a:xfrm>
          <a:prstGeom prst="rect">
            <a:avLst/>
          </a:prstGeom>
          <a:noFill/>
        </p:spPr>
        <p:txBody>
          <a:bodyPr wrap="square" rtlCol="0">
            <a:spAutoFit/>
          </a:bodyPr>
          <a:lstStyle/>
          <a:p>
            <a:pPr algn="ctr"/>
            <a:r>
              <a:rPr lang="it-IT" b="1" i="1" dirty="0" smtClean="0"/>
              <a:t>Politics</a:t>
            </a:r>
          </a:p>
          <a:p>
            <a:pPr algn="ctr"/>
            <a:r>
              <a:rPr lang="it-IT" b="1" dirty="0" smtClean="0"/>
              <a:t>State system</a:t>
            </a:r>
          </a:p>
          <a:p>
            <a:pPr algn="ctr"/>
            <a:r>
              <a:rPr lang="it-IT" i="1" dirty="0" err="1" smtClean="0"/>
              <a:t>Power</a:t>
            </a:r>
            <a:r>
              <a:rPr lang="it-IT" i="1" dirty="0" smtClean="0"/>
              <a:t>, </a:t>
            </a:r>
            <a:r>
              <a:rPr lang="it-IT" i="1" dirty="0" err="1" smtClean="0"/>
              <a:t>Centre-Periphery</a:t>
            </a:r>
            <a:endParaRPr lang="it-IT" i="1" dirty="0" smtClean="0"/>
          </a:p>
          <a:p>
            <a:pPr algn="ctr"/>
            <a:r>
              <a:rPr lang="it-IT" dirty="0" err="1" smtClean="0"/>
              <a:t>Inter-state</a:t>
            </a:r>
            <a:r>
              <a:rPr lang="it-IT" dirty="0" smtClean="0"/>
              <a:t> </a:t>
            </a:r>
            <a:r>
              <a:rPr lang="it-IT" dirty="0" err="1" smtClean="0"/>
              <a:t>relat</a:t>
            </a:r>
            <a:r>
              <a:rPr lang="it-IT" dirty="0" smtClean="0"/>
              <a:t>., </a:t>
            </a:r>
            <a:r>
              <a:rPr lang="it-IT" dirty="0" err="1" smtClean="0"/>
              <a:t>hierarchy</a:t>
            </a:r>
            <a:endParaRPr lang="it-IT" dirty="0" smtClean="0"/>
          </a:p>
          <a:p>
            <a:pPr algn="ctr"/>
            <a:r>
              <a:rPr lang="it-IT" dirty="0" err="1" smtClean="0"/>
              <a:t>Intra-state</a:t>
            </a:r>
            <a:r>
              <a:rPr lang="it-IT" dirty="0" smtClean="0"/>
              <a:t> political </a:t>
            </a:r>
            <a:r>
              <a:rPr lang="it-IT" dirty="0" err="1" smtClean="0"/>
              <a:t>process</a:t>
            </a:r>
            <a:endParaRPr lang="it-IT" dirty="0" smtClean="0"/>
          </a:p>
          <a:p>
            <a:pPr algn="ctr"/>
            <a:r>
              <a:rPr lang="it-IT" dirty="0" err="1" smtClean="0"/>
              <a:t>Democracy</a:t>
            </a:r>
            <a:r>
              <a:rPr lang="it-IT" dirty="0" smtClean="0"/>
              <a:t>, </a:t>
            </a:r>
            <a:r>
              <a:rPr lang="it-IT" dirty="0" err="1" smtClean="0"/>
              <a:t>conflict</a:t>
            </a:r>
            <a:endParaRPr lang="it-IT" dirty="0" smtClean="0"/>
          </a:p>
          <a:p>
            <a:pPr algn="ctr"/>
            <a:endParaRPr lang="it-IT" dirty="0" smtClean="0"/>
          </a:p>
          <a:p>
            <a:pPr algn="ctr"/>
            <a:endParaRPr lang="it-IT" dirty="0" smtClean="0"/>
          </a:p>
          <a:p>
            <a:pPr algn="ctr"/>
            <a:endParaRPr lang="it-IT" dirty="0" smtClean="0"/>
          </a:p>
          <a:p>
            <a:pPr algn="ctr"/>
            <a:endParaRPr lang="it-IT" dirty="0" smtClean="0"/>
          </a:p>
          <a:p>
            <a:pPr algn="ctr"/>
            <a:endParaRPr lang="it-IT" dirty="0"/>
          </a:p>
        </p:txBody>
      </p:sp>
      <p:sp>
        <p:nvSpPr>
          <p:cNvPr id="12" name="Ovale 11"/>
          <p:cNvSpPr/>
          <p:nvPr/>
        </p:nvSpPr>
        <p:spPr bwMode="auto">
          <a:xfrm>
            <a:off x="395536" y="5517232"/>
            <a:ext cx="2304256" cy="1152128"/>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14" name="CasellaDiTesto 13"/>
          <p:cNvSpPr txBox="1"/>
          <p:nvPr/>
        </p:nvSpPr>
        <p:spPr>
          <a:xfrm>
            <a:off x="4139952" y="5301208"/>
            <a:ext cx="1737976" cy="830997"/>
          </a:xfrm>
          <a:prstGeom prst="rect">
            <a:avLst/>
          </a:prstGeom>
          <a:noFill/>
        </p:spPr>
        <p:txBody>
          <a:bodyPr wrap="none" rtlCol="0">
            <a:spAutoFit/>
          </a:bodyPr>
          <a:lstStyle/>
          <a:p>
            <a:r>
              <a:rPr lang="it-IT" dirty="0" err="1" smtClean="0"/>
              <a:t>Nat</a:t>
            </a:r>
            <a:r>
              <a:rPr lang="it-IT" dirty="0" smtClean="0"/>
              <a:t>’l, global</a:t>
            </a:r>
          </a:p>
          <a:p>
            <a:r>
              <a:rPr lang="it-IT" dirty="0" smtClean="0"/>
              <a:t>Inequalities</a:t>
            </a:r>
            <a:endParaRPr lang="it-IT" dirty="0"/>
          </a:p>
        </p:txBody>
      </p:sp>
      <p:cxnSp>
        <p:nvCxnSpPr>
          <p:cNvPr id="24" name="Connettore 2 23"/>
          <p:cNvCxnSpPr/>
          <p:nvPr/>
        </p:nvCxnSpPr>
        <p:spPr bwMode="auto">
          <a:xfrm>
            <a:off x="2411760" y="3501008"/>
            <a:ext cx="0" cy="2880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1" name="Ovale 20"/>
          <p:cNvSpPr/>
          <p:nvPr/>
        </p:nvSpPr>
        <p:spPr bwMode="auto">
          <a:xfrm>
            <a:off x="4860032" y="836712"/>
            <a:ext cx="3888432" cy="2664296"/>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cxnSp>
        <p:nvCxnSpPr>
          <p:cNvPr id="23" name="Connettore 2 22"/>
          <p:cNvCxnSpPr>
            <a:stCxn id="4" idx="6"/>
            <a:endCxn id="21" idx="2"/>
          </p:cNvCxnSpPr>
          <p:nvPr/>
        </p:nvCxnSpPr>
        <p:spPr bwMode="auto">
          <a:xfrm>
            <a:off x="4355976" y="2168860"/>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7" name="Connettore 2 26"/>
          <p:cNvCxnSpPr>
            <a:stCxn id="21" idx="2"/>
            <a:endCxn id="4" idx="6"/>
          </p:cNvCxnSpPr>
          <p:nvPr/>
        </p:nvCxnSpPr>
        <p:spPr bwMode="auto">
          <a:xfrm flipH="1">
            <a:off x="4355976" y="2168860"/>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8" name="Rettangolo 27"/>
          <p:cNvSpPr/>
          <p:nvPr/>
        </p:nvSpPr>
        <p:spPr bwMode="auto">
          <a:xfrm>
            <a:off x="2699792" y="3789040"/>
            <a:ext cx="2088232" cy="151216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29" name="CasellaDiTesto 28"/>
          <p:cNvSpPr txBox="1"/>
          <p:nvPr/>
        </p:nvSpPr>
        <p:spPr>
          <a:xfrm>
            <a:off x="361366" y="3789040"/>
            <a:ext cx="2178802" cy="1569660"/>
          </a:xfrm>
          <a:prstGeom prst="rect">
            <a:avLst/>
          </a:prstGeom>
          <a:noFill/>
        </p:spPr>
        <p:txBody>
          <a:bodyPr wrap="none" rtlCol="0">
            <a:spAutoFit/>
          </a:bodyPr>
          <a:lstStyle/>
          <a:p>
            <a:pPr algn="ctr"/>
            <a:r>
              <a:rPr lang="it-IT" b="1" dirty="0" smtClean="0"/>
              <a:t>Production</a:t>
            </a:r>
          </a:p>
          <a:p>
            <a:pPr algn="ctr"/>
            <a:r>
              <a:rPr lang="it-IT" dirty="0" err="1" smtClean="0"/>
              <a:t>Goods</a:t>
            </a:r>
            <a:r>
              <a:rPr lang="it-IT" dirty="0" smtClean="0">
                <a:sym typeface="Wingdings" pitchFamily="2" charset="2"/>
              </a:rPr>
              <a:t></a:t>
            </a:r>
            <a:r>
              <a:rPr lang="it-IT" dirty="0" err="1" smtClean="0">
                <a:sym typeface="Wingdings" pitchFamily="2" charset="2"/>
              </a:rPr>
              <a:t>Profits</a:t>
            </a:r>
            <a:endParaRPr lang="it-IT" dirty="0" smtClean="0"/>
          </a:p>
          <a:p>
            <a:pPr algn="ctr"/>
            <a:r>
              <a:rPr lang="it-IT" b="1" dirty="0" smtClean="0"/>
              <a:t>Finance</a:t>
            </a:r>
          </a:p>
          <a:p>
            <a:pPr algn="ctr"/>
            <a:r>
              <a:rPr lang="it-IT" dirty="0" smtClean="0"/>
              <a:t>Money</a:t>
            </a:r>
            <a:r>
              <a:rPr lang="it-IT" dirty="0" smtClean="0">
                <a:sym typeface="Wingdings" pitchFamily="2" charset="2"/>
              </a:rPr>
              <a:t></a:t>
            </a:r>
            <a:r>
              <a:rPr lang="it-IT" dirty="0" err="1" smtClean="0">
                <a:sym typeface="Wingdings" pitchFamily="2" charset="2"/>
              </a:rPr>
              <a:t>Profits</a:t>
            </a:r>
            <a:endParaRPr lang="it-IT" dirty="0"/>
          </a:p>
        </p:txBody>
      </p:sp>
      <p:cxnSp>
        <p:nvCxnSpPr>
          <p:cNvPr id="30" name="Connettore 2 29"/>
          <p:cNvCxnSpPr/>
          <p:nvPr/>
        </p:nvCxnSpPr>
        <p:spPr bwMode="auto">
          <a:xfrm>
            <a:off x="2843808" y="3501008"/>
            <a:ext cx="0" cy="2880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31" name="Rettangolo 30"/>
          <p:cNvSpPr/>
          <p:nvPr/>
        </p:nvSpPr>
        <p:spPr bwMode="auto">
          <a:xfrm>
            <a:off x="5292080" y="3789040"/>
            <a:ext cx="3096344" cy="151216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32" name="CasellaDiTesto 31"/>
          <p:cNvSpPr txBox="1"/>
          <p:nvPr/>
        </p:nvSpPr>
        <p:spPr>
          <a:xfrm>
            <a:off x="5318657" y="3789040"/>
            <a:ext cx="3086101" cy="1569660"/>
          </a:xfrm>
          <a:prstGeom prst="rect">
            <a:avLst/>
          </a:prstGeom>
          <a:noFill/>
        </p:spPr>
        <p:txBody>
          <a:bodyPr wrap="none" rtlCol="0">
            <a:spAutoFit/>
          </a:bodyPr>
          <a:lstStyle/>
          <a:p>
            <a:pPr algn="ctr"/>
            <a:r>
              <a:rPr lang="it-IT" b="1" dirty="0" smtClean="0"/>
              <a:t>Policies</a:t>
            </a:r>
            <a:r>
              <a:rPr lang="it-IT" dirty="0" smtClean="0"/>
              <a:t> on </a:t>
            </a:r>
          </a:p>
          <a:p>
            <a:pPr algn="ctr"/>
            <a:r>
              <a:rPr lang="it-IT" dirty="0" smtClean="0"/>
              <a:t>Role of </a:t>
            </a:r>
            <a:r>
              <a:rPr lang="it-IT" dirty="0" err="1" smtClean="0"/>
              <a:t>states</a:t>
            </a:r>
            <a:endParaRPr lang="it-IT" dirty="0" smtClean="0"/>
          </a:p>
          <a:p>
            <a:pPr algn="ctr"/>
            <a:r>
              <a:rPr lang="it-IT" dirty="0" err="1" smtClean="0"/>
              <a:t>Context</a:t>
            </a:r>
            <a:r>
              <a:rPr lang="it-IT" dirty="0" smtClean="0"/>
              <a:t> for </a:t>
            </a:r>
            <a:r>
              <a:rPr lang="it-IT" dirty="0" err="1" smtClean="0"/>
              <a:t>accumulat</a:t>
            </a:r>
            <a:r>
              <a:rPr lang="it-IT" dirty="0" smtClean="0"/>
              <a:t>. </a:t>
            </a:r>
          </a:p>
          <a:p>
            <a:pPr algn="ctr"/>
            <a:r>
              <a:rPr lang="it-IT" dirty="0" err="1" smtClean="0"/>
              <a:t>Citizens</a:t>
            </a:r>
            <a:r>
              <a:rPr lang="it-IT" dirty="0" smtClean="0"/>
              <a:t>’ </a:t>
            </a:r>
            <a:r>
              <a:rPr lang="it-IT" dirty="0" err="1" smtClean="0"/>
              <a:t>rights</a:t>
            </a:r>
            <a:r>
              <a:rPr lang="it-IT" dirty="0" smtClean="0"/>
              <a:t> </a:t>
            </a:r>
            <a:endParaRPr lang="it-IT" dirty="0"/>
          </a:p>
        </p:txBody>
      </p:sp>
      <p:cxnSp>
        <p:nvCxnSpPr>
          <p:cNvPr id="35" name="Connettore 2 34"/>
          <p:cNvCxnSpPr>
            <a:stCxn id="28" idx="3"/>
            <a:endCxn id="31" idx="1"/>
          </p:cNvCxnSpPr>
          <p:nvPr/>
        </p:nvCxnSpPr>
        <p:spPr bwMode="auto">
          <a:xfrm>
            <a:off x="4788024" y="4545124"/>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39" name="Connettore 2 38"/>
          <p:cNvCxnSpPr>
            <a:stCxn id="31" idx="1"/>
            <a:endCxn id="28" idx="3"/>
          </p:cNvCxnSpPr>
          <p:nvPr/>
        </p:nvCxnSpPr>
        <p:spPr bwMode="auto">
          <a:xfrm flipH="1">
            <a:off x="4788024" y="4545124"/>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43" name="Connettore 2 42"/>
          <p:cNvCxnSpPr>
            <a:stCxn id="21" idx="4"/>
          </p:cNvCxnSpPr>
          <p:nvPr/>
        </p:nvCxnSpPr>
        <p:spPr bwMode="auto">
          <a:xfrm>
            <a:off x="6804248" y="3501008"/>
            <a:ext cx="0" cy="216024"/>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44" name="Ovale 43"/>
          <p:cNvSpPr/>
          <p:nvPr/>
        </p:nvSpPr>
        <p:spPr bwMode="auto">
          <a:xfrm>
            <a:off x="4067944" y="5301208"/>
            <a:ext cx="1872208" cy="864096"/>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45" name="CasellaDiTesto 44"/>
          <p:cNvSpPr txBox="1"/>
          <p:nvPr/>
        </p:nvSpPr>
        <p:spPr>
          <a:xfrm>
            <a:off x="539552" y="5661248"/>
            <a:ext cx="1962397" cy="830997"/>
          </a:xfrm>
          <a:prstGeom prst="rect">
            <a:avLst/>
          </a:prstGeom>
          <a:noFill/>
        </p:spPr>
        <p:txBody>
          <a:bodyPr wrap="none" rtlCol="0">
            <a:spAutoFit/>
          </a:bodyPr>
          <a:lstStyle/>
          <a:p>
            <a:pPr algn="ctr"/>
            <a:r>
              <a:rPr lang="it-IT" b="1" dirty="0" smtClean="0"/>
              <a:t>Cycles of</a:t>
            </a:r>
          </a:p>
          <a:p>
            <a:pPr algn="ctr"/>
            <a:r>
              <a:rPr lang="it-IT" b="1" dirty="0" err="1" smtClean="0"/>
              <a:t>accumulation</a:t>
            </a:r>
            <a:endParaRPr lang="it-IT" b="1" dirty="0"/>
          </a:p>
        </p:txBody>
      </p:sp>
      <p:sp>
        <p:nvSpPr>
          <p:cNvPr id="46" name="Ovale 45"/>
          <p:cNvSpPr/>
          <p:nvPr/>
        </p:nvSpPr>
        <p:spPr bwMode="auto">
          <a:xfrm>
            <a:off x="5868144" y="5517232"/>
            <a:ext cx="2592288" cy="1152128"/>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47" name="CasellaDiTesto 46"/>
          <p:cNvSpPr txBox="1"/>
          <p:nvPr/>
        </p:nvSpPr>
        <p:spPr>
          <a:xfrm>
            <a:off x="6372200" y="5589240"/>
            <a:ext cx="1526380" cy="830997"/>
          </a:xfrm>
          <a:prstGeom prst="rect">
            <a:avLst/>
          </a:prstGeom>
          <a:noFill/>
        </p:spPr>
        <p:txBody>
          <a:bodyPr wrap="none" rtlCol="0">
            <a:spAutoFit/>
          </a:bodyPr>
          <a:lstStyle/>
          <a:p>
            <a:pPr algn="ctr"/>
            <a:r>
              <a:rPr lang="it-IT" b="1" dirty="0" smtClean="0"/>
              <a:t>Cycles  of </a:t>
            </a:r>
          </a:p>
          <a:p>
            <a:pPr algn="ctr"/>
            <a:r>
              <a:rPr lang="it-IT" b="1" dirty="0" err="1" smtClean="0"/>
              <a:t>hegemony</a:t>
            </a:r>
            <a:endParaRPr lang="it-IT" b="1" dirty="0"/>
          </a:p>
        </p:txBody>
      </p:sp>
      <p:sp>
        <p:nvSpPr>
          <p:cNvPr id="2" name="CasellaDiTesto 1"/>
          <p:cNvSpPr txBox="1"/>
          <p:nvPr/>
        </p:nvSpPr>
        <p:spPr>
          <a:xfrm>
            <a:off x="2645965" y="6323836"/>
            <a:ext cx="3575018" cy="461665"/>
          </a:xfrm>
          <a:prstGeom prst="rect">
            <a:avLst/>
          </a:prstGeom>
          <a:noFill/>
        </p:spPr>
        <p:txBody>
          <a:bodyPr wrap="none" rtlCol="0">
            <a:spAutoFit/>
          </a:bodyPr>
          <a:lstStyle/>
          <a:p>
            <a:r>
              <a:rPr lang="it-IT" i="1" dirty="0" err="1" smtClean="0"/>
              <a:t>Reproduction</a:t>
            </a:r>
            <a:r>
              <a:rPr lang="it-IT" i="1" dirty="0" smtClean="0"/>
              <a:t> of the system</a:t>
            </a:r>
            <a:endParaRPr lang="it-IT" i="1" dirty="0"/>
          </a:p>
        </p:txBody>
      </p:sp>
      <p:sp>
        <p:nvSpPr>
          <p:cNvPr id="3" name="Rettangolo 2"/>
          <p:cNvSpPr/>
          <p:nvPr/>
        </p:nvSpPr>
        <p:spPr bwMode="auto">
          <a:xfrm>
            <a:off x="2663788" y="6420237"/>
            <a:ext cx="3384376" cy="36526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8" name="CasellaDiTesto 7"/>
          <p:cNvSpPr txBox="1"/>
          <p:nvPr/>
        </p:nvSpPr>
        <p:spPr>
          <a:xfrm>
            <a:off x="2110439" y="373779"/>
            <a:ext cx="4923121" cy="769441"/>
          </a:xfrm>
          <a:prstGeom prst="rect">
            <a:avLst/>
          </a:prstGeom>
          <a:noFill/>
        </p:spPr>
        <p:txBody>
          <a:bodyPr wrap="square" rtlCol="0">
            <a:spAutoFit/>
          </a:bodyPr>
          <a:lstStyle/>
          <a:p>
            <a:pPr algn="ctr"/>
            <a:r>
              <a:rPr lang="it-IT" sz="4400" b="1" dirty="0" smtClean="0">
                <a:solidFill>
                  <a:schemeClr val="tx2"/>
                </a:solidFill>
              </a:rPr>
              <a:t>The world </a:t>
            </a:r>
            <a:r>
              <a:rPr lang="it-IT" sz="4400" b="1" dirty="0" err="1" smtClean="0">
                <a:solidFill>
                  <a:schemeClr val="tx2"/>
                </a:solidFill>
              </a:rPr>
              <a:t>system</a:t>
            </a:r>
            <a:endParaRPr lang="it-IT" sz="4400" b="1" dirty="0">
              <a:solidFill>
                <a:schemeClr val="tx2"/>
              </a:solidFill>
            </a:endParaRPr>
          </a:p>
        </p:txBody>
      </p:sp>
    </p:spTree>
    <p:extLst>
      <p:ext uri="{BB962C8B-B14F-4D97-AF65-F5344CB8AC3E}">
        <p14:creationId xmlns:p14="http://schemas.microsoft.com/office/powerpoint/2010/main" val="2374325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err="1" smtClean="0"/>
              <a:t>Hegemonic</a:t>
            </a:r>
            <a:r>
              <a:rPr lang="it-IT" dirty="0" smtClean="0"/>
              <a:t> </a:t>
            </a:r>
            <a:r>
              <a:rPr lang="it-IT" dirty="0" err="1" smtClean="0"/>
              <a:t>decline</a:t>
            </a:r>
            <a:endParaRPr lang="it-IT" dirty="0"/>
          </a:p>
        </p:txBody>
      </p:sp>
      <p:sp>
        <p:nvSpPr>
          <p:cNvPr id="3" name="Segnaposto contenuto 2"/>
          <p:cNvSpPr>
            <a:spLocks noGrp="1"/>
          </p:cNvSpPr>
          <p:nvPr>
            <p:ph idx="1"/>
          </p:nvPr>
        </p:nvSpPr>
        <p:spPr>
          <a:xfrm>
            <a:off x="395536" y="1556792"/>
            <a:ext cx="8568952" cy="5112568"/>
          </a:xfrm>
        </p:spPr>
        <p:txBody>
          <a:bodyPr/>
          <a:lstStyle/>
          <a:p>
            <a:pPr marL="0" indent="0">
              <a:buNone/>
            </a:pPr>
            <a:r>
              <a:rPr lang="it-IT" dirty="0" smtClean="0"/>
              <a:t>In </a:t>
            </a:r>
            <a:r>
              <a:rPr lang="it-IT" dirty="0" err="1" smtClean="0"/>
              <a:t>phases</a:t>
            </a:r>
            <a:r>
              <a:rPr lang="it-IT" dirty="0" smtClean="0"/>
              <a:t> of </a:t>
            </a:r>
            <a:r>
              <a:rPr lang="it-IT" dirty="0" err="1" smtClean="0"/>
              <a:t>decline</a:t>
            </a:r>
            <a:r>
              <a:rPr lang="it-IT" dirty="0" smtClean="0"/>
              <a:t>, the </a:t>
            </a:r>
            <a:r>
              <a:rPr lang="it-IT" b="1" dirty="0" smtClean="0"/>
              <a:t>world </a:t>
            </a:r>
            <a:r>
              <a:rPr lang="it-IT" b="1" dirty="0" err="1" smtClean="0"/>
              <a:t>system</a:t>
            </a:r>
            <a:r>
              <a:rPr lang="it-IT" b="1" dirty="0" smtClean="0"/>
              <a:t> </a:t>
            </a:r>
            <a:r>
              <a:rPr lang="it-IT" dirty="0" smtClean="0"/>
              <a:t>is </a:t>
            </a:r>
            <a:r>
              <a:rPr lang="it-IT" dirty="0" err="1" smtClean="0"/>
              <a:t>characterised</a:t>
            </a:r>
            <a:r>
              <a:rPr lang="it-IT" dirty="0" smtClean="0"/>
              <a:t> by:</a:t>
            </a:r>
          </a:p>
          <a:p>
            <a:r>
              <a:rPr lang="it-IT" dirty="0" err="1" smtClean="0"/>
              <a:t>Econ</a:t>
            </a:r>
            <a:r>
              <a:rPr lang="it-IT" dirty="0" smtClean="0"/>
              <a:t>: </a:t>
            </a:r>
            <a:r>
              <a:rPr lang="it-IT" dirty="0" err="1" smtClean="0"/>
              <a:t>Slower</a:t>
            </a:r>
            <a:r>
              <a:rPr lang="it-IT" dirty="0" smtClean="0"/>
              <a:t> </a:t>
            </a:r>
            <a:r>
              <a:rPr lang="it-IT" dirty="0" err="1" smtClean="0"/>
              <a:t>material</a:t>
            </a:r>
            <a:r>
              <a:rPr lang="it-IT" dirty="0" smtClean="0"/>
              <a:t> </a:t>
            </a:r>
            <a:r>
              <a:rPr lang="it-IT" dirty="0" err="1" smtClean="0"/>
              <a:t>expansion</a:t>
            </a:r>
            <a:r>
              <a:rPr lang="it-IT" dirty="0" smtClean="0"/>
              <a:t> of </a:t>
            </a:r>
            <a:r>
              <a:rPr lang="it-IT" dirty="0" err="1" smtClean="0"/>
              <a:t>system</a:t>
            </a:r>
            <a:r>
              <a:rPr lang="it-IT" dirty="0" smtClean="0"/>
              <a:t>  Rise of </a:t>
            </a:r>
            <a:r>
              <a:rPr lang="it-IT" dirty="0" err="1" smtClean="0"/>
              <a:t>finance</a:t>
            </a:r>
            <a:r>
              <a:rPr lang="it-IT" dirty="0" smtClean="0"/>
              <a:t>: </a:t>
            </a:r>
            <a:r>
              <a:rPr lang="it-IT" dirty="0" err="1" smtClean="0"/>
              <a:t>expanded</a:t>
            </a:r>
            <a:r>
              <a:rPr lang="it-IT" dirty="0" smtClean="0"/>
              <a:t> </a:t>
            </a:r>
            <a:r>
              <a:rPr lang="it-IT" dirty="0" err="1" smtClean="0"/>
              <a:t>liquid</a:t>
            </a:r>
            <a:r>
              <a:rPr lang="it-IT" dirty="0" smtClean="0"/>
              <a:t> capital, more </a:t>
            </a:r>
            <a:r>
              <a:rPr lang="it-IT" dirty="0" err="1" smtClean="0"/>
              <a:t>competition</a:t>
            </a:r>
            <a:r>
              <a:rPr lang="it-IT" dirty="0" smtClean="0"/>
              <a:t> for </a:t>
            </a:r>
            <a:r>
              <a:rPr lang="it-IT" dirty="0" err="1" smtClean="0"/>
              <a:t>capitals</a:t>
            </a:r>
            <a:r>
              <a:rPr lang="it-IT" dirty="0" smtClean="0"/>
              <a:t>, more </a:t>
            </a:r>
            <a:r>
              <a:rPr lang="it-IT" dirty="0" err="1" smtClean="0"/>
              <a:t>rents</a:t>
            </a:r>
            <a:r>
              <a:rPr lang="it-IT" dirty="0" smtClean="0"/>
              <a:t>, </a:t>
            </a:r>
            <a:r>
              <a:rPr lang="it-IT" dirty="0" err="1" smtClean="0"/>
              <a:t>highly</a:t>
            </a:r>
            <a:r>
              <a:rPr lang="it-IT" dirty="0" smtClean="0"/>
              <a:t> </a:t>
            </a:r>
            <a:r>
              <a:rPr lang="it-IT" dirty="0" err="1" smtClean="0"/>
              <a:t>concentrated</a:t>
            </a:r>
            <a:r>
              <a:rPr lang="it-IT" dirty="0" smtClean="0"/>
              <a:t> gains, </a:t>
            </a:r>
            <a:r>
              <a:rPr lang="it-IT" dirty="0" err="1" smtClean="0"/>
              <a:t>bubbles</a:t>
            </a:r>
            <a:r>
              <a:rPr lang="it-IT" dirty="0" smtClean="0"/>
              <a:t>, more </a:t>
            </a:r>
            <a:r>
              <a:rPr lang="it-IT" dirty="0" err="1" smtClean="0"/>
              <a:t>instability</a:t>
            </a:r>
            <a:r>
              <a:rPr lang="it-IT" dirty="0" smtClean="0"/>
              <a:t>, </a:t>
            </a:r>
            <a:r>
              <a:rPr lang="it-IT" dirty="0" err="1" smtClean="0"/>
              <a:t>uncertainty</a:t>
            </a:r>
            <a:r>
              <a:rPr lang="it-IT" dirty="0" smtClean="0"/>
              <a:t>, inequality</a:t>
            </a:r>
          </a:p>
          <a:p>
            <a:r>
              <a:rPr lang="it-IT" dirty="0" err="1" smtClean="0"/>
              <a:t>Pol</a:t>
            </a:r>
            <a:r>
              <a:rPr lang="it-IT" dirty="0" smtClean="0"/>
              <a:t>: challenges to </a:t>
            </a:r>
            <a:r>
              <a:rPr lang="it-IT" dirty="0" err="1" smtClean="0"/>
              <a:t>hegemonic</a:t>
            </a:r>
            <a:r>
              <a:rPr lang="it-IT" dirty="0" smtClean="0"/>
              <a:t> </a:t>
            </a:r>
            <a:r>
              <a:rPr lang="it-IT" dirty="0" err="1" smtClean="0"/>
              <a:t>power</a:t>
            </a:r>
            <a:r>
              <a:rPr lang="it-IT" dirty="0" smtClean="0"/>
              <a:t>, new </a:t>
            </a:r>
            <a:r>
              <a:rPr lang="it-IT" dirty="0" err="1" smtClean="0"/>
              <a:t>regional</a:t>
            </a:r>
            <a:r>
              <a:rPr lang="it-IT" dirty="0" smtClean="0"/>
              <a:t> </a:t>
            </a:r>
            <a:r>
              <a:rPr lang="it-IT" dirty="0" err="1" smtClean="0"/>
              <a:t>powers</a:t>
            </a:r>
            <a:r>
              <a:rPr lang="it-IT" dirty="0" smtClean="0"/>
              <a:t>, new </a:t>
            </a:r>
            <a:r>
              <a:rPr lang="it-IT" dirty="0" err="1" smtClean="0"/>
              <a:t>coalitions</a:t>
            </a:r>
            <a:r>
              <a:rPr lang="it-IT" dirty="0" smtClean="0"/>
              <a:t>, (</a:t>
            </a:r>
            <a:r>
              <a:rPr lang="it-IT" dirty="0" smtClean="0"/>
              <a:t>local?) </a:t>
            </a:r>
            <a:r>
              <a:rPr lang="it-IT" dirty="0" smtClean="0"/>
              <a:t>wars</a:t>
            </a:r>
          </a:p>
          <a:p>
            <a:pPr marL="0" indent="0">
              <a:buNone/>
            </a:pP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30</a:t>
            </a:fld>
            <a:endParaRPr lang="it-IT" sz="1400"/>
          </a:p>
        </p:txBody>
      </p:sp>
    </p:spTree>
    <p:extLst>
      <p:ext uri="{BB962C8B-B14F-4D97-AF65-F5344CB8AC3E}">
        <p14:creationId xmlns:p14="http://schemas.microsoft.com/office/powerpoint/2010/main" val="134318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err="1" smtClean="0"/>
              <a:t>Hegemonic</a:t>
            </a:r>
            <a:r>
              <a:rPr lang="it-IT" dirty="0" smtClean="0"/>
              <a:t> </a:t>
            </a:r>
            <a:r>
              <a:rPr lang="it-IT" dirty="0" err="1" smtClean="0"/>
              <a:t>decline</a:t>
            </a:r>
            <a:endParaRPr lang="it-IT" dirty="0"/>
          </a:p>
        </p:txBody>
      </p:sp>
      <p:sp>
        <p:nvSpPr>
          <p:cNvPr id="3" name="Segnaposto contenuto 2"/>
          <p:cNvSpPr>
            <a:spLocks noGrp="1"/>
          </p:cNvSpPr>
          <p:nvPr>
            <p:ph idx="1"/>
          </p:nvPr>
        </p:nvSpPr>
        <p:spPr>
          <a:xfrm>
            <a:off x="395536" y="1556792"/>
            <a:ext cx="8640960" cy="5112568"/>
          </a:xfrm>
        </p:spPr>
        <p:txBody>
          <a:bodyPr/>
          <a:lstStyle/>
          <a:p>
            <a:r>
              <a:rPr lang="it-IT" dirty="0" err="1" smtClean="0"/>
              <a:t>Within</a:t>
            </a:r>
            <a:r>
              <a:rPr lang="it-IT" dirty="0" smtClean="0"/>
              <a:t> States of Centre, </a:t>
            </a:r>
            <a:r>
              <a:rPr lang="it-IT" b="1" dirty="0" err="1" smtClean="0"/>
              <a:t>national</a:t>
            </a:r>
            <a:r>
              <a:rPr lang="it-IT" dirty="0" smtClean="0"/>
              <a:t> changes:</a:t>
            </a:r>
          </a:p>
          <a:p>
            <a:r>
              <a:rPr lang="it-IT" dirty="0" err="1" smtClean="0"/>
              <a:t>Econ</a:t>
            </a:r>
            <a:r>
              <a:rPr lang="it-IT" dirty="0" smtClean="0"/>
              <a:t>: </a:t>
            </a:r>
            <a:r>
              <a:rPr lang="it-IT" dirty="0" err="1" smtClean="0"/>
              <a:t>financial</a:t>
            </a:r>
            <a:r>
              <a:rPr lang="it-IT" dirty="0" smtClean="0"/>
              <a:t> capital vs </a:t>
            </a:r>
            <a:r>
              <a:rPr lang="it-IT" dirty="0" err="1" smtClean="0"/>
              <a:t>real</a:t>
            </a:r>
            <a:r>
              <a:rPr lang="it-IT" dirty="0" smtClean="0"/>
              <a:t> economy, </a:t>
            </a:r>
            <a:r>
              <a:rPr lang="it-IT" dirty="0" err="1" smtClean="0"/>
              <a:t>concentr</a:t>
            </a:r>
            <a:r>
              <a:rPr lang="it-IT" dirty="0" smtClean="0"/>
              <a:t> gains, </a:t>
            </a:r>
            <a:r>
              <a:rPr lang="it-IT" dirty="0" err="1" smtClean="0"/>
              <a:t>ind</a:t>
            </a:r>
            <a:r>
              <a:rPr lang="it-IT" dirty="0" smtClean="0"/>
              <a:t> </a:t>
            </a:r>
            <a:r>
              <a:rPr lang="it-IT" dirty="0" err="1" smtClean="0"/>
              <a:t>decline</a:t>
            </a:r>
            <a:r>
              <a:rPr lang="it-IT" dirty="0" smtClean="0"/>
              <a:t>, </a:t>
            </a:r>
            <a:r>
              <a:rPr lang="it-IT" dirty="0" err="1" smtClean="0"/>
              <a:t>weaker</a:t>
            </a:r>
            <a:r>
              <a:rPr lang="it-IT" dirty="0" smtClean="0"/>
              <a:t> labour, </a:t>
            </a:r>
            <a:r>
              <a:rPr lang="it-IT" dirty="0" err="1" smtClean="0"/>
              <a:t>poors</a:t>
            </a:r>
            <a:endParaRPr lang="it-IT" dirty="0" smtClean="0"/>
          </a:p>
          <a:p>
            <a:r>
              <a:rPr lang="it-IT" dirty="0" err="1" smtClean="0"/>
              <a:t>Pol</a:t>
            </a:r>
            <a:r>
              <a:rPr lang="it-IT" dirty="0" smtClean="0"/>
              <a:t>: breakdown of </a:t>
            </a:r>
            <a:r>
              <a:rPr lang="it-IT" dirty="0" err="1" smtClean="0"/>
              <a:t>hegemonic</a:t>
            </a:r>
            <a:r>
              <a:rPr lang="it-IT" dirty="0" smtClean="0"/>
              <a:t> </a:t>
            </a:r>
            <a:r>
              <a:rPr lang="it-IT" dirty="0" err="1" smtClean="0"/>
              <a:t>consensus</a:t>
            </a:r>
            <a:r>
              <a:rPr lang="it-IT" dirty="0" smtClean="0"/>
              <a:t>, political </a:t>
            </a:r>
            <a:r>
              <a:rPr lang="it-IT" dirty="0" err="1" smtClean="0"/>
              <a:t>coalitions</a:t>
            </a:r>
            <a:r>
              <a:rPr lang="it-IT" dirty="0" smtClean="0"/>
              <a:t>, </a:t>
            </a:r>
            <a:r>
              <a:rPr lang="it-IT" dirty="0" err="1" smtClean="0"/>
              <a:t>weaker</a:t>
            </a:r>
            <a:r>
              <a:rPr lang="it-IT" dirty="0" smtClean="0"/>
              <a:t> democracy. </a:t>
            </a:r>
            <a:r>
              <a:rPr lang="it-IT" dirty="0" err="1" smtClean="0"/>
              <a:t>Alternat</a:t>
            </a:r>
            <a:r>
              <a:rPr lang="it-IT" dirty="0" smtClean="0"/>
              <a:t>: </a:t>
            </a:r>
            <a:r>
              <a:rPr lang="it-IT" dirty="0" err="1" smtClean="0"/>
              <a:t>restoration</a:t>
            </a:r>
            <a:r>
              <a:rPr lang="it-IT" dirty="0" smtClean="0"/>
              <a:t> of </a:t>
            </a:r>
            <a:r>
              <a:rPr lang="it-IT" dirty="0" err="1" smtClean="0"/>
              <a:t>power</a:t>
            </a:r>
            <a:r>
              <a:rPr lang="it-IT" dirty="0" smtClean="0"/>
              <a:t> vs </a:t>
            </a:r>
            <a:r>
              <a:rPr lang="it-IT" dirty="0" err="1" smtClean="0"/>
              <a:t>acceptance</a:t>
            </a:r>
            <a:r>
              <a:rPr lang="it-IT" dirty="0" smtClean="0"/>
              <a:t> of </a:t>
            </a:r>
            <a:r>
              <a:rPr lang="it-IT" dirty="0" err="1" smtClean="0"/>
              <a:t>decline</a:t>
            </a:r>
            <a:r>
              <a:rPr lang="it-IT" dirty="0" smtClean="0"/>
              <a:t>; </a:t>
            </a:r>
            <a:r>
              <a:rPr lang="it-IT" dirty="0" err="1" smtClean="0"/>
              <a:t>nat’l</a:t>
            </a:r>
            <a:r>
              <a:rPr lang="it-IT" dirty="0" smtClean="0"/>
              <a:t> vs </a:t>
            </a:r>
            <a:r>
              <a:rPr lang="it-IT" dirty="0" err="1" smtClean="0"/>
              <a:t>multilateral</a:t>
            </a:r>
            <a:r>
              <a:rPr lang="it-IT" dirty="0" smtClean="0"/>
              <a:t> </a:t>
            </a:r>
            <a:r>
              <a:rPr lang="it-IT" dirty="0" err="1" smtClean="0"/>
              <a:t>responses</a:t>
            </a:r>
            <a:r>
              <a:rPr lang="it-IT" dirty="0" smtClean="0"/>
              <a:t>; rise </a:t>
            </a:r>
            <a:r>
              <a:rPr lang="it-IT" dirty="0"/>
              <a:t>of right</a:t>
            </a:r>
            <a:endParaRPr lang="it-IT" dirty="0" smtClean="0"/>
          </a:p>
          <a:p>
            <a:r>
              <a:rPr lang="it-IT" dirty="0" smtClean="0"/>
              <a:t>Social</a:t>
            </a:r>
            <a:r>
              <a:rPr lang="it-IT" dirty="0"/>
              <a:t>: </a:t>
            </a:r>
            <a:r>
              <a:rPr lang="it-IT" dirty="0" smtClean="0"/>
              <a:t>end of social </a:t>
            </a:r>
            <a:r>
              <a:rPr lang="it-IT" dirty="0" err="1" smtClean="0"/>
              <a:t>bloc</a:t>
            </a:r>
            <a:r>
              <a:rPr lang="it-IT" dirty="0" smtClean="0"/>
              <a:t>: </a:t>
            </a:r>
            <a:r>
              <a:rPr lang="it-IT" dirty="0" err="1" smtClean="0"/>
              <a:t>decline</a:t>
            </a:r>
            <a:r>
              <a:rPr lang="it-IT" dirty="0" smtClean="0"/>
              <a:t> </a:t>
            </a:r>
            <a:r>
              <a:rPr lang="it-IT" dirty="0"/>
              <a:t>of status/</a:t>
            </a:r>
            <a:r>
              <a:rPr lang="it-IT" dirty="0" err="1"/>
              <a:t>income</a:t>
            </a:r>
            <a:r>
              <a:rPr lang="it-IT" dirty="0"/>
              <a:t>/</a:t>
            </a:r>
            <a:r>
              <a:rPr lang="it-IT" dirty="0" err="1"/>
              <a:t>need</a:t>
            </a:r>
            <a:r>
              <a:rPr lang="it-IT" dirty="0"/>
              <a:t> for </a:t>
            </a:r>
            <a:r>
              <a:rPr lang="it-IT" dirty="0" err="1"/>
              <a:t>protection</a:t>
            </a:r>
            <a:r>
              <a:rPr lang="it-IT" dirty="0"/>
              <a:t>, </a:t>
            </a:r>
            <a:r>
              <a:rPr lang="it-IT" dirty="0" err="1"/>
              <a:t>higher</a:t>
            </a:r>
            <a:r>
              <a:rPr lang="it-IT" dirty="0"/>
              <a:t> inequality, new </a:t>
            </a:r>
            <a:r>
              <a:rPr lang="it-IT" dirty="0" err="1"/>
              <a:t>types</a:t>
            </a:r>
            <a:r>
              <a:rPr lang="it-IT" dirty="0"/>
              <a:t> of </a:t>
            </a:r>
            <a:r>
              <a:rPr lang="it-IT" dirty="0" err="1" smtClean="0"/>
              <a:t>conflict</a:t>
            </a:r>
            <a:r>
              <a:rPr lang="it-IT" dirty="0" smtClean="0"/>
              <a:t> </a:t>
            </a:r>
            <a:endParaRPr lang="it-IT" dirty="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31</a:t>
            </a:fld>
            <a:endParaRPr lang="it-IT" sz="1400"/>
          </a:p>
        </p:txBody>
      </p:sp>
    </p:spTree>
    <p:extLst>
      <p:ext uri="{BB962C8B-B14F-4D97-AF65-F5344CB8AC3E}">
        <p14:creationId xmlns:p14="http://schemas.microsoft.com/office/powerpoint/2010/main" val="115879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32</a:t>
            </a:fld>
            <a:endParaRPr lang="it-IT" sz="1400"/>
          </a:p>
        </p:txBody>
      </p:sp>
      <p:sp>
        <p:nvSpPr>
          <p:cNvPr id="7" name="Rettangolo 6"/>
          <p:cNvSpPr/>
          <p:nvPr/>
        </p:nvSpPr>
        <p:spPr bwMode="auto">
          <a:xfrm>
            <a:off x="539552" y="1772815"/>
            <a:ext cx="2432248" cy="474100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8" name="Rettangolo 7"/>
          <p:cNvSpPr/>
          <p:nvPr/>
        </p:nvSpPr>
        <p:spPr bwMode="auto">
          <a:xfrm>
            <a:off x="3584682" y="1741095"/>
            <a:ext cx="2432248" cy="477272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9" name="Rettangolo 8"/>
          <p:cNvSpPr/>
          <p:nvPr/>
        </p:nvSpPr>
        <p:spPr bwMode="auto">
          <a:xfrm>
            <a:off x="6516216" y="1741094"/>
            <a:ext cx="2432248" cy="4772721"/>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
        <p:nvSpPr>
          <p:cNvPr id="10" name="CasellaDiTesto 9"/>
          <p:cNvSpPr txBox="1"/>
          <p:nvPr/>
        </p:nvSpPr>
        <p:spPr>
          <a:xfrm>
            <a:off x="710357" y="909377"/>
            <a:ext cx="2090637" cy="461665"/>
          </a:xfrm>
          <a:prstGeom prst="rect">
            <a:avLst/>
          </a:prstGeom>
          <a:noFill/>
        </p:spPr>
        <p:txBody>
          <a:bodyPr wrap="none" rtlCol="0">
            <a:spAutoFit/>
          </a:bodyPr>
          <a:lstStyle/>
          <a:p>
            <a:r>
              <a:rPr lang="it-IT" b="1" dirty="0" err="1" smtClean="0">
                <a:solidFill>
                  <a:schemeClr val="tx2"/>
                </a:solidFill>
              </a:rPr>
              <a:t>Old</a:t>
            </a:r>
            <a:r>
              <a:rPr lang="it-IT" b="1" dirty="0" smtClean="0">
                <a:solidFill>
                  <a:schemeClr val="tx2"/>
                </a:solidFill>
              </a:rPr>
              <a:t> </a:t>
            </a:r>
            <a:r>
              <a:rPr lang="it-IT" b="1" dirty="0" err="1" smtClean="0">
                <a:solidFill>
                  <a:schemeClr val="tx2"/>
                </a:solidFill>
              </a:rPr>
              <a:t>hegemony</a:t>
            </a:r>
            <a:endParaRPr lang="it-IT" b="1" dirty="0">
              <a:solidFill>
                <a:schemeClr val="tx2"/>
              </a:solidFill>
            </a:endParaRPr>
          </a:p>
        </p:txBody>
      </p:sp>
      <p:sp>
        <p:nvSpPr>
          <p:cNvPr id="11" name="CasellaDiTesto 10"/>
          <p:cNvSpPr txBox="1"/>
          <p:nvPr/>
        </p:nvSpPr>
        <p:spPr>
          <a:xfrm>
            <a:off x="3328779" y="909377"/>
            <a:ext cx="3012812" cy="461665"/>
          </a:xfrm>
          <a:prstGeom prst="rect">
            <a:avLst/>
          </a:prstGeom>
          <a:noFill/>
        </p:spPr>
        <p:txBody>
          <a:bodyPr wrap="none" rtlCol="0">
            <a:spAutoFit/>
          </a:bodyPr>
          <a:lstStyle/>
          <a:p>
            <a:r>
              <a:rPr lang="it-IT" b="1" dirty="0" err="1" smtClean="0">
                <a:solidFill>
                  <a:schemeClr val="tx2"/>
                </a:solidFill>
              </a:rPr>
              <a:t>Crises</a:t>
            </a:r>
            <a:r>
              <a:rPr lang="it-IT" b="1" dirty="0" smtClean="0">
                <a:solidFill>
                  <a:schemeClr val="tx2"/>
                </a:solidFill>
              </a:rPr>
              <a:t> and </a:t>
            </a:r>
            <a:r>
              <a:rPr lang="it-IT" b="1" dirty="0" err="1" smtClean="0">
                <a:solidFill>
                  <a:schemeClr val="tx2"/>
                </a:solidFill>
              </a:rPr>
              <a:t>Transition</a:t>
            </a:r>
            <a:endParaRPr lang="it-IT" b="1" dirty="0">
              <a:solidFill>
                <a:schemeClr val="tx2"/>
              </a:solidFill>
            </a:endParaRPr>
          </a:p>
        </p:txBody>
      </p:sp>
      <p:sp>
        <p:nvSpPr>
          <p:cNvPr id="12" name="CasellaDiTesto 11"/>
          <p:cNvSpPr txBox="1"/>
          <p:nvPr/>
        </p:nvSpPr>
        <p:spPr>
          <a:xfrm>
            <a:off x="6564147" y="893389"/>
            <a:ext cx="2177199" cy="830997"/>
          </a:xfrm>
          <a:prstGeom prst="rect">
            <a:avLst/>
          </a:prstGeom>
          <a:noFill/>
        </p:spPr>
        <p:txBody>
          <a:bodyPr wrap="none" rtlCol="0">
            <a:spAutoFit/>
          </a:bodyPr>
          <a:lstStyle/>
          <a:p>
            <a:pPr algn="ctr"/>
            <a:r>
              <a:rPr lang="it-IT" b="1" dirty="0" err="1" smtClean="0">
                <a:solidFill>
                  <a:schemeClr val="tx2"/>
                </a:solidFill>
              </a:rPr>
              <a:t>Towards</a:t>
            </a:r>
            <a:r>
              <a:rPr lang="it-IT" b="1" dirty="0" smtClean="0">
                <a:solidFill>
                  <a:schemeClr val="tx2"/>
                </a:solidFill>
              </a:rPr>
              <a:t> a </a:t>
            </a:r>
          </a:p>
          <a:p>
            <a:pPr algn="ctr"/>
            <a:r>
              <a:rPr lang="it-IT" b="1" dirty="0" smtClean="0">
                <a:solidFill>
                  <a:schemeClr val="tx2"/>
                </a:solidFill>
              </a:rPr>
              <a:t>New </a:t>
            </a:r>
            <a:r>
              <a:rPr lang="it-IT" b="1" dirty="0" err="1" smtClean="0">
                <a:solidFill>
                  <a:schemeClr val="tx2"/>
                </a:solidFill>
              </a:rPr>
              <a:t>hegemony</a:t>
            </a:r>
            <a:endParaRPr lang="it-IT" b="1" dirty="0">
              <a:solidFill>
                <a:schemeClr val="tx2"/>
              </a:solidFill>
            </a:endParaRPr>
          </a:p>
        </p:txBody>
      </p:sp>
      <p:sp>
        <p:nvSpPr>
          <p:cNvPr id="13" name="CasellaDiTesto 12"/>
          <p:cNvSpPr txBox="1"/>
          <p:nvPr/>
        </p:nvSpPr>
        <p:spPr>
          <a:xfrm>
            <a:off x="611560" y="1804836"/>
            <a:ext cx="2525050" cy="4708981"/>
          </a:xfrm>
          <a:prstGeom prst="rect">
            <a:avLst/>
          </a:prstGeom>
          <a:noFill/>
        </p:spPr>
        <p:txBody>
          <a:bodyPr wrap="none" rtlCol="0">
            <a:spAutoFit/>
          </a:bodyPr>
          <a:lstStyle/>
          <a:p>
            <a:r>
              <a:rPr lang="it-IT" sz="2000" b="1" dirty="0" smtClean="0"/>
              <a:t>World </a:t>
            </a:r>
            <a:r>
              <a:rPr lang="it-IT" sz="2000" b="1" dirty="0" err="1" smtClean="0"/>
              <a:t>system</a:t>
            </a:r>
            <a:r>
              <a:rPr lang="it-IT" sz="2000" b="1" dirty="0" smtClean="0"/>
              <a:t> </a:t>
            </a:r>
            <a:r>
              <a:rPr lang="it-IT" sz="2000" dirty="0" smtClean="0"/>
              <a:t>is</a:t>
            </a:r>
          </a:p>
          <a:p>
            <a:r>
              <a:rPr lang="it-IT" sz="2000" dirty="0" err="1"/>
              <a:t>s</a:t>
            </a:r>
            <a:r>
              <a:rPr lang="it-IT" sz="2000" dirty="0" err="1" smtClean="0"/>
              <a:t>haped</a:t>
            </a:r>
            <a:r>
              <a:rPr lang="it-IT" sz="2000" dirty="0" smtClean="0"/>
              <a:t> by </a:t>
            </a:r>
            <a:r>
              <a:rPr lang="it-IT" sz="2000" dirty="0" err="1" smtClean="0"/>
              <a:t>econ</a:t>
            </a:r>
            <a:r>
              <a:rPr lang="it-IT" sz="2000" dirty="0" smtClean="0"/>
              <a:t>, </a:t>
            </a:r>
            <a:r>
              <a:rPr lang="it-IT" sz="2000" dirty="0" err="1" smtClean="0"/>
              <a:t>pol</a:t>
            </a:r>
            <a:r>
              <a:rPr lang="it-IT" sz="2000" dirty="0" smtClean="0"/>
              <a:t> </a:t>
            </a:r>
          </a:p>
          <a:p>
            <a:r>
              <a:rPr lang="it-IT" sz="2000" dirty="0" err="1"/>
              <a:t>a</a:t>
            </a:r>
            <a:r>
              <a:rPr lang="it-IT" sz="2000" dirty="0" err="1" smtClean="0"/>
              <a:t>dvantage</a:t>
            </a:r>
            <a:r>
              <a:rPr lang="it-IT" sz="2000" dirty="0" smtClean="0"/>
              <a:t>/leadership </a:t>
            </a:r>
          </a:p>
          <a:p>
            <a:r>
              <a:rPr lang="it-IT" sz="2000" dirty="0" smtClean="0"/>
              <a:t>of a State</a:t>
            </a:r>
          </a:p>
          <a:p>
            <a:endParaRPr lang="it-IT" sz="2000" dirty="0"/>
          </a:p>
          <a:p>
            <a:r>
              <a:rPr lang="it-IT" sz="2000" dirty="0" err="1" smtClean="0"/>
              <a:t>Hegemony</a:t>
            </a:r>
            <a:r>
              <a:rPr lang="it-IT" sz="2000" dirty="0" smtClean="0"/>
              <a:t> </a:t>
            </a:r>
            <a:r>
              <a:rPr lang="it-IT" sz="2000" dirty="0" err="1" smtClean="0"/>
              <a:t>creates</a:t>
            </a:r>
            <a:r>
              <a:rPr lang="it-IT" sz="2000" dirty="0" smtClean="0"/>
              <a:t> the </a:t>
            </a:r>
          </a:p>
          <a:p>
            <a:r>
              <a:rPr lang="it-IT" sz="2000" b="1" dirty="0" err="1" smtClean="0"/>
              <a:t>intl</a:t>
            </a:r>
            <a:r>
              <a:rPr lang="it-IT" sz="2000" b="1" dirty="0" smtClean="0"/>
              <a:t> </a:t>
            </a:r>
            <a:r>
              <a:rPr lang="it-IT" sz="2000" b="1" dirty="0" err="1" smtClean="0"/>
              <a:t>econ</a:t>
            </a:r>
            <a:r>
              <a:rPr lang="it-IT" sz="2000" b="1" dirty="0" smtClean="0"/>
              <a:t>, </a:t>
            </a:r>
            <a:r>
              <a:rPr lang="it-IT" sz="2000" b="1" dirty="0" err="1" smtClean="0"/>
              <a:t>pol</a:t>
            </a:r>
            <a:r>
              <a:rPr lang="it-IT" sz="2000" b="1" dirty="0" smtClean="0"/>
              <a:t> order</a:t>
            </a:r>
          </a:p>
          <a:p>
            <a:r>
              <a:rPr lang="it-IT" sz="2000" dirty="0" err="1"/>
              <a:t>a</a:t>
            </a:r>
            <a:r>
              <a:rPr lang="it-IT" sz="2000" dirty="0" err="1" smtClean="0"/>
              <a:t>llowing</a:t>
            </a:r>
            <a:r>
              <a:rPr lang="it-IT" sz="2000" dirty="0" smtClean="0"/>
              <a:t> benefits </a:t>
            </a:r>
          </a:p>
          <a:p>
            <a:r>
              <a:rPr lang="it-IT" sz="2000" dirty="0" smtClean="0"/>
              <a:t>for Centre, </a:t>
            </a:r>
            <a:r>
              <a:rPr lang="it-IT" sz="2000" b="1" dirty="0" err="1" smtClean="0"/>
              <a:t>expansion</a:t>
            </a:r>
            <a:r>
              <a:rPr lang="it-IT" sz="2000" dirty="0" smtClean="0"/>
              <a:t> </a:t>
            </a:r>
          </a:p>
          <a:p>
            <a:r>
              <a:rPr lang="it-IT" sz="2000" dirty="0" smtClean="0"/>
              <a:t>of the world </a:t>
            </a:r>
            <a:r>
              <a:rPr lang="it-IT" sz="2000" dirty="0" err="1" smtClean="0"/>
              <a:t>system</a:t>
            </a:r>
            <a:endParaRPr lang="it-IT" sz="2000" dirty="0" smtClean="0"/>
          </a:p>
          <a:p>
            <a:endParaRPr lang="it-IT" sz="2000" dirty="0"/>
          </a:p>
          <a:p>
            <a:r>
              <a:rPr lang="it-IT" sz="2000" dirty="0" err="1" smtClean="0"/>
              <a:t>Consensus</a:t>
            </a:r>
            <a:r>
              <a:rPr lang="it-IT" sz="2000" dirty="0" smtClean="0"/>
              <a:t>/</a:t>
            </a:r>
            <a:r>
              <a:rPr lang="it-IT" sz="2000" dirty="0" err="1" smtClean="0"/>
              <a:t>emulation</a:t>
            </a:r>
            <a:r>
              <a:rPr lang="it-IT" sz="2000" dirty="0" smtClean="0"/>
              <a:t> </a:t>
            </a:r>
          </a:p>
          <a:p>
            <a:r>
              <a:rPr lang="it-IT" sz="2000" dirty="0" smtClean="0"/>
              <a:t>in the </a:t>
            </a:r>
            <a:r>
              <a:rPr lang="it-IT" sz="2000" b="1" dirty="0" smtClean="0"/>
              <a:t>Centre</a:t>
            </a:r>
          </a:p>
          <a:p>
            <a:r>
              <a:rPr lang="it-IT" sz="2000" dirty="0" smtClean="0"/>
              <a:t>Control/</a:t>
            </a:r>
            <a:r>
              <a:rPr lang="it-IT" sz="2000" dirty="0" err="1" smtClean="0"/>
              <a:t>acceptance</a:t>
            </a:r>
            <a:endParaRPr lang="it-IT" sz="2000" dirty="0" smtClean="0"/>
          </a:p>
          <a:p>
            <a:r>
              <a:rPr lang="it-IT" sz="2000" dirty="0" smtClean="0"/>
              <a:t>in the </a:t>
            </a:r>
            <a:r>
              <a:rPr lang="it-IT" sz="2000" b="1" dirty="0" err="1" smtClean="0"/>
              <a:t>Periphery</a:t>
            </a:r>
            <a:endParaRPr lang="it-IT" sz="2000" b="1" dirty="0"/>
          </a:p>
        </p:txBody>
      </p:sp>
      <p:sp>
        <p:nvSpPr>
          <p:cNvPr id="14" name="CasellaDiTesto 13"/>
          <p:cNvSpPr txBox="1"/>
          <p:nvPr/>
        </p:nvSpPr>
        <p:spPr>
          <a:xfrm>
            <a:off x="3654704" y="1821186"/>
            <a:ext cx="2388674" cy="5016758"/>
          </a:xfrm>
          <a:prstGeom prst="rect">
            <a:avLst/>
          </a:prstGeom>
          <a:noFill/>
        </p:spPr>
        <p:txBody>
          <a:bodyPr wrap="square" rtlCol="0">
            <a:spAutoFit/>
          </a:bodyPr>
          <a:lstStyle/>
          <a:p>
            <a:r>
              <a:rPr lang="it-IT" sz="2000" dirty="0" err="1" smtClean="0"/>
              <a:t>Hegemonic</a:t>
            </a:r>
            <a:r>
              <a:rPr lang="it-IT" sz="2000" dirty="0" smtClean="0"/>
              <a:t> </a:t>
            </a:r>
            <a:r>
              <a:rPr lang="it-IT" sz="2000" dirty="0" err="1" smtClean="0"/>
              <a:t>power</a:t>
            </a:r>
            <a:r>
              <a:rPr lang="it-IT" sz="2000" dirty="0" smtClean="0"/>
              <a:t> is</a:t>
            </a:r>
          </a:p>
          <a:p>
            <a:r>
              <a:rPr lang="it-IT" sz="2000" dirty="0" err="1"/>
              <a:t>e</a:t>
            </a:r>
            <a:r>
              <a:rPr lang="it-IT" sz="2000" dirty="0" err="1" smtClean="0"/>
              <a:t>roded</a:t>
            </a:r>
            <a:r>
              <a:rPr lang="it-IT" sz="2000" dirty="0" smtClean="0"/>
              <a:t> by:</a:t>
            </a:r>
          </a:p>
          <a:p>
            <a:r>
              <a:rPr lang="it-IT" sz="2000" b="1" dirty="0" smtClean="0"/>
              <a:t>Economic success </a:t>
            </a:r>
            <a:r>
              <a:rPr lang="it-IT" sz="2000" dirty="0" smtClean="0"/>
              <a:t>of </a:t>
            </a:r>
          </a:p>
          <a:p>
            <a:r>
              <a:rPr lang="it-IT" sz="2000" dirty="0" err="1" smtClean="0"/>
              <a:t>other</a:t>
            </a:r>
            <a:r>
              <a:rPr lang="it-IT" sz="2000" dirty="0" smtClean="0"/>
              <a:t> States of Centre,</a:t>
            </a:r>
          </a:p>
          <a:p>
            <a:r>
              <a:rPr lang="it-IT" sz="2000" dirty="0"/>
              <a:t>m</a:t>
            </a:r>
            <a:r>
              <a:rPr lang="it-IT" sz="2000" dirty="0" smtClean="0"/>
              <a:t>ore </a:t>
            </a:r>
            <a:r>
              <a:rPr lang="it-IT" sz="2000" dirty="0" err="1" smtClean="0"/>
              <a:t>competition</a:t>
            </a:r>
            <a:r>
              <a:rPr lang="it-IT" sz="2000" dirty="0" smtClean="0"/>
              <a:t>, </a:t>
            </a:r>
          </a:p>
          <a:p>
            <a:r>
              <a:rPr lang="it-IT" sz="2000" dirty="0" err="1" smtClean="0"/>
              <a:t>lower</a:t>
            </a:r>
            <a:r>
              <a:rPr lang="it-IT" sz="2000" dirty="0" smtClean="0"/>
              <a:t> </a:t>
            </a:r>
            <a:r>
              <a:rPr lang="it-IT" sz="2000" dirty="0" err="1" smtClean="0"/>
              <a:t>profits</a:t>
            </a:r>
            <a:r>
              <a:rPr lang="it-IT" sz="2000" dirty="0" smtClean="0"/>
              <a:t> </a:t>
            </a:r>
            <a:r>
              <a:rPr lang="it-IT" sz="2000" dirty="0" smtClean="0">
                <a:sym typeface="Wingdings" panose="05000000000000000000" pitchFamily="2" charset="2"/>
              </a:rPr>
              <a:t></a:t>
            </a:r>
            <a:endParaRPr lang="it-IT" sz="2000" dirty="0" smtClean="0"/>
          </a:p>
          <a:p>
            <a:r>
              <a:rPr lang="it-IT" sz="2000" b="1" i="1" dirty="0" err="1" smtClean="0"/>
              <a:t>Accumulation</a:t>
            </a:r>
            <a:r>
              <a:rPr lang="it-IT" sz="2000" b="1" i="1" dirty="0" smtClean="0"/>
              <a:t> </a:t>
            </a:r>
            <a:r>
              <a:rPr lang="it-IT" sz="2000" b="1" i="1" dirty="0" err="1" smtClean="0"/>
              <a:t>crisis</a:t>
            </a:r>
            <a:endParaRPr lang="it-IT" sz="2000" b="1" i="1" dirty="0" smtClean="0"/>
          </a:p>
          <a:p>
            <a:endParaRPr lang="it-IT" sz="2000" b="1" i="1" dirty="0" smtClean="0"/>
          </a:p>
          <a:p>
            <a:r>
              <a:rPr lang="it-IT" sz="2000" b="1" dirty="0" smtClean="0"/>
              <a:t>State political </a:t>
            </a:r>
            <a:r>
              <a:rPr lang="it-IT" sz="2000" b="1" dirty="0" err="1" smtClean="0"/>
              <a:t>rivalry</a:t>
            </a:r>
            <a:endParaRPr lang="it-IT" sz="2000" b="1" dirty="0" smtClean="0"/>
          </a:p>
          <a:p>
            <a:r>
              <a:rPr lang="it-IT" sz="2000" b="1" dirty="0" smtClean="0"/>
              <a:t>Social </a:t>
            </a:r>
            <a:r>
              <a:rPr lang="it-IT" sz="2000" b="1" dirty="0" err="1" smtClean="0"/>
              <a:t>conflict</a:t>
            </a:r>
            <a:r>
              <a:rPr lang="it-IT" sz="2000" b="1" dirty="0" smtClean="0"/>
              <a:t> </a:t>
            </a:r>
            <a:r>
              <a:rPr lang="it-IT" sz="2000" dirty="0" smtClean="0"/>
              <a:t>in the </a:t>
            </a:r>
          </a:p>
          <a:p>
            <a:r>
              <a:rPr lang="it-IT" sz="2000" dirty="0" smtClean="0"/>
              <a:t>Centre and </a:t>
            </a:r>
            <a:r>
              <a:rPr lang="it-IT" sz="2000" dirty="0" err="1" smtClean="0"/>
              <a:t>Perihery</a:t>
            </a:r>
            <a:endParaRPr lang="it-IT" sz="2000" dirty="0" smtClean="0"/>
          </a:p>
          <a:p>
            <a:pPr marL="342900" indent="-342900">
              <a:buFont typeface="Wingdings" panose="05000000000000000000" pitchFamily="2" charset="2"/>
              <a:buChar char="à"/>
            </a:pPr>
            <a:r>
              <a:rPr lang="it-IT" sz="2000" b="1" i="1" dirty="0" err="1" smtClean="0"/>
              <a:t>Hegemonic</a:t>
            </a:r>
            <a:r>
              <a:rPr lang="it-IT" sz="2000" b="1" i="1" dirty="0" smtClean="0"/>
              <a:t> </a:t>
            </a:r>
            <a:r>
              <a:rPr lang="it-IT" sz="2000" b="1" i="1" dirty="0" err="1" smtClean="0"/>
              <a:t>crisis</a:t>
            </a:r>
            <a:endParaRPr lang="it-IT" sz="2000" b="1" i="1" dirty="0" smtClean="0"/>
          </a:p>
          <a:p>
            <a:pPr marL="342900" indent="-342900">
              <a:buFont typeface="Wingdings" panose="05000000000000000000" pitchFamily="2" charset="2"/>
              <a:buChar char="à"/>
            </a:pPr>
            <a:endParaRPr lang="it-IT" sz="2000" b="1" i="1" dirty="0"/>
          </a:p>
          <a:p>
            <a:endParaRPr lang="it-IT" sz="2000" b="1" i="1" dirty="0"/>
          </a:p>
        </p:txBody>
      </p:sp>
      <p:cxnSp>
        <p:nvCxnSpPr>
          <p:cNvPr id="16" name="Connettore 2 15"/>
          <p:cNvCxnSpPr/>
          <p:nvPr/>
        </p:nvCxnSpPr>
        <p:spPr bwMode="auto">
          <a:xfrm>
            <a:off x="2971800" y="3901335"/>
            <a:ext cx="569308"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cxnSp>
        <p:nvCxnSpPr>
          <p:cNvPr id="17" name="Connettore 2 16"/>
          <p:cNvCxnSpPr/>
          <p:nvPr/>
        </p:nvCxnSpPr>
        <p:spPr bwMode="auto">
          <a:xfrm>
            <a:off x="6016930" y="3901335"/>
            <a:ext cx="569308"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18" name="CasellaDiTesto 17"/>
          <p:cNvSpPr txBox="1"/>
          <p:nvPr/>
        </p:nvSpPr>
        <p:spPr>
          <a:xfrm>
            <a:off x="6564147" y="1774512"/>
            <a:ext cx="2461123" cy="5016758"/>
          </a:xfrm>
          <a:prstGeom prst="rect">
            <a:avLst/>
          </a:prstGeom>
          <a:noFill/>
        </p:spPr>
        <p:txBody>
          <a:bodyPr wrap="none" rtlCol="0">
            <a:spAutoFit/>
          </a:bodyPr>
          <a:lstStyle/>
          <a:p>
            <a:r>
              <a:rPr lang="it-IT" sz="2000" dirty="0" err="1" smtClean="0"/>
              <a:t>Systemic</a:t>
            </a:r>
            <a:r>
              <a:rPr lang="it-IT" sz="2000" dirty="0" smtClean="0"/>
              <a:t> changes, </a:t>
            </a:r>
          </a:p>
          <a:p>
            <a:r>
              <a:rPr lang="it-IT" sz="2000" b="1" dirty="0" err="1" smtClean="0"/>
              <a:t>strategies</a:t>
            </a:r>
            <a:r>
              <a:rPr lang="it-IT" sz="2000" dirty="0" smtClean="0"/>
              <a:t> of the</a:t>
            </a:r>
          </a:p>
          <a:p>
            <a:r>
              <a:rPr lang="it-IT" sz="2000" dirty="0" err="1"/>
              <a:t>o</a:t>
            </a:r>
            <a:r>
              <a:rPr lang="it-IT" sz="2000" dirty="0" err="1" smtClean="0"/>
              <a:t>ld</a:t>
            </a:r>
            <a:r>
              <a:rPr lang="it-IT" sz="2000" dirty="0" smtClean="0"/>
              <a:t> </a:t>
            </a:r>
            <a:r>
              <a:rPr lang="it-IT" sz="2000" dirty="0" err="1" smtClean="0"/>
              <a:t>Hegemon</a:t>
            </a:r>
            <a:endParaRPr lang="it-IT" sz="2000" dirty="0" smtClean="0"/>
          </a:p>
          <a:p>
            <a:endParaRPr lang="it-IT" sz="2000" dirty="0"/>
          </a:p>
          <a:p>
            <a:r>
              <a:rPr lang="it-IT" sz="2000" b="1" dirty="0" err="1" smtClean="0"/>
              <a:t>Systemic</a:t>
            </a:r>
            <a:r>
              <a:rPr lang="it-IT" sz="2000" b="1" dirty="0" smtClean="0"/>
              <a:t> </a:t>
            </a:r>
            <a:r>
              <a:rPr lang="it-IT" sz="2000" b="1" dirty="0" err="1" smtClean="0"/>
              <a:t>chaos</a:t>
            </a:r>
            <a:r>
              <a:rPr lang="it-IT" sz="2000" dirty="0" smtClean="0"/>
              <a:t>: </a:t>
            </a:r>
            <a:r>
              <a:rPr lang="it-IT" sz="2000" dirty="0" err="1" smtClean="0"/>
              <a:t>econ</a:t>
            </a:r>
            <a:endParaRPr lang="it-IT" sz="2000" dirty="0" smtClean="0"/>
          </a:p>
          <a:p>
            <a:r>
              <a:rPr lang="it-IT" sz="2000" dirty="0" err="1" smtClean="0"/>
              <a:t>pol</a:t>
            </a:r>
            <a:r>
              <a:rPr lang="it-IT" sz="2000" dirty="0" smtClean="0"/>
              <a:t> </a:t>
            </a:r>
            <a:r>
              <a:rPr lang="it-IT" sz="2000" dirty="0" err="1" smtClean="0"/>
              <a:t>disorder</a:t>
            </a:r>
            <a:r>
              <a:rPr lang="it-IT" sz="2000" dirty="0" smtClean="0"/>
              <a:t>, wars</a:t>
            </a:r>
          </a:p>
          <a:p>
            <a:endParaRPr lang="it-IT" sz="2000" dirty="0"/>
          </a:p>
          <a:p>
            <a:r>
              <a:rPr lang="it-IT" sz="2000" dirty="0" err="1" smtClean="0"/>
              <a:t>Centralisat</a:t>
            </a:r>
            <a:r>
              <a:rPr lang="it-IT" sz="2000" dirty="0" smtClean="0"/>
              <a:t>/</a:t>
            </a:r>
            <a:r>
              <a:rPr lang="it-IT" sz="2000" dirty="0" err="1" smtClean="0"/>
              <a:t>reorganiz</a:t>
            </a:r>
            <a:endParaRPr lang="it-IT" sz="2000" dirty="0" smtClean="0"/>
          </a:p>
          <a:p>
            <a:r>
              <a:rPr lang="it-IT" sz="2000" dirty="0" smtClean="0"/>
              <a:t>of </a:t>
            </a:r>
            <a:r>
              <a:rPr lang="it-IT" sz="2000" dirty="0" err="1" smtClean="0"/>
              <a:t>systemic</a:t>
            </a:r>
            <a:r>
              <a:rPr lang="it-IT" sz="2000" dirty="0" smtClean="0"/>
              <a:t> </a:t>
            </a:r>
            <a:r>
              <a:rPr lang="it-IT" sz="2000" dirty="0" err="1" smtClean="0"/>
              <a:t>power</a:t>
            </a:r>
            <a:endParaRPr lang="it-IT" sz="2000" dirty="0" smtClean="0"/>
          </a:p>
          <a:p>
            <a:endParaRPr lang="it-IT" sz="2000" dirty="0"/>
          </a:p>
          <a:p>
            <a:r>
              <a:rPr lang="it-IT" sz="2000" dirty="0" err="1" smtClean="0"/>
              <a:t>Emergence</a:t>
            </a:r>
            <a:r>
              <a:rPr lang="it-IT" sz="2000" dirty="0" smtClean="0"/>
              <a:t> of a new </a:t>
            </a:r>
          </a:p>
          <a:p>
            <a:r>
              <a:rPr lang="it-IT" sz="2000" dirty="0" err="1"/>
              <a:t>advantage</a:t>
            </a:r>
            <a:r>
              <a:rPr lang="it-IT" sz="2000" dirty="0"/>
              <a:t>/leadership </a:t>
            </a:r>
          </a:p>
          <a:p>
            <a:r>
              <a:rPr lang="it-IT" sz="2000" dirty="0"/>
              <a:t>of a </a:t>
            </a:r>
            <a:r>
              <a:rPr lang="it-IT" sz="2000" dirty="0" smtClean="0"/>
              <a:t>State </a:t>
            </a:r>
            <a:r>
              <a:rPr lang="it-IT" sz="2000" dirty="0" err="1" smtClean="0"/>
              <a:t>able</a:t>
            </a:r>
            <a:r>
              <a:rPr lang="it-IT" sz="2000" dirty="0" smtClean="0"/>
              <a:t> to </a:t>
            </a:r>
            <a:r>
              <a:rPr lang="it-IT" sz="2000" dirty="0" err="1" smtClean="0"/>
              <a:t>offer</a:t>
            </a:r>
            <a:endParaRPr lang="it-IT" sz="2000" dirty="0" smtClean="0"/>
          </a:p>
          <a:p>
            <a:r>
              <a:rPr lang="it-IT" sz="2000" dirty="0"/>
              <a:t>o</a:t>
            </a:r>
            <a:r>
              <a:rPr lang="it-IT" sz="2000" dirty="0" smtClean="0"/>
              <a:t>rder and </a:t>
            </a:r>
            <a:r>
              <a:rPr lang="it-IT" sz="2000" dirty="0" err="1" smtClean="0"/>
              <a:t>expansion</a:t>
            </a:r>
            <a:endParaRPr lang="it-IT" sz="2000" dirty="0" smtClean="0"/>
          </a:p>
          <a:p>
            <a:endParaRPr lang="it-IT" sz="2000" dirty="0" smtClean="0"/>
          </a:p>
          <a:p>
            <a:r>
              <a:rPr lang="it-IT" sz="2000" dirty="0" smtClean="0"/>
              <a:t> </a:t>
            </a:r>
            <a:endParaRPr lang="it-IT" sz="2000" dirty="0"/>
          </a:p>
        </p:txBody>
      </p:sp>
    </p:spTree>
    <p:extLst>
      <p:ext uri="{BB962C8B-B14F-4D97-AF65-F5344CB8AC3E}">
        <p14:creationId xmlns:p14="http://schemas.microsoft.com/office/powerpoint/2010/main" val="4270340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smtClean="0"/>
              <a:t>How </a:t>
            </a:r>
            <a:r>
              <a:rPr lang="it-IT" dirty="0" err="1" smtClean="0"/>
              <a:t>transitions</a:t>
            </a:r>
            <a:r>
              <a:rPr lang="it-IT" dirty="0" smtClean="0"/>
              <a:t> </a:t>
            </a:r>
            <a:r>
              <a:rPr lang="it-IT" dirty="0" err="1" smtClean="0"/>
              <a:t>happened</a:t>
            </a:r>
            <a:r>
              <a:rPr lang="it-IT" dirty="0" smtClean="0"/>
              <a:t>?</a:t>
            </a:r>
            <a:endParaRPr lang="it-IT" dirty="0"/>
          </a:p>
        </p:txBody>
      </p:sp>
      <p:sp>
        <p:nvSpPr>
          <p:cNvPr id="3" name="Segnaposto contenuto 2"/>
          <p:cNvSpPr>
            <a:spLocks noGrp="1"/>
          </p:cNvSpPr>
          <p:nvPr>
            <p:ph idx="1"/>
          </p:nvPr>
        </p:nvSpPr>
        <p:spPr>
          <a:xfrm>
            <a:off x="395536" y="1556792"/>
            <a:ext cx="8443664" cy="5112568"/>
          </a:xfrm>
        </p:spPr>
        <p:txBody>
          <a:bodyPr/>
          <a:lstStyle/>
          <a:p>
            <a:r>
              <a:rPr lang="it-IT" dirty="0" smtClean="0"/>
              <a:t>Scale of </a:t>
            </a:r>
            <a:r>
              <a:rPr lang="it-IT" dirty="0" err="1" smtClean="0"/>
              <a:t>system</a:t>
            </a:r>
            <a:r>
              <a:rPr lang="it-IT" dirty="0" smtClean="0"/>
              <a:t>/</a:t>
            </a:r>
            <a:r>
              <a:rPr lang="it-IT" dirty="0" err="1" smtClean="0"/>
              <a:t>power</a:t>
            </a:r>
            <a:endParaRPr lang="it-IT" dirty="0" smtClean="0"/>
          </a:p>
          <a:p>
            <a:r>
              <a:rPr lang="it-IT" dirty="0" err="1" smtClean="0"/>
              <a:t>What</a:t>
            </a:r>
            <a:r>
              <a:rPr lang="it-IT" dirty="0" smtClean="0"/>
              <a:t> are the </a:t>
            </a:r>
            <a:r>
              <a:rPr lang="it-IT" dirty="0" err="1" smtClean="0"/>
              <a:t>key</a:t>
            </a:r>
            <a:r>
              <a:rPr lang="it-IT" dirty="0" smtClean="0"/>
              <a:t> </a:t>
            </a:r>
            <a:r>
              <a:rPr lang="it-IT" dirty="0" err="1" smtClean="0"/>
              <a:t>activities</a:t>
            </a:r>
            <a:r>
              <a:rPr lang="it-IT" dirty="0" smtClean="0"/>
              <a:t>/</a:t>
            </a:r>
            <a:r>
              <a:rPr lang="it-IT" dirty="0" err="1" smtClean="0"/>
              <a:t>functions</a:t>
            </a:r>
            <a:r>
              <a:rPr lang="it-IT" dirty="0" smtClean="0"/>
              <a:t> that the </a:t>
            </a:r>
            <a:r>
              <a:rPr lang="it-IT" dirty="0" err="1" smtClean="0"/>
              <a:t>Hegemon</a:t>
            </a:r>
            <a:r>
              <a:rPr lang="it-IT" dirty="0" smtClean="0"/>
              <a:t> </a:t>
            </a:r>
            <a:r>
              <a:rPr lang="it-IT" dirty="0" err="1" smtClean="0"/>
              <a:t>provides</a:t>
            </a:r>
            <a:r>
              <a:rPr lang="it-IT" dirty="0" smtClean="0"/>
              <a:t> to the </a:t>
            </a:r>
            <a:r>
              <a:rPr lang="it-IT" dirty="0" err="1" smtClean="0"/>
              <a:t>system</a:t>
            </a:r>
            <a:r>
              <a:rPr lang="it-IT" dirty="0" smtClean="0"/>
              <a:t>? </a:t>
            </a:r>
            <a:r>
              <a:rPr lang="it-IT" dirty="0" err="1" smtClean="0"/>
              <a:t>They</a:t>
            </a:r>
            <a:r>
              <a:rPr lang="it-IT" dirty="0" smtClean="0"/>
              <a:t> </a:t>
            </a:r>
            <a:r>
              <a:rPr lang="it-IT" dirty="0" err="1" smtClean="0"/>
              <a:t>expanded</a:t>
            </a:r>
            <a:r>
              <a:rPr lang="it-IT" dirty="0" smtClean="0"/>
              <a:t> over time </a:t>
            </a:r>
          </a:p>
          <a:p>
            <a:pPr marL="0" indent="0">
              <a:buNone/>
            </a:pPr>
            <a:r>
              <a:rPr lang="it-IT" dirty="0" smtClean="0"/>
              <a:t>Military </a:t>
            </a:r>
            <a:r>
              <a:rPr lang="it-IT" dirty="0" err="1" smtClean="0"/>
              <a:t>power</a:t>
            </a:r>
            <a:r>
              <a:rPr lang="it-IT" dirty="0" smtClean="0"/>
              <a:t> (</a:t>
            </a:r>
            <a:r>
              <a:rPr lang="it-IT" dirty="0" err="1" smtClean="0"/>
              <a:t>Dutch</a:t>
            </a:r>
            <a:r>
              <a:rPr lang="it-IT" dirty="0" smtClean="0"/>
              <a:t>)</a:t>
            </a:r>
          </a:p>
          <a:p>
            <a:pPr marL="0" indent="0">
              <a:buNone/>
            </a:pPr>
            <a:r>
              <a:rPr lang="it-IT" dirty="0" smtClean="0"/>
              <a:t>Industrial production/economic </a:t>
            </a:r>
            <a:r>
              <a:rPr lang="it-IT" dirty="0" err="1" smtClean="0"/>
              <a:t>power</a:t>
            </a:r>
            <a:r>
              <a:rPr lang="it-IT" dirty="0" smtClean="0"/>
              <a:t> (UK)</a:t>
            </a:r>
          </a:p>
          <a:p>
            <a:pPr marL="0" indent="0">
              <a:buNone/>
            </a:pPr>
            <a:r>
              <a:rPr lang="it-IT" dirty="0" smtClean="0"/>
              <a:t>World economy </a:t>
            </a:r>
            <a:r>
              <a:rPr lang="it-IT" dirty="0" err="1" smtClean="0"/>
              <a:t>integration</a:t>
            </a:r>
            <a:r>
              <a:rPr lang="it-IT" dirty="0" smtClean="0"/>
              <a:t> (</a:t>
            </a:r>
            <a:r>
              <a:rPr lang="it-IT" dirty="0" err="1" smtClean="0"/>
              <a:t>US</a:t>
            </a:r>
            <a:r>
              <a:rPr lang="it-IT" dirty="0" smtClean="0"/>
              <a:t>)</a:t>
            </a:r>
          </a:p>
          <a:p>
            <a:pPr marL="0" indent="0">
              <a:buNone/>
            </a:pPr>
            <a:r>
              <a:rPr lang="it-IT" dirty="0" err="1" smtClean="0"/>
              <a:t>Reproduction</a:t>
            </a:r>
            <a:r>
              <a:rPr lang="it-IT" dirty="0" smtClean="0"/>
              <a:t> od nature and society (</a:t>
            </a:r>
            <a:r>
              <a:rPr lang="it-IT" dirty="0" err="1" smtClean="0"/>
              <a:t>next</a:t>
            </a:r>
            <a:r>
              <a:rPr lang="it-IT" dirty="0" smtClean="0"/>
              <a:t>?)</a:t>
            </a:r>
          </a:p>
          <a:p>
            <a:pPr marL="0" indent="0">
              <a:buNone/>
            </a:pPr>
            <a:endParaRPr lang="it-IT" dirty="0" smtClean="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33</a:t>
            </a:fld>
            <a:endParaRPr lang="it-IT" sz="1400"/>
          </a:p>
        </p:txBody>
      </p:sp>
    </p:spTree>
    <p:extLst>
      <p:ext uri="{BB962C8B-B14F-4D97-AF65-F5344CB8AC3E}">
        <p14:creationId xmlns:p14="http://schemas.microsoft.com/office/powerpoint/2010/main" val="31119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34</a:t>
            </a:fld>
            <a:endParaRPr lang="it-IT" sz="140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395536" y="476672"/>
            <a:ext cx="8180646" cy="6078637"/>
          </a:xfrm>
          <a:prstGeom prst="rect">
            <a:avLst/>
          </a:prstGeom>
          <a:noFill/>
          <a:ln w="9525">
            <a:noFill/>
            <a:miter lim="800000"/>
            <a:headEnd/>
            <a:tailEnd/>
          </a:ln>
        </p:spPr>
      </p:pic>
    </p:spTree>
    <p:extLst>
      <p:ext uri="{BB962C8B-B14F-4D97-AF65-F5344CB8AC3E}">
        <p14:creationId xmlns:p14="http://schemas.microsoft.com/office/powerpoint/2010/main" val="336660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94364"/>
            <a:ext cx="7772400" cy="1143000"/>
          </a:xfrm>
        </p:spPr>
        <p:txBody>
          <a:bodyPr/>
          <a:lstStyle/>
          <a:p>
            <a:r>
              <a:rPr lang="it-IT" dirty="0" smtClean="0"/>
              <a:t>The </a:t>
            </a:r>
            <a:r>
              <a:rPr lang="it-IT" dirty="0" err="1" smtClean="0"/>
              <a:t>reproduction</a:t>
            </a:r>
            <a:r>
              <a:rPr lang="it-IT" dirty="0" smtClean="0"/>
              <a:t> of the system</a:t>
            </a:r>
            <a:endParaRPr lang="it-IT" dirty="0"/>
          </a:p>
        </p:txBody>
      </p:sp>
      <p:sp>
        <p:nvSpPr>
          <p:cNvPr id="5" name="Segnaposto contenuto 4"/>
          <p:cNvSpPr>
            <a:spLocks noGrp="1"/>
          </p:cNvSpPr>
          <p:nvPr>
            <p:ph idx="1"/>
          </p:nvPr>
        </p:nvSpPr>
        <p:spPr>
          <a:xfrm>
            <a:off x="323528" y="1460920"/>
            <a:ext cx="8515672" cy="5064424"/>
          </a:xfrm>
        </p:spPr>
        <p:txBody>
          <a:bodyPr/>
          <a:lstStyle/>
          <a:p>
            <a:r>
              <a:rPr lang="it-IT" dirty="0" err="1" smtClean="0"/>
              <a:t>Capitalism</a:t>
            </a:r>
            <a:r>
              <a:rPr lang="it-IT" dirty="0" smtClean="0"/>
              <a:t> </a:t>
            </a:r>
            <a:r>
              <a:rPr lang="it-IT" dirty="0" err="1" smtClean="0"/>
              <a:t>needs</a:t>
            </a:r>
            <a:r>
              <a:rPr lang="it-IT" dirty="0" smtClean="0"/>
              <a:t> to create the </a:t>
            </a:r>
            <a:r>
              <a:rPr lang="it-IT" dirty="0" err="1" smtClean="0"/>
              <a:t>conditions</a:t>
            </a:r>
            <a:r>
              <a:rPr lang="it-IT" dirty="0" smtClean="0"/>
              <a:t> for </a:t>
            </a:r>
            <a:r>
              <a:rPr lang="it-IT" dirty="0" err="1" smtClean="0"/>
              <a:t>its</a:t>
            </a:r>
            <a:r>
              <a:rPr lang="it-IT" dirty="0" smtClean="0"/>
              <a:t> </a:t>
            </a:r>
            <a:r>
              <a:rPr lang="it-IT" b="1" dirty="0" err="1" smtClean="0"/>
              <a:t>reproduction</a:t>
            </a:r>
            <a:r>
              <a:rPr lang="it-IT" dirty="0" smtClean="0"/>
              <a:t>: </a:t>
            </a:r>
            <a:r>
              <a:rPr lang="it-IT" dirty="0" err="1" smtClean="0"/>
              <a:t>accumulation</a:t>
            </a:r>
            <a:r>
              <a:rPr lang="it-IT" dirty="0" smtClean="0"/>
              <a:t> </a:t>
            </a:r>
            <a:r>
              <a:rPr lang="it-IT" dirty="0" err="1" smtClean="0"/>
              <a:t>has</a:t>
            </a:r>
            <a:r>
              <a:rPr lang="it-IT" dirty="0" smtClean="0"/>
              <a:t> to </a:t>
            </a:r>
            <a:r>
              <a:rPr lang="it-IT" dirty="0" err="1" smtClean="0"/>
              <a:t>allow</a:t>
            </a:r>
            <a:r>
              <a:rPr lang="it-IT" dirty="0" smtClean="0"/>
              <a:t> the </a:t>
            </a:r>
            <a:r>
              <a:rPr lang="it-IT" dirty="0" err="1" smtClean="0"/>
              <a:t>recreation</a:t>
            </a:r>
            <a:r>
              <a:rPr lang="it-IT" dirty="0" smtClean="0"/>
              <a:t> of the capital and labour needed for production (</a:t>
            </a:r>
            <a:r>
              <a:rPr lang="it-IT" dirty="0" err="1" smtClean="0"/>
              <a:t>otherwise</a:t>
            </a:r>
            <a:r>
              <a:rPr lang="it-IT" dirty="0" smtClean="0"/>
              <a:t> </a:t>
            </a:r>
            <a:r>
              <a:rPr lang="it-IT" dirty="0" err="1" smtClean="0"/>
              <a:t>it</a:t>
            </a:r>
            <a:r>
              <a:rPr lang="it-IT" dirty="0" smtClean="0"/>
              <a:t> is </a:t>
            </a:r>
            <a:r>
              <a:rPr lang="it-IT" dirty="0" err="1" smtClean="0"/>
              <a:t>extraction</a:t>
            </a:r>
            <a:r>
              <a:rPr lang="it-IT" dirty="0" smtClean="0"/>
              <a:t> of </a:t>
            </a:r>
            <a:r>
              <a:rPr lang="it-IT" dirty="0" err="1" smtClean="0"/>
              <a:t>value</a:t>
            </a:r>
            <a:r>
              <a:rPr lang="it-IT" dirty="0" smtClean="0"/>
              <a:t>)</a:t>
            </a:r>
          </a:p>
          <a:p>
            <a:r>
              <a:rPr lang="it-IT" i="1" dirty="0" smtClean="0"/>
              <a:t>Economic</a:t>
            </a:r>
            <a:r>
              <a:rPr lang="it-IT" dirty="0" smtClean="0"/>
              <a:t>: output </a:t>
            </a:r>
            <a:r>
              <a:rPr lang="it-IT" dirty="0" err="1" smtClean="0"/>
              <a:t>needs</a:t>
            </a:r>
            <a:r>
              <a:rPr lang="it-IT" dirty="0" smtClean="0"/>
              <a:t> </a:t>
            </a:r>
            <a:r>
              <a:rPr lang="it-IT" dirty="0" err="1" smtClean="0"/>
              <a:t>demand</a:t>
            </a:r>
            <a:r>
              <a:rPr lang="it-IT" dirty="0" smtClean="0"/>
              <a:t> (high wages?)</a:t>
            </a:r>
          </a:p>
          <a:p>
            <a:r>
              <a:rPr lang="it-IT" i="1" dirty="0" smtClean="0"/>
              <a:t>Social</a:t>
            </a:r>
            <a:r>
              <a:rPr lang="it-IT" dirty="0" smtClean="0"/>
              <a:t>: labour and society have to be </a:t>
            </a:r>
            <a:r>
              <a:rPr lang="it-IT" dirty="0" err="1" smtClean="0"/>
              <a:t>reproduced</a:t>
            </a:r>
            <a:r>
              <a:rPr lang="it-IT" dirty="0" smtClean="0"/>
              <a:t>: family, welfare, </a:t>
            </a:r>
            <a:r>
              <a:rPr lang="it-IT" dirty="0" err="1" smtClean="0"/>
              <a:t>role</a:t>
            </a:r>
            <a:r>
              <a:rPr lang="it-IT" dirty="0" smtClean="0"/>
              <a:t> of the state</a:t>
            </a:r>
          </a:p>
          <a:p>
            <a:r>
              <a:rPr lang="it-IT" i="1" dirty="0" err="1" smtClean="0"/>
              <a:t>Environmental</a:t>
            </a:r>
            <a:r>
              <a:rPr lang="it-IT" dirty="0" smtClean="0"/>
              <a:t>: </a:t>
            </a:r>
            <a:r>
              <a:rPr lang="it-IT" dirty="0" err="1" smtClean="0"/>
              <a:t>natural</a:t>
            </a:r>
            <a:r>
              <a:rPr lang="it-IT" dirty="0" smtClean="0"/>
              <a:t> </a:t>
            </a:r>
            <a:r>
              <a:rPr lang="it-IT" dirty="0" err="1" smtClean="0"/>
              <a:t>processes</a:t>
            </a:r>
            <a:r>
              <a:rPr lang="it-IT" dirty="0" smtClean="0"/>
              <a:t> have to go on, the </a:t>
            </a:r>
            <a:r>
              <a:rPr lang="it-IT" dirty="0" err="1" smtClean="0"/>
              <a:t>destruction</a:t>
            </a:r>
            <a:r>
              <a:rPr lang="it-IT" dirty="0" smtClean="0"/>
              <a:t> of nature </a:t>
            </a:r>
            <a:r>
              <a:rPr lang="it-IT" dirty="0" err="1" smtClean="0"/>
              <a:t>destroys</a:t>
            </a:r>
            <a:r>
              <a:rPr lang="it-IT" dirty="0" smtClean="0"/>
              <a:t> the system  </a:t>
            </a:r>
            <a:endParaRPr lang="it-IT" dirty="0"/>
          </a:p>
        </p:txBody>
      </p:sp>
      <p:sp>
        <p:nvSpPr>
          <p:cNvPr id="2" name="Segnaposto data 1"/>
          <p:cNvSpPr>
            <a:spLocks noGrp="1"/>
          </p:cNvSpPr>
          <p:nvPr>
            <p:ph type="dt" sz="half" idx="10"/>
          </p:nvPr>
        </p:nvSpPr>
        <p:spPr/>
        <p:txBody>
          <a:bodyPr/>
          <a:lstStyle/>
          <a:p>
            <a:pPr>
              <a:defRPr/>
            </a:pPr>
            <a:fld id="{78413E50-061C-4A86-B841-D820F7D02DC4}" type="datetime1">
              <a:rPr lang="it-IT" smtClean="0"/>
              <a:pPr>
                <a:defRPr/>
              </a:pPr>
              <a:t>29/09/2025</a:t>
            </a:fld>
            <a:endParaRPr lang="it-IT"/>
          </a:p>
        </p:txBody>
      </p:sp>
      <p:sp>
        <p:nvSpPr>
          <p:cNvPr id="3" name="Segnaposto numero diapositiva 2"/>
          <p:cNvSpPr>
            <a:spLocks noGrp="1"/>
          </p:cNvSpPr>
          <p:nvPr>
            <p:ph type="sldNum" sz="quarter" idx="12"/>
          </p:nvPr>
        </p:nvSpPr>
        <p:spPr/>
        <p:txBody>
          <a:bodyPr/>
          <a:lstStyle/>
          <a:p>
            <a:pPr>
              <a:defRPr/>
            </a:pPr>
            <a:fld id="{0EFD651F-2D02-4035-B0B4-513C7767A80E}" type="slidenum">
              <a:rPr lang="it-IT" smtClean="0"/>
              <a:pPr>
                <a:defRPr/>
              </a:pPr>
              <a:t>35</a:t>
            </a:fld>
            <a:endParaRPr lang="it-IT" sz="1400"/>
          </a:p>
        </p:txBody>
      </p:sp>
    </p:spTree>
    <p:extLst>
      <p:ext uri="{BB962C8B-B14F-4D97-AF65-F5344CB8AC3E}">
        <p14:creationId xmlns:p14="http://schemas.microsoft.com/office/powerpoint/2010/main" val="359763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smtClean="0"/>
              <a:t>The </a:t>
            </a:r>
            <a:r>
              <a:rPr lang="it-IT" dirty="0" err="1" smtClean="0"/>
              <a:t>decline</a:t>
            </a:r>
            <a:r>
              <a:rPr lang="it-IT" dirty="0" smtClean="0"/>
              <a:t> of </a:t>
            </a:r>
            <a:r>
              <a:rPr lang="it-IT" dirty="0" err="1" smtClean="0"/>
              <a:t>US</a:t>
            </a:r>
            <a:r>
              <a:rPr lang="it-IT" dirty="0" smtClean="0"/>
              <a:t> </a:t>
            </a:r>
            <a:r>
              <a:rPr lang="it-IT" dirty="0" err="1" smtClean="0"/>
              <a:t>hegemony</a:t>
            </a:r>
            <a:endParaRPr lang="it-IT" dirty="0"/>
          </a:p>
        </p:txBody>
      </p:sp>
      <p:sp>
        <p:nvSpPr>
          <p:cNvPr id="3" name="Segnaposto contenuto 2"/>
          <p:cNvSpPr>
            <a:spLocks noGrp="1"/>
          </p:cNvSpPr>
          <p:nvPr>
            <p:ph idx="1"/>
          </p:nvPr>
        </p:nvSpPr>
        <p:spPr>
          <a:xfrm>
            <a:off x="395536" y="1556792"/>
            <a:ext cx="8443664" cy="5112568"/>
          </a:xfrm>
        </p:spPr>
        <p:txBody>
          <a:bodyPr/>
          <a:lstStyle/>
          <a:p>
            <a:r>
              <a:rPr lang="it-IT" b="1" dirty="0" err="1" smtClean="0"/>
              <a:t>Neoliberalism</a:t>
            </a:r>
            <a:r>
              <a:rPr lang="it-IT" dirty="0" smtClean="0"/>
              <a:t> </a:t>
            </a:r>
            <a:r>
              <a:rPr lang="it-IT" dirty="0" err="1" smtClean="0"/>
              <a:t>as</a:t>
            </a:r>
            <a:r>
              <a:rPr lang="it-IT" dirty="0" smtClean="0"/>
              <a:t> </a:t>
            </a:r>
            <a:r>
              <a:rPr lang="it-IT" dirty="0" err="1" smtClean="0"/>
              <a:t>strategy</a:t>
            </a:r>
            <a:r>
              <a:rPr lang="it-IT" dirty="0" smtClean="0"/>
              <a:t> for the </a:t>
            </a:r>
            <a:r>
              <a:rPr lang="it-IT" dirty="0" err="1" smtClean="0"/>
              <a:t>phase</a:t>
            </a:r>
            <a:r>
              <a:rPr lang="it-IT" dirty="0" smtClean="0"/>
              <a:t> of </a:t>
            </a:r>
            <a:r>
              <a:rPr lang="it-IT" dirty="0" err="1" smtClean="0"/>
              <a:t>financial</a:t>
            </a:r>
            <a:r>
              <a:rPr lang="it-IT" dirty="0" smtClean="0"/>
              <a:t> </a:t>
            </a:r>
            <a:r>
              <a:rPr lang="it-IT" dirty="0" err="1" smtClean="0"/>
              <a:t>expansion</a:t>
            </a:r>
            <a:endParaRPr lang="it-IT" dirty="0" smtClean="0"/>
          </a:p>
          <a:p>
            <a:r>
              <a:rPr lang="it-IT" b="1" dirty="0" smtClean="0"/>
              <a:t>Economic</a:t>
            </a:r>
            <a:r>
              <a:rPr lang="it-IT" dirty="0" smtClean="0"/>
              <a:t> </a:t>
            </a:r>
            <a:r>
              <a:rPr lang="it-IT" dirty="0" err="1" smtClean="0"/>
              <a:t>decline</a:t>
            </a:r>
            <a:r>
              <a:rPr lang="it-IT" dirty="0" smtClean="0"/>
              <a:t> </a:t>
            </a:r>
            <a:r>
              <a:rPr lang="it-IT" dirty="0" err="1" smtClean="0"/>
              <a:t>but</a:t>
            </a:r>
            <a:r>
              <a:rPr lang="it-IT" dirty="0" smtClean="0"/>
              <a:t> </a:t>
            </a:r>
            <a:r>
              <a:rPr lang="it-IT" dirty="0" err="1" smtClean="0"/>
              <a:t>resilient</a:t>
            </a:r>
            <a:r>
              <a:rPr lang="it-IT" dirty="0" smtClean="0"/>
              <a:t> </a:t>
            </a:r>
            <a:r>
              <a:rPr lang="it-IT" dirty="0" err="1" smtClean="0"/>
              <a:t>financial</a:t>
            </a:r>
            <a:r>
              <a:rPr lang="it-IT" dirty="0" smtClean="0"/>
              <a:t> </a:t>
            </a:r>
            <a:r>
              <a:rPr lang="it-IT" dirty="0" err="1" smtClean="0"/>
              <a:t>expansion</a:t>
            </a:r>
            <a:r>
              <a:rPr lang="it-IT" dirty="0" smtClean="0"/>
              <a:t> </a:t>
            </a:r>
            <a:r>
              <a:rPr lang="it-IT" dirty="0" err="1" smtClean="0"/>
              <a:t>even</a:t>
            </a:r>
            <a:r>
              <a:rPr lang="it-IT" dirty="0" smtClean="0"/>
              <a:t> after 2008 </a:t>
            </a:r>
            <a:r>
              <a:rPr lang="it-IT" dirty="0" err="1" smtClean="0"/>
              <a:t>crisis</a:t>
            </a:r>
            <a:r>
              <a:rPr lang="it-IT" dirty="0" smtClean="0"/>
              <a:t>: can global </a:t>
            </a:r>
            <a:r>
              <a:rPr lang="it-IT" dirty="0" err="1" smtClean="0"/>
              <a:t>finance</a:t>
            </a:r>
            <a:r>
              <a:rPr lang="it-IT" dirty="0" smtClean="0"/>
              <a:t> last long? </a:t>
            </a:r>
            <a:r>
              <a:rPr lang="it-IT" dirty="0" err="1" smtClean="0"/>
              <a:t>Prolonged</a:t>
            </a:r>
            <a:r>
              <a:rPr lang="it-IT" dirty="0" smtClean="0"/>
              <a:t> </a:t>
            </a:r>
            <a:r>
              <a:rPr lang="it-IT" dirty="0" err="1" smtClean="0"/>
              <a:t>decline</a:t>
            </a:r>
            <a:endParaRPr lang="it-IT" dirty="0" smtClean="0"/>
          </a:p>
          <a:p>
            <a:r>
              <a:rPr lang="it-IT" b="1" dirty="0" smtClean="0"/>
              <a:t>Politics</a:t>
            </a:r>
            <a:r>
              <a:rPr lang="it-IT" dirty="0" smtClean="0"/>
              <a:t>: </a:t>
            </a:r>
            <a:r>
              <a:rPr lang="it-IT" dirty="0" err="1" smtClean="0"/>
              <a:t>Weaker</a:t>
            </a:r>
            <a:r>
              <a:rPr lang="it-IT" dirty="0" smtClean="0"/>
              <a:t> State </a:t>
            </a:r>
            <a:r>
              <a:rPr lang="it-IT" dirty="0" err="1" smtClean="0"/>
              <a:t>power</a:t>
            </a:r>
            <a:r>
              <a:rPr lang="it-IT" dirty="0" smtClean="0"/>
              <a:t> with </a:t>
            </a:r>
            <a:r>
              <a:rPr lang="it-IT" dirty="0" err="1" smtClean="0"/>
              <a:t>Neolib</a:t>
            </a:r>
            <a:r>
              <a:rPr lang="it-IT" dirty="0" smtClean="0"/>
              <a:t> </a:t>
            </a:r>
            <a:r>
              <a:rPr lang="it-IT" dirty="0" err="1" smtClean="0"/>
              <a:t>globalisation</a:t>
            </a:r>
            <a:r>
              <a:rPr lang="it-IT" dirty="0" smtClean="0"/>
              <a:t>, more </a:t>
            </a:r>
            <a:r>
              <a:rPr lang="it-IT" dirty="0" err="1" smtClean="0"/>
              <a:t>power</a:t>
            </a:r>
            <a:r>
              <a:rPr lang="it-IT" dirty="0" smtClean="0"/>
              <a:t> of capital, </a:t>
            </a:r>
            <a:r>
              <a:rPr lang="it-IT" dirty="0" err="1" smtClean="0"/>
              <a:t>intl</a:t>
            </a:r>
            <a:r>
              <a:rPr lang="it-IT" dirty="0" smtClean="0"/>
              <a:t>’ </a:t>
            </a:r>
            <a:r>
              <a:rPr lang="it-IT" dirty="0" err="1" smtClean="0"/>
              <a:t>instit</a:t>
            </a:r>
            <a:r>
              <a:rPr lang="it-IT" dirty="0" smtClean="0"/>
              <a:t>, recovery of </a:t>
            </a:r>
            <a:r>
              <a:rPr lang="it-IT" dirty="0" err="1" smtClean="0"/>
              <a:t>intl</a:t>
            </a:r>
            <a:r>
              <a:rPr lang="it-IT" dirty="0" smtClean="0"/>
              <a:t>’ </a:t>
            </a:r>
            <a:r>
              <a:rPr lang="it-IT" dirty="0" err="1" smtClean="0"/>
              <a:t>power</a:t>
            </a:r>
            <a:r>
              <a:rPr lang="it-IT" dirty="0" smtClean="0"/>
              <a:t> of </a:t>
            </a:r>
            <a:r>
              <a:rPr lang="it-IT" dirty="0" err="1" smtClean="0"/>
              <a:t>US</a:t>
            </a:r>
            <a:r>
              <a:rPr lang="it-IT" dirty="0" smtClean="0"/>
              <a:t> with </a:t>
            </a:r>
            <a:r>
              <a:rPr lang="it-IT" dirty="0" err="1" smtClean="0"/>
              <a:t>diff</a:t>
            </a:r>
            <a:r>
              <a:rPr lang="it-IT" dirty="0" smtClean="0"/>
              <a:t> </a:t>
            </a:r>
            <a:r>
              <a:rPr lang="it-IT" dirty="0" err="1" smtClean="0"/>
              <a:t>tools</a:t>
            </a:r>
            <a:endParaRPr lang="it-IT" dirty="0" smtClean="0"/>
          </a:p>
          <a:p>
            <a:r>
              <a:rPr lang="it-IT" b="1" dirty="0" smtClean="0"/>
              <a:t>Militarisation</a:t>
            </a:r>
            <a:r>
              <a:rPr lang="it-IT" dirty="0" smtClean="0"/>
              <a:t>: New </a:t>
            </a:r>
            <a:r>
              <a:rPr lang="it-IT" dirty="0" err="1" smtClean="0"/>
              <a:t>Cold</a:t>
            </a:r>
            <a:r>
              <a:rPr lang="it-IT" dirty="0" smtClean="0"/>
              <a:t> War 1980s, New wars </a:t>
            </a:r>
            <a:r>
              <a:rPr lang="it-IT" dirty="0" err="1" smtClean="0"/>
              <a:t>2020s</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36</a:t>
            </a:fld>
            <a:endParaRPr lang="it-IT" sz="1400"/>
          </a:p>
        </p:txBody>
      </p:sp>
    </p:spTree>
    <p:extLst>
      <p:ext uri="{BB962C8B-B14F-4D97-AF65-F5344CB8AC3E}">
        <p14:creationId xmlns:p14="http://schemas.microsoft.com/office/powerpoint/2010/main" val="299362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err="1" smtClean="0"/>
              <a:t>Key</a:t>
            </a:r>
            <a:r>
              <a:rPr lang="it-IT" dirty="0" smtClean="0"/>
              <a:t> </a:t>
            </a:r>
            <a:r>
              <a:rPr lang="it-IT" dirty="0" err="1" smtClean="0"/>
              <a:t>aspect</a:t>
            </a:r>
            <a:r>
              <a:rPr lang="it-IT" dirty="0" smtClean="0"/>
              <a:t> 1</a:t>
            </a:r>
            <a:endParaRPr lang="it-IT" dirty="0"/>
          </a:p>
        </p:txBody>
      </p:sp>
      <p:sp>
        <p:nvSpPr>
          <p:cNvPr id="3" name="Segnaposto contenuto 2"/>
          <p:cNvSpPr>
            <a:spLocks noGrp="1"/>
          </p:cNvSpPr>
          <p:nvPr>
            <p:ph idx="1"/>
          </p:nvPr>
        </p:nvSpPr>
        <p:spPr>
          <a:xfrm>
            <a:off x="323528" y="1392858"/>
            <a:ext cx="8443664" cy="5112568"/>
          </a:xfrm>
        </p:spPr>
        <p:txBody>
          <a:bodyPr/>
          <a:lstStyle/>
          <a:p>
            <a:r>
              <a:rPr lang="en-US" b="1" dirty="0" smtClean="0"/>
              <a:t>Finance and hegemonic transition</a:t>
            </a:r>
          </a:p>
          <a:p>
            <a:r>
              <a:rPr lang="en-US" dirty="0" smtClean="0"/>
              <a:t>“The </a:t>
            </a:r>
            <a:r>
              <a:rPr lang="en-US" dirty="0"/>
              <a:t>global financial expansion…is not a new stage of world capitalism ... is a sign that we are in the midst of a hegemonic crisis. The expansion ... will end more or less catastrophically depending on how the crisis will be addressed by the declining hegemonic power ... The only question ... is not whether, but how soon and how catastrophically the current global dominance of unregulated financial markets will crumble</a:t>
            </a:r>
            <a:r>
              <a:rPr lang="en-US" dirty="0" smtClean="0"/>
              <a:t>”</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37</a:t>
            </a:fld>
            <a:endParaRPr lang="it-IT" sz="1400"/>
          </a:p>
        </p:txBody>
      </p:sp>
    </p:spTree>
    <p:extLst>
      <p:ext uri="{BB962C8B-B14F-4D97-AF65-F5344CB8AC3E}">
        <p14:creationId xmlns:p14="http://schemas.microsoft.com/office/powerpoint/2010/main" val="3118876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643" y="548680"/>
            <a:ext cx="8443664" cy="936104"/>
          </a:xfrm>
        </p:spPr>
        <p:txBody>
          <a:bodyPr/>
          <a:lstStyle/>
          <a:p>
            <a:r>
              <a:rPr lang="it-IT" dirty="0" err="1"/>
              <a:t>Key</a:t>
            </a:r>
            <a:r>
              <a:rPr lang="it-IT" dirty="0"/>
              <a:t> </a:t>
            </a:r>
            <a:r>
              <a:rPr lang="it-IT" dirty="0" err="1"/>
              <a:t>aspect</a:t>
            </a:r>
            <a:r>
              <a:rPr lang="it-IT" dirty="0"/>
              <a:t> </a:t>
            </a:r>
            <a:r>
              <a:rPr lang="it-IT" dirty="0" smtClean="0"/>
              <a:t>2</a:t>
            </a:r>
            <a:endParaRPr lang="it-IT" dirty="0"/>
          </a:p>
        </p:txBody>
      </p:sp>
      <p:sp>
        <p:nvSpPr>
          <p:cNvPr id="3" name="Segnaposto contenuto 2"/>
          <p:cNvSpPr>
            <a:spLocks noGrp="1"/>
          </p:cNvSpPr>
          <p:nvPr>
            <p:ph idx="1"/>
          </p:nvPr>
        </p:nvSpPr>
        <p:spPr>
          <a:xfrm>
            <a:off x="395536" y="1556792"/>
            <a:ext cx="8568952" cy="5112568"/>
          </a:xfrm>
        </p:spPr>
        <p:txBody>
          <a:bodyPr/>
          <a:lstStyle/>
          <a:p>
            <a:r>
              <a:rPr lang="it-IT" b="1" dirty="0" smtClean="0"/>
              <a:t>Economic/Financial vs military </a:t>
            </a:r>
            <a:r>
              <a:rPr lang="it-IT" b="1" dirty="0" err="1" smtClean="0"/>
              <a:t>power</a:t>
            </a:r>
            <a:endParaRPr lang="it-IT" b="1" dirty="0" smtClean="0"/>
          </a:p>
          <a:p>
            <a:pPr marL="0" indent="0">
              <a:buNone/>
            </a:pPr>
            <a:r>
              <a:rPr lang="it-IT" dirty="0" smtClean="0"/>
              <a:t>The </a:t>
            </a:r>
            <a:r>
              <a:rPr lang="it-IT" dirty="0" err="1" smtClean="0"/>
              <a:t>US</a:t>
            </a:r>
            <a:r>
              <a:rPr lang="it-IT" dirty="0" smtClean="0"/>
              <a:t> </a:t>
            </a:r>
            <a:r>
              <a:rPr lang="it-IT" dirty="0" err="1" smtClean="0"/>
              <a:t>has</a:t>
            </a:r>
            <a:r>
              <a:rPr lang="it-IT" dirty="0" smtClean="0"/>
              <a:t> an </a:t>
            </a:r>
            <a:r>
              <a:rPr lang="it-IT" dirty="0" err="1" smtClean="0"/>
              <a:t>unprecedented</a:t>
            </a:r>
            <a:r>
              <a:rPr lang="it-IT" dirty="0" smtClean="0"/>
              <a:t> </a:t>
            </a:r>
            <a:r>
              <a:rPr lang="it-IT" dirty="0" err="1" smtClean="0"/>
              <a:t>concentration</a:t>
            </a:r>
            <a:r>
              <a:rPr lang="it-IT" dirty="0" smtClean="0"/>
              <a:t> of military </a:t>
            </a:r>
            <a:r>
              <a:rPr lang="it-IT" dirty="0" err="1" smtClean="0"/>
              <a:t>power</a:t>
            </a:r>
            <a:r>
              <a:rPr lang="it-IT" dirty="0" smtClean="0"/>
              <a:t> </a:t>
            </a:r>
            <a:r>
              <a:rPr lang="it-IT" dirty="0" err="1" smtClean="0"/>
              <a:t>but</a:t>
            </a:r>
            <a:r>
              <a:rPr lang="it-IT" dirty="0" smtClean="0"/>
              <a:t> </a:t>
            </a:r>
            <a:r>
              <a:rPr lang="it-IT" dirty="0" err="1" smtClean="0"/>
              <a:t>weak</a:t>
            </a:r>
            <a:r>
              <a:rPr lang="it-IT" dirty="0" smtClean="0"/>
              <a:t> economic, political </a:t>
            </a:r>
            <a:r>
              <a:rPr lang="it-IT" dirty="0" err="1" smtClean="0"/>
              <a:t>power</a:t>
            </a:r>
            <a:endParaRPr lang="it-IT" dirty="0" smtClean="0"/>
          </a:p>
          <a:p>
            <a:pPr marL="0" indent="0">
              <a:buNone/>
            </a:pPr>
            <a:r>
              <a:rPr lang="it-IT" dirty="0" err="1" smtClean="0"/>
              <a:t>US</a:t>
            </a:r>
            <a:r>
              <a:rPr lang="it-IT" dirty="0" smtClean="0"/>
              <a:t> military </a:t>
            </a:r>
            <a:r>
              <a:rPr lang="it-IT" dirty="0" err="1" smtClean="0"/>
              <a:t>alliances</a:t>
            </a:r>
            <a:r>
              <a:rPr lang="it-IT" dirty="0" smtClean="0"/>
              <a:t> </a:t>
            </a:r>
            <a:r>
              <a:rPr lang="it-IT" dirty="0" err="1" smtClean="0"/>
              <a:t>extended</a:t>
            </a:r>
            <a:r>
              <a:rPr lang="it-IT" dirty="0" smtClean="0"/>
              <a:t> (NATO, Asia </a:t>
            </a:r>
            <a:r>
              <a:rPr lang="it-IT" dirty="0" err="1" smtClean="0"/>
              <a:t>etc</a:t>
            </a:r>
            <a:r>
              <a:rPr lang="it-IT" dirty="0" smtClean="0"/>
              <a:t>)</a:t>
            </a:r>
          </a:p>
          <a:p>
            <a:pPr marL="0" indent="0">
              <a:buNone/>
            </a:pPr>
            <a:r>
              <a:rPr lang="it-IT" dirty="0" err="1" smtClean="0"/>
              <a:t>But</a:t>
            </a:r>
            <a:r>
              <a:rPr lang="it-IT" dirty="0" smtClean="0"/>
              <a:t> </a:t>
            </a:r>
            <a:r>
              <a:rPr lang="it-IT" b="1" dirty="0" smtClean="0"/>
              <a:t>military </a:t>
            </a:r>
            <a:r>
              <a:rPr lang="it-IT" b="1" dirty="0" err="1" smtClean="0"/>
              <a:t>power</a:t>
            </a:r>
            <a:r>
              <a:rPr lang="it-IT" b="1" dirty="0" smtClean="0"/>
              <a:t> do </a:t>
            </a:r>
            <a:r>
              <a:rPr lang="it-IT" b="1" dirty="0" err="1" smtClean="0"/>
              <a:t>not</a:t>
            </a:r>
            <a:r>
              <a:rPr lang="it-IT" b="1" dirty="0" smtClean="0"/>
              <a:t> </a:t>
            </a:r>
            <a:r>
              <a:rPr lang="it-IT" b="1" dirty="0" err="1" smtClean="0"/>
              <a:t>win</a:t>
            </a:r>
            <a:r>
              <a:rPr lang="it-IT" b="1" dirty="0" smtClean="0"/>
              <a:t> wars</a:t>
            </a:r>
          </a:p>
          <a:p>
            <a:pPr marL="0" indent="0">
              <a:buNone/>
            </a:pPr>
            <a:r>
              <a:rPr lang="it-IT" dirty="0" err="1" smtClean="0"/>
              <a:t>Bifurcation</a:t>
            </a:r>
            <a:r>
              <a:rPr lang="it-IT" dirty="0" smtClean="0"/>
              <a:t> </a:t>
            </a:r>
            <a:r>
              <a:rPr lang="it-IT" dirty="0" err="1" smtClean="0"/>
              <a:t>btw</a:t>
            </a:r>
            <a:r>
              <a:rPr lang="it-IT" dirty="0" smtClean="0"/>
              <a:t> </a:t>
            </a:r>
            <a:r>
              <a:rPr lang="it-IT" dirty="0" err="1"/>
              <a:t>e</a:t>
            </a:r>
            <a:r>
              <a:rPr lang="it-IT" dirty="0" err="1" smtClean="0"/>
              <a:t>con-pol</a:t>
            </a:r>
            <a:r>
              <a:rPr lang="it-IT" dirty="0" smtClean="0"/>
              <a:t> vs </a:t>
            </a:r>
            <a:r>
              <a:rPr lang="it-IT" dirty="0" err="1" smtClean="0"/>
              <a:t>mil</a:t>
            </a:r>
            <a:r>
              <a:rPr lang="it-IT" dirty="0" smtClean="0"/>
              <a:t> </a:t>
            </a:r>
            <a:r>
              <a:rPr lang="it-IT" dirty="0" err="1" smtClean="0"/>
              <a:t>power</a:t>
            </a:r>
            <a:r>
              <a:rPr lang="it-IT" dirty="0" smtClean="0"/>
              <a:t>: how can </a:t>
            </a:r>
            <a:r>
              <a:rPr lang="it-IT" dirty="0" err="1" smtClean="0"/>
              <a:t>this</a:t>
            </a:r>
            <a:r>
              <a:rPr lang="it-IT" dirty="0" smtClean="0"/>
              <a:t> be </a:t>
            </a:r>
            <a:r>
              <a:rPr lang="it-IT" dirty="0" err="1" smtClean="0"/>
              <a:t>managed</a:t>
            </a:r>
            <a:r>
              <a:rPr lang="it-IT" dirty="0" smtClean="0"/>
              <a:t>?</a:t>
            </a:r>
          </a:p>
          <a:p>
            <a:pPr marL="0" indent="0">
              <a:buNone/>
            </a:pPr>
            <a:r>
              <a:rPr lang="it-IT" dirty="0" err="1" smtClean="0"/>
              <a:t>Risks</a:t>
            </a:r>
            <a:r>
              <a:rPr lang="it-IT" dirty="0" smtClean="0"/>
              <a:t> of war?</a:t>
            </a:r>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38</a:t>
            </a:fld>
            <a:endParaRPr lang="it-IT" sz="1400"/>
          </a:p>
        </p:txBody>
      </p:sp>
    </p:spTree>
    <p:extLst>
      <p:ext uri="{BB962C8B-B14F-4D97-AF65-F5344CB8AC3E}">
        <p14:creationId xmlns:p14="http://schemas.microsoft.com/office/powerpoint/2010/main" val="1663020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err="1"/>
              <a:t>US</a:t>
            </a:r>
            <a:r>
              <a:rPr lang="it-IT" dirty="0"/>
              <a:t> </a:t>
            </a:r>
            <a:r>
              <a:rPr lang="it-IT" dirty="0" err="1"/>
              <a:t>responses</a:t>
            </a:r>
            <a:r>
              <a:rPr lang="it-IT" dirty="0"/>
              <a:t> to </a:t>
            </a:r>
            <a:r>
              <a:rPr lang="it-IT" dirty="0" err="1" smtClean="0"/>
              <a:t>decline</a:t>
            </a:r>
            <a:endParaRPr lang="it-IT" dirty="0"/>
          </a:p>
        </p:txBody>
      </p:sp>
      <p:sp>
        <p:nvSpPr>
          <p:cNvPr id="3" name="Segnaposto contenuto 2"/>
          <p:cNvSpPr>
            <a:spLocks noGrp="1"/>
          </p:cNvSpPr>
          <p:nvPr>
            <p:ph idx="1"/>
          </p:nvPr>
        </p:nvSpPr>
        <p:spPr>
          <a:xfrm>
            <a:off x="390972" y="1336989"/>
            <a:ext cx="8587798" cy="5092980"/>
          </a:xfrm>
        </p:spPr>
        <p:txBody>
          <a:bodyPr/>
          <a:lstStyle/>
          <a:p>
            <a:r>
              <a:rPr lang="it-IT" b="1" dirty="0" err="1" smtClean="0"/>
              <a:t>Neoliberalism</a:t>
            </a:r>
            <a:r>
              <a:rPr lang="it-IT" dirty="0" smtClean="0"/>
              <a:t>: </a:t>
            </a:r>
            <a:r>
              <a:rPr lang="it-IT" dirty="0" err="1" smtClean="0"/>
              <a:t>power</a:t>
            </a:r>
            <a:r>
              <a:rPr lang="it-IT" dirty="0" smtClean="0"/>
              <a:t> of </a:t>
            </a:r>
            <a:r>
              <a:rPr lang="it-IT" dirty="0" err="1" smtClean="0"/>
              <a:t>finance</a:t>
            </a:r>
            <a:r>
              <a:rPr lang="it-IT" dirty="0" smtClean="0"/>
              <a:t>, </a:t>
            </a:r>
            <a:r>
              <a:rPr lang="it-IT" dirty="0" err="1" smtClean="0"/>
              <a:t>concentration</a:t>
            </a:r>
            <a:r>
              <a:rPr lang="it-IT" dirty="0" smtClean="0"/>
              <a:t> of </a:t>
            </a:r>
            <a:r>
              <a:rPr lang="it-IT" dirty="0" err="1" smtClean="0"/>
              <a:t>accumul</a:t>
            </a:r>
            <a:r>
              <a:rPr lang="it-IT" dirty="0" smtClean="0"/>
              <a:t>, </a:t>
            </a:r>
            <a:r>
              <a:rPr lang="it-IT" dirty="0" err="1" smtClean="0"/>
              <a:t>reduced</a:t>
            </a:r>
            <a:r>
              <a:rPr lang="it-IT" dirty="0" smtClean="0"/>
              <a:t> </a:t>
            </a:r>
            <a:r>
              <a:rPr lang="it-IT" dirty="0" err="1" smtClean="0"/>
              <a:t>opportunity</a:t>
            </a:r>
            <a:r>
              <a:rPr lang="it-IT" dirty="0" smtClean="0"/>
              <a:t> for growth, inequality, </a:t>
            </a:r>
            <a:r>
              <a:rPr lang="it-IT" dirty="0" err="1" smtClean="0"/>
              <a:t>less</a:t>
            </a:r>
            <a:r>
              <a:rPr lang="it-IT" dirty="0" smtClean="0"/>
              <a:t> </a:t>
            </a:r>
            <a:r>
              <a:rPr lang="it-IT" dirty="0" err="1" smtClean="0"/>
              <a:t>consensus</a:t>
            </a:r>
            <a:endParaRPr lang="it-IT" dirty="0" smtClean="0"/>
          </a:p>
          <a:p>
            <a:r>
              <a:rPr lang="it-IT" dirty="0" smtClean="0"/>
              <a:t>After 1990 </a:t>
            </a:r>
            <a:r>
              <a:rPr lang="it-IT" dirty="0" err="1" smtClean="0"/>
              <a:t>US</a:t>
            </a:r>
            <a:r>
              <a:rPr lang="it-IT" dirty="0" smtClean="0"/>
              <a:t> ‘</a:t>
            </a:r>
            <a:r>
              <a:rPr lang="it-IT" b="1" dirty="0" smtClean="0"/>
              <a:t>single </a:t>
            </a:r>
            <a:r>
              <a:rPr lang="it-IT" b="1" dirty="0" err="1" smtClean="0"/>
              <a:t>superpower</a:t>
            </a:r>
            <a:r>
              <a:rPr lang="it-IT" dirty="0" smtClean="0"/>
              <a:t>’</a:t>
            </a:r>
          </a:p>
          <a:p>
            <a:r>
              <a:rPr lang="it-IT" dirty="0" smtClean="0"/>
              <a:t>Expansion of NATO to East </a:t>
            </a:r>
            <a:r>
              <a:rPr lang="it-IT" dirty="0" smtClean="0">
                <a:sym typeface="Wingdings" panose="05000000000000000000" pitchFamily="2" charset="2"/>
              </a:rPr>
              <a:t> more </a:t>
            </a:r>
            <a:r>
              <a:rPr lang="it-IT" dirty="0" err="1" smtClean="0">
                <a:sym typeface="Wingdings" panose="05000000000000000000" pitchFamily="2" charset="2"/>
              </a:rPr>
              <a:t>US</a:t>
            </a:r>
            <a:r>
              <a:rPr lang="it-IT" dirty="0" smtClean="0">
                <a:sym typeface="Wingdings" panose="05000000000000000000" pitchFamily="2" charset="2"/>
              </a:rPr>
              <a:t> clients</a:t>
            </a:r>
            <a:endParaRPr lang="it-IT" dirty="0" smtClean="0"/>
          </a:p>
          <a:p>
            <a:r>
              <a:rPr lang="it-IT" dirty="0" smtClean="0"/>
              <a:t>1991 </a:t>
            </a:r>
            <a:r>
              <a:rPr lang="it-IT" dirty="0" err="1" smtClean="0"/>
              <a:t>Gulf</a:t>
            </a:r>
            <a:r>
              <a:rPr lang="it-IT" dirty="0" smtClean="0"/>
              <a:t> war, 2001 Afghanistan, 2003 Iraq: </a:t>
            </a:r>
            <a:r>
              <a:rPr lang="it-IT" dirty="0" err="1" smtClean="0"/>
              <a:t>allies</a:t>
            </a:r>
            <a:r>
              <a:rPr lang="it-IT" dirty="0" smtClean="0"/>
              <a:t> </a:t>
            </a:r>
            <a:r>
              <a:rPr lang="it-IT" dirty="0" err="1" smtClean="0"/>
              <a:t>asked</a:t>
            </a:r>
            <a:r>
              <a:rPr lang="it-IT" dirty="0" smtClean="0"/>
              <a:t> to </a:t>
            </a:r>
            <a:r>
              <a:rPr lang="it-IT" dirty="0" err="1" smtClean="0"/>
              <a:t>contribute</a:t>
            </a:r>
            <a:r>
              <a:rPr lang="it-IT" dirty="0"/>
              <a:t>, </a:t>
            </a:r>
            <a:r>
              <a:rPr lang="it-IT" dirty="0" err="1"/>
              <a:t>less</a:t>
            </a:r>
            <a:r>
              <a:rPr lang="it-IT" dirty="0"/>
              <a:t> </a:t>
            </a:r>
            <a:r>
              <a:rPr lang="it-IT" dirty="0" err="1" smtClean="0"/>
              <a:t>consensus</a:t>
            </a:r>
            <a:endParaRPr lang="it-IT" dirty="0" smtClean="0"/>
          </a:p>
          <a:p>
            <a:r>
              <a:rPr lang="it-IT" dirty="0" err="1" smtClean="0"/>
              <a:t>Paid</a:t>
            </a:r>
            <a:r>
              <a:rPr lang="it-IT" dirty="0" smtClean="0"/>
              <a:t> by </a:t>
            </a:r>
            <a:r>
              <a:rPr lang="it-IT" dirty="0" err="1" smtClean="0"/>
              <a:t>external</a:t>
            </a:r>
            <a:r>
              <a:rPr lang="it-IT" dirty="0" smtClean="0"/>
              <a:t> </a:t>
            </a:r>
            <a:r>
              <a:rPr lang="it-IT" dirty="0" err="1" smtClean="0"/>
              <a:t>debt</a:t>
            </a:r>
            <a:r>
              <a:rPr lang="it-IT" dirty="0" smtClean="0"/>
              <a:t> (</a:t>
            </a:r>
            <a:r>
              <a:rPr lang="it-IT" dirty="0" err="1" smtClean="0"/>
              <a:t>finance</a:t>
            </a:r>
            <a:r>
              <a:rPr lang="it-IT" dirty="0" smtClean="0"/>
              <a:t> </a:t>
            </a:r>
            <a:r>
              <a:rPr lang="it-IT" dirty="0" err="1" smtClean="0"/>
              <a:t>flows</a:t>
            </a:r>
            <a:r>
              <a:rPr lang="it-IT" dirty="0" smtClean="0"/>
              <a:t> in </a:t>
            </a:r>
            <a:r>
              <a:rPr lang="it-IT" dirty="0" err="1" smtClean="0"/>
              <a:t>US</a:t>
            </a:r>
            <a:r>
              <a:rPr lang="it-IT" dirty="0" smtClean="0"/>
              <a:t>): $2,000 </a:t>
            </a:r>
            <a:r>
              <a:rPr lang="it-IT" dirty="0" err="1" smtClean="0"/>
              <a:t>bn</a:t>
            </a:r>
            <a:r>
              <a:rPr lang="it-IT" dirty="0" smtClean="0"/>
              <a:t> war </a:t>
            </a:r>
            <a:r>
              <a:rPr lang="it-IT" dirty="0" err="1" smtClean="0"/>
              <a:t>related</a:t>
            </a:r>
            <a:r>
              <a:rPr lang="it-IT" dirty="0" smtClean="0"/>
              <a:t> </a:t>
            </a:r>
            <a:r>
              <a:rPr lang="it-IT" dirty="0" err="1" smtClean="0"/>
              <a:t>debt</a:t>
            </a:r>
            <a:r>
              <a:rPr lang="it-IT" dirty="0" smtClean="0"/>
              <a:t>, </a:t>
            </a:r>
            <a:r>
              <a:rPr lang="it-IT" dirty="0" err="1" smtClean="0"/>
              <a:t>extraction</a:t>
            </a:r>
            <a:r>
              <a:rPr lang="it-IT" dirty="0" smtClean="0"/>
              <a:t> in Iraq</a:t>
            </a:r>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39</a:t>
            </a:fld>
            <a:endParaRPr lang="it-IT" sz="1400"/>
          </a:p>
        </p:txBody>
      </p:sp>
    </p:spTree>
    <p:extLst>
      <p:ext uri="{BB962C8B-B14F-4D97-AF65-F5344CB8AC3E}">
        <p14:creationId xmlns:p14="http://schemas.microsoft.com/office/powerpoint/2010/main" val="1790394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1253C29-F884-4E69-9528-9AEA8E927FE6}" type="datetime1">
              <a:rPr kumimoji="0" lang="it-IT" sz="1400" b="0" i="0" u="none" strike="noStrike" kern="1200" cap="none" spc="0" normalizeH="0" baseline="0" noProof="0" smtClean="0">
                <a:ln>
                  <a:noFill/>
                </a:ln>
                <a:solidFill>
                  <a:srgbClr val="2A3D7A"/>
                </a:solidFill>
                <a:effectLst/>
                <a:uLnTx/>
                <a:uFillTx/>
                <a:latin typeface="Times New Roman"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29/09/2025</a:t>
            </a:fld>
            <a:endParaRPr kumimoji="0" lang="it-IT" sz="1400" b="0" i="0" u="none" strike="noStrike" kern="1200" cap="none" spc="0" normalizeH="0" baseline="0" noProof="0">
              <a:ln>
                <a:noFill/>
              </a:ln>
              <a:solidFill>
                <a:srgbClr val="2A3D7A"/>
              </a:solidFill>
              <a:effectLst/>
              <a:uLnTx/>
              <a:uFillTx/>
              <a:latin typeface="Times New Roman" pitchFamily="18" charset="0"/>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FE0482-9EAC-45A3-A987-F1F7DDE980F6}" type="slidenum">
              <a:rPr kumimoji="0" lang="it-IT" sz="2400" b="0" i="0" u="none" strike="noStrike" kern="1200" cap="none" spc="0" normalizeH="0" baseline="0" noProof="0" smtClean="0">
                <a:ln>
                  <a:noFill/>
                </a:ln>
                <a:solidFill>
                  <a:srgbClr val="2A3D7A"/>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sz="1400" b="0" i="0" u="none" strike="noStrike" kern="1200" cap="none" spc="0" normalizeH="0" baseline="0" noProof="0">
              <a:ln>
                <a:noFill/>
              </a:ln>
              <a:solidFill>
                <a:srgbClr val="2A3D7A"/>
              </a:solidFill>
              <a:effectLst/>
              <a:uLnTx/>
              <a:uFillTx/>
              <a:latin typeface="Times New Roman" pitchFamily="18" charset="0"/>
              <a:ea typeface="+mn-ea"/>
              <a:cs typeface="+mn-cs"/>
            </a:endParaRPr>
          </a:p>
        </p:txBody>
      </p:sp>
      <p:sp>
        <p:nvSpPr>
          <p:cNvPr id="7" name="Ovale 6"/>
          <p:cNvSpPr/>
          <p:nvPr/>
        </p:nvSpPr>
        <p:spPr bwMode="auto">
          <a:xfrm>
            <a:off x="606237" y="3534105"/>
            <a:ext cx="3445669" cy="3269030"/>
          </a:xfrm>
          <a:prstGeom prst="ellipse">
            <a:avLst/>
          </a:prstGeom>
          <a:noFill/>
          <a:ln w="15875" cap="flat" cmpd="sng" algn="ctr">
            <a:solidFill>
              <a:schemeClr val="tx1">
                <a:alpha val="99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sp>
        <p:nvSpPr>
          <p:cNvPr id="9" name="CasellaDiTesto 8"/>
          <p:cNvSpPr txBox="1"/>
          <p:nvPr/>
        </p:nvSpPr>
        <p:spPr>
          <a:xfrm>
            <a:off x="3056749" y="698793"/>
            <a:ext cx="3445669" cy="34163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1" u="none" strike="noStrike" kern="1200" cap="none" spc="0" normalizeH="0" baseline="0" noProof="0" dirty="0" smtClean="0">
                <a:ln>
                  <a:noFill/>
                </a:ln>
                <a:solidFill>
                  <a:schemeClr val="tx2"/>
                </a:solidFill>
                <a:effectLst/>
                <a:uLnTx/>
                <a:uFillTx/>
                <a:latin typeface="Times New Roman" pitchFamily="18" charset="0"/>
                <a:ea typeface="+mn-ea"/>
                <a:cs typeface="+mn-cs"/>
              </a:rPr>
              <a:t>Politics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smtClean="0">
                <a:ln>
                  <a:noFill/>
                </a:ln>
                <a:solidFill>
                  <a:schemeClr val="tx2"/>
                </a:solidFill>
                <a:effectLst/>
                <a:uLnTx/>
                <a:uFillTx/>
                <a:latin typeface="Times New Roman" pitchFamily="18" charset="0"/>
                <a:ea typeface="+mn-ea"/>
                <a:cs typeface="+mn-cs"/>
              </a:rPr>
              <a:t>States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i="1" u="none" strike="noStrike" kern="1200" cap="none" spc="0" normalizeH="0" baseline="0" noProof="0" dirty="0" smtClean="0">
                <a:ln>
                  <a:noFill/>
                </a:ln>
                <a:solidFill>
                  <a:srgbClr val="5B5249"/>
                </a:solidFill>
                <a:effectLst/>
                <a:uLnTx/>
                <a:uFillTx/>
                <a:latin typeface="Times New Roman" pitchFamily="18" charset="0"/>
                <a:ea typeface="+mn-ea"/>
                <a:cs typeface="+mn-cs"/>
              </a:rPr>
              <a:t>Political </a:t>
            </a:r>
            <a:r>
              <a:rPr kumimoji="1" lang="it-IT" sz="2400" i="1" u="none" strike="noStrike" kern="1200" cap="none" spc="0" normalizeH="0" baseline="0" noProof="0" dirty="0" err="1" smtClean="0">
                <a:ln>
                  <a:noFill/>
                </a:ln>
                <a:solidFill>
                  <a:srgbClr val="5B5249"/>
                </a:solidFill>
                <a:effectLst/>
                <a:uLnTx/>
                <a:uFillTx/>
                <a:latin typeface="Times New Roman" pitchFamily="18" charset="0"/>
                <a:ea typeface="+mn-ea"/>
                <a:cs typeface="+mn-cs"/>
              </a:rPr>
              <a:t>power</a:t>
            </a:r>
            <a:r>
              <a:rPr kumimoji="1" lang="it-IT" sz="2400" i="1" u="none" strike="noStrike" kern="1200" cap="none" spc="0" normalizeH="0" baseline="0" noProof="0" dirty="0" smtClean="0">
                <a:ln>
                  <a:noFill/>
                </a:ln>
                <a:solidFill>
                  <a:srgbClr val="5B5249"/>
                </a:solidFill>
                <a:effectLst/>
                <a:uLnTx/>
                <a:uFillTx/>
                <a:latin typeface="Times New Roman" pitchFamily="18" charset="0"/>
                <a:ea typeface="+mn-ea"/>
                <a:cs typeface="+mn-cs"/>
              </a:rPr>
              <a:t> </a:t>
            </a:r>
            <a:r>
              <a:rPr kumimoji="1" lang="it-IT" sz="2400" i="1" u="none" strike="noStrike" kern="1200" cap="none" spc="0" normalizeH="0" baseline="0" noProof="0" dirty="0" err="1" smtClean="0">
                <a:ln>
                  <a:noFill/>
                </a:ln>
                <a:solidFill>
                  <a:srgbClr val="5B5249"/>
                </a:solidFill>
                <a:effectLst/>
                <a:uLnTx/>
                <a:uFillTx/>
                <a:latin typeface="Times New Roman" pitchFamily="18" charset="0"/>
                <a:ea typeface="+mn-ea"/>
                <a:cs typeface="+mn-cs"/>
              </a:rPr>
              <a:t>logic</a:t>
            </a:r>
            <a:endParaRPr kumimoji="1" lang="it-IT" sz="2400" i="1"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err="1" smtClean="0">
                <a:ln>
                  <a:noFill/>
                </a:ln>
                <a:solidFill>
                  <a:srgbClr val="5B5249"/>
                </a:solidFill>
                <a:effectLst/>
                <a:uLnTx/>
                <a:uFillTx/>
                <a:latin typeface="Times New Roman" pitchFamily="18" charset="0"/>
                <a:ea typeface="+mn-ea"/>
                <a:cs typeface="+mn-cs"/>
              </a:rPr>
              <a:t>Hegemony</a:t>
            </a:r>
            <a:r>
              <a:rPr kumimoji="1" lang="it-IT" sz="2400" b="1" i="0" u="none" strike="noStrike" kern="1200" cap="none" spc="0" normalizeH="0" baseline="0" noProof="0" dirty="0" smtClean="0">
                <a:ln>
                  <a:noFill/>
                </a:ln>
                <a:solidFill>
                  <a:srgbClr val="5B5249"/>
                </a:solidFill>
                <a:effectLst/>
                <a:uLnTx/>
                <a:uFillTx/>
                <a:latin typeface="Times New Roman" pitchFamily="18" charset="0"/>
                <a:ea typeface="+mn-ea"/>
                <a:cs typeface="+mn-cs"/>
              </a:rPr>
              <a:t> </a:t>
            </a:r>
            <a:r>
              <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rPr>
              <a:t>and </a:t>
            </a:r>
            <a:r>
              <a:rPr kumimoji="1" lang="it-IT" sz="240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hierarchy</a:t>
            </a:r>
            <a:endPar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0" i="0" u="none" strike="noStrike" kern="1200" cap="none" spc="0" normalizeH="0" noProof="0" dirty="0" err="1" smtClean="0">
                <a:ln>
                  <a:noFill/>
                </a:ln>
                <a:solidFill>
                  <a:srgbClr val="5B5249"/>
                </a:solidFill>
                <a:effectLst/>
                <a:uLnTx/>
                <a:uFillTx/>
                <a:latin typeface="Times New Roman" pitchFamily="18" charset="0"/>
                <a:ea typeface="+mn-ea"/>
                <a:cs typeface="+mn-cs"/>
              </a:rPr>
              <a:t>Intl</a:t>
            </a:r>
            <a:r>
              <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rPr>
              <a:t> Relations, </a:t>
            </a:r>
            <a:r>
              <a:rPr kumimoji="1" lang="it-IT" sz="2400" b="0" i="0" u="none" strike="noStrike" kern="1200" cap="none" spc="0" normalizeH="0" noProof="0" dirty="0" err="1" smtClean="0">
                <a:ln>
                  <a:noFill/>
                </a:ln>
                <a:solidFill>
                  <a:srgbClr val="5B5249"/>
                </a:solidFill>
                <a:effectLst/>
                <a:uLnTx/>
                <a:uFillTx/>
                <a:latin typeface="Times New Roman" pitchFamily="18" charset="0"/>
                <a:ea typeface="+mn-ea"/>
                <a:cs typeface="+mn-cs"/>
              </a:rPr>
              <a:t>Diplomacy</a:t>
            </a:r>
            <a:r>
              <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rPr>
              <a:t>, </a:t>
            </a:r>
            <a:r>
              <a:rPr kumimoji="1" lang="it-IT" sz="2400" b="0" i="0" u="none" strike="noStrike" kern="1200" cap="none" spc="0" normalizeH="0" noProof="0" dirty="0" err="1" smtClean="0">
                <a:ln>
                  <a:noFill/>
                </a:ln>
                <a:solidFill>
                  <a:srgbClr val="5B5249"/>
                </a:solidFill>
                <a:effectLst/>
                <a:uLnTx/>
                <a:uFillTx/>
                <a:latin typeface="Times New Roman" pitchFamily="18" charset="0"/>
                <a:ea typeface="+mn-ea"/>
                <a:cs typeface="+mn-cs"/>
              </a:rPr>
              <a:t>Alliances</a:t>
            </a:r>
            <a:r>
              <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rPr>
              <a:t>, Soft </a:t>
            </a:r>
            <a:r>
              <a:rPr kumimoji="1" lang="it-IT" sz="2400" b="0" i="0" u="none" strike="noStrike" kern="1200" cap="none" spc="0" normalizeH="0" noProof="0" dirty="0" err="1" smtClean="0">
                <a:ln>
                  <a:noFill/>
                </a:ln>
                <a:solidFill>
                  <a:srgbClr val="5B5249"/>
                </a:solidFill>
                <a:effectLst/>
                <a:uLnTx/>
                <a:uFillTx/>
                <a:latin typeface="Times New Roman" pitchFamily="18" charset="0"/>
                <a:ea typeface="+mn-ea"/>
                <a:cs typeface="+mn-cs"/>
              </a:rPr>
              <a:t>power</a:t>
            </a:r>
            <a:endPar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rPr>
              <a:t>Domestic/</a:t>
            </a:r>
            <a:r>
              <a:rPr kumimoji="1" lang="it-IT" sz="2400" b="0" i="0" u="none" strike="noStrike" kern="1200" cap="none" spc="0" normalizeH="0" noProof="0" dirty="0" err="1" smtClean="0">
                <a:ln>
                  <a:noFill/>
                </a:ln>
                <a:solidFill>
                  <a:srgbClr val="5B5249"/>
                </a:solidFill>
                <a:effectLst/>
                <a:uLnTx/>
                <a:uFillTx/>
                <a:latin typeface="Times New Roman" pitchFamily="18" charset="0"/>
                <a:ea typeface="+mn-ea"/>
                <a:cs typeface="+mn-cs"/>
              </a:rPr>
              <a:t>Int’l</a:t>
            </a:r>
            <a:r>
              <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rPr>
              <a:t> Democracy</a:t>
            </a:r>
            <a:endParaRPr lang="it-IT" dirty="0" smtClean="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err="1" smtClean="0">
                <a:solidFill>
                  <a:srgbClr val="5B5249"/>
                </a:solidFill>
              </a:rPr>
              <a:t>Authoritarianism</a:t>
            </a:r>
            <a:r>
              <a:rPr lang="it-IT" dirty="0" smtClean="0">
                <a:solidFill>
                  <a:srgbClr val="5B5249"/>
                </a:solidFill>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smtClean="0">
                <a:solidFill>
                  <a:srgbClr val="5B5249"/>
                </a:solidFill>
              </a:rPr>
              <a:t> </a:t>
            </a: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Failed</a:t>
            </a:r>
            <a:r>
              <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rPr>
              <a:t> States. </a:t>
            </a:r>
          </a:p>
        </p:txBody>
      </p:sp>
      <p:sp>
        <p:nvSpPr>
          <p:cNvPr id="10" name="CasellaDiTesto 9"/>
          <p:cNvSpPr txBox="1"/>
          <p:nvPr/>
        </p:nvSpPr>
        <p:spPr>
          <a:xfrm>
            <a:off x="616796" y="3551287"/>
            <a:ext cx="3470680" cy="415498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1" u="none" strike="noStrike" kern="1200" cap="none" spc="0" normalizeH="0" baseline="0" noProof="0" dirty="0" smtClean="0">
                <a:ln>
                  <a:noFill/>
                </a:ln>
                <a:solidFill>
                  <a:schemeClr val="tx2"/>
                </a:solidFill>
                <a:effectLst/>
                <a:uLnTx/>
                <a:uFillTx/>
                <a:latin typeface="Times New Roman" pitchFamily="18" charset="0"/>
                <a:ea typeface="+mn-ea"/>
                <a:cs typeface="+mn-cs"/>
              </a:rPr>
              <a:t>Economics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err="1" smtClean="0">
                <a:ln>
                  <a:noFill/>
                </a:ln>
                <a:solidFill>
                  <a:schemeClr val="tx2"/>
                </a:solidFill>
                <a:effectLst/>
                <a:uLnTx/>
                <a:uFillTx/>
                <a:latin typeface="Times New Roman" pitchFamily="18" charset="0"/>
                <a:ea typeface="+mn-ea"/>
                <a:cs typeface="+mn-cs"/>
              </a:rPr>
              <a:t>Capitalism</a:t>
            </a:r>
            <a:endParaRPr kumimoji="1" lang="it-IT" sz="2400" b="1"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a:p>
            <a:pPr algn="ctr"/>
            <a:r>
              <a:rPr lang="it-IT" i="1" dirty="0" smtClean="0">
                <a:solidFill>
                  <a:srgbClr val="5B5249"/>
                </a:solidFill>
              </a:rPr>
              <a:t>Profit </a:t>
            </a:r>
            <a:r>
              <a:rPr lang="it-IT" i="1" dirty="0" err="1" smtClean="0">
                <a:solidFill>
                  <a:srgbClr val="5B5249"/>
                </a:solidFill>
              </a:rPr>
              <a:t>logic</a:t>
            </a:r>
            <a:endParaRPr kumimoji="1" lang="it-IT" sz="2400" b="0" i="1" u="none" strike="noStrike" kern="1200" cap="none" spc="0" normalizeH="0" baseline="0" noProof="0" dirty="0" smtClean="0">
              <a:ln>
                <a:noFill/>
              </a:ln>
              <a:solidFill>
                <a:srgbClr val="5B5249"/>
              </a:solidFill>
              <a:effectLst/>
              <a:uLnTx/>
              <a:uFillTx/>
            </a:endParaRPr>
          </a:p>
          <a:p>
            <a:pPr algn="ct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Econ</a:t>
            </a:r>
            <a:r>
              <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rPr>
              <a:t> </a:t>
            </a: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power</a:t>
            </a:r>
            <a:r>
              <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rPr>
              <a:t> </a:t>
            </a: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supports</a:t>
            </a:r>
            <a:r>
              <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rPr>
              <a:t> </a:t>
            </a: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pol</a:t>
            </a:r>
            <a:r>
              <a:rPr lang="it-IT" noProof="0" dirty="0" smtClean="0">
                <a:solidFill>
                  <a:srgbClr val="5B5249"/>
                </a:solidFill>
              </a:rPr>
              <a:t>/</a:t>
            </a:r>
            <a:r>
              <a:rPr lang="it-IT" noProof="0" dirty="0" err="1" smtClean="0">
                <a:solidFill>
                  <a:srgbClr val="5B5249"/>
                </a:solidFill>
              </a:rPr>
              <a:t>mil</a:t>
            </a:r>
            <a:r>
              <a:rPr lang="it-IT" noProof="0" dirty="0" smtClean="0">
                <a:solidFill>
                  <a:srgbClr val="5B5249"/>
                </a:solidFill>
              </a:rPr>
              <a:t>/</a:t>
            </a:r>
            <a:r>
              <a:rPr lang="it-IT" noProof="0" dirty="0" err="1" smtClean="0">
                <a:solidFill>
                  <a:srgbClr val="5B5249"/>
                </a:solidFill>
              </a:rPr>
              <a:t>tech</a:t>
            </a:r>
            <a:r>
              <a:rPr lang="it-IT" noProof="0" dirty="0" smtClean="0">
                <a:solidFill>
                  <a:srgbClr val="5B5249"/>
                </a:solidFill>
              </a:rPr>
              <a:t> </a:t>
            </a:r>
            <a:r>
              <a:rPr lang="it-IT" noProof="0" dirty="0" err="1" smtClean="0">
                <a:solidFill>
                  <a:srgbClr val="5B5249"/>
                </a:solidFill>
              </a:rPr>
              <a:t>power</a:t>
            </a:r>
            <a:endParaRPr lang="it-IT" noProof="0" dirty="0" smtClean="0">
              <a:solidFill>
                <a:srgbClr val="5B5249"/>
              </a:solidFill>
            </a:endParaRPr>
          </a:p>
          <a:p>
            <a:pPr algn="ctr"/>
            <a:r>
              <a:rPr lang="it-IT" dirty="0" smtClean="0">
                <a:solidFill>
                  <a:srgbClr val="5B5249"/>
                </a:solidFill>
              </a:rPr>
              <a:t>Political </a:t>
            </a:r>
            <a:r>
              <a:rPr lang="it-IT" dirty="0" err="1" smtClean="0">
                <a:solidFill>
                  <a:srgbClr val="5B5249"/>
                </a:solidFill>
              </a:rPr>
              <a:t>power</a:t>
            </a:r>
            <a:r>
              <a:rPr lang="it-IT" dirty="0" smtClean="0">
                <a:solidFill>
                  <a:srgbClr val="5B5249"/>
                </a:solidFill>
              </a:rPr>
              <a:t> </a:t>
            </a:r>
            <a:r>
              <a:rPr lang="it-IT" dirty="0" err="1" smtClean="0">
                <a:solidFill>
                  <a:srgbClr val="5B5249"/>
                </a:solidFill>
              </a:rPr>
              <a:t>supports</a:t>
            </a:r>
            <a:r>
              <a:rPr lang="it-IT" dirty="0" smtClean="0">
                <a:solidFill>
                  <a:srgbClr val="5B5249"/>
                </a:solidFill>
              </a:rPr>
              <a:t> </a:t>
            </a:r>
            <a:r>
              <a:rPr lang="it-IT" dirty="0" err="1" smtClean="0">
                <a:solidFill>
                  <a:srgbClr val="5B5249"/>
                </a:solidFill>
              </a:rPr>
              <a:t>accumul</a:t>
            </a:r>
            <a:r>
              <a:rPr lang="it-IT" dirty="0" smtClean="0">
                <a:solidFill>
                  <a:srgbClr val="5B5249"/>
                </a:solidFill>
              </a:rPr>
              <a:t>/</a:t>
            </a:r>
            <a:r>
              <a:rPr lang="it-IT" dirty="0" err="1" smtClean="0">
                <a:solidFill>
                  <a:srgbClr val="5B5249"/>
                </a:solidFill>
              </a:rPr>
              <a:t>extractivism</a:t>
            </a:r>
            <a:endParaRPr lang="it-IT" dirty="0" smtClean="0">
              <a:solidFill>
                <a:srgbClr val="5B5249"/>
              </a:solidFill>
            </a:endParaRPr>
          </a:p>
          <a:p>
            <a:pPr algn="ctr"/>
            <a:r>
              <a:rPr lang="it-IT" dirty="0" err="1" smtClean="0">
                <a:solidFill>
                  <a:srgbClr val="5B5249"/>
                </a:solidFill>
              </a:rPr>
              <a:t>Privatisation</a:t>
            </a: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a:ln>
                <a:noFill/>
              </a:ln>
              <a:solidFill>
                <a:srgbClr val="5B5249"/>
              </a:solidFill>
              <a:effectLst/>
              <a:uLnTx/>
              <a:uFillTx/>
              <a:latin typeface="Times New Roman" pitchFamily="18" charset="0"/>
              <a:ea typeface="+mn-ea"/>
              <a:cs typeface="+mn-cs"/>
            </a:endParaRPr>
          </a:p>
        </p:txBody>
      </p:sp>
      <p:sp>
        <p:nvSpPr>
          <p:cNvPr id="11" name="CasellaDiTesto 10"/>
          <p:cNvSpPr txBox="1"/>
          <p:nvPr/>
        </p:nvSpPr>
        <p:spPr>
          <a:xfrm>
            <a:off x="5478224" y="3457949"/>
            <a:ext cx="3665776" cy="45243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1" u="none" strike="noStrike" kern="1200" cap="none" spc="0" normalizeH="0" baseline="0" noProof="0" dirty="0" smtClean="0">
                <a:ln>
                  <a:noFill/>
                </a:ln>
                <a:solidFill>
                  <a:schemeClr val="tx2"/>
                </a:solidFill>
                <a:effectLst/>
                <a:uLnTx/>
                <a:uFillTx/>
                <a:latin typeface="Times New Roman" pitchFamily="18" charset="0"/>
                <a:ea typeface="+mn-ea"/>
                <a:cs typeface="+mn-cs"/>
              </a:rPr>
              <a:t>Military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smtClean="0">
                <a:ln>
                  <a:noFill/>
                </a:ln>
                <a:solidFill>
                  <a:schemeClr val="tx2"/>
                </a:solidFill>
                <a:effectLst/>
                <a:uLnTx/>
                <a:uFillTx/>
                <a:latin typeface="Times New Roman" pitchFamily="18" charset="0"/>
                <a:ea typeface="+mn-ea"/>
                <a:cs typeface="+mn-cs"/>
              </a:rPr>
              <a:t>Conflicts/Wars</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i="1" dirty="0" err="1" smtClean="0">
                <a:solidFill>
                  <a:srgbClr val="5B5249"/>
                </a:solidFill>
              </a:rPr>
              <a:t>Armed</a:t>
            </a:r>
            <a:r>
              <a:rPr lang="it-IT" i="1" dirty="0" smtClean="0">
                <a:solidFill>
                  <a:srgbClr val="5B5249"/>
                </a:solidFill>
              </a:rPr>
              <a:t> </a:t>
            </a:r>
            <a:r>
              <a:rPr lang="it-IT" i="1" dirty="0" err="1" smtClean="0">
                <a:solidFill>
                  <a:srgbClr val="5B5249"/>
                </a:solidFill>
              </a:rPr>
              <a:t>power</a:t>
            </a:r>
            <a:r>
              <a:rPr lang="it-IT" i="1" dirty="0" smtClean="0">
                <a:solidFill>
                  <a:srgbClr val="5B5249"/>
                </a:solidFill>
              </a:rPr>
              <a:t> </a:t>
            </a:r>
            <a:r>
              <a:rPr lang="it-IT" i="1" dirty="0" err="1" smtClean="0">
                <a:solidFill>
                  <a:srgbClr val="5B5249"/>
                </a:solidFill>
              </a:rPr>
              <a:t>logic</a:t>
            </a:r>
            <a:endParaRPr lang="it-IT" i="1" dirty="0" smtClean="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smtClean="0">
                <a:solidFill>
                  <a:srgbClr val="5B5249"/>
                </a:solidFill>
              </a:rPr>
              <a:t>Political </a:t>
            </a:r>
            <a:r>
              <a:rPr lang="it-IT" dirty="0" err="1" smtClean="0">
                <a:solidFill>
                  <a:srgbClr val="5B5249"/>
                </a:solidFill>
              </a:rPr>
              <a:t>g</a:t>
            </a:r>
            <a:r>
              <a:rPr lang="it-IT" baseline="0" dirty="0" err="1" smtClean="0">
                <a:solidFill>
                  <a:srgbClr val="5B5249"/>
                </a:solidFill>
              </a:rPr>
              <a:t>oals</a:t>
            </a:r>
            <a:r>
              <a:rPr lang="it-IT" dirty="0" smtClean="0">
                <a:solidFill>
                  <a:srgbClr val="5B5249"/>
                </a:solidFill>
              </a:rPr>
              <a:t>: </a:t>
            </a:r>
            <a:r>
              <a:rPr lang="it-IT" dirty="0" err="1" smtClean="0">
                <a:solidFill>
                  <a:srgbClr val="5B5249"/>
                </a:solidFill>
              </a:rPr>
              <a:t>protection</a:t>
            </a:r>
            <a:r>
              <a:rPr lang="it-IT" dirty="0" smtClean="0">
                <a:solidFill>
                  <a:srgbClr val="5B5249"/>
                </a:solidFill>
              </a:rPr>
              <a:t>, security. M</a:t>
            </a:r>
            <a:r>
              <a:rPr lang="it-IT" baseline="0" dirty="0" smtClean="0">
                <a:solidFill>
                  <a:srgbClr val="5B5249"/>
                </a:solidFill>
              </a:rPr>
              <a:t>ilitary </a:t>
            </a:r>
            <a:r>
              <a:rPr lang="it-IT" baseline="0" dirty="0" err="1" smtClean="0">
                <a:solidFill>
                  <a:srgbClr val="5B5249"/>
                </a:solidFill>
              </a:rPr>
              <a:t>means</a:t>
            </a:r>
            <a:r>
              <a:rPr lang="it-IT" baseline="0" dirty="0" smtClean="0">
                <a:solidFill>
                  <a:srgbClr val="5B5249"/>
                </a:solidFill>
              </a:rPr>
              <a:t>: </a:t>
            </a:r>
            <a:r>
              <a:rPr lang="it-IT" baseline="0" dirty="0" err="1" smtClean="0">
                <a:solidFill>
                  <a:srgbClr val="5B5249"/>
                </a:solidFill>
              </a:rPr>
              <a:t>strategies</a:t>
            </a:r>
            <a:r>
              <a:rPr lang="it-IT" baseline="0" dirty="0" smtClean="0">
                <a:solidFill>
                  <a:srgbClr val="5B5249"/>
                </a:solidFill>
              </a:rPr>
              <a:t>, </a:t>
            </a:r>
            <a:r>
              <a:rPr lang="it-IT" baseline="0" dirty="0" err="1" smtClean="0">
                <a:solidFill>
                  <a:srgbClr val="5B5249"/>
                </a:solidFill>
              </a:rPr>
              <a:t>type</a:t>
            </a:r>
            <a:r>
              <a:rPr lang="it-IT" baseline="0" dirty="0" smtClean="0">
                <a:solidFill>
                  <a:srgbClr val="5B5249"/>
                </a:solidFill>
              </a:rPr>
              <a:t> of conflicts</a:t>
            </a:r>
            <a:r>
              <a:rPr lang="it-IT" dirty="0" smtClean="0">
                <a:solidFill>
                  <a:srgbClr val="5B5249"/>
                </a:solidFill>
              </a:rPr>
              <a:t> </a:t>
            </a:r>
            <a:r>
              <a:rPr lang="it-IT" baseline="0" dirty="0" err="1" smtClean="0">
                <a:solidFill>
                  <a:srgbClr val="5B5249"/>
                </a:solidFill>
              </a:rPr>
              <a:t>arms</a:t>
            </a:r>
            <a:r>
              <a:rPr lang="it-IT" baseline="0" dirty="0" smtClean="0">
                <a:solidFill>
                  <a:srgbClr val="5B5249"/>
                </a:solidFill>
              </a:rPr>
              <a:t> </a:t>
            </a:r>
            <a:r>
              <a:rPr lang="it-IT" baseline="0" dirty="0" err="1" smtClean="0">
                <a:solidFill>
                  <a:srgbClr val="5B5249"/>
                </a:solidFill>
              </a:rPr>
              <a:t>races</a:t>
            </a:r>
            <a:r>
              <a:rPr lang="it-IT" baseline="0" dirty="0" smtClean="0">
                <a:solidFill>
                  <a:srgbClr val="5B5249"/>
                </a:solidFill>
              </a:rPr>
              <a:t>, </a:t>
            </a:r>
            <a:r>
              <a:rPr lang="it-IT" dirty="0" err="1" smtClean="0">
                <a:solidFill>
                  <a:srgbClr val="5B5249"/>
                </a:solidFill>
              </a:rPr>
              <a:t>forces</a:t>
            </a:r>
            <a:r>
              <a:rPr lang="it-IT" dirty="0" smtClean="0">
                <a:solidFill>
                  <a:srgbClr val="5B5249"/>
                </a:solidFill>
              </a:rPr>
              <a:t>, </a:t>
            </a:r>
            <a:r>
              <a:rPr lang="it-IT" dirty="0" err="1" smtClean="0">
                <a:solidFill>
                  <a:srgbClr val="5B5249"/>
                </a:solidFill>
              </a:rPr>
              <a:t>econ</a:t>
            </a:r>
            <a:r>
              <a:rPr lang="it-IT" dirty="0" smtClean="0">
                <a:solidFill>
                  <a:srgbClr val="5B5249"/>
                </a:solidFill>
              </a:rPr>
              <a:t>/</a:t>
            </a:r>
            <a:r>
              <a:rPr lang="it-IT" dirty="0" err="1" smtClean="0">
                <a:solidFill>
                  <a:srgbClr val="5B5249"/>
                </a:solidFill>
              </a:rPr>
              <a:t>tech</a:t>
            </a:r>
            <a:r>
              <a:rPr lang="it-IT" dirty="0" smtClean="0">
                <a:solidFill>
                  <a:srgbClr val="5B5249"/>
                </a:solidFill>
              </a:rPr>
              <a:t> base</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smtClean="0">
                <a:solidFill>
                  <a:srgbClr val="5B5249"/>
                </a:solidFill>
              </a:rPr>
              <a:t> </a:t>
            </a:r>
            <a:endParaRPr lang="it-IT" baseline="0" dirty="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it-IT" baseline="0" dirty="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p:txBody>
      </p:sp>
      <p:sp>
        <p:nvSpPr>
          <p:cNvPr id="13" name="Ovale 12"/>
          <p:cNvSpPr/>
          <p:nvPr/>
        </p:nvSpPr>
        <p:spPr bwMode="auto">
          <a:xfrm>
            <a:off x="5535123" y="3457949"/>
            <a:ext cx="3561357" cy="3374135"/>
          </a:xfrm>
          <a:prstGeom prst="ellipse">
            <a:avLst/>
          </a:prstGeom>
          <a:noFill/>
          <a:ln w="15875" cap="flat" cmpd="sng" algn="ctr">
            <a:solidFill>
              <a:srgbClr val="003399">
                <a:alpha val="99000"/>
              </a:srgb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chemeClr val="tx2"/>
              </a:solidFill>
              <a:effectLst/>
              <a:uLnTx/>
              <a:uFillTx/>
              <a:latin typeface="Times New Roman" pitchFamily="18" charset="0"/>
              <a:ea typeface="+mn-ea"/>
              <a:cs typeface="+mn-cs"/>
            </a:endParaRPr>
          </a:p>
        </p:txBody>
      </p:sp>
      <p:sp>
        <p:nvSpPr>
          <p:cNvPr id="15" name="Ovale 14"/>
          <p:cNvSpPr/>
          <p:nvPr/>
        </p:nvSpPr>
        <p:spPr bwMode="auto">
          <a:xfrm>
            <a:off x="2955130" y="698793"/>
            <a:ext cx="3700651" cy="3480727"/>
          </a:xfrm>
          <a:prstGeom prst="ellipse">
            <a:avLst/>
          </a:prstGeom>
          <a:noFill/>
          <a:ln w="15875" cap="flat" cmpd="sng" algn="ctr">
            <a:solidFill>
              <a:schemeClr val="tx1">
                <a:alpha val="99000"/>
              </a:schemeClr>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p:txBody>
      </p:sp>
      <p:cxnSp>
        <p:nvCxnSpPr>
          <p:cNvPr id="8" name="Connettore diritto 7"/>
          <p:cNvCxnSpPr/>
          <p:nvPr/>
        </p:nvCxnSpPr>
        <p:spPr bwMode="auto">
          <a:xfrm flipH="1">
            <a:off x="2206420" y="2698534"/>
            <a:ext cx="763969" cy="80979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6" name="Connettore diritto 15"/>
          <p:cNvCxnSpPr/>
          <p:nvPr/>
        </p:nvCxnSpPr>
        <p:spPr bwMode="auto">
          <a:xfrm>
            <a:off x="6643495" y="2658317"/>
            <a:ext cx="646530" cy="799632"/>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0" name="Connettore diritto 19"/>
          <p:cNvCxnSpPr/>
          <p:nvPr/>
        </p:nvCxnSpPr>
        <p:spPr bwMode="auto">
          <a:xfrm>
            <a:off x="3987913" y="5746521"/>
            <a:ext cx="1635084" cy="26941"/>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 name="CasellaDiTesto 1"/>
          <p:cNvSpPr txBox="1"/>
          <p:nvPr/>
        </p:nvSpPr>
        <p:spPr>
          <a:xfrm>
            <a:off x="67934" y="558375"/>
            <a:ext cx="3672800" cy="646331"/>
          </a:xfrm>
          <a:prstGeom prst="rect">
            <a:avLst/>
          </a:prstGeom>
          <a:noFill/>
        </p:spPr>
        <p:txBody>
          <a:bodyPr wrap="none" rtlCol="0">
            <a:spAutoFit/>
          </a:bodyPr>
          <a:lstStyle/>
          <a:p>
            <a:r>
              <a:rPr lang="it-IT" sz="3600" b="1" dirty="0" smtClean="0">
                <a:solidFill>
                  <a:schemeClr val="tx2"/>
                </a:solidFill>
              </a:rPr>
              <a:t>The world </a:t>
            </a:r>
            <a:r>
              <a:rPr lang="it-IT" sz="3600" b="1" dirty="0" err="1" smtClean="0">
                <a:solidFill>
                  <a:schemeClr val="tx2"/>
                </a:solidFill>
              </a:rPr>
              <a:t>system</a:t>
            </a:r>
            <a:endParaRPr lang="it-IT" sz="3600" b="1" dirty="0">
              <a:solidFill>
                <a:schemeClr val="tx2"/>
              </a:solidFill>
            </a:endParaRPr>
          </a:p>
        </p:txBody>
      </p:sp>
      <p:sp>
        <p:nvSpPr>
          <p:cNvPr id="3" name="CasellaDiTesto 2"/>
          <p:cNvSpPr txBox="1"/>
          <p:nvPr/>
        </p:nvSpPr>
        <p:spPr>
          <a:xfrm>
            <a:off x="3945028" y="5799198"/>
            <a:ext cx="1832553" cy="830997"/>
          </a:xfrm>
          <a:prstGeom prst="rect">
            <a:avLst/>
          </a:prstGeom>
          <a:noFill/>
        </p:spPr>
        <p:txBody>
          <a:bodyPr wrap="none" rtlCol="0">
            <a:spAutoFit/>
          </a:bodyPr>
          <a:lstStyle/>
          <a:p>
            <a:pPr algn="ctr"/>
            <a:r>
              <a:rPr lang="it-IT" i="1" dirty="0" err="1" smtClean="0"/>
              <a:t>Milit-industr</a:t>
            </a:r>
            <a:r>
              <a:rPr lang="it-IT" i="1" dirty="0" smtClean="0"/>
              <a:t> </a:t>
            </a:r>
          </a:p>
          <a:p>
            <a:pPr algn="ctr"/>
            <a:r>
              <a:rPr lang="it-IT" i="1" dirty="0" err="1" smtClean="0"/>
              <a:t>complex</a:t>
            </a:r>
            <a:endParaRPr lang="it-IT" i="1" dirty="0"/>
          </a:p>
        </p:txBody>
      </p:sp>
      <p:sp>
        <p:nvSpPr>
          <p:cNvPr id="17" name="CasellaDiTesto 16"/>
          <p:cNvSpPr txBox="1"/>
          <p:nvPr/>
        </p:nvSpPr>
        <p:spPr>
          <a:xfrm>
            <a:off x="1114764" y="2395266"/>
            <a:ext cx="1754006" cy="830997"/>
          </a:xfrm>
          <a:prstGeom prst="rect">
            <a:avLst/>
          </a:prstGeom>
          <a:noFill/>
        </p:spPr>
        <p:txBody>
          <a:bodyPr wrap="none" rtlCol="0">
            <a:spAutoFit/>
          </a:bodyPr>
          <a:lstStyle/>
          <a:p>
            <a:r>
              <a:rPr lang="it-IT" i="1" dirty="0" smtClean="0"/>
              <a:t>State-capital</a:t>
            </a:r>
          </a:p>
          <a:p>
            <a:r>
              <a:rPr lang="it-IT" i="1" dirty="0" smtClean="0"/>
              <a:t>relations</a:t>
            </a:r>
            <a:endParaRPr lang="it-IT" i="1" dirty="0"/>
          </a:p>
        </p:txBody>
      </p:sp>
      <p:sp>
        <p:nvSpPr>
          <p:cNvPr id="21" name="CasellaDiTesto 20"/>
          <p:cNvSpPr txBox="1"/>
          <p:nvPr/>
        </p:nvSpPr>
        <p:spPr>
          <a:xfrm>
            <a:off x="6966760" y="2385313"/>
            <a:ext cx="1874231" cy="830997"/>
          </a:xfrm>
          <a:prstGeom prst="rect">
            <a:avLst/>
          </a:prstGeom>
          <a:noFill/>
        </p:spPr>
        <p:txBody>
          <a:bodyPr wrap="none" rtlCol="0">
            <a:spAutoFit/>
          </a:bodyPr>
          <a:lstStyle/>
          <a:p>
            <a:r>
              <a:rPr lang="it-IT" i="1" dirty="0" smtClean="0"/>
              <a:t>Govt-military</a:t>
            </a:r>
          </a:p>
          <a:p>
            <a:r>
              <a:rPr lang="it-IT" i="1" dirty="0" smtClean="0"/>
              <a:t>relations</a:t>
            </a:r>
            <a:endParaRPr lang="it-IT" i="1" dirty="0"/>
          </a:p>
        </p:txBody>
      </p:sp>
    </p:spTree>
    <p:extLst>
      <p:ext uri="{BB962C8B-B14F-4D97-AF65-F5344CB8AC3E}">
        <p14:creationId xmlns:p14="http://schemas.microsoft.com/office/powerpoint/2010/main" val="786738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4934" y="88024"/>
            <a:ext cx="7772400" cy="1143000"/>
          </a:xfrm>
        </p:spPr>
        <p:txBody>
          <a:bodyPr/>
          <a:lstStyle/>
          <a:p>
            <a:r>
              <a:rPr lang="it-IT" dirty="0" smtClean="0"/>
              <a:t>Trump’s </a:t>
            </a:r>
            <a:r>
              <a:rPr lang="it-IT" dirty="0" err="1" smtClean="0"/>
              <a:t>US</a:t>
            </a:r>
            <a:r>
              <a:rPr lang="it-IT" dirty="0" smtClean="0"/>
              <a:t> </a:t>
            </a:r>
            <a:endParaRPr lang="it-IT" dirty="0"/>
          </a:p>
        </p:txBody>
      </p:sp>
      <p:sp>
        <p:nvSpPr>
          <p:cNvPr id="3" name="Segnaposto contenuto 2"/>
          <p:cNvSpPr>
            <a:spLocks noGrp="1"/>
          </p:cNvSpPr>
          <p:nvPr>
            <p:ph idx="1"/>
          </p:nvPr>
        </p:nvSpPr>
        <p:spPr>
          <a:xfrm>
            <a:off x="251520" y="1203531"/>
            <a:ext cx="8587798" cy="5092980"/>
          </a:xfrm>
        </p:spPr>
        <p:txBody>
          <a:bodyPr/>
          <a:lstStyle/>
          <a:p>
            <a:r>
              <a:rPr lang="it-IT" b="1" dirty="0" err="1"/>
              <a:t>Continuity</a:t>
            </a:r>
            <a:r>
              <a:rPr lang="it-IT" b="1" dirty="0"/>
              <a:t> of </a:t>
            </a:r>
            <a:r>
              <a:rPr lang="it-IT" b="1" dirty="0" err="1"/>
              <a:t>US</a:t>
            </a:r>
            <a:r>
              <a:rPr lang="it-IT" b="1" dirty="0"/>
              <a:t> policy </a:t>
            </a:r>
            <a:endParaRPr lang="it-IT" b="1" dirty="0" smtClean="0"/>
          </a:p>
          <a:p>
            <a:r>
              <a:rPr lang="it-IT" dirty="0"/>
              <a:t>Trump 1, Biden, Trump </a:t>
            </a:r>
            <a:r>
              <a:rPr lang="it-IT" dirty="0" smtClean="0"/>
              <a:t>2</a:t>
            </a:r>
            <a:endParaRPr lang="it-IT" dirty="0" smtClean="0"/>
          </a:p>
          <a:p>
            <a:r>
              <a:rPr lang="it-IT" dirty="0" err="1" smtClean="0"/>
              <a:t>Confrontation</a:t>
            </a:r>
            <a:r>
              <a:rPr lang="it-IT" dirty="0" smtClean="0"/>
              <a:t> with </a:t>
            </a:r>
            <a:r>
              <a:rPr lang="it-IT" dirty="0" smtClean="0"/>
              <a:t>China: hard or soft?</a:t>
            </a:r>
            <a:endParaRPr lang="it-IT" dirty="0" smtClean="0"/>
          </a:p>
          <a:p>
            <a:r>
              <a:rPr lang="it-IT" dirty="0" err="1" smtClean="0"/>
              <a:t>Weakening</a:t>
            </a:r>
            <a:r>
              <a:rPr lang="it-IT" dirty="0" smtClean="0"/>
              <a:t> of EU (NATO </a:t>
            </a:r>
            <a:r>
              <a:rPr lang="it-IT" dirty="0" err="1" smtClean="0"/>
              <a:t>power</a:t>
            </a:r>
            <a:r>
              <a:rPr lang="it-IT" dirty="0" smtClean="0"/>
              <a:t>, Ukraine war</a:t>
            </a:r>
            <a:r>
              <a:rPr lang="it-IT" dirty="0" smtClean="0"/>
              <a:t>)</a:t>
            </a:r>
          </a:p>
          <a:p>
            <a:r>
              <a:rPr lang="it-IT" dirty="0" smtClean="0"/>
              <a:t>Challenge to </a:t>
            </a:r>
            <a:r>
              <a:rPr lang="it-IT" dirty="0" err="1" smtClean="0"/>
              <a:t>BRICs</a:t>
            </a:r>
            <a:endParaRPr lang="it-IT" dirty="0" smtClean="0"/>
          </a:p>
          <a:p>
            <a:r>
              <a:rPr lang="it-IT" dirty="0" smtClean="0"/>
              <a:t>Change with </a:t>
            </a:r>
            <a:r>
              <a:rPr lang="it-IT" dirty="0" err="1" smtClean="0"/>
              <a:t>intl</a:t>
            </a:r>
            <a:r>
              <a:rPr lang="it-IT" dirty="0" smtClean="0"/>
              <a:t> order: </a:t>
            </a:r>
            <a:r>
              <a:rPr lang="it-IT" dirty="0" err="1" smtClean="0"/>
              <a:t>less</a:t>
            </a:r>
            <a:r>
              <a:rPr lang="it-IT" dirty="0" smtClean="0"/>
              <a:t> </a:t>
            </a:r>
            <a:r>
              <a:rPr lang="it-IT" dirty="0" err="1" smtClean="0"/>
              <a:t>intl</a:t>
            </a:r>
            <a:r>
              <a:rPr lang="it-IT" dirty="0" smtClean="0"/>
              <a:t> </a:t>
            </a:r>
            <a:r>
              <a:rPr lang="it-IT" dirty="0" err="1" smtClean="0"/>
              <a:t>rules</a:t>
            </a:r>
            <a:r>
              <a:rPr lang="it-IT" dirty="0" smtClean="0"/>
              <a:t> and more </a:t>
            </a:r>
            <a:r>
              <a:rPr lang="it-IT" dirty="0" err="1" smtClean="0"/>
              <a:t>bilateral</a:t>
            </a:r>
            <a:r>
              <a:rPr lang="it-IT" dirty="0" smtClean="0"/>
              <a:t> </a:t>
            </a:r>
            <a:r>
              <a:rPr lang="it-IT" dirty="0" err="1" smtClean="0"/>
              <a:t>power</a:t>
            </a:r>
            <a:r>
              <a:rPr lang="it-IT" dirty="0" smtClean="0"/>
              <a:t> relations</a:t>
            </a:r>
          </a:p>
          <a:p>
            <a:r>
              <a:rPr lang="it-IT" dirty="0" smtClean="0"/>
              <a:t>Combination of </a:t>
            </a:r>
            <a:r>
              <a:rPr lang="it-IT" dirty="0" err="1" smtClean="0"/>
              <a:t>mil</a:t>
            </a:r>
            <a:r>
              <a:rPr lang="it-IT" dirty="0" smtClean="0"/>
              <a:t>, </a:t>
            </a:r>
            <a:r>
              <a:rPr lang="it-IT" dirty="0" err="1" smtClean="0"/>
              <a:t>pol</a:t>
            </a:r>
            <a:r>
              <a:rPr lang="it-IT" dirty="0" smtClean="0"/>
              <a:t>, </a:t>
            </a:r>
            <a:r>
              <a:rPr lang="it-IT" dirty="0" err="1" smtClean="0"/>
              <a:t>econ</a:t>
            </a:r>
            <a:r>
              <a:rPr lang="it-IT" dirty="0" smtClean="0"/>
              <a:t>, business, </a:t>
            </a:r>
            <a:r>
              <a:rPr lang="it-IT" dirty="0" err="1" smtClean="0"/>
              <a:t>tech</a:t>
            </a:r>
            <a:r>
              <a:rPr lang="it-IT" dirty="0" smtClean="0"/>
              <a:t> </a:t>
            </a:r>
            <a:r>
              <a:rPr lang="it-IT" dirty="0" err="1" smtClean="0"/>
              <a:t>actions</a:t>
            </a:r>
            <a:r>
              <a:rPr lang="it-IT" dirty="0" smtClean="0"/>
              <a:t> for </a:t>
            </a:r>
            <a:r>
              <a:rPr lang="it-IT" dirty="0" err="1" smtClean="0"/>
              <a:t>preserving</a:t>
            </a:r>
            <a:r>
              <a:rPr lang="it-IT" dirty="0" smtClean="0"/>
              <a:t> </a:t>
            </a:r>
            <a:r>
              <a:rPr lang="it-IT" dirty="0" err="1" smtClean="0"/>
              <a:t>power</a:t>
            </a:r>
            <a:r>
              <a:rPr lang="it-IT" dirty="0" smtClean="0"/>
              <a:t> positions</a:t>
            </a:r>
          </a:p>
          <a:p>
            <a:r>
              <a:rPr lang="it-IT" dirty="0" smtClean="0"/>
              <a:t>Domestic conflicts: </a:t>
            </a:r>
            <a:r>
              <a:rPr lang="it-IT" dirty="0" err="1" smtClean="0"/>
              <a:t>authoritarian</a:t>
            </a:r>
            <a:r>
              <a:rPr lang="it-IT" dirty="0" smtClean="0"/>
              <a:t> </a:t>
            </a:r>
            <a:r>
              <a:rPr lang="it-IT" dirty="0" err="1" smtClean="0"/>
              <a:t>rule</a:t>
            </a:r>
            <a:r>
              <a:rPr lang="it-IT" dirty="0" smtClean="0"/>
              <a:t>?</a:t>
            </a:r>
            <a:endParaRPr lang="it-IT" dirty="0" smtClean="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40</a:t>
            </a:fld>
            <a:endParaRPr lang="it-IT" sz="1400"/>
          </a:p>
        </p:txBody>
      </p:sp>
    </p:spTree>
    <p:extLst>
      <p:ext uri="{BB962C8B-B14F-4D97-AF65-F5344CB8AC3E}">
        <p14:creationId xmlns:p14="http://schemas.microsoft.com/office/powerpoint/2010/main" val="459155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smtClean="0"/>
              <a:t>Trump’s economic </a:t>
            </a:r>
            <a:r>
              <a:rPr lang="it-IT" dirty="0" err="1" smtClean="0"/>
              <a:t>racketeering</a:t>
            </a:r>
            <a:endParaRPr lang="it-IT" dirty="0"/>
          </a:p>
        </p:txBody>
      </p:sp>
      <p:sp>
        <p:nvSpPr>
          <p:cNvPr id="3" name="Segnaposto contenuto 2"/>
          <p:cNvSpPr>
            <a:spLocks noGrp="1"/>
          </p:cNvSpPr>
          <p:nvPr>
            <p:ph idx="1"/>
          </p:nvPr>
        </p:nvSpPr>
        <p:spPr>
          <a:xfrm>
            <a:off x="304682" y="1504372"/>
            <a:ext cx="8385566" cy="5092980"/>
          </a:xfrm>
        </p:spPr>
        <p:txBody>
          <a:bodyPr/>
          <a:lstStyle/>
          <a:p>
            <a:r>
              <a:rPr lang="it-IT" dirty="0" smtClean="0"/>
              <a:t>90 </a:t>
            </a:r>
            <a:r>
              <a:rPr lang="it-IT" dirty="0" err="1" smtClean="0"/>
              <a:t>countries</a:t>
            </a:r>
            <a:r>
              <a:rPr lang="it-IT" dirty="0" smtClean="0"/>
              <a:t> with 15% </a:t>
            </a:r>
            <a:r>
              <a:rPr lang="it-IT" dirty="0" err="1" smtClean="0"/>
              <a:t>tariffs</a:t>
            </a:r>
            <a:r>
              <a:rPr lang="it-IT" dirty="0"/>
              <a:t> </a:t>
            </a:r>
            <a:r>
              <a:rPr lang="it-IT" dirty="0" smtClean="0"/>
              <a:t>(EU, Japan) UK 10%, Canada, Mexico </a:t>
            </a:r>
            <a:r>
              <a:rPr lang="it-IT" dirty="0" err="1" smtClean="0"/>
              <a:t>clashes</a:t>
            </a:r>
            <a:endParaRPr lang="it-IT" dirty="0" smtClean="0"/>
          </a:p>
          <a:p>
            <a:r>
              <a:rPr lang="it-IT" dirty="0" smtClean="0"/>
              <a:t>Political </a:t>
            </a:r>
            <a:r>
              <a:rPr lang="it-IT" dirty="0" err="1" smtClean="0"/>
              <a:t>fight</a:t>
            </a:r>
            <a:r>
              <a:rPr lang="it-IT" dirty="0" smtClean="0"/>
              <a:t> with Brazil, India</a:t>
            </a:r>
          </a:p>
          <a:p>
            <a:r>
              <a:rPr lang="it-IT" dirty="0" err="1" smtClean="0"/>
              <a:t>Systemic</a:t>
            </a:r>
            <a:r>
              <a:rPr lang="it-IT" dirty="0" smtClean="0"/>
              <a:t> </a:t>
            </a:r>
            <a:r>
              <a:rPr lang="it-IT" dirty="0" err="1" smtClean="0"/>
              <a:t>challenge</a:t>
            </a:r>
            <a:r>
              <a:rPr lang="it-IT" dirty="0" smtClean="0"/>
              <a:t> with China, </a:t>
            </a:r>
            <a:r>
              <a:rPr lang="it-IT" dirty="0" err="1" smtClean="0"/>
              <a:t>negotiations</a:t>
            </a:r>
            <a:endParaRPr lang="it-IT" dirty="0" smtClean="0"/>
          </a:p>
          <a:p>
            <a:r>
              <a:rPr lang="it-IT" dirty="0" smtClean="0"/>
              <a:t>Issues: </a:t>
            </a:r>
            <a:r>
              <a:rPr lang="it-IT" dirty="0" err="1" smtClean="0"/>
              <a:t>Tech</a:t>
            </a:r>
            <a:r>
              <a:rPr lang="it-IT" dirty="0" smtClean="0"/>
              <a:t>, chips, Nvidia</a:t>
            </a:r>
            <a:r>
              <a:rPr lang="it-IT" dirty="0"/>
              <a:t>, </a:t>
            </a:r>
            <a:r>
              <a:rPr lang="it-IT" dirty="0" err="1" smtClean="0"/>
              <a:t>drugs</a:t>
            </a:r>
            <a:endParaRPr lang="it-IT" dirty="0"/>
          </a:p>
          <a:p>
            <a:r>
              <a:rPr lang="it-IT" dirty="0" err="1" smtClean="0"/>
              <a:t>Dollar</a:t>
            </a:r>
            <a:r>
              <a:rPr lang="it-IT" dirty="0" smtClean="0"/>
              <a:t>, </a:t>
            </a:r>
            <a:r>
              <a:rPr lang="it-IT" dirty="0" err="1" smtClean="0"/>
              <a:t>finance</a:t>
            </a:r>
            <a:r>
              <a:rPr lang="it-IT" dirty="0" smtClean="0"/>
              <a:t>, </a:t>
            </a:r>
            <a:r>
              <a:rPr lang="it-IT" dirty="0" err="1" smtClean="0"/>
              <a:t>US</a:t>
            </a:r>
            <a:r>
              <a:rPr lang="it-IT" dirty="0" smtClean="0"/>
              <a:t> </a:t>
            </a:r>
            <a:r>
              <a:rPr lang="it-IT" dirty="0" err="1" smtClean="0"/>
              <a:t>debt</a:t>
            </a:r>
            <a:endParaRPr lang="it-IT" dirty="0" smtClean="0"/>
          </a:p>
          <a:p>
            <a:pPr marL="0" indent="0">
              <a:buNone/>
            </a:pPr>
            <a:r>
              <a:rPr lang="it-IT" i="1" dirty="0" smtClean="0"/>
              <a:t>Short </a:t>
            </a:r>
            <a:r>
              <a:rPr lang="it-IT" i="1" dirty="0" err="1" smtClean="0"/>
              <a:t>term</a:t>
            </a:r>
            <a:r>
              <a:rPr lang="it-IT" i="1" dirty="0" smtClean="0"/>
              <a:t> </a:t>
            </a:r>
            <a:r>
              <a:rPr lang="it-IT" i="1" dirty="0" err="1" smtClean="0"/>
              <a:t>acquiescence</a:t>
            </a:r>
            <a:endParaRPr lang="it-IT" i="1" dirty="0" smtClean="0"/>
          </a:p>
          <a:p>
            <a:pPr marL="0" indent="0">
              <a:buNone/>
            </a:pPr>
            <a:r>
              <a:rPr lang="it-IT" i="1" dirty="0" smtClean="0"/>
              <a:t>China </a:t>
            </a:r>
            <a:r>
              <a:rPr lang="it-IT" i="1" dirty="0" err="1" smtClean="0"/>
              <a:t>patient</a:t>
            </a:r>
            <a:r>
              <a:rPr lang="it-IT" i="1" dirty="0" smtClean="0"/>
              <a:t> </a:t>
            </a:r>
            <a:r>
              <a:rPr lang="it-IT" i="1" dirty="0" err="1" smtClean="0"/>
              <a:t>confrontation</a:t>
            </a:r>
            <a:endParaRPr lang="it-IT" i="1" dirty="0" smtClean="0"/>
          </a:p>
          <a:p>
            <a:pPr marL="0" indent="0">
              <a:buNone/>
            </a:pPr>
            <a:r>
              <a:rPr lang="it-IT" i="1" dirty="0" smtClean="0"/>
              <a:t>Long </a:t>
            </a:r>
            <a:r>
              <a:rPr lang="it-IT" i="1" dirty="0" err="1" smtClean="0"/>
              <a:t>term</a:t>
            </a:r>
            <a:r>
              <a:rPr lang="it-IT" i="1" dirty="0" smtClean="0"/>
              <a:t> </a:t>
            </a:r>
            <a:r>
              <a:rPr lang="it-IT" i="1" dirty="0" err="1" smtClean="0"/>
              <a:t>weakening</a:t>
            </a:r>
            <a:r>
              <a:rPr lang="it-IT" i="1" dirty="0" smtClean="0"/>
              <a:t> of </a:t>
            </a:r>
            <a:r>
              <a:rPr lang="it-IT" i="1" dirty="0" err="1" smtClean="0"/>
              <a:t>US</a:t>
            </a:r>
            <a:r>
              <a:rPr lang="it-IT" i="1" dirty="0" smtClean="0"/>
              <a:t> </a:t>
            </a:r>
            <a:r>
              <a:rPr lang="it-IT" i="1" dirty="0" err="1" smtClean="0"/>
              <a:t>power</a:t>
            </a:r>
            <a:endParaRPr lang="it-IT" i="1" dirty="0" smtClean="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41</a:t>
            </a:fld>
            <a:endParaRPr lang="it-IT" sz="1400"/>
          </a:p>
        </p:txBody>
      </p:sp>
    </p:spTree>
    <p:extLst>
      <p:ext uri="{BB962C8B-B14F-4D97-AF65-F5344CB8AC3E}">
        <p14:creationId xmlns:p14="http://schemas.microsoft.com/office/powerpoint/2010/main" val="1319531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7772400" cy="1143000"/>
          </a:xfrm>
        </p:spPr>
        <p:txBody>
          <a:bodyPr/>
          <a:lstStyle/>
          <a:p>
            <a:r>
              <a:rPr lang="it-IT" dirty="0" smtClean="0"/>
              <a:t>An </a:t>
            </a:r>
            <a:r>
              <a:rPr lang="it-IT" dirty="0" err="1" smtClean="0"/>
              <a:t>age</a:t>
            </a:r>
            <a:r>
              <a:rPr lang="it-IT" dirty="0" smtClean="0"/>
              <a:t> of </a:t>
            </a:r>
            <a:r>
              <a:rPr lang="it-IT" dirty="0" err="1" smtClean="0"/>
              <a:t>systemic</a:t>
            </a:r>
            <a:r>
              <a:rPr lang="it-IT" dirty="0" smtClean="0"/>
              <a:t> </a:t>
            </a:r>
            <a:r>
              <a:rPr lang="it-IT" dirty="0" err="1" smtClean="0"/>
              <a:t>chaos</a:t>
            </a:r>
            <a:endParaRPr lang="it-IT" dirty="0"/>
          </a:p>
        </p:txBody>
      </p:sp>
      <p:sp>
        <p:nvSpPr>
          <p:cNvPr id="3" name="Segnaposto contenuto 2"/>
          <p:cNvSpPr>
            <a:spLocks noGrp="1"/>
          </p:cNvSpPr>
          <p:nvPr>
            <p:ph idx="1"/>
          </p:nvPr>
        </p:nvSpPr>
        <p:spPr>
          <a:xfrm>
            <a:off x="179512" y="1196752"/>
            <a:ext cx="8784976" cy="5092980"/>
          </a:xfrm>
        </p:spPr>
        <p:txBody>
          <a:bodyPr/>
          <a:lstStyle/>
          <a:p>
            <a:r>
              <a:rPr lang="it-IT" dirty="0"/>
              <a:t>W</a:t>
            </a:r>
            <a:r>
              <a:rPr lang="it-IT" dirty="0" smtClean="0"/>
              <a:t>orld </a:t>
            </a:r>
            <a:r>
              <a:rPr lang="it-IT" dirty="0" err="1" smtClean="0"/>
              <a:t>system</a:t>
            </a:r>
            <a:r>
              <a:rPr lang="it-IT" dirty="0" smtClean="0"/>
              <a:t> </a:t>
            </a:r>
            <a:r>
              <a:rPr lang="it-IT" dirty="0" err="1" smtClean="0"/>
              <a:t>matters</a:t>
            </a:r>
            <a:r>
              <a:rPr lang="it-IT" dirty="0" smtClean="0"/>
              <a:t>: </a:t>
            </a:r>
            <a:r>
              <a:rPr lang="it-IT" dirty="0" err="1" smtClean="0"/>
              <a:t>capitalism</a:t>
            </a:r>
            <a:r>
              <a:rPr lang="it-IT" dirty="0" smtClean="0"/>
              <a:t>, </a:t>
            </a:r>
            <a:r>
              <a:rPr lang="it-IT" dirty="0" err="1" smtClean="0"/>
              <a:t>states</a:t>
            </a:r>
            <a:r>
              <a:rPr lang="it-IT" dirty="0" smtClean="0"/>
              <a:t>, wars</a:t>
            </a:r>
          </a:p>
          <a:p>
            <a:r>
              <a:rPr lang="it-IT" dirty="0" err="1" smtClean="0"/>
              <a:t>Today</a:t>
            </a:r>
            <a:r>
              <a:rPr lang="it-IT" dirty="0" smtClean="0"/>
              <a:t>: </a:t>
            </a:r>
            <a:r>
              <a:rPr lang="it-IT" dirty="0" err="1" smtClean="0"/>
              <a:t>US</a:t>
            </a:r>
            <a:r>
              <a:rPr lang="it-IT" dirty="0" smtClean="0"/>
              <a:t> </a:t>
            </a:r>
            <a:r>
              <a:rPr lang="it-IT" dirty="0" err="1" smtClean="0"/>
              <a:t>hegemonic</a:t>
            </a:r>
            <a:r>
              <a:rPr lang="it-IT" dirty="0" smtClean="0"/>
              <a:t> </a:t>
            </a:r>
            <a:r>
              <a:rPr lang="it-IT" dirty="0" err="1" smtClean="0"/>
              <a:t>decline</a:t>
            </a:r>
            <a:r>
              <a:rPr lang="it-IT" dirty="0" smtClean="0"/>
              <a:t> and the </a:t>
            </a:r>
            <a:r>
              <a:rPr lang="it-IT" dirty="0" err="1" smtClean="0"/>
              <a:t>responses</a:t>
            </a:r>
            <a:r>
              <a:rPr lang="it-IT" dirty="0" smtClean="0"/>
              <a:t> </a:t>
            </a:r>
            <a:r>
              <a:rPr lang="it-IT" dirty="0" err="1" smtClean="0"/>
              <a:t>shape</a:t>
            </a:r>
            <a:r>
              <a:rPr lang="it-IT" dirty="0" smtClean="0"/>
              <a:t> the </a:t>
            </a:r>
            <a:r>
              <a:rPr lang="it-IT" dirty="0" err="1" smtClean="0"/>
              <a:t>context</a:t>
            </a:r>
            <a:r>
              <a:rPr lang="it-IT" dirty="0" smtClean="0"/>
              <a:t> of conflicts: </a:t>
            </a:r>
            <a:r>
              <a:rPr lang="it-IT" b="1" dirty="0" err="1" smtClean="0"/>
              <a:t>Systemic</a:t>
            </a:r>
            <a:r>
              <a:rPr lang="it-IT" b="1" dirty="0" smtClean="0"/>
              <a:t> </a:t>
            </a:r>
            <a:r>
              <a:rPr lang="it-IT" b="1" dirty="0" err="1" smtClean="0"/>
              <a:t>chaos</a:t>
            </a:r>
            <a:r>
              <a:rPr lang="it-IT" dirty="0" smtClean="0"/>
              <a:t> </a:t>
            </a:r>
          </a:p>
          <a:p>
            <a:r>
              <a:rPr lang="it-IT" b="1" dirty="0" smtClean="0"/>
              <a:t>Wars</a:t>
            </a:r>
            <a:r>
              <a:rPr lang="it-IT" dirty="0" smtClean="0"/>
              <a:t>: </a:t>
            </a:r>
            <a:r>
              <a:rPr lang="it-IT" dirty="0" err="1" smtClean="0"/>
              <a:t>US</a:t>
            </a:r>
            <a:r>
              <a:rPr lang="it-IT" dirty="0" smtClean="0"/>
              <a:t> </a:t>
            </a:r>
            <a:r>
              <a:rPr lang="it-IT" dirty="0" err="1" smtClean="0"/>
              <a:t>threat</a:t>
            </a:r>
            <a:r>
              <a:rPr lang="it-IT" dirty="0" smtClean="0"/>
              <a:t> of military force (</a:t>
            </a:r>
            <a:r>
              <a:rPr lang="it-IT" dirty="0" err="1" smtClean="0"/>
              <a:t>intern</a:t>
            </a:r>
            <a:r>
              <a:rPr lang="it-IT" dirty="0" smtClean="0"/>
              <a:t>/</a:t>
            </a:r>
            <a:r>
              <a:rPr lang="it-IT" dirty="0" err="1" smtClean="0"/>
              <a:t>extern</a:t>
            </a:r>
            <a:r>
              <a:rPr lang="it-IT" dirty="0" smtClean="0"/>
              <a:t>) spread of long-</a:t>
            </a:r>
            <a:r>
              <a:rPr lang="it-IT" dirty="0" err="1" smtClean="0"/>
              <a:t>terms</a:t>
            </a:r>
            <a:r>
              <a:rPr lang="it-IT" dirty="0" smtClean="0"/>
              <a:t> wars, Ukraine, Middle East</a:t>
            </a:r>
          </a:p>
          <a:p>
            <a:r>
              <a:rPr lang="it-IT" b="1" dirty="0" smtClean="0"/>
              <a:t>Politics</a:t>
            </a:r>
            <a:r>
              <a:rPr lang="it-IT" dirty="0" smtClean="0"/>
              <a:t>: </a:t>
            </a:r>
            <a:r>
              <a:rPr lang="it-IT" dirty="0" err="1" smtClean="0"/>
              <a:t>Instability</a:t>
            </a:r>
            <a:r>
              <a:rPr lang="it-IT" dirty="0" smtClean="0"/>
              <a:t>, </a:t>
            </a:r>
            <a:r>
              <a:rPr lang="it-IT" dirty="0" err="1" smtClean="0"/>
              <a:t>populism</a:t>
            </a:r>
            <a:r>
              <a:rPr lang="it-IT" dirty="0" smtClean="0"/>
              <a:t>, </a:t>
            </a:r>
            <a:r>
              <a:rPr lang="it-IT" dirty="0" err="1" smtClean="0"/>
              <a:t>lack</a:t>
            </a:r>
            <a:r>
              <a:rPr lang="it-IT" dirty="0" smtClean="0"/>
              <a:t> of </a:t>
            </a:r>
            <a:r>
              <a:rPr lang="it-IT" dirty="0" err="1" smtClean="0"/>
              <a:t>consensus</a:t>
            </a:r>
            <a:endParaRPr lang="it-IT" dirty="0" smtClean="0"/>
          </a:p>
          <a:p>
            <a:r>
              <a:rPr lang="it-IT" b="1" dirty="0" smtClean="0"/>
              <a:t>Economics</a:t>
            </a:r>
            <a:r>
              <a:rPr lang="it-IT" dirty="0" smtClean="0"/>
              <a:t>: </a:t>
            </a:r>
            <a:r>
              <a:rPr lang="it-IT" dirty="0" err="1" smtClean="0"/>
              <a:t>crisis</a:t>
            </a:r>
            <a:r>
              <a:rPr lang="it-IT" dirty="0" smtClean="0"/>
              <a:t>, </a:t>
            </a:r>
            <a:r>
              <a:rPr lang="it-IT" dirty="0" err="1" smtClean="0"/>
              <a:t>uncertainty</a:t>
            </a:r>
            <a:r>
              <a:rPr lang="it-IT" dirty="0" smtClean="0"/>
              <a:t>, </a:t>
            </a:r>
          </a:p>
          <a:p>
            <a:r>
              <a:rPr lang="it-IT" i="1" dirty="0" err="1" smtClean="0"/>
              <a:t>What</a:t>
            </a:r>
            <a:r>
              <a:rPr lang="it-IT" i="1" dirty="0" smtClean="0"/>
              <a:t> </a:t>
            </a:r>
            <a:r>
              <a:rPr lang="it-IT" i="1" dirty="0" err="1" smtClean="0"/>
              <a:t>hegemonic</a:t>
            </a:r>
            <a:r>
              <a:rPr lang="it-IT" i="1" dirty="0" smtClean="0"/>
              <a:t> </a:t>
            </a:r>
            <a:r>
              <a:rPr lang="it-IT" i="1" dirty="0" err="1" smtClean="0"/>
              <a:t>transition</a:t>
            </a:r>
            <a:r>
              <a:rPr lang="it-IT" i="1" dirty="0" smtClean="0"/>
              <a:t> and new world order?</a:t>
            </a:r>
          </a:p>
          <a:p>
            <a:r>
              <a:rPr lang="it-IT" i="1" dirty="0" smtClean="0"/>
              <a:t>A </a:t>
            </a:r>
            <a:r>
              <a:rPr lang="it-IT" i="1" dirty="0" err="1" smtClean="0"/>
              <a:t>multipolar</a:t>
            </a:r>
            <a:r>
              <a:rPr lang="it-IT" i="1" dirty="0" smtClean="0"/>
              <a:t> </a:t>
            </a:r>
            <a:r>
              <a:rPr lang="it-IT" i="1" dirty="0" err="1" smtClean="0"/>
              <a:t>system</a:t>
            </a:r>
            <a:r>
              <a:rPr lang="it-IT" i="1" dirty="0" smtClean="0"/>
              <a:t>?</a:t>
            </a:r>
          </a:p>
          <a:p>
            <a:r>
              <a:rPr lang="it-IT" i="1" dirty="0" smtClean="0"/>
              <a:t>Rise of China as new </a:t>
            </a:r>
            <a:r>
              <a:rPr lang="it-IT" i="1" smtClean="0"/>
              <a:t>hegemonic </a:t>
            </a:r>
            <a:r>
              <a:rPr lang="it-IT" i="1" dirty="0" err="1" smtClean="0"/>
              <a:t>power</a:t>
            </a:r>
            <a:r>
              <a:rPr lang="it-IT" i="1" dirty="0" smtClean="0"/>
              <a:t>?</a:t>
            </a:r>
            <a:endParaRPr lang="it-IT" i="1"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42</a:t>
            </a:fld>
            <a:endParaRPr lang="it-IT" sz="1400"/>
          </a:p>
        </p:txBody>
      </p:sp>
    </p:spTree>
    <p:extLst>
      <p:ext uri="{BB962C8B-B14F-4D97-AF65-F5344CB8AC3E}">
        <p14:creationId xmlns:p14="http://schemas.microsoft.com/office/powerpoint/2010/main" val="3606536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43</a:t>
            </a:fld>
            <a:endParaRPr lang="it-IT" sz="1400"/>
          </a:p>
        </p:txBody>
      </p:sp>
      <p:pic>
        <p:nvPicPr>
          <p:cNvPr id="7" name="Immagine 6"/>
          <p:cNvPicPr>
            <a:picLocks noChangeAspect="1"/>
          </p:cNvPicPr>
          <p:nvPr/>
        </p:nvPicPr>
        <p:blipFill>
          <a:blip r:embed="rId2"/>
          <a:stretch>
            <a:fillRect/>
          </a:stretch>
        </p:blipFill>
        <p:spPr>
          <a:xfrm>
            <a:off x="5652120" y="730088"/>
            <a:ext cx="2336288" cy="3466468"/>
          </a:xfrm>
          <a:prstGeom prst="rect">
            <a:avLst/>
          </a:prstGeom>
        </p:spPr>
      </p:pic>
      <p:pic>
        <p:nvPicPr>
          <p:cNvPr id="9" name="Immagine 8"/>
          <p:cNvPicPr>
            <a:picLocks noChangeAspect="1"/>
          </p:cNvPicPr>
          <p:nvPr/>
        </p:nvPicPr>
        <p:blipFill>
          <a:blip r:embed="rId3"/>
          <a:stretch>
            <a:fillRect/>
          </a:stretch>
        </p:blipFill>
        <p:spPr>
          <a:xfrm>
            <a:off x="2971800" y="764704"/>
            <a:ext cx="2394504" cy="3397236"/>
          </a:xfrm>
          <a:prstGeom prst="rect">
            <a:avLst/>
          </a:prstGeom>
        </p:spPr>
      </p:pic>
      <p:pic>
        <p:nvPicPr>
          <p:cNvPr id="10" name="Immagine 9"/>
          <p:cNvPicPr>
            <a:picLocks noChangeAspect="1"/>
          </p:cNvPicPr>
          <p:nvPr/>
        </p:nvPicPr>
        <p:blipFill>
          <a:blip r:embed="rId4"/>
          <a:stretch>
            <a:fillRect/>
          </a:stretch>
        </p:blipFill>
        <p:spPr>
          <a:xfrm>
            <a:off x="467544" y="764704"/>
            <a:ext cx="2373591" cy="3312368"/>
          </a:xfrm>
          <a:prstGeom prst="rect">
            <a:avLst/>
          </a:prstGeom>
        </p:spPr>
      </p:pic>
      <p:sp>
        <p:nvSpPr>
          <p:cNvPr id="3" name="CasellaDiTesto 2"/>
          <p:cNvSpPr txBox="1"/>
          <p:nvPr/>
        </p:nvSpPr>
        <p:spPr>
          <a:xfrm>
            <a:off x="395537" y="5951835"/>
            <a:ext cx="6120680" cy="369332"/>
          </a:xfrm>
          <a:prstGeom prst="rect">
            <a:avLst/>
          </a:prstGeom>
          <a:noFill/>
        </p:spPr>
        <p:txBody>
          <a:bodyPr wrap="square" rtlCol="0">
            <a:spAutoFit/>
          </a:bodyPr>
          <a:lstStyle/>
          <a:p>
            <a:endParaRPr lang="it-IT" sz="1800" dirty="0"/>
          </a:p>
        </p:txBody>
      </p:sp>
      <p:sp>
        <p:nvSpPr>
          <p:cNvPr id="6" name="Rettangolo 5"/>
          <p:cNvSpPr/>
          <p:nvPr/>
        </p:nvSpPr>
        <p:spPr>
          <a:xfrm>
            <a:off x="3388968" y="4651708"/>
            <a:ext cx="4572000" cy="1384995"/>
          </a:xfrm>
          <a:prstGeom prst="rect">
            <a:avLst/>
          </a:prstGeom>
        </p:spPr>
        <p:txBody>
          <a:bodyPr>
            <a:spAutoFit/>
          </a:bodyPr>
          <a:lstStyle/>
          <a:p>
            <a:r>
              <a:rPr lang="en-US" b="1" dirty="0">
                <a:solidFill>
                  <a:srgbClr val="FF0000"/>
                </a:solidFill>
                <a:latin typeface="Segoe UI Variable Small Semibol" pitchFamily="2" charset="0"/>
              </a:rPr>
              <a:t>NATIONAL PHD IN PEACE </a:t>
            </a:r>
            <a:r>
              <a:rPr lang="en-US" b="1" dirty="0" smtClean="0">
                <a:solidFill>
                  <a:srgbClr val="FF0000"/>
                </a:solidFill>
                <a:latin typeface="Segoe UI Variable Small Semibol" pitchFamily="2" charset="0"/>
              </a:rPr>
              <a:t>STUDIES – SAPIENZA </a:t>
            </a:r>
            <a:r>
              <a:rPr lang="en-US" b="1" dirty="0" err="1" smtClean="0">
                <a:solidFill>
                  <a:srgbClr val="FF0000"/>
                </a:solidFill>
                <a:latin typeface="Segoe UI Variable Small Semibol" pitchFamily="2" charset="0"/>
              </a:rPr>
              <a:t>COORD</a:t>
            </a:r>
            <a:r>
              <a:rPr lang="en-US" b="1" dirty="0" smtClean="0">
                <a:solidFill>
                  <a:srgbClr val="FF0000"/>
                </a:solidFill>
                <a:latin typeface="Segoe UI Variable Small Semibol" pitchFamily="2" charset="0"/>
              </a:rPr>
              <a:t>.</a:t>
            </a:r>
            <a:endParaRPr lang="en-US" b="1" dirty="0">
              <a:solidFill>
                <a:srgbClr val="FF0000"/>
              </a:solidFill>
              <a:latin typeface="Segoe UI Variable Small Semibol" pitchFamily="2" charset="0"/>
            </a:endParaRPr>
          </a:p>
          <a:p>
            <a:r>
              <a:rPr lang="it-IT" sz="1800" dirty="0" smtClean="0"/>
              <a:t>https</a:t>
            </a:r>
            <a:r>
              <a:rPr lang="it-IT" sz="1800" dirty="0"/>
              <a:t>://</a:t>
            </a:r>
            <a:r>
              <a:rPr lang="it-IT" sz="1800" dirty="0" err="1"/>
              <a:t>phd.uniroma1.it</a:t>
            </a:r>
            <a:r>
              <a:rPr lang="it-IT" sz="1800" dirty="0"/>
              <a:t>/web/</a:t>
            </a:r>
            <a:r>
              <a:rPr lang="it-IT" sz="1800" dirty="0" err="1"/>
              <a:t>national</a:t>
            </a:r>
            <a:r>
              <a:rPr lang="it-IT" sz="1800" dirty="0"/>
              <a:t>-</a:t>
            </a:r>
            <a:r>
              <a:rPr lang="it-IT" sz="1800" dirty="0" err="1"/>
              <a:t>phd</a:t>
            </a:r>
            <a:r>
              <a:rPr lang="it-IT" sz="1800" dirty="0"/>
              <a:t>-in-peace-</a:t>
            </a:r>
            <a:r>
              <a:rPr lang="it-IT" sz="1800" dirty="0" err="1"/>
              <a:t>studies_nd4085.aspx</a:t>
            </a:r>
            <a:endParaRPr lang="it-IT" sz="1800" dirty="0"/>
          </a:p>
        </p:txBody>
      </p:sp>
      <p:pic>
        <p:nvPicPr>
          <p:cNvPr id="8" name="Immagine 7"/>
          <p:cNvPicPr>
            <a:picLocks noChangeAspect="1"/>
          </p:cNvPicPr>
          <p:nvPr/>
        </p:nvPicPr>
        <p:blipFill>
          <a:blip r:embed="rId5"/>
          <a:stretch>
            <a:fillRect/>
          </a:stretch>
        </p:blipFill>
        <p:spPr>
          <a:xfrm>
            <a:off x="474137" y="3501009"/>
            <a:ext cx="2375613" cy="3356992"/>
          </a:xfrm>
          <a:prstGeom prst="rect">
            <a:avLst/>
          </a:prstGeom>
        </p:spPr>
      </p:pic>
    </p:spTree>
    <p:extLst>
      <p:ext uri="{BB962C8B-B14F-4D97-AF65-F5344CB8AC3E}">
        <p14:creationId xmlns:p14="http://schemas.microsoft.com/office/powerpoint/2010/main" val="19336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bwMode="auto">
          <a:xfrm>
            <a:off x="467544" y="836712"/>
            <a:ext cx="3888432" cy="2664296"/>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sp>
        <p:nvSpPr>
          <p:cNvPr id="5" name="CasellaDiTesto 4"/>
          <p:cNvSpPr txBox="1"/>
          <p:nvPr/>
        </p:nvSpPr>
        <p:spPr>
          <a:xfrm>
            <a:off x="812608" y="908720"/>
            <a:ext cx="3198311" cy="23083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1" u="none" strike="noStrike" kern="1200" cap="none" spc="0" normalizeH="0" baseline="0" noProof="0" dirty="0" smtClean="0">
                <a:ln>
                  <a:noFill/>
                </a:ln>
                <a:solidFill>
                  <a:srgbClr val="5B5249"/>
                </a:solidFill>
                <a:effectLst/>
                <a:uLnTx/>
                <a:uFillTx/>
                <a:latin typeface="Times New Roman" pitchFamily="18" charset="0"/>
                <a:ea typeface="+mn-ea"/>
                <a:cs typeface="+mn-cs"/>
              </a:rPr>
              <a:t>Economics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err="1" smtClean="0">
                <a:ln>
                  <a:noFill/>
                </a:ln>
                <a:solidFill>
                  <a:srgbClr val="5B5249"/>
                </a:solidFill>
                <a:effectLst/>
                <a:uLnTx/>
                <a:uFillTx/>
                <a:latin typeface="Times New Roman" pitchFamily="18" charset="0"/>
                <a:ea typeface="+mn-ea"/>
                <a:cs typeface="+mn-cs"/>
              </a:rPr>
              <a:t>Capitalism</a:t>
            </a:r>
            <a:endParaRPr kumimoji="1" lang="it-IT" sz="2400" b="1"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it-IT" i="1" dirty="0">
                <a:solidFill>
                  <a:srgbClr val="5B5249"/>
                </a:solidFill>
              </a:rPr>
              <a:t>P</a:t>
            </a:r>
            <a:r>
              <a:rPr lang="it-IT" i="1" dirty="0" smtClean="0">
                <a:solidFill>
                  <a:srgbClr val="5B5249"/>
                </a:solidFill>
              </a:rPr>
              <a:t>rofit</a:t>
            </a:r>
            <a:endParaRPr kumimoji="1" lang="it-IT" sz="2400" i="1" u="none" strike="noStrike" kern="1200" cap="none" spc="0" normalizeH="0" baseline="0" noProof="0" dirty="0" smtClean="0">
              <a:ln>
                <a:noFill/>
              </a:ln>
              <a:solidFill>
                <a:srgbClr val="5B5249"/>
              </a:solidFill>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u="none" strike="noStrike" kern="1200" cap="none" spc="0" normalizeH="0" baseline="0" noProof="0" dirty="0" smtClean="0">
                <a:ln>
                  <a:noFill/>
                </a:ln>
                <a:solidFill>
                  <a:srgbClr val="5B5249"/>
                </a:solidFill>
                <a:effectLst/>
                <a:uLnTx/>
                <a:uFillTx/>
                <a:latin typeface="Times New Roman" pitchFamily="18" charset="0"/>
                <a:ea typeface="+mn-ea"/>
                <a:cs typeface="+mn-cs"/>
              </a:rPr>
              <a:t>Military economy</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err="1" smtClean="0">
                <a:solidFill>
                  <a:srgbClr val="5B5249"/>
                </a:solidFill>
              </a:rPr>
              <a:t>Extraction</a:t>
            </a:r>
            <a:r>
              <a:rPr lang="it-IT" dirty="0" smtClean="0">
                <a:solidFill>
                  <a:srgbClr val="5B5249"/>
                </a:solidFill>
              </a:rPr>
              <a:t> of gains from</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smtClean="0">
                <a:solidFill>
                  <a:srgbClr val="5B5249"/>
                </a:solidFill>
              </a:rPr>
              <a:t>positions of </a:t>
            </a:r>
            <a:r>
              <a:rPr lang="it-IT" dirty="0" err="1" smtClean="0">
                <a:solidFill>
                  <a:srgbClr val="5B5249"/>
                </a:solidFill>
              </a:rPr>
              <a:t>intl</a:t>
            </a:r>
            <a:r>
              <a:rPr lang="it-IT" dirty="0" smtClean="0">
                <a:solidFill>
                  <a:srgbClr val="5B5249"/>
                </a:solidFill>
              </a:rPr>
              <a:t> </a:t>
            </a:r>
            <a:r>
              <a:rPr lang="it-IT" dirty="0" err="1" smtClean="0">
                <a:solidFill>
                  <a:srgbClr val="5B5249"/>
                </a:solidFill>
              </a:rPr>
              <a:t>power</a:t>
            </a:r>
            <a:endParaRPr lang="it-IT" dirty="0" smtClean="0">
              <a:solidFill>
                <a:srgbClr val="5B5249"/>
              </a:solidFill>
            </a:endParaRPr>
          </a:p>
        </p:txBody>
      </p:sp>
      <p:sp>
        <p:nvSpPr>
          <p:cNvPr id="9" name="CasellaDiTesto 8"/>
          <p:cNvSpPr txBox="1"/>
          <p:nvPr/>
        </p:nvSpPr>
        <p:spPr>
          <a:xfrm>
            <a:off x="4902035" y="908720"/>
            <a:ext cx="3728524" cy="452431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1" u="none" strike="noStrike" kern="1200" cap="none" spc="0" normalizeH="0" baseline="0" noProof="0" dirty="0" smtClean="0">
                <a:ln>
                  <a:noFill/>
                </a:ln>
                <a:solidFill>
                  <a:srgbClr val="5B5249"/>
                </a:solidFill>
                <a:effectLst/>
                <a:uLnTx/>
                <a:uFillTx/>
                <a:latin typeface="Times New Roman" pitchFamily="18" charset="0"/>
                <a:ea typeface="+mn-ea"/>
                <a:cs typeface="+mn-cs"/>
              </a:rPr>
              <a:t>Politics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smtClean="0">
                <a:ln>
                  <a:noFill/>
                </a:ln>
                <a:solidFill>
                  <a:srgbClr val="5B5249"/>
                </a:solidFill>
                <a:effectLst/>
                <a:uLnTx/>
                <a:uFillTx/>
                <a:latin typeface="Times New Roman" pitchFamily="18" charset="0"/>
                <a:ea typeface="+mn-ea"/>
                <a:cs typeface="+mn-cs"/>
              </a:rPr>
              <a:t>State system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0" i="1" u="none" strike="noStrike" kern="1200" cap="none" spc="0" normalizeH="0" baseline="0" noProof="0" dirty="0" err="1" smtClean="0">
                <a:ln>
                  <a:noFill/>
                </a:ln>
                <a:solidFill>
                  <a:srgbClr val="5B5249"/>
                </a:solidFill>
                <a:effectLst/>
                <a:uLnTx/>
                <a:uFillTx/>
                <a:latin typeface="Times New Roman" pitchFamily="18" charset="0"/>
                <a:ea typeface="+mn-ea"/>
                <a:cs typeface="+mn-cs"/>
              </a:rPr>
              <a:t>Power</a:t>
            </a:r>
            <a:endParaRPr kumimoji="1" lang="it-IT" sz="2400" b="0" i="1"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rPr>
              <a:t>Inter-state </a:t>
            </a:r>
            <a:r>
              <a:rPr kumimoji="1" lang="it-IT" sz="2400" b="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relat</a:t>
            </a:r>
            <a:r>
              <a:rPr lang="it-IT" dirty="0" err="1" smtClean="0">
                <a:solidFill>
                  <a:srgbClr val="5B5249"/>
                </a:solidFill>
              </a:rPr>
              <a:t>ions</a:t>
            </a:r>
            <a:r>
              <a:rPr lang="it-IT" dirty="0" smtClean="0">
                <a:solidFill>
                  <a:srgbClr val="5B5249"/>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err="1" smtClean="0">
                <a:solidFill>
                  <a:srgbClr val="5B5249"/>
                </a:solidFill>
              </a:rPr>
              <a:t>Hegemonic</a:t>
            </a:r>
            <a:r>
              <a:rPr lang="it-IT" dirty="0" smtClean="0">
                <a:solidFill>
                  <a:srgbClr val="5B5249"/>
                </a:solidFill>
              </a:rPr>
              <a:t> order</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smtClean="0">
                <a:solidFill>
                  <a:srgbClr val="5B5249"/>
                </a:solidFill>
              </a:rPr>
              <a:t>Military </a:t>
            </a:r>
            <a:r>
              <a:rPr lang="it-IT" dirty="0" err="1" smtClean="0">
                <a:solidFill>
                  <a:srgbClr val="5B5249"/>
                </a:solidFill>
              </a:rPr>
              <a:t>alliances</a:t>
            </a:r>
            <a:endParaRPr lang="it-IT" dirty="0" smtClean="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dirty="0">
              <a:ln>
                <a:noFill/>
              </a:ln>
              <a:solidFill>
                <a:srgbClr val="5B5249"/>
              </a:solidFill>
              <a:effectLst/>
              <a:uLnTx/>
              <a:uFillTx/>
              <a:latin typeface="Times New Roman" pitchFamily="18" charset="0"/>
              <a:ea typeface="+mn-ea"/>
              <a:cs typeface="+mn-cs"/>
            </a:endParaRPr>
          </a:p>
        </p:txBody>
      </p:sp>
      <p:sp>
        <p:nvSpPr>
          <p:cNvPr id="12" name="Ovale 11"/>
          <p:cNvSpPr/>
          <p:nvPr/>
        </p:nvSpPr>
        <p:spPr bwMode="auto">
          <a:xfrm>
            <a:off x="369426" y="5572454"/>
            <a:ext cx="3863740" cy="1152128"/>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cxnSp>
        <p:nvCxnSpPr>
          <p:cNvPr id="24" name="Connettore 2 23"/>
          <p:cNvCxnSpPr/>
          <p:nvPr/>
        </p:nvCxnSpPr>
        <p:spPr bwMode="auto">
          <a:xfrm>
            <a:off x="2411760" y="3501008"/>
            <a:ext cx="0" cy="2880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1" name="Ovale 20"/>
          <p:cNvSpPr/>
          <p:nvPr/>
        </p:nvSpPr>
        <p:spPr bwMode="auto">
          <a:xfrm>
            <a:off x="4860032" y="836712"/>
            <a:ext cx="3888432" cy="2664296"/>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cxnSp>
        <p:nvCxnSpPr>
          <p:cNvPr id="23" name="Connettore 2 22"/>
          <p:cNvCxnSpPr>
            <a:stCxn id="4" idx="6"/>
            <a:endCxn id="21" idx="2"/>
          </p:cNvCxnSpPr>
          <p:nvPr/>
        </p:nvCxnSpPr>
        <p:spPr bwMode="auto">
          <a:xfrm>
            <a:off x="4355976" y="2168860"/>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27" name="Connettore 2 26"/>
          <p:cNvCxnSpPr>
            <a:stCxn id="21" idx="2"/>
            <a:endCxn id="4" idx="6"/>
          </p:cNvCxnSpPr>
          <p:nvPr/>
        </p:nvCxnSpPr>
        <p:spPr bwMode="auto">
          <a:xfrm flipH="1">
            <a:off x="4355976" y="2168860"/>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8" name="Rettangolo 27"/>
          <p:cNvSpPr/>
          <p:nvPr/>
        </p:nvSpPr>
        <p:spPr bwMode="auto">
          <a:xfrm>
            <a:off x="539552" y="3789040"/>
            <a:ext cx="4248472" cy="1512168"/>
          </a:xfrm>
          <a:prstGeom prst="rect">
            <a:avLst/>
          </a:prstGeom>
          <a:noFill/>
          <a:ln w="38100" cap="flat" cmpd="sng" algn="ctr">
            <a:solidFill>
              <a:srgbClr val="003399"/>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sp>
        <p:nvSpPr>
          <p:cNvPr id="31" name="Rettangolo 30"/>
          <p:cNvSpPr/>
          <p:nvPr/>
        </p:nvSpPr>
        <p:spPr bwMode="auto">
          <a:xfrm>
            <a:off x="5292080" y="3789040"/>
            <a:ext cx="3096344" cy="1512168"/>
          </a:xfrm>
          <a:prstGeom prst="rect">
            <a:avLst/>
          </a:prstGeom>
          <a:noFill/>
          <a:ln w="31750" cap="flat" cmpd="sng" algn="ctr">
            <a:solidFill>
              <a:schemeClr val="tx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sp>
        <p:nvSpPr>
          <p:cNvPr id="32" name="CasellaDiTesto 31"/>
          <p:cNvSpPr txBox="1"/>
          <p:nvPr/>
        </p:nvSpPr>
        <p:spPr>
          <a:xfrm>
            <a:off x="5682125" y="3714762"/>
            <a:ext cx="2345514"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rPr>
              <a:t>Arms </a:t>
            </a:r>
            <a:r>
              <a:rPr kumimoji="1" lang="it-IT" sz="240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races</a:t>
            </a:r>
            <a:r>
              <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rPr>
              <a:t>War </a:t>
            </a:r>
            <a:r>
              <a:rPr kumimoji="1" lang="it-IT" sz="2400" i="0" u="none" strike="noStrike" kern="1200" cap="none" spc="0" normalizeH="0" baseline="0" noProof="0" dirty="0" err="1" smtClean="0">
                <a:ln>
                  <a:noFill/>
                </a:ln>
                <a:solidFill>
                  <a:srgbClr val="5B5249"/>
                </a:solidFill>
                <a:effectLst/>
                <a:uLnTx/>
                <a:uFillTx/>
                <a:latin typeface="Times New Roman" pitchFamily="18" charset="0"/>
                <a:ea typeface="+mn-ea"/>
                <a:cs typeface="+mn-cs"/>
              </a:rPr>
              <a:t>preparations</a:t>
            </a:r>
            <a:endPar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it-IT" dirty="0" err="1">
                <a:solidFill>
                  <a:srgbClr val="5B5249"/>
                </a:solidFill>
              </a:rPr>
              <a:t>t</a:t>
            </a:r>
            <a:r>
              <a:rPr lang="it-IT" dirty="0" err="1" smtClean="0">
                <a:solidFill>
                  <a:srgbClr val="5B5249"/>
                </a:solidFill>
              </a:rPr>
              <a:t>hreats</a:t>
            </a:r>
            <a:r>
              <a:rPr lang="it-IT" dirty="0" smtClean="0">
                <a:solidFill>
                  <a:srgbClr val="5B5249"/>
                </a:solidFill>
              </a:rPr>
              <a:t>, </a:t>
            </a:r>
            <a:r>
              <a:rPr lang="it-IT" dirty="0" err="1" smtClean="0">
                <a:solidFill>
                  <a:srgbClr val="5B5249"/>
                </a:solidFill>
              </a:rPr>
              <a:t>cold</a:t>
            </a:r>
            <a:r>
              <a:rPr lang="it-IT" dirty="0" smtClean="0">
                <a:solidFill>
                  <a:srgbClr val="5B5249"/>
                </a:solidFill>
              </a:rPr>
              <a:t> </a:t>
            </a:r>
            <a:r>
              <a:rPr lang="it-IT" dirty="0" err="1" smtClean="0">
                <a:solidFill>
                  <a:srgbClr val="5B5249"/>
                </a:solidFill>
              </a:rPr>
              <a:t>wars</a:t>
            </a:r>
            <a:endParaRPr kumimoji="1" lang="it-IT" sz="2400" i="0" u="none" strike="noStrike" kern="1200" cap="none" spc="0" normalizeH="0" baseline="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smtClean="0">
                <a:ln>
                  <a:noFill/>
                </a:ln>
                <a:solidFill>
                  <a:srgbClr val="5B5249"/>
                </a:solidFill>
                <a:effectLst/>
                <a:uLnTx/>
                <a:uFillTx/>
                <a:latin typeface="Times New Roman" pitchFamily="18" charset="0"/>
                <a:ea typeface="+mn-ea"/>
                <a:cs typeface="+mn-cs"/>
              </a:rPr>
              <a:t>Conflicts</a:t>
            </a:r>
            <a:endParaRPr kumimoji="1" lang="it-IT" sz="2400" b="0" i="0" u="none" strike="noStrike" kern="1200" cap="none" spc="0" normalizeH="0" baseline="0" noProof="0" dirty="0">
              <a:ln>
                <a:noFill/>
              </a:ln>
              <a:solidFill>
                <a:srgbClr val="5B5249"/>
              </a:solidFill>
              <a:effectLst/>
              <a:uLnTx/>
              <a:uFillTx/>
              <a:latin typeface="Times New Roman" pitchFamily="18" charset="0"/>
              <a:ea typeface="+mn-ea"/>
              <a:cs typeface="+mn-cs"/>
            </a:endParaRPr>
          </a:p>
        </p:txBody>
      </p:sp>
      <p:cxnSp>
        <p:nvCxnSpPr>
          <p:cNvPr id="35" name="Connettore 2 34"/>
          <p:cNvCxnSpPr>
            <a:stCxn id="28" idx="3"/>
            <a:endCxn id="31" idx="1"/>
          </p:cNvCxnSpPr>
          <p:nvPr/>
        </p:nvCxnSpPr>
        <p:spPr bwMode="auto">
          <a:xfrm>
            <a:off x="4788024" y="4545124"/>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39" name="Connettore 2 38"/>
          <p:cNvCxnSpPr>
            <a:stCxn id="31" idx="1"/>
            <a:endCxn id="28" idx="3"/>
          </p:cNvCxnSpPr>
          <p:nvPr/>
        </p:nvCxnSpPr>
        <p:spPr bwMode="auto">
          <a:xfrm flipH="1">
            <a:off x="4788024" y="4545124"/>
            <a:ext cx="504056" cy="0"/>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43" name="Connettore 2 42"/>
          <p:cNvCxnSpPr>
            <a:stCxn id="21" idx="4"/>
          </p:cNvCxnSpPr>
          <p:nvPr/>
        </p:nvCxnSpPr>
        <p:spPr bwMode="auto">
          <a:xfrm>
            <a:off x="6804248" y="3501008"/>
            <a:ext cx="0" cy="216024"/>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45" name="CasellaDiTesto 44"/>
          <p:cNvSpPr txBox="1"/>
          <p:nvPr/>
        </p:nvSpPr>
        <p:spPr>
          <a:xfrm>
            <a:off x="668566" y="5702396"/>
            <a:ext cx="3227167" cy="120032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it-IT" b="1" dirty="0">
                <a:solidFill>
                  <a:srgbClr val="5B5249"/>
                </a:solidFill>
              </a:rPr>
              <a:t>E</a:t>
            </a:r>
            <a:r>
              <a:rPr kumimoji="1" lang="it-IT" sz="2400" b="1" i="0" u="none" strike="noStrike" kern="1200" cap="none" spc="0" normalizeH="0" baseline="0" noProof="0" dirty="0" err="1" smtClean="0">
                <a:ln>
                  <a:noFill/>
                </a:ln>
                <a:solidFill>
                  <a:srgbClr val="5B5249"/>
                </a:solidFill>
                <a:effectLst/>
                <a:uLnTx/>
                <a:uFillTx/>
                <a:latin typeface="Times New Roman" pitchFamily="18" charset="0"/>
                <a:ea typeface="+mn-ea"/>
                <a:cs typeface="+mn-cs"/>
              </a:rPr>
              <a:t>conomic</a:t>
            </a:r>
            <a:r>
              <a:rPr kumimoji="1" lang="it-IT" sz="2400" b="1" i="0" u="none" strike="noStrike" kern="1200" cap="none" spc="0" normalizeH="0" noProof="0" dirty="0" smtClean="0">
                <a:ln>
                  <a:noFill/>
                </a:ln>
                <a:solidFill>
                  <a:srgbClr val="5B5249"/>
                </a:solidFill>
                <a:effectLst/>
                <a:uLnTx/>
                <a:uFillTx/>
                <a:latin typeface="Times New Roman" pitchFamily="18" charset="0"/>
                <a:ea typeface="+mn-ea"/>
                <a:cs typeface="+mn-cs"/>
              </a:rPr>
              <a:t> </a:t>
            </a:r>
            <a:r>
              <a:rPr lang="it-IT" b="1" dirty="0" err="1" smtClean="0">
                <a:solidFill>
                  <a:srgbClr val="5B5249"/>
                </a:solidFill>
              </a:rPr>
              <a:t>power</a:t>
            </a:r>
            <a:endParaRPr lang="it-IT" b="1" dirty="0" smtClean="0">
              <a:solidFill>
                <a:srgbClr val="5B5249"/>
              </a:solidFill>
            </a:endParaRPr>
          </a:p>
          <a:p>
            <a:pPr lvl="0" algn="ctr">
              <a:defRPr/>
            </a:pPr>
            <a:r>
              <a:rPr lang="it-IT" b="1" dirty="0" err="1" smtClean="0">
                <a:solidFill>
                  <a:srgbClr val="5B5249"/>
                </a:solidFill>
              </a:rPr>
              <a:t>Cycle</a:t>
            </a:r>
            <a:r>
              <a:rPr lang="it-IT" b="1" dirty="0" smtClean="0">
                <a:solidFill>
                  <a:srgbClr val="5B5249"/>
                </a:solidFill>
              </a:rPr>
              <a:t> of </a:t>
            </a:r>
            <a:r>
              <a:rPr lang="it-IT" b="1" dirty="0" err="1" smtClean="0">
                <a:solidFill>
                  <a:srgbClr val="5B5249"/>
                </a:solidFill>
              </a:rPr>
              <a:t>accumulation</a:t>
            </a:r>
            <a:endParaRPr lang="it-IT" b="1" dirty="0">
              <a:solidFill>
                <a:srgbClr val="5B524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it-IT" sz="2400" b="1" i="0" u="none" strike="noStrike" kern="1200" cap="none" spc="0" normalizeH="0" baseline="0" noProof="0" dirty="0">
              <a:ln>
                <a:noFill/>
              </a:ln>
              <a:solidFill>
                <a:srgbClr val="5B5249"/>
              </a:solidFill>
              <a:effectLst/>
              <a:uLnTx/>
              <a:uFillTx/>
              <a:latin typeface="Times New Roman" pitchFamily="18" charset="0"/>
              <a:ea typeface="+mn-ea"/>
              <a:cs typeface="+mn-cs"/>
            </a:endParaRPr>
          </a:p>
        </p:txBody>
      </p:sp>
      <p:sp>
        <p:nvSpPr>
          <p:cNvPr id="46" name="Ovale 45"/>
          <p:cNvSpPr/>
          <p:nvPr/>
        </p:nvSpPr>
        <p:spPr bwMode="auto">
          <a:xfrm>
            <a:off x="4373288" y="5572454"/>
            <a:ext cx="3960440" cy="1152128"/>
          </a:xfrm>
          <a:prstGeom prst="ellipse">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it-IT" sz="2400" b="0" i="0" u="none" strike="noStrike" kern="1200" cap="none" spc="0" normalizeH="0" baseline="0" noProof="0" smtClean="0">
              <a:ln>
                <a:noFill/>
              </a:ln>
              <a:solidFill>
                <a:srgbClr val="5B5249"/>
              </a:solidFill>
              <a:effectLst/>
              <a:uLnTx/>
              <a:uFillTx/>
              <a:latin typeface="Times New Roman" pitchFamily="18" charset="0"/>
              <a:ea typeface="+mn-ea"/>
              <a:cs typeface="+mn-cs"/>
            </a:endParaRPr>
          </a:p>
        </p:txBody>
      </p:sp>
      <p:sp>
        <p:nvSpPr>
          <p:cNvPr id="47" name="CasellaDiTesto 46"/>
          <p:cNvSpPr txBox="1"/>
          <p:nvPr/>
        </p:nvSpPr>
        <p:spPr>
          <a:xfrm>
            <a:off x="4740098" y="5710319"/>
            <a:ext cx="314426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it-IT" sz="2400" b="1" i="0" u="none" strike="noStrike" kern="1200" cap="none" spc="0" normalizeH="0" baseline="0" noProof="0" dirty="0" err="1" smtClean="0">
                <a:ln>
                  <a:noFill/>
                </a:ln>
                <a:solidFill>
                  <a:srgbClr val="5B5249"/>
                </a:solidFill>
                <a:effectLst/>
                <a:uLnTx/>
                <a:uFillTx/>
                <a:latin typeface="Times New Roman" pitchFamily="18" charset="0"/>
                <a:ea typeface="+mn-ea"/>
                <a:cs typeface="+mn-cs"/>
              </a:rPr>
              <a:t>I</a:t>
            </a:r>
            <a:r>
              <a:rPr kumimoji="1" lang="it-IT" sz="2400" b="1" i="0" u="none" strike="noStrike" kern="1200" cap="none" spc="0" normalizeH="0" noProof="0" dirty="0" err="1" smtClean="0">
                <a:ln>
                  <a:noFill/>
                </a:ln>
                <a:solidFill>
                  <a:srgbClr val="5B5249"/>
                </a:solidFill>
                <a:effectLst/>
                <a:uLnTx/>
                <a:uFillTx/>
                <a:latin typeface="Times New Roman" pitchFamily="18" charset="0"/>
                <a:ea typeface="+mn-ea"/>
                <a:cs typeface="+mn-cs"/>
              </a:rPr>
              <a:t>ntl</a:t>
            </a:r>
            <a:r>
              <a:rPr kumimoji="1" lang="it-IT" sz="2400" b="1" i="0" u="none" strike="noStrike" kern="1200" cap="none" spc="0" normalizeH="0" noProof="0" dirty="0" smtClean="0">
                <a:ln>
                  <a:noFill/>
                </a:ln>
                <a:solidFill>
                  <a:srgbClr val="5B5249"/>
                </a:solidFill>
                <a:effectLst/>
                <a:uLnTx/>
                <a:uFillTx/>
                <a:latin typeface="Times New Roman" pitchFamily="18" charset="0"/>
                <a:ea typeface="+mn-ea"/>
                <a:cs typeface="+mn-cs"/>
              </a:rPr>
              <a:t>. </a:t>
            </a:r>
            <a:r>
              <a:rPr kumimoji="1" lang="it-IT" sz="2400" b="1" i="0" u="none" strike="noStrike" kern="1200" cap="none" spc="0" normalizeH="0" noProof="0" dirty="0" err="1" smtClean="0">
                <a:ln>
                  <a:noFill/>
                </a:ln>
                <a:solidFill>
                  <a:srgbClr val="5B5249"/>
                </a:solidFill>
                <a:effectLst/>
                <a:uLnTx/>
                <a:uFillTx/>
                <a:latin typeface="Times New Roman" pitchFamily="18" charset="0"/>
                <a:ea typeface="+mn-ea"/>
                <a:cs typeface="+mn-cs"/>
              </a:rPr>
              <a:t>power</a:t>
            </a:r>
            <a:endParaRPr kumimoji="1" lang="it-IT" sz="2400" b="1" i="0" u="none" strike="noStrike" kern="1200" cap="none" spc="0" normalizeH="0" noProof="0" dirty="0" smtClean="0">
              <a:ln>
                <a:noFill/>
              </a:ln>
              <a:solidFill>
                <a:srgbClr val="5B5249"/>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it-IT" b="1" baseline="0" dirty="0" err="1" smtClean="0">
                <a:solidFill>
                  <a:srgbClr val="5B5249"/>
                </a:solidFill>
              </a:rPr>
              <a:t>Cycle</a:t>
            </a:r>
            <a:r>
              <a:rPr lang="it-IT" b="1" baseline="0" dirty="0" smtClean="0">
                <a:solidFill>
                  <a:srgbClr val="5B5249"/>
                </a:solidFill>
              </a:rPr>
              <a:t> of </a:t>
            </a:r>
            <a:r>
              <a:rPr lang="it-IT" b="1" baseline="0" dirty="0" err="1" smtClean="0">
                <a:solidFill>
                  <a:srgbClr val="5B5249"/>
                </a:solidFill>
              </a:rPr>
              <a:t>hegemony</a:t>
            </a:r>
            <a:endParaRPr kumimoji="1" lang="it-IT" sz="2400" b="1" i="0" u="none" strike="noStrike" kern="1200" cap="none" spc="0" normalizeH="0" baseline="0" noProof="0" dirty="0">
              <a:ln>
                <a:noFill/>
              </a:ln>
              <a:solidFill>
                <a:srgbClr val="5B5249"/>
              </a:solidFill>
              <a:effectLst/>
              <a:uLnTx/>
              <a:uFillTx/>
              <a:latin typeface="Times New Roman" pitchFamily="18" charset="0"/>
              <a:ea typeface="+mn-ea"/>
              <a:cs typeface="+mn-cs"/>
            </a:endParaRPr>
          </a:p>
        </p:txBody>
      </p:sp>
      <p:sp>
        <p:nvSpPr>
          <p:cNvPr id="8" name="CasellaDiTesto 7"/>
          <p:cNvSpPr txBox="1"/>
          <p:nvPr/>
        </p:nvSpPr>
        <p:spPr>
          <a:xfrm>
            <a:off x="528444" y="3776771"/>
            <a:ext cx="4259580" cy="1938992"/>
          </a:xfrm>
          <a:prstGeom prst="rect">
            <a:avLst/>
          </a:prstGeom>
          <a:noFill/>
        </p:spPr>
        <p:txBody>
          <a:bodyPr wrap="square" rtlCol="0">
            <a:spAutoFit/>
          </a:bodyPr>
          <a:lstStyle/>
          <a:p>
            <a:r>
              <a:rPr lang="it-IT" dirty="0" smtClean="0"/>
              <a:t>Mil. </a:t>
            </a:r>
            <a:r>
              <a:rPr lang="it-IT" dirty="0" err="1" smtClean="0"/>
              <a:t>expendit</a:t>
            </a:r>
            <a:r>
              <a:rPr lang="it-IT" dirty="0" smtClean="0"/>
              <a:t>, Arms </a:t>
            </a:r>
            <a:r>
              <a:rPr lang="it-IT" dirty="0" err="1" smtClean="0"/>
              <a:t>industry</a:t>
            </a:r>
            <a:r>
              <a:rPr lang="it-IT" dirty="0" smtClean="0"/>
              <a:t> Human, </a:t>
            </a:r>
            <a:r>
              <a:rPr lang="it-IT" dirty="0" err="1" smtClean="0"/>
              <a:t>natural</a:t>
            </a:r>
            <a:r>
              <a:rPr lang="it-IT" dirty="0" smtClean="0"/>
              <a:t>, </a:t>
            </a:r>
            <a:r>
              <a:rPr lang="it-IT" dirty="0" err="1" smtClean="0"/>
              <a:t>tech</a:t>
            </a:r>
            <a:r>
              <a:rPr lang="it-IT" dirty="0" smtClean="0"/>
              <a:t>, </a:t>
            </a:r>
            <a:r>
              <a:rPr lang="it-IT" dirty="0" err="1" smtClean="0"/>
              <a:t>econ</a:t>
            </a:r>
            <a:r>
              <a:rPr lang="it-IT" dirty="0" smtClean="0"/>
              <a:t>, fin. </a:t>
            </a:r>
            <a:r>
              <a:rPr lang="it-IT" dirty="0" err="1" smtClean="0"/>
              <a:t>resources</a:t>
            </a:r>
            <a:r>
              <a:rPr lang="it-IT" dirty="0" smtClean="0"/>
              <a:t>, </a:t>
            </a:r>
            <a:r>
              <a:rPr lang="it-IT" dirty="0" err="1" smtClean="0"/>
              <a:t>Milit-ind</a:t>
            </a:r>
            <a:r>
              <a:rPr lang="it-IT" dirty="0" smtClean="0"/>
              <a:t> </a:t>
            </a:r>
            <a:r>
              <a:rPr lang="it-IT" dirty="0" err="1" smtClean="0"/>
              <a:t>complex</a:t>
            </a:r>
            <a:r>
              <a:rPr lang="it-IT" dirty="0" smtClean="0"/>
              <a:t>, </a:t>
            </a:r>
          </a:p>
          <a:p>
            <a:r>
              <a:rPr lang="it-IT" dirty="0" err="1" smtClean="0"/>
              <a:t>Debt</a:t>
            </a:r>
            <a:r>
              <a:rPr lang="it-IT" dirty="0" smtClean="0"/>
              <a:t>, Short/long </a:t>
            </a:r>
            <a:r>
              <a:rPr lang="it-IT" dirty="0" err="1" smtClean="0"/>
              <a:t>term</a:t>
            </a:r>
            <a:r>
              <a:rPr lang="it-IT" dirty="0" smtClean="0"/>
              <a:t> effects</a:t>
            </a:r>
          </a:p>
          <a:p>
            <a:endParaRPr lang="it-IT" dirty="0"/>
          </a:p>
        </p:txBody>
      </p:sp>
      <p:cxnSp>
        <p:nvCxnSpPr>
          <p:cNvPr id="34" name="Connettore 2 33"/>
          <p:cNvCxnSpPr/>
          <p:nvPr/>
        </p:nvCxnSpPr>
        <p:spPr bwMode="auto">
          <a:xfrm>
            <a:off x="2411760" y="5296958"/>
            <a:ext cx="0" cy="2880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36" name="Connettore 2 35"/>
          <p:cNvCxnSpPr/>
          <p:nvPr/>
        </p:nvCxnSpPr>
        <p:spPr bwMode="auto">
          <a:xfrm>
            <a:off x="6876256" y="5284422"/>
            <a:ext cx="0" cy="288032"/>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 name="CasellaDiTesto 1"/>
          <p:cNvSpPr txBox="1"/>
          <p:nvPr/>
        </p:nvSpPr>
        <p:spPr>
          <a:xfrm>
            <a:off x="2663788" y="392172"/>
            <a:ext cx="3965573" cy="769441"/>
          </a:xfrm>
          <a:prstGeom prst="rect">
            <a:avLst/>
          </a:prstGeom>
          <a:noFill/>
        </p:spPr>
        <p:txBody>
          <a:bodyPr wrap="none" rtlCol="0">
            <a:spAutoFit/>
          </a:bodyPr>
          <a:lstStyle/>
          <a:p>
            <a:r>
              <a:rPr lang="it-IT" sz="4400" b="1" dirty="0" smtClean="0">
                <a:solidFill>
                  <a:schemeClr val="tx2"/>
                </a:solidFill>
              </a:rPr>
              <a:t>The war </a:t>
            </a:r>
            <a:r>
              <a:rPr lang="it-IT" sz="4400" b="1" dirty="0" err="1" smtClean="0">
                <a:solidFill>
                  <a:schemeClr val="tx2"/>
                </a:solidFill>
              </a:rPr>
              <a:t>system</a:t>
            </a:r>
            <a:endParaRPr lang="it-IT" sz="4400" b="1" dirty="0">
              <a:solidFill>
                <a:schemeClr val="tx2"/>
              </a:solidFill>
            </a:endParaRPr>
          </a:p>
        </p:txBody>
      </p:sp>
    </p:spTree>
    <p:extLst>
      <p:ext uri="{BB962C8B-B14F-4D97-AF65-F5344CB8AC3E}">
        <p14:creationId xmlns:p14="http://schemas.microsoft.com/office/powerpoint/2010/main" val="323892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772400" cy="1143000"/>
          </a:xfrm>
        </p:spPr>
        <p:txBody>
          <a:bodyPr/>
          <a:lstStyle/>
          <a:p>
            <a:r>
              <a:rPr lang="it-IT" dirty="0" smtClean="0"/>
              <a:t>1. The World systems </a:t>
            </a:r>
            <a:r>
              <a:rPr lang="it-IT" dirty="0" err="1" smtClean="0"/>
              <a:t>approach</a:t>
            </a:r>
            <a:endParaRPr lang="it-IT" dirty="0"/>
          </a:p>
        </p:txBody>
      </p:sp>
      <p:sp>
        <p:nvSpPr>
          <p:cNvPr id="3" name="Segnaposto contenuto 2"/>
          <p:cNvSpPr>
            <a:spLocks noGrp="1"/>
          </p:cNvSpPr>
          <p:nvPr>
            <p:ph idx="1"/>
          </p:nvPr>
        </p:nvSpPr>
        <p:spPr>
          <a:xfrm>
            <a:off x="251520" y="1320520"/>
            <a:ext cx="8803528" cy="5092980"/>
          </a:xfrm>
        </p:spPr>
        <p:txBody>
          <a:bodyPr/>
          <a:lstStyle/>
          <a:p>
            <a:r>
              <a:rPr lang="it-IT" dirty="0"/>
              <a:t>How </a:t>
            </a:r>
            <a:r>
              <a:rPr lang="it-IT" dirty="0" err="1"/>
              <a:t>econ</a:t>
            </a:r>
            <a:r>
              <a:rPr lang="it-IT" dirty="0"/>
              <a:t>, </a:t>
            </a:r>
            <a:r>
              <a:rPr lang="it-IT" dirty="0" err="1"/>
              <a:t>pol</a:t>
            </a:r>
            <a:r>
              <a:rPr lang="it-IT" dirty="0"/>
              <a:t>, </a:t>
            </a:r>
            <a:r>
              <a:rPr lang="it-IT" dirty="0" err="1"/>
              <a:t>milit</a:t>
            </a:r>
            <a:r>
              <a:rPr lang="it-IT" dirty="0"/>
              <a:t> </a:t>
            </a:r>
            <a:r>
              <a:rPr lang="it-IT" dirty="0" err="1"/>
              <a:t>power</a:t>
            </a:r>
            <a:r>
              <a:rPr lang="it-IT" dirty="0"/>
              <a:t> have </a:t>
            </a:r>
            <a:r>
              <a:rPr lang="it-IT" dirty="0" err="1"/>
              <a:t>been</a:t>
            </a:r>
            <a:r>
              <a:rPr lang="it-IT" dirty="0"/>
              <a:t> </a:t>
            </a:r>
            <a:r>
              <a:rPr lang="it-IT" dirty="0" err="1" smtClean="0"/>
              <a:t>combined</a:t>
            </a:r>
            <a:r>
              <a:rPr lang="it-IT" dirty="0" smtClean="0"/>
              <a:t>? </a:t>
            </a:r>
            <a:endParaRPr lang="it-IT" b="1" dirty="0"/>
          </a:p>
          <a:p>
            <a:r>
              <a:rPr lang="it-IT" b="1" dirty="0" smtClean="0"/>
              <a:t>Giovanni </a:t>
            </a:r>
            <a:r>
              <a:rPr lang="it-IT" b="1" dirty="0"/>
              <a:t>Arrighi, </a:t>
            </a:r>
            <a:r>
              <a:rPr lang="it-IT" b="1" i="1" dirty="0"/>
              <a:t>The long XX century</a:t>
            </a:r>
            <a:r>
              <a:rPr lang="it-IT" dirty="0"/>
              <a:t>, </a:t>
            </a:r>
            <a:endParaRPr lang="it-IT" dirty="0" smtClean="0"/>
          </a:p>
          <a:p>
            <a:pPr marL="0" indent="0">
              <a:buNone/>
            </a:pPr>
            <a:r>
              <a:rPr lang="it-IT" dirty="0" smtClean="0"/>
              <a:t>With Fernand Braudel, </a:t>
            </a:r>
            <a:r>
              <a:rPr lang="it-IT" dirty="0"/>
              <a:t>Immanuel </a:t>
            </a:r>
            <a:r>
              <a:rPr lang="it-IT" dirty="0" err="1"/>
              <a:t>Wallerstein</a:t>
            </a:r>
            <a:r>
              <a:rPr lang="it-IT" dirty="0"/>
              <a:t>, </a:t>
            </a:r>
            <a:r>
              <a:rPr lang="it-IT" dirty="0" err="1"/>
              <a:t>Samir</a:t>
            </a:r>
            <a:r>
              <a:rPr lang="it-IT" dirty="0"/>
              <a:t> </a:t>
            </a:r>
            <a:r>
              <a:rPr lang="it-IT" dirty="0" err="1"/>
              <a:t>Amin</a:t>
            </a:r>
            <a:r>
              <a:rPr lang="it-IT" dirty="0"/>
              <a:t>, André </a:t>
            </a:r>
            <a:r>
              <a:rPr lang="it-IT" dirty="0" err="1"/>
              <a:t>Gunder</a:t>
            </a:r>
            <a:r>
              <a:rPr lang="it-IT" dirty="0"/>
              <a:t> Frank, </a:t>
            </a:r>
            <a:r>
              <a:rPr lang="it-IT" dirty="0" smtClean="0"/>
              <a:t>Beverly Silver</a:t>
            </a:r>
          </a:p>
          <a:p>
            <a:pPr eaLnBrk="1" hangingPunct="1">
              <a:buNone/>
            </a:pPr>
            <a:r>
              <a:rPr lang="it-IT" b="1" dirty="0"/>
              <a:t>Genoa</a:t>
            </a:r>
            <a:r>
              <a:rPr lang="it-IT" dirty="0"/>
              <a:t> </a:t>
            </a:r>
            <a:r>
              <a:rPr lang="it-IT" b="1" dirty="0"/>
              <a:t>and Spanish Empire </a:t>
            </a:r>
            <a:r>
              <a:rPr lang="it-IT" dirty="0"/>
              <a:t>(1600)</a:t>
            </a:r>
          </a:p>
          <a:p>
            <a:pPr eaLnBrk="1" hangingPunct="1">
              <a:buNone/>
            </a:pPr>
            <a:r>
              <a:rPr lang="it-IT" b="1" dirty="0"/>
              <a:t>The Netherlands </a:t>
            </a:r>
            <a:r>
              <a:rPr lang="it-IT" dirty="0"/>
              <a:t>(1700)</a:t>
            </a:r>
          </a:p>
          <a:p>
            <a:pPr eaLnBrk="1" hangingPunct="1">
              <a:buNone/>
            </a:pPr>
            <a:r>
              <a:rPr lang="it-IT" b="1" dirty="0" err="1"/>
              <a:t>British</a:t>
            </a:r>
            <a:r>
              <a:rPr lang="it-IT" b="1" dirty="0"/>
              <a:t> Empire </a:t>
            </a:r>
            <a:r>
              <a:rPr lang="it-IT" dirty="0"/>
              <a:t>(1800)</a:t>
            </a:r>
          </a:p>
          <a:p>
            <a:pPr eaLnBrk="1" hangingPunct="1">
              <a:buNone/>
            </a:pPr>
            <a:r>
              <a:rPr lang="it-IT" b="1" dirty="0"/>
              <a:t>United States </a:t>
            </a:r>
            <a:r>
              <a:rPr lang="it-IT" dirty="0"/>
              <a:t>(1900)</a:t>
            </a:r>
          </a:p>
          <a:p>
            <a:pPr eaLnBrk="1" hangingPunct="1">
              <a:buNone/>
            </a:pPr>
            <a:r>
              <a:rPr lang="it-IT" dirty="0"/>
              <a:t>long </a:t>
            </a:r>
            <a:r>
              <a:rPr lang="it-IT" dirty="0" err="1"/>
              <a:t>periods</a:t>
            </a:r>
            <a:r>
              <a:rPr lang="it-IT" dirty="0"/>
              <a:t> of </a:t>
            </a:r>
            <a:r>
              <a:rPr lang="it-IT" dirty="0" err="1"/>
              <a:t>transition</a:t>
            </a:r>
            <a:r>
              <a:rPr lang="it-IT" dirty="0"/>
              <a:t>/</a:t>
            </a:r>
            <a:r>
              <a:rPr lang="it-IT" dirty="0" err="1"/>
              <a:t>conflict</a:t>
            </a:r>
            <a:r>
              <a:rPr lang="it-IT" dirty="0"/>
              <a:t>/ </a:t>
            </a:r>
            <a:r>
              <a:rPr lang="it-IT" b="1" dirty="0" err="1"/>
              <a:t>systemic</a:t>
            </a:r>
            <a:r>
              <a:rPr lang="it-IT" b="1" dirty="0"/>
              <a:t> </a:t>
            </a:r>
            <a:r>
              <a:rPr lang="it-IT" b="1" dirty="0" err="1"/>
              <a:t>chaos</a:t>
            </a:r>
            <a:endParaRPr lang="it-IT" b="1" dirty="0"/>
          </a:p>
          <a:p>
            <a:pPr marL="0" indent="0">
              <a:buNone/>
            </a:pPr>
            <a:endParaRPr lang="it-IT" dirty="0"/>
          </a:p>
          <a:p>
            <a:endParaRPr lang="it-IT" dirty="0" smtClean="0"/>
          </a:p>
          <a:p>
            <a:endParaRPr lang="it-IT" dirty="0"/>
          </a:p>
        </p:txBody>
      </p:sp>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6</a:t>
            </a:fld>
            <a:endParaRPr lang="it-IT" sz="1400"/>
          </a:p>
        </p:txBody>
      </p:sp>
    </p:spTree>
    <p:extLst>
      <p:ext uri="{BB962C8B-B14F-4D97-AF65-F5344CB8AC3E}">
        <p14:creationId xmlns:p14="http://schemas.microsoft.com/office/powerpoint/2010/main" val="215031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323850" y="476250"/>
            <a:ext cx="8820150" cy="936625"/>
          </a:xfrm>
        </p:spPr>
        <p:txBody>
          <a:bodyPr/>
          <a:lstStyle/>
          <a:p>
            <a:pPr eaLnBrk="1" hangingPunct="1"/>
            <a:r>
              <a:rPr lang="it-IT" dirty="0" smtClean="0"/>
              <a:t>The </a:t>
            </a:r>
            <a:r>
              <a:rPr lang="it-IT" dirty="0" err="1" smtClean="0"/>
              <a:t>evolution</a:t>
            </a:r>
            <a:r>
              <a:rPr lang="it-IT" dirty="0" smtClean="0"/>
              <a:t> of the world </a:t>
            </a:r>
            <a:r>
              <a:rPr lang="it-IT" dirty="0" err="1" smtClean="0"/>
              <a:t>system</a:t>
            </a:r>
            <a:endParaRPr lang="it-IT" dirty="0" smtClean="0"/>
          </a:p>
        </p:txBody>
      </p:sp>
      <p:sp>
        <p:nvSpPr>
          <p:cNvPr id="20483" name="Segnaposto contenuto 2"/>
          <p:cNvSpPr>
            <a:spLocks noGrp="1"/>
          </p:cNvSpPr>
          <p:nvPr>
            <p:ph idx="1"/>
          </p:nvPr>
        </p:nvSpPr>
        <p:spPr>
          <a:xfrm>
            <a:off x="250825" y="1341438"/>
            <a:ext cx="8732838" cy="5327922"/>
          </a:xfrm>
        </p:spPr>
        <p:txBody>
          <a:bodyPr/>
          <a:lstStyle/>
          <a:p>
            <a:pPr marL="0" indent="0" eaLnBrk="1" hangingPunct="1">
              <a:buNone/>
            </a:pPr>
            <a:r>
              <a:rPr lang="it-IT" dirty="0" err="1" smtClean="0"/>
              <a:t>Historical</a:t>
            </a:r>
            <a:r>
              <a:rPr lang="it-IT" dirty="0" smtClean="0"/>
              <a:t> </a:t>
            </a:r>
            <a:r>
              <a:rPr lang="it-IT" dirty="0" err="1" smtClean="0"/>
              <a:t>succession</a:t>
            </a:r>
            <a:r>
              <a:rPr lang="it-IT" dirty="0" smtClean="0"/>
              <a:t> of:</a:t>
            </a:r>
          </a:p>
          <a:p>
            <a:pPr eaLnBrk="1" hangingPunct="1"/>
            <a:r>
              <a:rPr lang="it-IT" b="1" dirty="0" err="1" smtClean="0"/>
              <a:t>cycles</a:t>
            </a:r>
            <a:r>
              <a:rPr lang="it-IT" b="1" dirty="0" smtClean="0"/>
              <a:t> </a:t>
            </a:r>
            <a:r>
              <a:rPr lang="it-IT" b="1" dirty="0"/>
              <a:t>of </a:t>
            </a:r>
            <a:r>
              <a:rPr lang="it-IT" b="1" dirty="0" err="1" smtClean="0"/>
              <a:t>accumulation</a:t>
            </a:r>
            <a:r>
              <a:rPr lang="it-IT" b="1" dirty="0" smtClean="0"/>
              <a:t> in </a:t>
            </a:r>
            <a:r>
              <a:rPr lang="it-IT" b="1" dirty="0" err="1" smtClean="0"/>
              <a:t>capitalism</a:t>
            </a:r>
            <a:r>
              <a:rPr lang="it-IT" b="1" dirty="0" smtClean="0"/>
              <a:t>, </a:t>
            </a:r>
            <a:r>
              <a:rPr lang="it-IT" dirty="0" smtClean="0"/>
              <a:t>with</a:t>
            </a:r>
            <a:r>
              <a:rPr lang="it-IT" b="1" dirty="0" smtClean="0"/>
              <a:t> </a:t>
            </a:r>
            <a:r>
              <a:rPr lang="it-IT" dirty="0" err="1" smtClean="0"/>
              <a:t>phases</a:t>
            </a:r>
            <a:r>
              <a:rPr lang="it-IT" dirty="0" smtClean="0"/>
              <a:t> of </a:t>
            </a:r>
            <a:r>
              <a:rPr lang="it-IT" b="1" i="1" dirty="0" err="1" smtClean="0"/>
              <a:t>material</a:t>
            </a:r>
            <a:r>
              <a:rPr lang="it-IT" b="1" i="1" dirty="0" smtClean="0"/>
              <a:t> </a:t>
            </a:r>
            <a:r>
              <a:rPr lang="it-IT" b="1" i="1" dirty="0" err="1" smtClean="0"/>
              <a:t>expansion</a:t>
            </a:r>
            <a:r>
              <a:rPr lang="it-IT" dirty="0"/>
              <a:t> </a:t>
            </a:r>
            <a:r>
              <a:rPr lang="it-IT" dirty="0" smtClean="0"/>
              <a:t>and </a:t>
            </a:r>
            <a:r>
              <a:rPr lang="it-IT" b="1" i="1" dirty="0" err="1" smtClean="0"/>
              <a:t>financial</a:t>
            </a:r>
            <a:r>
              <a:rPr lang="it-IT" b="1" i="1" dirty="0" smtClean="0"/>
              <a:t> </a:t>
            </a:r>
            <a:r>
              <a:rPr lang="it-IT" b="1" i="1" dirty="0" err="1" smtClean="0"/>
              <a:t>expansion</a:t>
            </a:r>
            <a:r>
              <a:rPr lang="it-IT" b="1" i="1" dirty="0" smtClean="0"/>
              <a:t>, </a:t>
            </a:r>
            <a:r>
              <a:rPr lang="it-IT" b="1" dirty="0" err="1" smtClean="0"/>
              <a:t>crises</a:t>
            </a:r>
            <a:r>
              <a:rPr lang="it-IT" b="1" dirty="0" smtClean="0"/>
              <a:t> </a:t>
            </a:r>
            <a:r>
              <a:rPr lang="it-IT" dirty="0" smtClean="0"/>
              <a:t>are </a:t>
            </a:r>
            <a:r>
              <a:rPr lang="it-IT" dirty="0" err="1" smtClean="0"/>
              <a:t>structural</a:t>
            </a:r>
            <a:endParaRPr lang="it-IT" dirty="0" smtClean="0"/>
          </a:p>
          <a:p>
            <a:pPr eaLnBrk="1" hangingPunct="1"/>
            <a:r>
              <a:rPr lang="it-IT" b="1" dirty="0" err="1"/>
              <a:t>c</a:t>
            </a:r>
            <a:r>
              <a:rPr lang="it-IT" b="1" dirty="0" err="1" smtClean="0"/>
              <a:t>ycles</a:t>
            </a:r>
            <a:r>
              <a:rPr lang="it-IT" b="1" dirty="0" smtClean="0"/>
              <a:t> of political </a:t>
            </a:r>
            <a:r>
              <a:rPr lang="it-IT" b="1" dirty="0" err="1" smtClean="0"/>
              <a:t>hegemony</a:t>
            </a:r>
            <a:r>
              <a:rPr lang="it-IT" b="1" dirty="0" smtClean="0"/>
              <a:t> in the world order, </a:t>
            </a:r>
            <a:r>
              <a:rPr lang="it-IT" dirty="0" smtClean="0"/>
              <a:t>that</a:t>
            </a:r>
            <a:r>
              <a:rPr lang="it-IT" b="1" dirty="0" smtClean="0"/>
              <a:t> </a:t>
            </a:r>
            <a:r>
              <a:rPr lang="it-IT" dirty="0" err="1" smtClean="0"/>
              <a:t>develop</a:t>
            </a:r>
            <a:r>
              <a:rPr lang="it-IT" dirty="0" smtClean="0"/>
              <a:t> in </a:t>
            </a:r>
            <a:r>
              <a:rPr lang="it-IT" dirty="0" err="1" smtClean="0"/>
              <a:t>parallel</a:t>
            </a:r>
            <a:endParaRPr lang="it-IT" dirty="0" smtClean="0"/>
          </a:p>
          <a:p>
            <a:pPr eaLnBrk="1" hangingPunct="1"/>
            <a:r>
              <a:rPr lang="it-IT" dirty="0"/>
              <a:t>The centres of </a:t>
            </a:r>
            <a:r>
              <a:rPr lang="it-IT" dirty="0" err="1" smtClean="0"/>
              <a:t>accumulation</a:t>
            </a:r>
            <a:r>
              <a:rPr lang="it-IT" dirty="0" smtClean="0"/>
              <a:t> and political </a:t>
            </a:r>
            <a:r>
              <a:rPr lang="it-IT" dirty="0" err="1" smtClean="0"/>
              <a:t>power</a:t>
            </a:r>
            <a:r>
              <a:rPr lang="it-IT" dirty="0" smtClean="0"/>
              <a:t> change: </a:t>
            </a:r>
            <a:r>
              <a:rPr lang="it-IT" dirty="0" err="1" smtClean="0"/>
              <a:t>crises</a:t>
            </a:r>
            <a:r>
              <a:rPr lang="it-IT" dirty="0" smtClean="0"/>
              <a:t> open </a:t>
            </a:r>
            <a:r>
              <a:rPr lang="it-IT" dirty="0" err="1" smtClean="0"/>
              <a:t>periods</a:t>
            </a:r>
            <a:r>
              <a:rPr lang="it-IT" dirty="0" smtClean="0"/>
              <a:t> of </a:t>
            </a:r>
            <a:r>
              <a:rPr lang="it-IT" dirty="0" err="1" smtClean="0"/>
              <a:t>systemic</a:t>
            </a:r>
            <a:r>
              <a:rPr lang="it-IT" dirty="0" smtClean="0"/>
              <a:t> </a:t>
            </a:r>
            <a:r>
              <a:rPr lang="it-IT" dirty="0" err="1" smtClean="0"/>
              <a:t>chaos</a:t>
            </a:r>
            <a:endParaRPr lang="it-IT" dirty="0" smtClean="0"/>
          </a:p>
          <a:p>
            <a:pPr eaLnBrk="1" hangingPunct="1"/>
            <a:r>
              <a:rPr lang="it-IT" dirty="0" smtClean="0"/>
              <a:t>Arrighi-Silver, </a:t>
            </a:r>
            <a:r>
              <a:rPr lang="it-IT" i="1" dirty="0" smtClean="0"/>
              <a:t>Chaos and governance in the </a:t>
            </a:r>
            <a:r>
              <a:rPr lang="it-IT" i="1" dirty="0" err="1" smtClean="0"/>
              <a:t>modern</a:t>
            </a:r>
            <a:r>
              <a:rPr lang="it-IT" i="1" dirty="0" smtClean="0"/>
              <a:t> world </a:t>
            </a:r>
            <a:r>
              <a:rPr lang="it-IT" i="1" dirty="0" err="1" smtClean="0"/>
              <a:t>system</a:t>
            </a:r>
            <a:r>
              <a:rPr lang="it-IT" dirty="0" smtClean="0"/>
              <a:t>, 1999</a:t>
            </a:r>
            <a:endParaRPr lang="it-IT" dirty="0"/>
          </a:p>
          <a:p>
            <a:pPr eaLnBrk="1" hangingPunct="1"/>
            <a:endParaRPr lang="it-IT" dirty="0" smtClean="0"/>
          </a:p>
        </p:txBody>
      </p:sp>
      <p:sp>
        <p:nvSpPr>
          <p:cNvPr id="20484" name="Segnaposto data 3"/>
          <p:cNvSpPr>
            <a:spLocks noGrp="1"/>
          </p:cNvSpPr>
          <p:nvPr>
            <p:ph type="dt" sz="quarter" idx="10"/>
          </p:nvPr>
        </p:nvSpPr>
        <p:spPr>
          <a:noFill/>
        </p:spPr>
        <p:txBody>
          <a:bodyPr/>
          <a:lstStyle/>
          <a:p>
            <a:fld id="{6D97F773-7571-4AD6-A08E-32502CE356BD}" type="datetime1">
              <a:rPr lang="it-IT" smtClean="0"/>
              <a:pPr/>
              <a:t>29/09/2025</a:t>
            </a:fld>
            <a:endParaRPr lang="it-IT" smtClean="0"/>
          </a:p>
        </p:txBody>
      </p:sp>
      <p:sp>
        <p:nvSpPr>
          <p:cNvPr id="20485" name="Segnaposto numero diapositiva 4"/>
          <p:cNvSpPr>
            <a:spLocks noGrp="1"/>
          </p:cNvSpPr>
          <p:nvPr>
            <p:ph type="sldNum" sz="quarter" idx="12"/>
          </p:nvPr>
        </p:nvSpPr>
        <p:spPr>
          <a:noFill/>
        </p:spPr>
        <p:txBody>
          <a:bodyPr/>
          <a:lstStyle/>
          <a:p>
            <a:fld id="{C8194417-8B72-478E-BABF-221239A8EB17}" type="slidenum">
              <a:rPr lang="it-IT" smtClean="0"/>
              <a:pPr/>
              <a:t>7</a:t>
            </a:fld>
            <a:endParaRPr lang="it-IT" sz="1400" smtClean="0"/>
          </a:p>
        </p:txBody>
      </p:sp>
    </p:spTree>
    <p:extLst>
      <p:ext uri="{BB962C8B-B14F-4D97-AF65-F5344CB8AC3E}">
        <p14:creationId xmlns:p14="http://schemas.microsoft.com/office/powerpoint/2010/main" val="79898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data 3"/>
          <p:cNvSpPr>
            <a:spLocks noGrp="1"/>
          </p:cNvSpPr>
          <p:nvPr>
            <p:ph type="dt" sz="quarter" idx="10"/>
          </p:nvPr>
        </p:nvSpPr>
        <p:spPr>
          <a:noFill/>
        </p:spPr>
        <p:txBody>
          <a:bodyPr/>
          <a:lstStyle/>
          <a:p>
            <a:fld id="{F9C3511E-E90B-45BC-858A-AB33BC0C65C3}" type="datetime1">
              <a:rPr lang="it-IT" smtClean="0"/>
              <a:pPr/>
              <a:t>29/09/2025</a:t>
            </a:fld>
            <a:endParaRPr lang="it-IT" smtClean="0"/>
          </a:p>
        </p:txBody>
      </p:sp>
      <p:sp>
        <p:nvSpPr>
          <p:cNvPr id="17411" name="Segnaposto numero diapositiva 4"/>
          <p:cNvSpPr>
            <a:spLocks noGrp="1"/>
          </p:cNvSpPr>
          <p:nvPr>
            <p:ph type="sldNum" sz="quarter" idx="12"/>
          </p:nvPr>
        </p:nvSpPr>
        <p:spPr>
          <a:noFill/>
        </p:spPr>
        <p:txBody>
          <a:bodyPr/>
          <a:lstStyle/>
          <a:p>
            <a:fld id="{4A66A07F-B6F0-4CC8-88A4-3CE394B74EA6}" type="slidenum">
              <a:rPr lang="it-IT" smtClean="0"/>
              <a:pPr/>
              <a:t>8</a:t>
            </a:fld>
            <a:endParaRPr lang="it-IT" sz="1400" smtClean="0"/>
          </a:p>
        </p:txBody>
      </p:sp>
      <p:pic>
        <p:nvPicPr>
          <p:cNvPr id="17412" name="Picture 2" descr="waves"/>
          <p:cNvPicPr>
            <a:picLocks noChangeAspect="1" noChangeArrowheads="1"/>
          </p:cNvPicPr>
          <p:nvPr/>
        </p:nvPicPr>
        <p:blipFill>
          <a:blip r:embed="rId2" cstate="print"/>
          <a:srcRect/>
          <a:stretch>
            <a:fillRect/>
          </a:stretch>
        </p:blipFill>
        <p:spPr bwMode="auto">
          <a:xfrm>
            <a:off x="195131" y="836712"/>
            <a:ext cx="8967787" cy="5949950"/>
          </a:xfrm>
          <a:prstGeom prst="rect">
            <a:avLst/>
          </a:prstGeom>
          <a:noFill/>
          <a:ln w="9525">
            <a:noFill/>
            <a:miter lim="800000"/>
            <a:headEnd/>
            <a:tailEnd/>
          </a:ln>
        </p:spPr>
      </p:pic>
      <p:sp>
        <p:nvSpPr>
          <p:cNvPr id="2" name="CasellaDiTesto 1"/>
          <p:cNvSpPr txBox="1"/>
          <p:nvPr/>
        </p:nvSpPr>
        <p:spPr>
          <a:xfrm>
            <a:off x="28491" y="404664"/>
            <a:ext cx="8694175" cy="584775"/>
          </a:xfrm>
          <a:prstGeom prst="rect">
            <a:avLst/>
          </a:prstGeom>
          <a:noFill/>
        </p:spPr>
        <p:txBody>
          <a:bodyPr wrap="none" rtlCol="0">
            <a:spAutoFit/>
          </a:bodyPr>
          <a:lstStyle/>
          <a:p>
            <a:r>
              <a:rPr lang="it-IT" sz="3200" b="1" dirty="0" smtClean="0">
                <a:solidFill>
                  <a:schemeClr val="tx2"/>
                </a:solidFill>
              </a:rPr>
              <a:t>Technological </a:t>
            </a:r>
            <a:r>
              <a:rPr lang="it-IT" sz="3200" b="1" dirty="0" err="1" smtClean="0">
                <a:solidFill>
                  <a:schemeClr val="tx2"/>
                </a:solidFill>
              </a:rPr>
              <a:t>paradigms</a:t>
            </a:r>
            <a:r>
              <a:rPr lang="it-IT" sz="3200" b="1" dirty="0" smtClean="0">
                <a:solidFill>
                  <a:schemeClr val="tx2"/>
                </a:solidFill>
              </a:rPr>
              <a:t>, </a:t>
            </a:r>
            <a:r>
              <a:rPr lang="it-IT" sz="3200" b="1" dirty="0" err="1" smtClean="0">
                <a:solidFill>
                  <a:schemeClr val="tx2"/>
                </a:solidFill>
              </a:rPr>
              <a:t>capitalist</a:t>
            </a:r>
            <a:r>
              <a:rPr lang="it-IT" sz="3200" b="1" dirty="0" smtClean="0">
                <a:solidFill>
                  <a:schemeClr val="tx2"/>
                </a:solidFill>
              </a:rPr>
              <a:t> development</a:t>
            </a:r>
            <a:endParaRPr lang="it-IT" sz="3200" b="1" dirty="0">
              <a:solidFill>
                <a:schemeClr val="tx2"/>
              </a:solidFill>
            </a:endParaRPr>
          </a:p>
        </p:txBody>
      </p:sp>
    </p:spTree>
    <p:extLst>
      <p:ext uri="{BB962C8B-B14F-4D97-AF65-F5344CB8AC3E}">
        <p14:creationId xmlns:p14="http://schemas.microsoft.com/office/powerpoint/2010/main" val="428917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B1253C29-F884-4E69-9528-9AEA8E927FE6}" type="datetime1">
              <a:rPr lang="it-IT" smtClean="0"/>
              <a:pPr>
                <a:defRPr/>
              </a:pPr>
              <a:t>29/09/2025</a:t>
            </a:fld>
            <a:endParaRPr lang="it-IT"/>
          </a:p>
        </p:txBody>
      </p:sp>
      <p:sp>
        <p:nvSpPr>
          <p:cNvPr id="5" name="Segnaposto numero diapositiva 4"/>
          <p:cNvSpPr>
            <a:spLocks noGrp="1"/>
          </p:cNvSpPr>
          <p:nvPr>
            <p:ph type="sldNum" sz="quarter" idx="12"/>
          </p:nvPr>
        </p:nvSpPr>
        <p:spPr/>
        <p:txBody>
          <a:bodyPr/>
          <a:lstStyle/>
          <a:p>
            <a:pPr>
              <a:defRPr/>
            </a:pPr>
            <a:fld id="{EDFE0482-9EAC-45A3-A987-F1F7DDE980F6}" type="slidenum">
              <a:rPr lang="it-IT" smtClean="0"/>
              <a:pPr>
                <a:defRPr/>
              </a:pPr>
              <a:t>9</a:t>
            </a:fld>
            <a:endParaRPr lang="it-IT" sz="1400"/>
          </a:p>
        </p:txBody>
      </p:sp>
      <p:pic>
        <p:nvPicPr>
          <p:cNvPr id="2050" name="Picture 2"/>
          <p:cNvPicPr>
            <a:picLocks noChangeAspect="1" noChangeArrowheads="1"/>
          </p:cNvPicPr>
          <p:nvPr/>
        </p:nvPicPr>
        <p:blipFill>
          <a:blip r:embed="rId2" cstate="print"/>
          <a:srcRect/>
          <a:stretch>
            <a:fillRect/>
          </a:stretch>
        </p:blipFill>
        <p:spPr bwMode="auto">
          <a:xfrm>
            <a:off x="107101" y="686187"/>
            <a:ext cx="8857387" cy="6171813"/>
          </a:xfrm>
          <a:prstGeom prst="rect">
            <a:avLst/>
          </a:prstGeom>
          <a:noFill/>
          <a:ln w="9525">
            <a:noFill/>
            <a:miter lim="800000"/>
            <a:headEnd/>
            <a:tailEnd/>
          </a:ln>
          <a:effectLst/>
        </p:spPr>
      </p:pic>
      <p:sp>
        <p:nvSpPr>
          <p:cNvPr id="7" name="CasellaDiTesto 6"/>
          <p:cNvSpPr txBox="1"/>
          <p:nvPr/>
        </p:nvSpPr>
        <p:spPr>
          <a:xfrm>
            <a:off x="7020272" y="1052736"/>
            <a:ext cx="579005" cy="461665"/>
          </a:xfrm>
          <a:prstGeom prst="rect">
            <a:avLst/>
          </a:prstGeom>
          <a:noFill/>
        </p:spPr>
        <p:txBody>
          <a:bodyPr wrap="none" rtlCol="0">
            <a:spAutoFit/>
          </a:bodyPr>
          <a:lstStyle/>
          <a:p>
            <a:r>
              <a:rPr lang="it-IT" b="1" dirty="0" smtClean="0"/>
              <a:t>US</a:t>
            </a:r>
            <a:endParaRPr lang="it-IT" b="1" dirty="0"/>
          </a:p>
        </p:txBody>
      </p:sp>
      <p:sp>
        <p:nvSpPr>
          <p:cNvPr id="8" name="CasellaDiTesto 7"/>
          <p:cNvSpPr txBox="1"/>
          <p:nvPr/>
        </p:nvSpPr>
        <p:spPr>
          <a:xfrm>
            <a:off x="5652120" y="1052736"/>
            <a:ext cx="1090363" cy="461665"/>
          </a:xfrm>
          <a:prstGeom prst="rect">
            <a:avLst/>
          </a:prstGeom>
          <a:noFill/>
        </p:spPr>
        <p:txBody>
          <a:bodyPr wrap="none" rtlCol="0">
            <a:spAutoFit/>
          </a:bodyPr>
          <a:lstStyle/>
          <a:p>
            <a:r>
              <a:rPr lang="it-IT" b="1" dirty="0" smtClean="0"/>
              <a:t>British</a:t>
            </a:r>
            <a:endParaRPr lang="it-IT" b="1" dirty="0"/>
          </a:p>
        </p:txBody>
      </p:sp>
      <p:sp>
        <p:nvSpPr>
          <p:cNvPr id="9" name="CasellaDiTesto 8"/>
          <p:cNvSpPr txBox="1"/>
          <p:nvPr/>
        </p:nvSpPr>
        <p:spPr>
          <a:xfrm>
            <a:off x="4067944" y="1052736"/>
            <a:ext cx="989373" cy="461665"/>
          </a:xfrm>
          <a:prstGeom prst="rect">
            <a:avLst/>
          </a:prstGeom>
          <a:noFill/>
        </p:spPr>
        <p:txBody>
          <a:bodyPr wrap="none" rtlCol="0">
            <a:spAutoFit/>
          </a:bodyPr>
          <a:lstStyle/>
          <a:p>
            <a:r>
              <a:rPr lang="it-IT" b="1" dirty="0" err="1" smtClean="0"/>
              <a:t>Dutch</a:t>
            </a:r>
            <a:endParaRPr lang="it-IT" b="1" dirty="0"/>
          </a:p>
        </p:txBody>
      </p:sp>
    </p:spTree>
    <p:extLst>
      <p:ext uri="{BB962C8B-B14F-4D97-AF65-F5344CB8AC3E}">
        <p14:creationId xmlns:p14="http://schemas.microsoft.com/office/powerpoint/2010/main" val="156119596"/>
      </p:ext>
    </p:extLst>
  </p:cSld>
  <p:clrMapOvr>
    <a:masterClrMapping/>
  </p:clrMapOvr>
</p:sld>
</file>

<file path=ppt/theme/theme1.xml><?xml version="1.0" encoding="utf-8"?>
<a:theme xmlns:a="http://schemas.openxmlformats.org/drawingml/2006/main" name="Natura">
  <a:themeElements>
    <a:clrScheme name="Natur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Designs\Natura.pot</Template>
  <TotalTime>0</TotalTime>
  <Words>2728</Words>
  <Application>Microsoft Office PowerPoint</Application>
  <PresentationFormat>Presentazione su schermo (4:3)</PresentationFormat>
  <Paragraphs>424</Paragraphs>
  <Slides>43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43</vt:i4>
      </vt:variant>
    </vt:vector>
  </HeadingPairs>
  <TitlesOfParts>
    <vt:vector size="48" baseType="lpstr">
      <vt:lpstr>Arial</vt:lpstr>
      <vt:lpstr>Segoe UI Variable Small Semibol</vt:lpstr>
      <vt:lpstr>Times New Roman</vt:lpstr>
      <vt:lpstr>Wingdings</vt:lpstr>
      <vt:lpstr>Natura</vt:lpstr>
      <vt:lpstr>The world system Capitalism, hegemony, conflicts</vt:lpstr>
      <vt:lpstr>Approach and concepts</vt:lpstr>
      <vt:lpstr>Presentazione standard di PowerPoint</vt:lpstr>
      <vt:lpstr>Presentazione standard di PowerPoint</vt:lpstr>
      <vt:lpstr>Presentazione standard di PowerPoint</vt:lpstr>
      <vt:lpstr>1. The World systems approach</vt:lpstr>
      <vt:lpstr>The evolution of the world system</vt:lpstr>
      <vt:lpstr>Presentazione standard di PowerPoint</vt:lpstr>
      <vt:lpstr>Presentazione standard di PowerPoint</vt:lpstr>
      <vt:lpstr>Phase of material expansion</vt:lpstr>
      <vt:lpstr>Phase of financial expansion</vt:lpstr>
      <vt:lpstr>Presentazione standard di PowerPoint</vt:lpstr>
      <vt:lpstr>Presentazione standard di PowerPoint</vt:lpstr>
      <vt:lpstr>Finance</vt:lpstr>
      <vt:lpstr>Financial accumulation</vt:lpstr>
      <vt:lpstr>2. Hegemony</vt:lpstr>
      <vt:lpstr>Hegemony in world system</vt:lpstr>
      <vt:lpstr> Hegemonic cycles</vt:lpstr>
      <vt:lpstr>Systemic chaos and wars</vt:lpstr>
      <vt:lpstr>3. Conflicts, Wars, States</vt:lpstr>
      <vt:lpstr>Charles Tilly</vt:lpstr>
      <vt:lpstr>How do we explain war making?</vt:lpstr>
      <vt:lpstr>What do States do?</vt:lpstr>
      <vt:lpstr>Tilly on Europe’s history</vt:lpstr>
      <vt:lpstr>Tilly’s history of Europe</vt:lpstr>
      <vt:lpstr>Balance State-military-society</vt:lpstr>
      <vt:lpstr>Third world States and the military</vt:lpstr>
      <vt:lpstr>Lessons</vt:lpstr>
      <vt:lpstr>4. US hegemony, world system, wars</vt:lpstr>
      <vt:lpstr>Hegemonic decline</vt:lpstr>
      <vt:lpstr>Hegemonic decline</vt:lpstr>
      <vt:lpstr>Presentazione standard di PowerPoint</vt:lpstr>
      <vt:lpstr>How transitions happened?</vt:lpstr>
      <vt:lpstr>Presentazione standard di PowerPoint</vt:lpstr>
      <vt:lpstr>The reproduction of the system</vt:lpstr>
      <vt:lpstr>The decline of US hegemony</vt:lpstr>
      <vt:lpstr>Key aspect 1</vt:lpstr>
      <vt:lpstr>Key aspect 2</vt:lpstr>
      <vt:lpstr>US responses to decline</vt:lpstr>
      <vt:lpstr>Trump’s US </vt:lpstr>
      <vt:lpstr>Trump’s economic racketeering</vt:lpstr>
      <vt:lpstr>An age of systemic chaos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dc:creator>
  <cp:lastModifiedBy>Mario PIANTA</cp:lastModifiedBy>
  <cp:revision>368</cp:revision>
  <cp:lastPrinted>1601-01-01T00:00:00Z</cp:lastPrinted>
  <dcterms:created xsi:type="dcterms:W3CDTF">1601-01-01T00:00:00Z</dcterms:created>
  <dcterms:modified xsi:type="dcterms:W3CDTF">2025-09-29T07:25:40Z</dcterms:modified>
</cp:coreProperties>
</file>