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83" r:id="rId4"/>
    <p:sldId id="284" r:id="rId5"/>
    <p:sldId id="285" r:id="rId6"/>
    <p:sldId id="279" r:id="rId7"/>
    <p:sldId id="258" r:id="rId8"/>
    <p:sldId id="268" r:id="rId9"/>
    <p:sldId id="278" r:id="rId10"/>
    <p:sldId id="272" r:id="rId11"/>
    <p:sldId id="274" r:id="rId12"/>
    <p:sldId id="259" r:id="rId13"/>
    <p:sldId id="269" r:id="rId14"/>
    <p:sldId id="273" r:id="rId15"/>
    <p:sldId id="271" r:id="rId16"/>
    <p:sldId id="260" r:id="rId17"/>
    <p:sldId id="270" r:id="rId18"/>
    <p:sldId id="281" r:id="rId19"/>
    <p:sldId id="261" r:id="rId20"/>
    <p:sldId id="262" r:id="rId21"/>
    <p:sldId id="263" r:id="rId22"/>
    <p:sldId id="264" r:id="rId23"/>
    <p:sldId id="265" r:id="rId24"/>
    <p:sldId id="266" r:id="rId25"/>
    <p:sldId id="276" r:id="rId26"/>
    <p:sldId id="280" r:id="rId27"/>
    <p:sldId id="277" r:id="rId28"/>
    <p:sldId id="26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48"/>
  </p:normalViewPr>
  <p:slideViewPr>
    <p:cSldViewPr snapToGrid="0" snapToObjects="1">
      <p:cViewPr varScale="1">
        <p:scale>
          <a:sx n="117" d="100"/>
          <a:sy n="117" d="100"/>
        </p:scale>
        <p:origin x="46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E4ED1-E173-45BF-97BB-6DCD886A3FC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6440396-84FC-4AD3-BCC1-B271B1EED872}">
      <dgm:prSet/>
      <dgm:spPr/>
      <dgm:t>
        <a:bodyPr/>
        <a:lstStyle/>
        <a:p>
          <a:r>
            <a:rPr lang="en-US"/>
            <a:t>Real growth: +11.7% in 2024</a:t>
          </a:r>
          <a:r>
            <a:rPr lang="it-IT"/>
            <a:t> alone</a:t>
          </a:r>
          <a:r>
            <a:rPr lang="en-US"/>
            <a:t>.</a:t>
          </a:r>
        </a:p>
      </dgm:t>
    </dgm:pt>
    <dgm:pt modelId="{F8EA2356-166A-481E-895B-96E3358C08EF}" type="parTrans" cxnId="{212181C5-5866-484F-8904-96CD635A03BC}">
      <dgm:prSet/>
      <dgm:spPr/>
      <dgm:t>
        <a:bodyPr/>
        <a:lstStyle/>
        <a:p>
          <a:endParaRPr lang="en-US"/>
        </a:p>
      </dgm:t>
    </dgm:pt>
    <dgm:pt modelId="{2C4E2AE7-B16A-4803-B83B-98035DFE3CAF}" type="sibTrans" cxnId="{212181C5-5866-484F-8904-96CD635A03BC}">
      <dgm:prSet/>
      <dgm:spPr/>
      <dgm:t>
        <a:bodyPr/>
        <a:lstStyle/>
        <a:p>
          <a:endParaRPr lang="en-US"/>
        </a:p>
      </dgm:t>
    </dgm:pt>
    <dgm:pt modelId="{6BF127C3-9983-4F26-B611-39BF1DFC20EF}">
      <dgm:prSet/>
      <dgm:spPr/>
      <dgm:t>
        <a:bodyPr/>
        <a:lstStyle/>
        <a:p>
          <a:r>
            <a:rPr lang="en-US"/>
            <a:t>Germany: +23.2% (now 4th largest).</a:t>
          </a:r>
        </a:p>
      </dgm:t>
    </dgm:pt>
    <dgm:pt modelId="{8425496B-69D4-48D4-BF51-F611DD52596C}" type="parTrans" cxnId="{A97CE80A-9BA3-4469-9A78-5D31BF7F2EA6}">
      <dgm:prSet/>
      <dgm:spPr/>
      <dgm:t>
        <a:bodyPr/>
        <a:lstStyle/>
        <a:p>
          <a:endParaRPr lang="en-US"/>
        </a:p>
      </dgm:t>
    </dgm:pt>
    <dgm:pt modelId="{F29D7C56-3C9B-45FF-8D05-B20A89DFB145}" type="sibTrans" cxnId="{A97CE80A-9BA3-4469-9A78-5D31BF7F2EA6}">
      <dgm:prSet/>
      <dgm:spPr/>
      <dgm:t>
        <a:bodyPr/>
        <a:lstStyle/>
        <a:p>
          <a:endParaRPr lang="en-US"/>
        </a:p>
      </dgm:t>
    </dgm:pt>
    <dgm:pt modelId="{5B1FA2AD-0468-419D-B71F-9A5472C8F91A}">
      <dgm:prSet/>
      <dgm:spPr/>
      <dgm:t>
        <a:bodyPr/>
        <a:lstStyle/>
        <a:p>
          <a:r>
            <a:rPr lang="en-US"/>
            <a:t>Poland: entered the global top 15 spenders.</a:t>
          </a:r>
        </a:p>
      </dgm:t>
    </dgm:pt>
    <dgm:pt modelId="{875D1BFA-4B92-472A-B053-ADA63E5D0316}" type="parTrans" cxnId="{387B45FB-DAEB-4B86-A302-D6CD16A0335B}">
      <dgm:prSet/>
      <dgm:spPr/>
      <dgm:t>
        <a:bodyPr/>
        <a:lstStyle/>
        <a:p>
          <a:endParaRPr lang="en-US"/>
        </a:p>
      </dgm:t>
    </dgm:pt>
    <dgm:pt modelId="{5692E476-7ADD-4EE8-9632-C8B6BE42FBB7}" type="sibTrans" cxnId="{387B45FB-DAEB-4B86-A302-D6CD16A0335B}">
      <dgm:prSet/>
      <dgm:spPr/>
      <dgm:t>
        <a:bodyPr/>
        <a:lstStyle/>
        <a:p>
          <a:endParaRPr lang="en-US"/>
        </a:p>
      </dgm:t>
    </dgm:pt>
    <dgm:pt modelId="{63BE1B8A-C5FE-4723-BBC4-9C9205319D92}">
      <dgm:prSet/>
      <dgm:spPr/>
      <dgm:t>
        <a:bodyPr/>
        <a:lstStyle/>
        <a:p>
          <a:r>
            <a:rPr lang="it-IT"/>
            <a:t>European aggregate</a:t>
          </a:r>
          <a:r>
            <a:rPr lang="en-US"/>
            <a:t> spending </a:t>
          </a:r>
          <a:r>
            <a:rPr lang="it-IT"/>
            <a:t>today </a:t>
          </a:r>
          <a:r>
            <a:rPr lang="en-US"/>
            <a:t>&gt;50% higher than in 2014.</a:t>
          </a:r>
        </a:p>
      </dgm:t>
    </dgm:pt>
    <dgm:pt modelId="{D5DF7A1A-419C-491B-9B0A-74ABCB8E7E6A}" type="parTrans" cxnId="{E7B12D27-4BB0-4C25-8E55-5CA531BC3D26}">
      <dgm:prSet/>
      <dgm:spPr/>
      <dgm:t>
        <a:bodyPr/>
        <a:lstStyle/>
        <a:p>
          <a:endParaRPr lang="en-US"/>
        </a:p>
      </dgm:t>
    </dgm:pt>
    <dgm:pt modelId="{E87BF991-43B3-4E2B-9E5E-F940C048D5A5}" type="sibTrans" cxnId="{E7B12D27-4BB0-4C25-8E55-5CA531BC3D26}">
      <dgm:prSet/>
      <dgm:spPr/>
      <dgm:t>
        <a:bodyPr/>
        <a:lstStyle/>
        <a:p>
          <a:endParaRPr lang="en-US"/>
        </a:p>
      </dgm:t>
    </dgm:pt>
    <dgm:pt modelId="{21D4F710-295A-4245-8FFB-FAD75BE1BB8D}" type="pres">
      <dgm:prSet presAssocID="{E2FE4ED1-E173-45BF-97BB-6DCD886A3FCD}" presName="linear" presStyleCnt="0">
        <dgm:presLayoutVars>
          <dgm:animLvl val="lvl"/>
          <dgm:resizeHandles val="exact"/>
        </dgm:presLayoutVars>
      </dgm:prSet>
      <dgm:spPr/>
    </dgm:pt>
    <dgm:pt modelId="{CEE700FF-4DF5-4D4A-A2A7-5C4883733E79}" type="pres">
      <dgm:prSet presAssocID="{86440396-84FC-4AD3-BCC1-B271B1EED872}" presName="parentText" presStyleLbl="node1" presStyleIdx="0" presStyleCnt="4">
        <dgm:presLayoutVars>
          <dgm:chMax val="0"/>
          <dgm:bulletEnabled val="1"/>
        </dgm:presLayoutVars>
      </dgm:prSet>
      <dgm:spPr/>
    </dgm:pt>
    <dgm:pt modelId="{B29E44EE-9830-D545-BF26-2B8242E9E64D}" type="pres">
      <dgm:prSet presAssocID="{2C4E2AE7-B16A-4803-B83B-98035DFE3CAF}" presName="spacer" presStyleCnt="0"/>
      <dgm:spPr/>
    </dgm:pt>
    <dgm:pt modelId="{6923FE8F-0510-A04D-918A-29BFD01547D6}" type="pres">
      <dgm:prSet presAssocID="{6BF127C3-9983-4F26-B611-39BF1DFC20EF}" presName="parentText" presStyleLbl="node1" presStyleIdx="1" presStyleCnt="4">
        <dgm:presLayoutVars>
          <dgm:chMax val="0"/>
          <dgm:bulletEnabled val="1"/>
        </dgm:presLayoutVars>
      </dgm:prSet>
      <dgm:spPr/>
    </dgm:pt>
    <dgm:pt modelId="{1C623BB6-E592-CB4D-A899-96B8A3E559BC}" type="pres">
      <dgm:prSet presAssocID="{F29D7C56-3C9B-45FF-8D05-B20A89DFB145}" presName="spacer" presStyleCnt="0"/>
      <dgm:spPr/>
    </dgm:pt>
    <dgm:pt modelId="{8DE5779C-A774-B441-BB0A-2338D1A43C0D}" type="pres">
      <dgm:prSet presAssocID="{5B1FA2AD-0468-419D-B71F-9A5472C8F91A}" presName="parentText" presStyleLbl="node1" presStyleIdx="2" presStyleCnt="4">
        <dgm:presLayoutVars>
          <dgm:chMax val="0"/>
          <dgm:bulletEnabled val="1"/>
        </dgm:presLayoutVars>
      </dgm:prSet>
      <dgm:spPr/>
    </dgm:pt>
    <dgm:pt modelId="{A2B81DF7-FBD7-D947-BF0A-950B45DF6FA7}" type="pres">
      <dgm:prSet presAssocID="{5692E476-7ADD-4EE8-9632-C8B6BE42FBB7}" presName="spacer" presStyleCnt="0"/>
      <dgm:spPr/>
    </dgm:pt>
    <dgm:pt modelId="{F849B3EE-D0F6-374C-AB67-F5EA7711D03E}" type="pres">
      <dgm:prSet presAssocID="{63BE1B8A-C5FE-4723-BBC4-9C9205319D92}" presName="parentText" presStyleLbl="node1" presStyleIdx="3" presStyleCnt="4">
        <dgm:presLayoutVars>
          <dgm:chMax val="0"/>
          <dgm:bulletEnabled val="1"/>
        </dgm:presLayoutVars>
      </dgm:prSet>
      <dgm:spPr/>
    </dgm:pt>
  </dgm:ptLst>
  <dgm:cxnLst>
    <dgm:cxn modelId="{6210DD04-0D48-9E4C-BA3F-C6A4D870D6A5}" type="presOf" srcId="{63BE1B8A-C5FE-4723-BBC4-9C9205319D92}" destId="{F849B3EE-D0F6-374C-AB67-F5EA7711D03E}" srcOrd="0" destOrd="0" presId="urn:microsoft.com/office/officeart/2005/8/layout/vList2"/>
    <dgm:cxn modelId="{C322B805-0CEA-4C4D-8EFB-204258EF9E7A}" type="presOf" srcId="{86440396-84FC-4AD3-BCC1-B271B1EED872}" destId="{CEE700FF-4DF5-4D4A-A2A7-5C4883733E79}" srcOrd="0" destOrd="0" presId="urn:microsoft.com/office/officeart/2005/8/layout/vList2"/>
    <dgm:cxn modelId="{DD819507-8CD2-064C-9B15-1A9E45463AFD}" type="presOf" srcId="{E2FE4ED1-E173-45BF-97BB-6DCD886A3FCD}" destId="{21D4F710-295A-4245-8FFB-FAD75BE1BB8D}" srcOrd="0" destOrd="0" presId="urn:microsoft.com/office/officeart/2005/8/layout/vList2"/>
    <dgm:cxn modelId="{A97CE80A-9BA3-4469-9A78-5D31BF7F2EA6}" srcId="{E2FE4ED1-E173-45BF-97BB-6DCD886A3FCD}" destId="{6BF127C3-9983-4F26-B611-39BF1DFC20EF}" srcOrd="1" destOrd="0" parTransId="{8425496B-69D4-48D4-BF51-F611DD52596C}" sibTransId="{F29D7C56-3C9B-45FF-8D05-B20A89DFB145}"/>
    <dgm:cxn modelId="{E7B12D27-4BB0-4C25-8E55-5CA531BC3D26}" srcId="{E2FE4ED1-E173-45BF-97BB-6DCD886A3FCD}" destId="{63BE1B8A-C5FE-4723-BBC4-9C9205319D92}" srcOrd="3" destOrd="0" parTransId="{D5DF7A1A-419C-491B-9B0A-74ABCB8E7E6A}" sibTransId="{E87BF991-43B3-4E2B-9E5E-F940C048D5A5}"/>
    <dgm:cxn modelId="{075D4235-67E9-A94C-92A6-48C342F1B127}" type="presOf" srcId="{6BF127C3-9983-4F26-B611-39BF1DFC20EF}" destId="{6923FE8F-0510-A04D-918A-29BFD01547D6}" srcOrd="0" destOrd="0" presId="urn:microsoft.com/office/officeart/2005/8/layout/vList2"/>
    <dgm:cxn modelId="{72F18EA7-54B3-3547-873A-2D09EFDBA0D8}" type="presOf" srcId="{5B1FA2AD-0468-419D-B71F-9A5472C8F91A}" destId="{8DE5779C-A774-B441-BB0A-2338D1A43C0D}" srcOrd="0" destOrd="0" presId="urn:microsoft.com/office/officeart/2005/8/layout/vList2"/>
    <dgm:cxn modelId="{212181C5-5866-484F-8904-96CD635A03BC}" srcId="{E2FE4ED1-E173-45BF-97BB-6DCD886A3FCD}" destId="{86440396-84FC-4AD3-BCC1-B271B1EED872}" srcOrd="0" destOrd="0" parTransId="{F8EA2356-166A-481E-895B-96E3358C08EF}" sibTransId="{2C4E2AE7-B16A-4803-B83B-98035DFE3CAF}"/>
    <dgm:cxn modelId="{387B45FB-DAEB-4B86-A302-D6CD16A0335B}" srcId="{E2FE4ED1-E173-45BF-97BB-6DCD886A3FCD}" destId="{5B1FA2AD-0468-419D-B71F-9A5472C8F91A}" srcOrd="2" destOrd="0" parTransId="{875D1BFA-4B92-472A-B053-ADA63E5D0316}" sibTransId="{5692E476-7ADD-4EE8-9632-C8B6BE42FBB7}"/>
    <dgm:cxn modelId="{CB631563-27BF-0A42-9A9C-38A8165C6ACD}" type="presParOf" srcId="{21D4F710-295A-4245-8FFB-FAD75BE1BB8D}" destId="{CEE700FF-4DF5-4D4A-A2A7-5C4883733E79}" srcOrd="0" destOrd="0" presId="urn:microsoft.com/office/officeart/2005/8/layout/vList2"/>
    <dgm:cxn modelId="{09348F05-2B81-B54E-9AE8-CD33624A462E}" type="presParOf" srcId="{21D4F710-295A-4245-8FFB-FAD75BE1BB8D}" destId="{B29E44EE-9830-D545-BF26-2B8242E9E64D}" srcOrd="1" destOrd="0" presId="urn:microsoft.com/office/officeart/2005/8/layout/vList2"/>
    <dgm:cxn modelId="{3DE120BD-ACBF-3C4D-B235-B92C4929006E}" type="presParOf" srcId="{21D4F710-295A-4245-8FFB-FAD75BE1BB8D}" destId="{6923FE8F-0510-A04D-918A-29BFD01547D6}" srcOrd="2" destOrd="0" presId="urn:microsoft.com/office/officeart/2005/8/layout/vList2"/>
    <dgm:cxn modelId="{C1A13250-DCEC-FB48-BE06-E41130FCF980}" type="presParOf" srcId="{21D4F710-295A-4245-8FFB-FAD75BE1BB8D}" destId="{1C623BB6-E592-CB4D-A899-96B8A3E559BC}" srcOrd="3" destOrd="0" presId="urn:microsoft.com/office/officeart/2005/8/layout/vList2"/>
    <dgm:cxn modelId="{915B3EB8-54C7-0C47-AF8F-E57EFBD4F858}" type="presParOf" srcId="{21D4F710-295A-4245-8FFB-FAD75BE1BB8D}" destId="{8DE5779C-A774-B441-BB0A-2338D1A43C0D}" srcOrd="4" destOrd="0" presId="urn:microsoft.com/office/officeart/2005/8/layout/vList2"/>
    <dgm:cxn modelId="{A95C8754-7519-A844-BE20-607BACAE1645}" type="presParOf" srcId="{21D4F710-295A-4245-8FFB-FAD75BE1BB8D}" destId="{A2B81DF7-FBD7-D947-BF0A-950B45DF6FA7}" srcOrd="5" destOrd="0" presId="urn:microsoft.com/office/officeart/2005/8/layout/vList2"/>
    <dgm:cxn modelId="{DD90874A-7B73-6242-BFFC-1234214D65AF}" type="presParOf" srcId="{21D4F710-295A-4245-8FFB-FAD75BE1BB8D}" destId="{F849B3EE-D0F6-374C-AB67-F5EA7711D03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C2FDA-D1E7-47B7-B9F0-FA4D7A21B5E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3C26A3C-17B7-450B-ADE7-8F2A5C986760}">
      <dgm:prSet/>
      <dgm:spPr/>
      <dgm:t>
        <a:bodyPr/>
        <a:lstStyle/>
        <a:p>
          <a:r>
            <a:rPr lang="en-US"/>
            <a:t>United States: Sentinel ICBM, Columbia-class SSBN, B-21 bomber.</a:t>
          </a:r>
        </a:p>
      </dgm:t>
    </dgm:pt>
    <dgm:pt modelId="{B2CC112D-46F9-4950-80F0-AF356BA0E916}" type="parTrans" cxnId="{0ADB0F05-8413-4C5B-8852-014F44435D18}">
      <dgm:prSet/>
      <dgm:spPr/>
      <dgm:t>
        <a:bodyPr/>
        <a:lstStyle/>
        <a:p>
          <a:endParaRPr lang="en-US"/>
        </a:p>
      </dgm:t>
    </dgm:pt>
    <dgm:pt modelId="{03F13DA4-719D-42CA-975D-B2787CF10234}" type="sibTrans" cxnId="{0ADB0F05-8413-4C5B-8852-014F44435D18}">
      <dgm:prSet/>
      <dgm:spPr/>
      <dgm:t>
        <a:bodyPr/>
        <a:lstStyle/>
        <a:p>
          <a:endParaRPr lang="en-US"/>
        </a:p>
      </dgm:t>
    </dgm:pt>
    <dgm:pt modelId="{00F4DE61-8D75-45A3-81FB-B62BC2278130}">
      <dgm:prSet/>
      <dgm:spPr/>
      <dgm:t>
        <a:bodyPr/>
        <a:lstStyle/>
        <a:p>
          <a:r>
            <a:rPr lang="en-US"/>
            <a:t>Russia: Sarmat ICBM, Avangard HGV, Borei-A SSBNs.</a:t>
          </a:r>
        </a:p>
      </dgm:t>
    </dgm:pt>
    <dgm:pt modelId="{D3C761F4-635A-4764-96E0-B2F3A960F8DC}" type="parTrans" cxnId="{6725E2BC-6F5A-472C-B9CE-79773C4D4F32}">
      <dgm:prSet/>
      <dgm:spPr/>
      <dgm:t>
        <a:bodyPr/>
        <a:lstStyle/>
        <a:p>
          <a:endParaRPr lang="en-US"/>
        </a:p>
      </dgm:t>
    </dgm:pt>
    <dgm:pt modelId="{EF3C1539-EDC0-4E13-BCB3-1F8476F599DE}" type="sibTrans" cxnId="{6725E2BC-6F5A-472C-B9CE-79773C4D4F32}">
      <dgm:prSet/>
      <dgm:spPr/>
      <dgm:t>
        <a:bodyPr/>
        <a:lstStyle/>
        <a:p>
          <a:endParaRPr lang="en-US"/>
        </a:p>
      </dgm:t>
    </dgm:pt>
    <dgm:pt modelId="{20A6A7F2-B923-47BB-A263-E0570EC033A6}">
      <dgm:prSet/>
      <dgm:spPr/>
      <dgm:t>
        <a:bodyPr/>
        <a:lstStyle/>
        <a:p>
          <a:r>
            <a:rPr lang="en-US"/>
            <a:t>China: from 500 to 600 warheads in one year, 350 new silos.</a:t>
          </a:r>
        </a:p>
      </dgm:t>
    </dgm:pt>
    <dgm:pt modelId="{2A90C576-74F0-4766-87A1-BECA6551B064}" type="parTrans" cxnId="{50261426-D6AC-444D-9649-EB2511921FD4}">
      <dgm:prSet/>
      <dgm:spPr/>
      <dgm:t>
        <a:bodyPr/>
        <a:lstStyle/>
        <a:p>
          <a:endParaRPr lang="en-US"/>
        </a:p>
      </dgm:t>
    </dgm:pt>
    <dgm:pt modelId="{1B4DC405-1E21-4B20-9312-1938EDCB44CC}" type="sibTrans" cxnId="{50261426-D6AC-444D-9649-EB2511921FD4}">
      <dgm:prSet/>
      <dgm:spPr/>
      <dgm:t>
        <a:bodyPr/>
        <a:lstStyle/>
        <a:p>
          <a:endParaRPr lang="en-US"/>
        </a:p>
      </dgm:t>
    </dgm:pt>
    <dgm:pt modelId="{15609CB0-1001-9D49-A3DE-44648A29E40D}" type="pres">
      <dgm:prSet presAssocID="{5CEC2FDA-D1E7-47B7-B9F0-FA4D7A21B5EB}" presName="linear" presStyleCnt="0">
        <dgm:presLayoutVars>
          <dgm:animLvl val="lvl"/>
          <dgm:resizeHandles val="exact"/>
        </dgm:presLayoutVars>
      </dgm:prSet>
      <dgm:spPr/>
    </dgm:pt>
    <dgm:pt modelId="{5FB5FCC3-5961-EA48-BEB6-9613995FB9B4}" type="pres">
      <dgm:prSet presAssocID="{A3C26A3C-17B7-450B-ADE7-8F2A5C986760}" presName="parentText" presStyleLbl="node1" presStyleIdx="0" presStyleCnt="3">
        <dgm:presLayoutVars>
          <dgm:chMax val="0"/>
          <dgm:bulletEnabled val="1"/>
        </dgm:presLayoutVars>
      </dgm:prSet>
      <dgm:spPr/>
    </dgm:pt>
    <dgm:pt modelId="{90477B31-9917-6248-8C79-6ABFB1B11393}" type="pres">
      <dgm:prSet presAssocID="{03F13DA4-719D-42CA-975D-B2787CF10234}" presName="spacer" presStyleCnt="0"/>
      <dgm:spPr/>
    </dgm:pt>
    <dgm:pt modelId="{C51A0236-3D9F-0747-8774-43F84EFF69FA}" type="pres">
      <dgm:prSet presAssocID="{00F4DE61-8D75-45A3-81FB-B62BC2278130}" presName="parentText" presStyleLbl="node1" presStyleIdx="1" presStyleCnt="3">
        <dgm:presLayoutVars>
          <dgm:chMax val="0"/>
          <dgm:bulletEnabled val="1"/>
        </dgm:presLayoutVars>
      </dgm:prSet>
      <dgm:spPr/>
    </dgm:pt>
    <dgm:pt modelId="{32CA0276-971D-654A-8150-4D91B68F2005}" type="pres">
      <dgm:prSet presAssocID="{EF3C1539-EDC0-4E13-BCB3-1F8476F599DE}" presName="spacer" presStyleCnt="0"/>
      <dgm:spPr/>
    </dgm:pt>
    <dgm:pt modelId="{344BC6C8-E403-A749-9CBD-922FCF0C5A44}" type="pres">
      <dgm:prSet presAssocID="{20A6A7F2-B923-47BB-A263-E0570EC033A6}" presName="parentText" presStyleLbl="node1" presStyleIdx="2" presStyleCnt="3">
        <dgm:presLayoutVars>
          <dgm:chMax val="0"/>
          <dgm:bulletEnabled val="1"/>
        </dgm:presLayoutVars>
      </dgm:prSet>
      <dgm:spPr/>
    </dgm:pt>
  </dgm:ptLst>
  <dgm:cxnLst>
    <dgm:cxn modelId="{0ADB0F05-8413-4C5B-8852-014F44435D18}" srcId="{5CEC2FDA-D1E7-47B7-B9F0-FA4D7A21B5EB}" destId="{A3C26A3C-17B7-450B-ADE7-8F2A5C986760}" srcOrd="0" destOrd="0" parTransId="{B2CC112D-46F9-4950-80F0-AF356BA0E916}" sibTransId="{03F13DA4-719D-42CA-975D-B2787CF10234}"/>
    <dgm:cxn modelId="{CAA96306-4403-094F-B161-9DC06F3CB09C}" type="presOf" srcId="{5CEC2FDA-D1E7-47B7-B9F0-FA4D7A21B5EB}" destId="{15609CB0-1001-9D49-A3DE-44648A29E40D}" srcOrd="0" destOrd="0" presId="urn:microsoft.com/office/officeart/2005/8/layout/vList2"/>
    <dgm:cxn modelId="{50261426-D6AC-444D-9649-EB2511921FD4}" srcId="{5CEC2FDA-D1E7-47B7-B9F0-FA4D7A21B5EB}" destId="{20A6A7F2-B923-47BB-A263-E0570EC033A6}" srcOrd="2" destOrd="0" parTransId="{2A90C576-74F0-4766-87A1-BECA6551B064}" sibTransId="{1B4DC405-1E21-4B20-9312-1938EDCB44CC}"/>
    <dgm:cxn modelId="{A05CAD3D-57B7-7A4C-8CBF-291AC7EEAC2C}" type="presOf" srcId="{A3C26A3C-17B7-450B-ADE7-8F2A5C986760}" destId="{5FB5FCC3-5961-EA48-BEB6-9613995FB9B4}" srcOrd="0" destOrd="0" presId="urn:microsoft.com/office/officeart/2005/8/layout/vList2"/>
    <dgm:cxn modelId="{D1E3FC64-879C-B646-A43D-4C786406A194}" type="presOf" srcId="{00F4DE61-8D75-45A3-81FB-B62BC2278130}" destId="{C51A0236-3D9F-0747-8774-43F84EFF69FA}" srcOrd="0" destOrd="0" presId="urn:microsoft.com/office/officeart/2005/8/layout/vList2"/>
    <dgm:cxn modelId="{6725E2BC-6F5A-472C-B9CE-79773C4D4F32}" srcId="{5CEC2FDA-D1E7-47B7-B9F0-FA4D7A21B5EB}" destId="{00F4DE61-8D75-45A3-81FB-B62BC2278130}" srcOrd="1" destOrd="0" parTransId="{D3C761F4-635A-4764-96E0-B2F3A960F8DC}" sibTransId="{EF3C1539-EDC0-4E13-BCB3-1F8476F599DE}"/>
    <dgm:cxn modelId="{1E3BD5D3-2A6C-8D47-B86A-3A0990840F81}" type="presOf" srcId="{20A6A7F2-B923-47BB-A263-E0570EC033A6}" destId="{344BC6C8-E403-A749-9CBD-922FCF0C5A44}" srcOrd="0" destOrd="0" presId="urn:microsoft.com/office/officeart/2005/8/layout/vList2"/>
    <dgm:cxn modelId="{02E88A07-7568-EA44-B4C7-C3E64CA55E87}" type="presParOf" srcId="{15609CB0-1001-9D49-A3DE-44648A29E40D}" destId="{5FB5FCC3-5961-EA48-BEB6-9613995FB9B4}" srcOrd="0" destOrd="0" presId="urn:microsoft.com/office/officeart/2005/8/layout/vList2"/>
    <dgm:cxn modelId="{0649DA30-6174-D440-8AFF-8CF7693D5202}" type="presParOf" srcId="{15609CB0-1001-9D49-A3DE-44648A29E40D}" destId="{90477B31-9917-6248-8C79-6ABFB1B11393}" srcOrd="1" destOrd="0" presId="urn:microsoft.com/office/officeart/2005/8/layout/vList2"/>
    <dgm:cxn modelId="{2D5C6F07-79ED-6B4A-97C4-993F3CE28214}" type="presParOf" srcId="{15609CB0-1001-9D49-A3DE-44648A29E40D}" destId="{C51A0236-3D9F-0747-8774-43F84EFF69FA}" srcOrd="2" destOrd="0" presId="urn:microsoft.com/office/officeart/2005/8/layout/vList2"/>
    <dgm:cxn modelId="{2928E45C-2EFA-FA49-9E02-B3959216E832}" type="presParOf" srcId="{15609CB0-1001-9D49-A3DE-44648A29E40D}" destId="{32CA0276-971D-654A-8150-4D91B68F2005}" srcOrd="3" destOrd="0" presId="urn:microsoft.com/office/officeart/2005/8/layout/vList2"/>
    <dgm:cxn modelId="{FA627B46-2ABA-6949-883A-2783CB2FA5EF}" type="presParOf" srcId="{15609CB0-1001-9D49-A3DE-44648A29E40D}" destId="{344BC6C8-E403-A749-9CBD-922FCF0C5A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DC77DC-B429-4FC6-B1AA-0B5861301EBB}" type="doc">
      <dgm:prSet loTypeId="urn:microsoft.com/office/officeart/2016/7/layout/RepeatingBendingProcessNew" loCatId="process" qsTypeId="urn:microsoft.com/office/officeart/2005/8/quickstyle/simple1" qsCatId="simple" csTypeId="urn:microsoft.com/office/officeart/2005/8/colors/accent4_2" csCatId="accent4" phldr="1"/>
      <dgm:spPr/>
      <dgm:t>
        <a:bodyPr/>
        <a:lstStyle/>
        <a:p>
          <a:endParaRPr lang="en-US"/>
        </a:p>
      </dgm:t>
    </dgm:pt>
    <dgm:pt modelId="{E78F0C35-4443-408C-ABB8-38A57C493CED}">
      <dgm:prSet/>
      <dgm:spPr/>
      <dgm:t>
        <a:bodyPr/>
        <a:lstStyle/>
        <a:p>
          <a:r>
            <a:rPr lang="it-IT" b="0" i="0" baseline="0"/>
            <a:t>Proliferation of new weapon systems (hypersonics, drone </a:t>
          </a:r>
          <a:r>
            <a:rPr lang="it-IT"/>
            <a:t>s</a:t>
          </a:r>
          <a:r>
            <a:rPr lang="it-IT" b="0" i="0" baseline="0"/>
            <a:t>warms, electronic warfare)</a:t>
          </a:r>
          <a:endParaRPr lang="en-US"/>
        </a:p>
      </dgm:t>
    </dgm:pt>
    <dgm:pt modelId="{C32C3D17-8653-4965-BA1C-E4C03D4D06FB}" type="parTrans" cxnId="{03B38A55-4C85-4A9D-9265-2BF58F796CC5}">
      <dgm:prSet/>
      <dgm:spPr/>
      <dgm:t>
        <a:bodyPr/>
        <a:lstStyle/>
        <a:p>
          <a:endParaRPr lang="en-US"/>
        </a:p>
      </dgm:t>
    </dgm:pt>
    <dgm:pt modelId="{B9651809-0B70-4A7B-BC37-87C03BC379BB}" type="sibTrans" cxnId="{03B38A55-4C85-4A9D-9265-2BF58F796CC5}">
      <dgm:prSet/>
      <dgm:spPr/>
      <dgm:t>
        <a:bodyPr/>
        <a:lstStyle/>
        <a:p>
          <a:endParaRPr lang="en-US"/>
        </a:p>
      </dgm:t>
    </dgm:pt>
    <dgm:pt modelId="{473D2C96-B2CF-43E0-838D-CC0AC4F5D945}">
      <dgm:prSet/>
      <dgm:spPr/>
      <dgm:t>
        <a:bodyPr/>
        <a:lstStyle/>
        <a:p>
          <a:r>
            <a:rPr lang="it-IT"/>
            <a:t>Undermines traditional deterrence </a:t>
          </a:r>
          <a:endParaRPr lang="en-US"/>
        </a:p>
      </dgm:t>
    </dgm:pt>
    <dgm:pt modelId="{072EA523-B3A4-431B-B93B-D69E49A7F4DE}" type="parTrans" cxnId="{AA921271-8C6E-4355-B0A5-3CBA5B0AFA80}">
      <dgm:prSet/>
      <dgm:spPr/>
      <dgm:t>
        <a:bodyPr/>
        <a:lstStyle/>
        <a:p>
          <a:endParaRPr lang="en-US"/>
        </a:p>
      </dgm:t>
    </dgm:pt>
    <dgm:pt modelId="{60C7EB4A-014C-4944-B14E-71BE17F710CC}" type="sibTrans" cxnId="{AA921271-8C6E-4355-B0A5-3CBA5B0AFA80}">
      <dgm:prSet/>
      <dgm:spPr/>
      <dgm:t>
        <a:bodyPr/>
        <a:lstStyle/>
        <a:p>
          <a:endParaRPr lang="en-US"/>
        </a:p>
      </dgm:t>
    </dgm:pt>
    <dgm:pt modelId="{46D6E6E3-7841-4F0C-9721-B4A248789E8E}">
      <dgm:prSet/>
      <dgm:spPr/>
      <dgm:t>
        <a:bodyPr/>
        <a:lstStyle/>
        <a:p>
          <a:r>
            <a:rPr lang="it-IT" dirty="0"/>
            <a:t>Space-</a:t>
          </a:r>
          <a:r>
            <a:rPr lang="it-IT" dirty="0" err="1"/>
            <a:t>based</a:t>
          </a:r>
          <a:r>
            <a:rPr lang="it-IT" dirty="0"/>
            <a:t> systems </a:t>
          </a:r>
          <a:r>
            <a:rPr lang="it-IT" dirty="0" err="1"/>
            <a:t>expand</a:t>
          </a:r>
          <a:r>
            <a:rPr lang="it-IT" dirty="0"/>
            <a:t> the </a:t>
          </a:r>
          <a:r>
            <a:rPr lang="it-IT" dirty="0" err="1"/>
            <a:t>battlefield</a:t>
          </a:r>
          <a:r>
            <a:rPr lang="it-IT" dirty="0"/>
            <a:t> </a:t>
          </a:r>
          <a:r>
            <a:rPr lang="it-IT" dirty="0" err="1"/>
            <a:t>beyond</a:t>
          </a:r>
          <a:r>
            <a:rPr lang="it-IT" dirty="0"/>
            <a:t> </a:t>
          </a:r>
          <a:r>
            <a:rPr lang="it-IT" dirty="0" err="1"/>
            <a:t>borders</a:t>
          </a:r>
          <a:r>
            <a:rPr lang="it-IT" dirty="0"/>
            <a:t>, </a:t>
          </a:r>
          <a:endParaRPr lang="en-US" dirty="0"/>
        </a:p>
      </dgm:t>
    </dgm:pt>
    <dgm:pt modelId="{E1A28C72-C58F-48A8-817D-17F93008E198}" type="parTrans" cxnId="{B639AF4A-0B2D-4575-ADC9-A884928CFDD5}">
      <dgm:prSet/>
      <dgm:spPr/>
      <dgm:t>
        <a:bodyPr/>
        <a:lstStyle/>
        <a:p>
          <a:endParaRPr lang="en-US"/>
        </a:p>
      </dgm:t>
    </dgm:pt>
    <dgm:pt modelId="{4C3DD203-4EA7-4427-9140-E35B9DAA62BE}" type="sibTrans" cxnId="{B639AF4A-0B2D-4575-ADC9-A884928CFDD5}">
      <dgm:prSet/>
      <dgm:spPr/>
      <dgm:t>
        <a:bodyPr/>
        <a:lstStyle/>
        <a:p>
          <a:endParaRPr lang="en-US"/>
        </a:p>
      </dgm:t>
    </dgm:pt>
    <dgm:pt modelId="{3BB6D362-6377-429B-B044-CE7F30A187E3}">
      <dgm:prSet/>
      <dgm:spPr/>
      <dgm:t>
        <a:bodyPr/>
        <a:lstStyle/>
        <a:p>
          <a:r>
            <a:rPr lang="it-IT" dirty="0"/>
            <a:t>make escalation </a:t>
          </a:r>
          <a:r>
            <a:rPr lang="it-IT" dirty="0" err="1"/>
            <a:t>harder</a:t>
          </a:r>
          <a:r>
            <a:rPr lang="it-IT" dirty="0"/>
            <a:t> to </a:t>
          </a:r>
          <a:r>
            <a:rPr lang="it-IT" dirty="0" err="1"/>
            <a:t>contain</a:t>
          </a:r>
          <a:r>
            <a:rPr lang="it-IT" b="0" i="0" baseline="0" dirty="0"/>
            <a:t> </a:t>
          </a:r>
          <a:endParaRPr lang="en-US" dirty="0"/>
        </a:p>
      </dgm:t>
    </dgm:pt>
    <dgm:pt modelId="{2A0C975A-4ED7-463B-81DB-7DAF292D6BC3}" type="parTrans" cxnId="{EB9D8221-4463-4254-B270-0901E2A27CD3}">
      <dgm:prSet/>
      <dgm:spPr/>
      <dgm:t>
        <a:bodyPr/>
        <a:lstStyle/>
        <a:p>
          <a:endParaRPr lang="en-US"/>
        </a:p>
      </dgm:t>
    </dgm:pt>
    <dgm:pt modelId="{9B019D3D-E451-4F53-BEE6-EE2631DCF5CF}" type="sibTrans" cxnId="{EB9D8221-4463-4254-B270-0901E2A27CD3}">
      <dgm:prSet/>
      <dgm:spPr/>
      <dgm:t>
        <a:bodyPr/>
        <a:lstStyle/>
        <a:p>
          <a:endParaRPr lang="en-US"/>
        </a:p>
      </dgm:t>
    </dgm:pt>
    <dgm:pt modelId="{CF5D9020-84E3-46F9-A9DA-3AD2AD6B371C}">
      <dgm:prSet/>
      <dgm:spPr/>
      <dgm:t>
        <a:bodyPr/>
        <a:lstStyle/>
        <a:p>
          <a:r>
            <a:rPr lang="it-IT" b="0" i="0" baseline="0"/>
            <a:t>Deterrence is no longer US-Russia: China, India, Pakistan, N. Korea, Israel</a:t>
          </a:r>
          <a:endParaRPr lang="en-US"/>
        </a:p>
      </dgm:t>
    </dgm:pt>
    <dgm:pt modelId="{CB7A87DB-4E34-4720-A509-0A18ED958AA3}" type="parTrans" cxnId="{1963FAE5-72D8-4938-A8CB-384730818002}">
      <dgm:prSet/>
      <dgm:spPr/>
      <dgm:t>
        <a:bodyPr/>
        <a:lstStyle/>
        <a:p>
          <a:endParaRPr lang="en-US"/>
        </a:p>
      </dgm:t>
    </dgm:pt>
    <dgm:pt modelId="{EE25946A-547F-41F1-8C23-0F12193828DC}" type="sibTrans" cxnId="{1963FAE5-72D8-4938-A8CB-384730818002}">
      <dgm:prSet/>
      <dgm:spPr/>
      <dgm:t>
        <a:bodyPr/>
        <a:lstStyle/>
        <a:p>
          <a:endParaRPr lang="en-US"/>
        </a:p>
      </dgm:t>
    </dgm:pt>
    <dgm:pt modelId="{6E349BBC-0AA6-46C5-8171-BAE1EB75C423}">
      <dgm:prSet/>
      <dgm:spPr/>
      <dgm:t>
        <a:bodyPr/>
        <a:lstStyle/>
        <a:p>
          <a:r>
            <a:rPr lang="it-IT" b="0" i="0" baseline="0" dirty="0"/>
            <a:t>Risk of </a:t>
          </a:r>
          <a:r>
            <a:rPr lang="it-IT" b="1" i="0" baseline="0" dirty="0" err="1"/>
            <a:t>entangled</a:t>
          </a:r>
          <a:r>
            <a:rPr lang="it-IT" b="1" i="0" baseline="0" dirty="0"/>
            <a:t> </a:t>
          </a:r>
          <a:r>
            <a:rPr lang="it-IT" b="1" i="0" baseline="0" dirty="0" err="1"/>
            <a:t>crises</a:t>
          </a:r>
          <a:r>
            <a:rPr lang="it-IT" b="0" i="0" baseline="0" dirty="0"/>
            <a:t>: </a:t>
          </a:r>
          <a:r>
            <a:rPr lang="it-IT" b="0" i="0" baseline="0" dirty="0" err="1"/>
            <a:t>regional</a:t>
          </a:r>
          <a:r>
            <a:rPr lang="it-IT" b="0" i="0" baseline="0" dirty="0"/>
            <a:t> wars (e.g. Middle East, South Asia, </a:t>
          </a:r>
          <a:r>
            <a:rPr lang="it-IT" b="0" i="0" baseline="0" dirty="0" err="1"/>
            <a:t>Korean</a:t>
          </a:r>
          <a:r>
            <a:rPr lang="it-IT" b="0" i="0" baseline="0" dirty="0"/>
            <a:t> </a:t>
          </a:r>
          <a:r>
            <a:rPr lang="it-IT" b="0" i="0" baseline="0" dirty="0" err="1"/>
            <a:t>Peninsula</a:t>
          </a:r>
          <a:r>
            <a:rPr lang="it-IT" b="0" i="0" baseline="0" dirty="0"/>
            <a:t>)  </a:t>
          </a:r>
          <a:r>
            <a:rPr lang="it-IT" b="0" i="0" baseline="0" dirty="0" err="1"/>
            <a:t>may</a:t>
          </a:r>
          <a:r>
            <a:rPr lang="it-IT" b="0" i="0" baseline="0" dirty="0"/>
            <a:t> </a:t>
          </a:r>
          <a:r>
            <a:rPr lang="it-IT" b="0" i="0" baseline="0" dirty="0" err="1"/>
            <a:t>have</a:t>
          </a:r>
          <a:r>
            <a:rPr lang="it-IT" b="0" i="0" baseline="0" dirty="0"/>
            <a:t> global </a:t>
          </a:r>
          <a:r>
            <a:rPr lang="it-IT" b="0" i="0" baseline="0" dirty="0" err="1"/>
            <a:t>nuclear</a:t>
          </a:r>
          <a:r>
            <a:rPr lang="it-IT" b="0" i="0" baseline="0" dirty="0"/>
            <a:t> spillovers. </a:t>
          </a:r>
          <a:endParaRPr lang="en-US" dirty="0"/>
        </a:p>
      </dgm:t>
    </dgm:pt>
    <dgm:pt modelId="{B383B8F3-E4C2-4F0C-A18F-88B235A7A350}" type="parTrans" cxnId="{BD053719-85FA-4071-B404-6A29AF085756}">
      <dgm:prSet/>
      <dgm:spPr/>
      <dgm:t>
        <a:bodyPr/>
        <a:lstStyle/>
        <a:p>
          <a:endParaRPr lang="en-US"/>
        </a:p>
      </dgm:t>
    </dgm:pt>
    <dgm:pt modelId="{A55321DF-3816-4A35-9CB8-92A4FE151FB6}" type="sibTrans" cxnId="{BD053719-85FA-4071-B404-6A29AF085756}">
      <dgm:prSet/>
      <dgm:spPr/>
      <dgm:t>
        <a:bodyPr/>
        <a:lstStyle/>
        <a:p>
          <a:endParaRPr lang="en-US"/>
        </a:p>
      </dgm:t>
    </dgm:pt>
    <dgm:pt modelId="{7951CDB3-7E14-1342-B260-F791F8481709}" type="pres">
      <dgm:prSet presAssocID="{28DC77DC-B429-4FC6-B1AA-0B5861301EBB}" presName="Name0" presStyleCnt="0">
        <dgm:presLayoutVars>
          <dgm:dir/>
          <dgm:resizeHandles val="exact"/>
        </dgm:presLayoutVars>
      </dgm:prSet>
      <dgm:spPr/>
    </dgm:pt>
    <dgm:pt modelId="{C9683541-F0EE-8547-9282-CE762A4B2022}" type="pres">
      <dgm:prSet presAssocID="{E78F0C35-4443-408C-ABB8-38A57C493CED}" presName="node" presStyleLbl="node1" presStyleIdx="0" presStyleCnt="6">
        <dgm:presLayoutVars>
          <dgm:bulletEnabled val="1"/>
        </dgm:presLayoutVars>
      </dgm:prSet>
      <dgm:spPr/>
    </dgm:pt>
    <dgm:pt modelId="{244ACA6A-439D-F64C-8D85-318AC0E11B04}" type="pres">
      <dgm:prSet presAssocID="{B9651809-0B70-4A7B-BC37-87C03BC379BB}" presName="sibTrans" presStyleLbl="sibTrans1D1" presStyleIdx="0" presStyleCnt="5"/>
      <dgm:spPr/>
    </dgm:pt>
    <dgm:pt modelId="{EC102F31-0A5F-6F47-9A4E-A5C400BFF04F}" type="pres">
      <dgm:prSet presAssocID="{B9651809-0B70-4A7B-BC37-87C03BC379BB}" presName="connectorText" presStyleLbl="sibTrans1D1" presStyleIdx="0" presStyleCnt="5"/>
      <dgm:spPr/>
    </dgm:pt>
    <dgm:pt modelId="{4D3B97D6-B177-7C45-830C-BBADF8CF8F40}" type="pres">
      <dgm:prSet presAssocID="{473D2C96-B2CF-43E0-838D-CC0AC4F5D945}" presName="node" presStyleLbl="node1" presStyleIdx="1" presStyleCnt="6">
        <dgm:presLayoutVars>
          <dgm:bulletEnabled val="1"/>
        </dgm:presLayoutVars>
      </dgm:prSet>
      <dgm:spPr/>
    </dgm:pt>
    <dgm:pt modelId="{AC619BCA-6675-6244-A23F-A3F21C618DE1}" type="pres">
      <dgm:prSet presAssocID="{60C7EB4A-014C-4944-B14E-71BE17F710CC}" presName="sibTrans" presStyleLbl="sibTrans1D1" presStyleIdx="1" presStyleCnt="5"/>
      <dgm:spPr/>
    </dgm:pt>
    <dgm:pt modelId="{D1BE28A0-3138-8A4F-AC4D-3BA5C3BAEE0F}" type="pres">
      <dgm:prSet presAssocID="{60C7EB4A-014C-4944-B14E-71BE17F710CC}" presName="connectorText" presStyleLbl="sibTrans1D1" presStyleIdx="1" presStyleCnt="5"/>
      <dgm:spPr/>
    </dgm:pt>
    <dgm:pt modelId="{BE7855B7-2400-684D-BAE0-0177C4669A46}" type="pres">
      <dgm:prSet presAssocID="{46D6E6E3-7841-4F0C-9721-B4A248789E8E}" presName="node" presStyleLbl="node1" presStyleIdx="2" presStyleCnt="6">
        <dgm:presLayoutVars>
          <dgm:bulletEnabled val="1"/>
        </dgm:presLayoutVars>
      </dgm:prSet>
      <dgm:spPr/>
    </dgm:pt>
    <dgm:pt modelId="{59F5A85F-B7FB-3A48-91B1-920CB7BFA450}" type="pres">
      <dgm:prSet presAssocID="{4C3DD203-4EA7-4427-9140-E35B9DAA62BE}" presName="sibTrans" presStyleLbl="sibTrans1D1" presStyleIdx="2" presStyleCnt="5"/>
      <dgm:spPr/>
    </dgm:pt>
    <dgm:pt modelId="{8C6E6B52-D9C6-F643-996B-5CE8878DC636}" type="pres">
      <dgm:prSet presAssocID="{4C3DD203-4EA7-4427-9140-E35B9DAA62BE}" presName="connectorText" presStyleLbl="sibTrans1D1" presStyleIdx="2" presStyleCnt="5"/>
      <dgm:spPr/>
    </dgm:pt>
    <dgm:pt modelId="{D395080C-AA0D-E846-A623-712E1371AACC}" type="pres">
      <dgm:prSet presAssocID="{3BB6D362-6377-429B-B044-CE7F30A187E3}" presName="node" presStyleLbl="node1" presStyleIdx="3" presStyleCnt="6">
        <dgm:presLayoutVars>
          <dgm:bulletEnabled val="1"/>
        </dgm:presLayoutVars>
      </dgm:prSet>
      <dgm:spPr/>
    </dgm:pt>
    <dgm:pt modelId="{41DE15D6-04D4-5147-A114-596AC87DDA64}" type="pres">
      <dgm:prSet presAssocID="{9B019D3D-E451-4F53-BEE6-EE2631DCF5CF}" presName="sibTrans" presStyleLbl="sibTrans1D1" presStyleIdx="3" presStyleCnt="5"/>
      <dgm:spPr/>
    </dgm:pt>
    <dgm:pt modelId="{67F99A74-E7C0-044B-A17F-0816A77BD209}" type="pres">
      <dgm:prSet presAssocID="{9B019D3D-E451-4F53-BEE6-EE2631DCF5CF}" presName="connectorText" presStyleLbl="sibTrans1D1" presStyleIdx="3" presStyleCnt="5"/>
      <dgm:spPr/>
    </dgm:pt>
    <dgm:pt modelId="{0A17D4AC-A3D6-714F-8A58-25D7C2FD695A}" type="pres">
      <dgm:prSet presAssocID="{CF5D9020-84E3-46F9-A9DA-3AD2AD6B371C}" presName="node" presStyleLbl="node1" presStyleIdx="4" presStyleCnt="6">
        <dgm:presLayoutVars>
          <dgm:bulletEnabled val="1"/>
        </dgm:presLayoutVars>
      </dgm:prSet>
      <dgm:spPr/>
    </dgm:pt>
    <dgm:pt modelId="{EC188A7E-F565-AB47-8D71-42E31701C9F8}" type="pres">
      <dgm:prSet presAssocID="{EE25946A-547F-41F1-8C23-0F12193828DC}" presName="sibTrans" presStyleLbl="sibTrans1D1" presStyleIdx="4" presStyleCnt="5"/>
      <dgm:spPr/>
    </dgm:pt>
    <dgm:pt modelId="{2B599A00-51AA-574D-B1F1-27A24CCFC268}" type="pres">
      <dgm:prSet presAssocID="{EE25946A-547F-41F1-8C23-0F12193828DC}" presName="connectorText" presStyleLbl="sibTrans1D1" presStyleIdx="4" presStyleCnt="5"/>
      <dgm:spPr/>
    </dgm:pt>
    <dgm:pt modelId="{A83AD578-3DF0-3C45-BF3F-7D027347AEF2}" type="pres">
      <dgm:prSet presAssocID="{6E349BBC-0AA6-46C5-8171-BAE1EB75C423}" presName="node" presStyleLbl="node1" presStyleIdx="5" presStyleCnt="6">
        <dgm:presLayoutVars>
          <dgm:bulletEnabled val="1"/>
        </dgm:presLayoutVars>
      </dgm:prSet>
      <dgm:spPr/>
    </dgm:pt>
  </dgm:ptLst>
  <dgm:cxnLst>
    <dgm:cxn modelId="{D97CBA13-7035-0C42-B99A-79B10B2563B0}" type="presOf" srcId="{B9651809-0B70-4A7B-BC37-87C03BC379BB}" destId="{244ACA6A-439D-F64C-8D85-318AC0E11B04}" srcOrd="0" destOrd="0" presId="urn:microsoft.com/office/officeart/2016/7/layout/RepeatingBendingProcessNew"/>
    <dgm:cxn modelId="{74B95618-394A-A44F-A5BD-637DD7C14E65}" type="presOf" srcId="{60C7EB4A-014C-4944-B14E-71BE17F710CC}" destId="{AC619BCA-6675-6244-A23F-A3F21C618DE1}" srcOrd="0" destOrd="0" presId="urn:microsoft.com/office/officeart/2016/7/layout/RepeatingBendingProcessNew"/>
    <dgm:cxn modelId="{BD053719-85FA-4071-B404-6A29AF085756}" srcId="{28DC77DC-B429-4FC6-B1AA-0B5861301EBB}" destId="{6E349BBC-0AA6-46C5-8171-BAE1EB75C423}" srcOrd="5" destOrd="0" parTransId="{B383B8F3-E4C2-4F0C-A18F-88B235A7A350}" sibTransId="{A55321DF-3816-4A35-9CB8-92A4FE151FB6}"/>
    <dgm:cxn modelId="{EB9D8221-4463-4254-B270-0901E2A27CD3}" srcId="{28DC77DC-B429-4FC6-B1AA-0B5861301EBB}" destId="{3BB6D362-6377-429B-B044-CE7F30A187E3}" srcOrd="3" destOrd="0" parTransId="{2A0C975A-4ED7-463B-81DB-7DAF292D6BC3}" sibTransId="{9B019D3D-E451-4F53-BEE6-EE2631DCF5CF}"/>
    <dgm:cxn modelId="{6BB90F25-6FDD-494B-990C-BB6263CC761B}" type="presOf" srcId="{E78F0C35-4443-408C-ABB8-38A57C493CED}" destId="{C9683541-F0EE-8547-9282-CE762A4B2022}" srcOrd="0" destOrd="0" presId="urn:microsoft.com/office/officeart/2016/7/layout/RepeatingBendingProcessNew"/>
    <dgm:cxn modelId="{9D1FBC31-9E5C-FA44-9C34-988C1989DF7E}" type="presOf" srcId="{473D2C96-B2CF-43E0-838D-CC0AC4F5D945}" destId="{4D3B97D6-B177-7C45-830C-BBADF8CF8F40}" srcOrd="0" destOrd="0" presId="urn:microsoft.com/office/officeart/2016/7/layout/RepeatingBendingProcessNew"/>
    <dgm:cxn modelId="{E3B2CC3A-65F5-4948-8D01-522449F613A4}" type="presOf" srcId="{CF5D9020-84E3-46F9-A9DA-3AD2AD6B371C}" destId="{0A17D4AC-A3D6-714F-8A58-25D7C2FD695A}" srcOrd="0" destOrd="0" presId="urn:microsoft.com/office/officeart/2016/7/layout/RepeatingBendingProcessNew"/>
    <dgm:cxn modelId="{6829F642-4547-BC4D-BECA-ECD97D2A6ED9}" type="presOf" srcId="{3BB6D362-6377-429B-B044-CE7F30A187E3}" destId="{D395080C-AA0D-E846-A623-712E1371AACC}" srcOrd="0" destOrd="0" presId="urn:microsoft.com/office/officeart/2016/7/layout/RepeatingBendingProcessNew"/>
    <dgm:cxn modelId="{C9931547-581E-9A44-A1FD-8BC688D11D39}" type="presOf" srcId="{46D6E6E3-7841-4F0C-9721-B4A248789E8E}" destId="{BE7855B7-2400-684D-BAE0-0177C4669A46}" srcOrd="0" destOrd="0" presId="urn:microsoft.com/office/officeart/2016/7/layout/RepeatingBendingProcessNew"/>
    <dgm:cxn modelId="{B639AF4A-0B2D-4575-ADC9-A884928CFDD5}" srcId="{28DC77DC-B429-4FC6-B1AA-0B5861301EBB}" destId="{46D6E6E3-7841-4F0C-9721-B4A248789E8E}" srcOrd="2" destOrd="0" parTransId="{E1A28C72-C58F-48A8-817D-17F93008E198}" sibTransId="{4C3DD203-4EA7-4427-9140-E35B9DAA62BE}"/>
    <dgm:cxn modelId="{9C37AA4F-115B-7944-BBA4-2C6F61162766}" type="presOf" srcId="{EE25946A-547F-41F1-8C23-0F12193828DC}" destId="{2B599A00-51AA-574D-B1F1-27A24CCFC268}" srcOrd="1" destOrd="0" presId="urn:microsoft.com/office/officeart/2016/7/layout/RepeatingBendingProcessNew"/>
    <dgm:cxn modelId="{03B38A55-4C85-4A9D-9265-2BF58F796CC5}" srcId="{28DC77DC-B429-4FC6-B1AA-0B5861301EBB}" destId="{E78F0C35-4443-408C-ABB8-38A57C493CED}" srcOrd="0" destOrd="0" parTransId="{C32C3D17-8653-4965-BA1C-E4C03D4D06FB}" sibTransId="{B9651809-0B70-4A7B-BC37-87C03BC379BB}"/>
    <dgm:cxn modelId="{78F1D45F-32B0-414B-9B40-1547A16E06B5}" type="presOf" srcId="{B9651809-0B70-4A7B-BC37-87C03BC379BB}" destId="{EC102F31-0A5F-6F47-9A4E-A5C400BFF04F}" srcOrd="1" destOrd="0" presId="urn:microsoft.com/office/officeart/2016/7/layout/RepeatingBendingProcessNew"/>
    <dgm:cxn modelId="{0305C068-4251-6B41-9D10-630C34CBF307}" type="presOf" srcId="{6E349BBC-0AA6-46C5-8171-BAE1EB75C423}" destId="{A83AD578-3DF0-3C45-BF3F-7D027347AEF2}" srcOrd="0" destOrd="0" presId="urn:microsoft.com/office/officeart/2016/7/layout/RepeatingBendingProcessNew"/>
    <dgm:cxn modelId="{AA921271-8C6E-4355-B0A5-3CBA5B0AFA80}" srcId="{28DC77DC-B429-4FC6-B1AA-0B5861301EBB}" destId="{473D2C96-B2CF-43E0-838D-CC0AC4F5D945}" srcOrd="1" destOrd="0" parTransId="{072EA523-B3A4-431B-B93B-D69E49A7F4DE}" sibTransId="{60C7EB4A-014C-4944-B14E-71BE17F710CC}"/>
    <dgm:cxn modelId="{885BF78B-F01B-E14C-9C78-F7A5BDF66CB3}" type="presOf" srcId="{4C3DD203-4EA7-4427-9140-E35B9DAA62BE}" destId="{8C6E6B52-D9C6-F643-996B-5CE8878DC636}" srcOrd="1" destOrd="0" presId="urn:microsoft.com/office/officeart/2016/7/layout/RepeatingBendingProcessNew"/>
    <dgm:cxn modelId="{C0FA139E-573E-4840-BC3D-C3219D87D269}" type="presOf" srcId="{4C3DD203-4EA7-4427-9140-E35B9DAA62BE}" destId="{59F5A85F-B7FB-3A48-91B1-920CB7BFA450}" srcOrd="0" destOrd="0" presId="urn:microsoft.com/office/officeart/2016/7/layout/RepeatingBendingProcessNew"/>
    <dgm:cxn modelId="{5F68C5AC-9009-E244-BF06-6835BBD17F75}" type="presOf" srcId="{9B019D3D-E451-4F53-BEE6-EE2631DCF5CF}" destId="{41DE15D6-04D4-5147-A114-596AC87DDA64}" srcOrd="0" destOrd="0" presId="urn:microsoft.com/office/officeart/2016/7/layout/RepeatingBendingProcessNew"/>
    <dgm:cxn modelId="{7C43B1B4-A59A-DA41-B6E7-708AFD94320A}" type="presOf" srcId="{EE25946A-547F-41F1-8C23-0F12193828DC}" destId="{EC188A7E-F565-AB47-8D71-42E31701C9F8}" srcOrd="0" destOrd="0" presId="urn:microsoft.com/office/officeart/2016/7/layout/RepeatingBendingProcessNew"/>
    <dgm:cxn modelId="{F48C05E5-0E29-C94E-AB9F-51EAC4CD15C8}" type="presOf" srcId="{28DC77DC-B429-4FC6-B1AA-0B5861301EBB}" destId="{7951CDB3-7E14-1342-B260-F791F8481709}" srcOrd="0" destOrd="0" presId="urn:microsoft.com/office/officeart/2016/7/layout/RepeatingBendingProcessNew"/>
    <dgm:cxn modelId="{1963FAE5-72D8-4938-A8CB-384730818002}" srcId="{28DC77DC-B429-4FC6-B1AA-0B5861301EBB}" destId="{CF5D9020-84E3-46F9-A9DA-3AD2AD6B371C}" srcOrd="4" destOrd="0" parTransId="{CB7A87DB-4E34-4720-A509-0A18ED958AA3}" sibTransId="{EE25946A-547F-41F1-8C23-0F12193828DC}"/>
    <dgm:cxn modelId="{30FDABEE-9E0E-D64D-9230-0EEEA80AA9EC}" type="presOf" srcId="{60C7EB4A-014C-4944-B14E-71BE17F710CC}" destId="{D1BE28A0-3138-8A4F-AC4D-3BA5C3BAEE0F}" srcOrd="1" destOrd="0" presId="urn:microsoft.com/office/officeart/2016/7/layout/RepeatingBendingProcessNew"/>
    <dgm:cxn modelId="{DA1C10F5-167D-8040-8467-3E03622A475B}" type="presOf" srcId="{9B019D3D-E451-4F53-BEE6-EE2631DCF5CF}" destId="{67F99A74-E7C0-044B-A17F-0816A77BD209}" srcOrd="1" destOrd="0" presId="urn:microsoft.com/office/officeart/2016/7/layout/RepeatingBendingProcessNew"/>
    <dgm:cxn modelId="{F8D98332-2E76-C048-A13B-7D782AB9B6CD}" type="presParOf" srcId="{7951CDB3-7E14-1342-B260-F791F8481709}" destId="{C9683541-F0EE-8547-9282-CE762A4B2022}" srcOrd="0" destOrd="0" presId="urn:microsoft.com/office/officeart/2016/7/layout/RepeatingBendingProcessNew"/>
    <dgm:cxn modelId="{B0071351-E23A-5D48-B0EC-BC5252C56CE2}" type="presParOf" srcId="{7951CDB3-7E14-1342-B260-F791F8481709}" destId="{244ACA6A-439D-F64C-8D85-318AC0E11B04}" srcOrd="1" destOrd="0" presId="urn:microsoft.com/office/officeart/2016/7/layout/RepeatingBendingProcessNew"/>
    <dgm:cxn modelId="{DB1F8611-6A9E-E244-8D04-41E07801B029}" type="presParOf" srcId="{244ACA6A-439D-F64C-8D85-318AC0E11B04}" destId="{EC102F31-0A5F-6F47-9A4E-A5C400BFF04F}" srcOrd="0" destOrd="0" presId="urn:microsoft.com/office/officeart/2016/7/layout/RepeatingBendingProcessNew"/>
    <dgm:cxn modelId="{87DD796B-B8B2-4C48-BAD2-29025C623761}" type="presParOf" srcId="{7951CDB3-7E14-1342-B260-F791F8481709}" destId="{4D3B97D6-B177-7C45-830C-BBADF8CF8F40}" srcOrd="2" destOrd="0" presId="urn:microsoft.com/office/officeart/2016/7/layout/RepeatingBendingProcessNew"/>
    <dgm:cxn modelId="{3CEE18FC-8A97-5145-9540-36C1834251EF}" type="presParOf" srcId="{7951CDB3-7E14-1342-B260-F791F8481709}" destId="{AC619BCA-6675-6244-A23F-A3F21C618DE1}" srcOrd="3" destOrd="0" presId="urn:microsoft.com/office/officeart/2016/7/layout/RepeatingBendingProcessNew"/>
    <dgm:cxn modelId="{2AD4B2D5-8297-9544-BFD0-250858C79857}" type="presParOf" srcId="{AC619BCA-6675-6244-A23F-A3F21C618DE1}" destId="{D1BE28A0-3138-8A4F-AC4D-3BA5C3BAEE0F}" srcOrd="0" destOrd="0" presId="urn:microsoft.com/office/officeart/2016/7/layout/RepeatingBendingProcessNew"/>
    <dgm:cxn modelId="{C8FBF5A9-3CA9-5E42-A73F-A4E1719B2B36}" type="presParOf" srcId="{7951CDB3-7E14-1342-B260-F791F8481709}" destId="{BE7855B7-2400-684D-BAE0-0177C4669A46}" srcOrd="4" destOrd="0" presId="urn:microsoft.com/office/officeart/2016/7/layout/RepeatingBendingProcessNew"/>
    <dgm:cxn modelId="{CE4D4CF4-83B9-7A4F-ADDD-8CE413244521}" type="presParOf" srcId="{7951CDB3-7E14-1342-B260-F791F8481709}" destId="{59F5A85F-B7FB-3A48-91B1-920CB7BFA450}" srcOrd="5" destOrd="0" presId="urn:microsoft.com/office/officeart/2016/7/layout/RepeatingBendingProcessNew"/>
    <dgm:cxn modelId="{0E60F256-AC10-2C41-803E-50AF0E6AB678}" type="presParOf" srcId="{59F5A85F-B7FB-3A48-91B1-920CB7BFA450}" destId="{8C6E6B52-D9C6-F643-996B-5CE8878DC636}" srcOrd="0" destOrd="0" presId="urn:microsoft.com/office/officeart/2016/7/layout/RepeatingBendingProcessNew"/>
    <dgm:cxn modelId="{81EA96CE-FE6F-7A45-B270-0BA957EDBA4A}" type="presParOf" srcId="{7951CDB3-7E14-1342-B260-F791F8481709}" destId="{D395080C-AA0D-E846-A623-712E1371AACC}" srcOrd="6" destOrd="0" presId="urn:microsoft.com/office/officeart/2016/7/layout/RepeatingBendingProcessNew"/>
    <dgm:cxn modelId="{27D1A18D-A973-E84D-A378-20854B55328E}" type="presParOf" srcId="{7951CDB3-7E14-1342-B260-F791F8481709}" destId="{41DE15D6-04D4-5147-A114-596AC87DDA64}" srcOrd="7" destOrd="0" presId="urn:microsoft.com/office/officeart/2016/7/layout/RepeatingBendingProcessNew"/>
    <dgm:cxn modelId="{2E7EEEAF-158C-D643-B28F-EC4E6DF7BBC7}" type="presParOf" srcId="{41DE15D6-04D4-5147-A114-596AC87DDA64}" destId="{67F99A74-E7C0-044B-A17F-0816A77BD209}" srcOrd="0" destOrd="0" presId="urn:microsoft.com/office/officeart/2016/7/layout/RepeatingBendingProcessNew"/>
    <dgm:cxn modelId="{297989D4-5BEF-1248-AF45-7DD59AAAFC66}" type="presParOf" srcId="{7951CDB3-7E14-1342-B260-F791F8481709}" destId="{0A17D4AC-A3D6-714F-8A58-25D7C2FD695A}" srcOrd="8" destOrd="0" presId="urn:microsoft.com/office/officeart/2016/7/layout/RepeatingBendingProcessNew"/>
    <dgm:cxn modelId="{9F4E4146-35D8-9A48-AD05-FA7ACF813259}" type="presParOf" srcId="{7951CDB3-7E14-1342-B260-F791F8481709}" destId="{EC188A7E-F565-AB47-8D71-42E31701C9F8}" srcOrd="9" destOrd="0" presId="urn:microsoft.com/office/officeart/2016/7/layout/RepeatingBendingProcessNew"/>
    <dgm:cxn modelId="{743F4B0B-4D92-454B-8604-0DB6B4DE05B7}" type="presParOf" srcId="{EC188A7E-F565-AB47-8D71-42E31701C9F8}" destId="{2B599A00-51AA-574D-B1F1-27A24CCFC268}" srcOrd="0" destOrd="0" presId="urn:microsoft.com/office/officeart/2016/7/layout/RepeatingBendingProcessNew"/>
    <dgm:cxn modelId="{9C609B4F-682C-FB46-A85B-A743830977A7}" type="presParOf" srcId="{7951CDB3-7E14-1342-B260-F791F8481709}" destId="{A83AD578-3DF0-3C45-BF3F-7D027347AEF2}"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00FF-4DF5-4D4A-A2A7-5C4883733E79}">
      <dsp:nvSpPr>
        <dsp:cNvPr id="0" name=""/>
        <dsp:cNvSpPr/>
      </dsp:nvSpPr>
      <dsp:spPr>
        <a:xfrm>
          <a:off x="0" y="378320"/>
          <a:ext cx="5000124" cy="111384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Real growth: +11.7% in 2024</a:t>
          </a:r>
          <a:r>
            <a:rPr lang="it-IT" sz="2800" kern="1200"/>
            <a:t> alone</a:t>
          </a:r>
          <a:r>
            <a:rPr lang="en-US" sz="2800" kern="1200"/>
            <a:t>.</a:t>
          </a:r>
        </a:p>
      </dsp:txBody>
      <dsp:txXfrm>
        <a:off x="54373" y="432693"/>
        <a:ext cx="4891378" cy="1005094"/>
      </dsp:txXfrm>
    </dsp:sp>
    <dsp:sp modelId="{6923FE8F-0510-A04D-918A-29BFD01547D6}">
      <dsp:nvSpPr>
        <dsp:cNvPr id="0" name=""/>
        <dsp:cNvSpPr/>
      </dsp:nvSpPr>
      <dsp:spPr>
        <a:xfrm>
          <a:off x="0" y="1572800"/>
          <a:ext cx="5000124" cy="1113840"/>
        </a:xfrm>
        <a:prstGeom prst="roundRect">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Germany: +23.2% (now 4th largest).</a:t>
          </a:r>
        </a:p>
      </dsp:txBody>
      <dsp:txXfrm>
        <a:off x="54373" y="1627173"/>
        <a:ext cx="4891378" cy="1005094"/>
      </dsp:txXfrm>
    </dsp:sp>
    <dsp:sp modelId="{8DE5779C-A774-B441-BB0A-2338D1A43C0D}">
      <dsp:nvSpPr>
        <dsp:cNvPr id="0" name=""/>
        <dsp:cNvSpPr/>
      </dsp:nvSpPr>
      <dsp:spPr>
        <a:xfrm>
          <a:off x="0" y="2767280"/>
          <a:ext cx="5000124" cy="1113840"/>
        </a:xfrm>
        <a:prstGeom prst="roundRect">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Poland: entered the global top 15 spenders.</a:t>
          </a:r>
        </a:p>
      </dsp:txBody>
      <dsp:txXfrm>
        <a:off x="54373" y="2821653"/>
        <a:ext cx="4891378" cy="1005094"/>
      </dsp:txXfrm>
    </dsp:sp>
    <dsp:sp modelId="{F849B3EE-D0F6-374C-AB67-F5EA7711D03E}">
      <dsp:nvSpPr>
        <dsp:cNvPr id="0" name=""/>
        <dsp:cNvSpPr/>
      </dsp:nvSpPr>
      <dsp:spPr>
        <a:xfrm>
          <a:off x="0" y="3961760"/>
          <a:ext cx="5000124" cy="111384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a:t>European aggregate</a:t>
          </a:r>
          <a:r>
            <a:rPr lang="en-US" sz="2800" kern="1200"/>
            <a:t> spending </a:t>
          </a:r>
          <a:r>
            <a:rPr lang="it-IT" sz="2800" kern="1200"/>
            <a:t>today </a:t>
          </a:r>
          <a:r>
            <a:rPr lang="en-US" sz="2800" kern="1200"/>
            <a:t>&gt;50% higher than in 2014.</a:t>
          </a:r>
        </a:p>
      </dsp:txBody>
      <dsp:txXfrm>
        <a:off x="54373" y="4016133"/>
        <a:ext cx="4891378" cy="1005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5FCC3-5961-EA48-BEB6-9613995FB9B4}">
      <dsp:nvSpPr>
        <dsp:cNvPr id="0" name=""/>
        <dsp:cNvSpPr/>
      </dsp:nvSpPr>
      <dsp:spPr>
        <a:xfrm>
          <a:off x="0" y="36390"/>
          <a:ext cx="5175384" cy="1759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United States: Sentinel ICBM, Columbia-class SSBN, B-21 bomber.</a:t>
          </a:r>
        </a:p>
      </dsp:txBody>
      <dsp:txXfrm>
        <a:off x="85900" y="122290"/>
        <a:ext cx="5003584" cy="1587880"/>
      </dsp:txXfrm>
    </dsp:sp>
    <dsp:sp modelId="{C51A0236-3D9F-0747-8774-43F84EFF69FA}">
      <dsp:nvSpPr>
        <dsp:cNvPr id="0" name=""/>
        <dsp:cNvSpPr/>
      </dsp:nvSpPr>
      <dsp:spPr>
        <a:xfrm>
          <a:off x="0" y="1888230"/>
          <a:ext cx="5175384" cy="1759680"/>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Russia: Sarmat ICBM, Avangard HGV, Borei-A SSBNs.</a:t>
          </a:r>
        </a:p>
      </dsp:txBody>
      <dsp:txXfrm>
        <a:off x="85900" y="1974130"/>
        <a:ext cx="5003584" cy="1587880"/>
      </dsp:txXfrm>
    </dsp:sp>
    <dsp:sp modelId="{344BC6C8-E403-A749-9CBD-922FCF0C5A44}">
      <dsp:nvSpPr>
        <dsp:cNvPr id="0" name=""/>
        <dsp:cNvSpPr/>
      </dsp:nvSpPr>
      <dsp:spPr>
        <a:xfrm>
          <a:off x="0" y="3740070"/>
          <a:ext cx="5175384" cy="1759680"/>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China: from 500 to 600 warheads in one year, 350 new silos.</a:t>
          </a:r>
        </a:p>
      </dsp:txBody>
      <dsp:txXfrm>
        <a:off x="85900" y="3825970"/>
        <a:ext cx="5003584" cy="158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ACA6A-439D-F64C-8D85-318AC0E11B04}">
      <dsp:nvSpPr>
        <dsp:cNvPr id="0" name=""/>
        <dsp:cNvSpPr/>
      </dsp:nvSpPr>
      <dsp:spPr>
        <a:xfrm>
          <a:off x="2319112" y="796895"/>
          <a:ext cx="502959" cy="91440"/>
        </a:xfrm>
        <a:custGeom>
          <a:avLst/>
          <a:gdLst/>
          <a:ahLst/>
          <a:cxnLst/>
          <a:rect l="0" t="0" r="0" b="0"/>
          <a:pathLst>
            <a:path>
              <a:moveTo>
                <a:pt x="0" y="45720"/>
              </a:moveTo>
              <a:lnTo>
                <a:pt x="502959"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7253" y="839947"/>
        <a:ext cx="26677" cy="5335"/>
      </dsp:txXfrm>
    </dsp:sp>
    <dsp:sp modelId="{C9683541-F0EE-8547-9282-CE762A4B2022}">
      <dsp:nvSpPr>
        <dsp:cNvPr id="0" name=""/>
        <dsp:cNvSpPr/>
      </dsp:nvSpPr>
      <dsp:spPr>
        <a:xfrm>
          <a:off x="1086" y="146667"/>
          <a:ext cx="2319825" cy="13918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666750">
            <a:lnSpc>
              <a:spcPct val="90000"/>
            </a:lnSpc>
            <a:spcBef>
              <a:spcPct val="0"/>
            </a:spcBef>
            <a:spcAft>
              <a:spcPct val="35000"/>
            </a:spcAft>
            <a:buNone/>
          </a:pPr>
          <a:r>
            <a:rPr lang="it-IT" sz="1500" b="0" i="0" kern="1200" baseline="0"/>
            <a:t>Proliferation of new weapon systems (hypersonics, drone </a:t>
          </a:r>
          <a:r>
            <a:rPr lang="it-IT" sz="1500" kern="1200"/>
            <a:t>s</a:t>
          </a:r>
          <a:r>
            <a:rPr lang="it-IT" sz="1500" b="0" i="0" kern="1200" baseline="0"/>
            <a:t>warms, electronic warfare)</a:t>
          </a:r>
          <a:endParaRPr lang="en-US" sz="1500" kern="1200"/>
        </a:p>
      </dsp:txBody>
      <dsp:txXfrm>
        <a:off x="1086" y="146667"/>
        <a:ext cx="2319825" cy="1391895"/>
      </dsp:txXfrm>
    </dsp:sp>
    <dsp:sp modelId="{AC619BCA-6675-6244-A23F-A3F21C618DE1}">
      <dsp:nvSpPr>
        <dsp:cNvPr id="0" name=""/>
        <dsp:cNvSpPr/>
      </dsp:nvSpPr>
      <dsp:spPr>
        <a:xfrm>
          <a:off x="1160999" y="1536763"/>
          <a:ext cx="2853385" cy="502959"/>
        </a:xfrm>
        <a:custGeom>
          <a:avLst/>
          <a:gdLst/>
          <a:ahLst/>
          <a:cxnLst/>
          <a:rect l="0" t="0" r="0" b="0"/>
          <a:pathLst>
            <a:path>
              <a:moveTo>
                <a:pt x="2853385" y="0"/>
              </a:moveTo>
              <a:lnTo>
                <a:pt x="2853385" y="268579"/>
              </a:lnTo>
              <a:lnTo>
                <a:pt x="0" y="268579"/>
              </a:lnTo>
              <a:lnTo>
                <a:pt x="0" y="502959"/>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5120" y="1785575"/>
        <a:ext cx="145142" cy="5335"/>
      </dsp:txXfrm>
    </dsp:sp>
    <dsp:sp modelId="{4D3B97D6-B177-7C45-830C-BBADF8CF8F40}">
      <dsp:nvSpPr>
        <dsp:cNvPr id="0" name=""/>
        <dsp:cNvSpPr/>
      </dsp:nvSpPr>
      <dsp:spPr>
        <a:xfrm>
          <a:off x="2854471" y="146667"/>
          <a:ext cx="2319825" cy="13918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666750">
            <a:lnSpc>
              <a:spcPct val="90000"/>
            </a:lnSpc>
            <a:spcBef>
              <a:spcPct val="0"/>
            </a:spcBef>
            <a:spcAft>
              <a:spcPct val="35000"/>
            </a:spcAft>
            <a:buNone/>
          </a:pPr>
          <a:r>
            <a:rPr lang="it-IT" sz="1500" kern="1200"/>
            <a:t>Undermines traditional deterrence </a:t>
          </a:r>
          <a:endParaRPr lang="en-US" sz="1500" kern="1200"/>
        </a:p>
      </dsp:txBody>
      <dsp:txXfrm>
        <a:off x="2854471" y="146667"/>
        <a:ext cx="2319825" cy="1391895"/>
      </dsp:txXfrm>
    </dsp:sp>
    <dsp:sp modelId="{59F5A85F-B7FB-3A48-91B1-920CB7BFA450}">
      <dsp:nvSpPr>
        <dsp:cNvPr id="0" name=""/>
        <dsp:cNvSpPr/>
      </dsp:nvSpPr>
      <dsp:spPr>
        <a:xfrm>
          <a:off x="2319112" y="2722350"/>
          <a:ext cx="502959" cy="91440"/>
        </a:xfrm>
        <a:custGeom>
          <a:avLst/>
          <a:gdLst/>
          <a:ahLst/>
          <a:cxnLst/>
          <a:rect l="0" t="0" r="0" b="0"/>
          <a:pathLst>
            <a:path>
              <a:moveTo>
                <a:pt x="0" y="45720"/>
              </a:moveTo>
              <a:lnTo>
                <a:pt x="502959"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7253" y="2765402"/>
        <a:ext cx="26677" cy="5335"/>
      </dsp:txXfrm>
    </dsp:sp>
    <dsp:sp modelId="{BE7855B7-2400-684D-BAE0-0177C4669A46}">
      <dsp:nvSpPr>
        <dsp:cNvPr id="0" name=""/>
        <dsp:cNvSpPr/>
      </dsp:nvSpPr>
      <dsp:spPr>
        <a:xfrm>
          <a:off x="1086" y="2072122"/>
          <a:ext cx="2319825" cy="13918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666750">
            <a:lnSpc>
              <a:spcPct val="90000"/>
            </a:lnSpc>
            <a:spcBef>
              <a:spcPct val="0"/>
            </a:spcBef>
            <a:spcAft>
              <a:spcPct val="35000"/>
            </a:spcAft>
            <a:buNone/>
          </a:pPr>
          <a:r>
            <a:rPr lang="it-IT" sz="1500" kern="1200" dirty="0"/>
            <a:t>Space-</a:t>
          </a:r>
          <a:r>
            <a:rPr lang="it-IT" sz="1500" kern="1200" dirty="0" err="1"/>
            <a:t>based</a:t>
          </a:r>
          <a:r>
            <a:rPr lang="it-IT" sz="1500" kern="1200" dirty="0"/>
            <a:t> systems </a:t>
          </a:r>
          <a:r>
            <a:rPr lang="it-IT" sz="1500" kern="1200" dirty="0" err="1"/>
            <a:t>expand</a:t>
          </a:r>
          <a:r>
            <a:rPr lang="it-IT" sz="1500" kern="1200" dirty="0"/>
            <a:t> the </a:t>
          </a:r>
          <a:r>
            <a:rPr lang="it-IT" sz="1500" kern="1200" dirty="0" err="1"/>
            <a:t>battlefield</a:t>
          </a:r>
          <a:r>
            <a:rPr lang="it-IT" sz="1500" kern="1200" dirty="0"/>
            <a:t> </a:t>
          </a:r>
          <a:r>
            <a:rPr lang="it-IT" sz="1500" kern="1200" dirty="0" err="1"/>
            <a:t>beyond</a:t>
          </a:r>
          <a:r>
            <a:rPr lang="it-IT" sz="1500" kern="1200" dirty="0"/>
            <a:t> </a:t>
          </a:r>
          <a:r>
            <a:rPr lang="it-IT" sz="1500" kern="1200" dirty="0" err="1"/>
            <a:t>borders</a:t>
          </a:r>
          <a:r>
            <a:rPr lang="it-IT" sz="1500" kern="1200" dirty="0"/>
            <a:t>, </a:t>
          </a:r>
          <a:endParaRPr lang="en-US" sz="1500" kern="1200" dirty="0"/>
        </a:p>
      </dsp:txBody>
      <dsp:txXfrm>
        <a:off x="1086" y="2072122"/>
        <a:ext cx="2319825" cy="1391895"/>
      </dsp:txXfrm>
    </dsp:sp>
    <dsp:sp modelId="{41DE15D6-04D4-5147-A114-596AC87DDA64}">
      <dsp:nvSpPr>
        <dsp:cNvPr id="0" name=""/>
        <dsp:cNvSpPr/>
      </dsp:nvSpPr>
      <dsp:spPr>
        <a:xfrm>
          <a:off x="1160999" y="3462218"/>
          <a:ext cx="2853385" cy="502959"/>
        </a:xfrm>
        <a:custGeom>
          <a:avLst/>
          <a:gdLst/>
          <a:ahLst/>
          <a:cxnLst/>
          <a:rect l="0" t="0" r="0" b="0"/>
          <a:pathLst>
            <a:path>
              <a:moveTo>
                <a:pt x="2853385" y="0"/>
              </a:moveTo>
              <a:lnTo>
                <a:pt x="2853385" y="268579"/>
              </a:lnTo>
              <a:lnTo>
                <a:pt x="0" y="268579"/>
              </a:lnTo>
              <a:lnTo>
                <a:pt x="0" y="502959"/>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5120" y="3711030"/>
        <a:ext cx="145142" cy="5335"/>
      </dsp:txXfrm>
    </dsp:sp>
    <dsp:sp modelId="{D395080C-AA0D-E846-A623-712E1371AACC}">
      <dsp:nvSpPr>
        <dsp:cNvPr id="0" name=""/>
        <dsp:cNvSpPr/>
      </dsp:nvSpPr>
      <dsp:spPr>
        <a:xfrm>
          <a:off x="2854471" y="2072122"/>
          <a:ext cx="2319825" cy="13918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666750">
            <a:lnSpc>
              <a:spcPct val="90000"/>
            </a:lnSpc>
            <a:spcBef>
              <a:spcPct val="0"/>
            </a:spcBef>
            <a:spcAft>
              <a:spcPct val="35000"/>
            </a:spcAft>
            <a:buNone/>
          </a:pPr>
          <a:r>
            <a:rPr lang="it-IT" sz="1500" kern="1200" dirty="0"/>
            <a:t>make escalation </a:t>
          </a:r>
          <a:r>
            <a:rPr lang="it-IT" sz="1500" kern="1200" dirty="0" err="1"/>
            <a:t>harder</a:t>
          </a:r>
          <a:r>
            <a:rPr lang="it-IT" sz="1500" kern="1200" dirty="0"/>
            <a:t> to </a:t>
          </a:r>
          <a:r>
            <a:rPr lang="it-IT" sz="1500" kern="1200" dirty="0" err="1"/>
            <a:t>contain</a:t>
          </a:r>
          <a:r>
            <a:rPr lang="it-IT" sz="1500" b="0" i="0" kern="1200" baseline="0" dirty="0"/>
            <a:t> </a:t>
          </a:r>
          <a:endParaRPr lang="en-US" sz="1500" kern="1200" dirty="0"/>
        </a:p>
      </dsp:txBody>
      <dsp:txXfrm>
        <a:off x="2854471" y="2072122"/>
        <a:ext cx="2319825" cy="1391895"/>
      </dsp:txXfrm>
    </dsp:sp>
    <dsp:sp modelId="{EC188A7E-F565-AB47-8D71-42E31701C9F8}">
      <dsp:nvSpPr>
        <dsp:cNvPr id="0" name=""/>
        <dsp:cNvSpPr/>
      </dsp:nvSpPr>
      <dsp:spPr>
        <a:xfrm>
          <a:off x="2319112" y="4647805"/>
          <a:ext cx="502959" cy="91440"/>
        </a:xfrm>
        <a:custGeom>
          <a:avLst/>
          <a:gdLst/>
          <a:ahLst/>
          <a:cxnLst/>
          <a:rect l="0" t="0" r="0" b="0"/>
          <a:pathLst>
            <a:path>
              <a:moveTo>
                <a:pt x="0" y="45720"/>
              </a:moveTo>
              <a:lnTo>
                <a:pt x="502959"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7253" y="4690857"/>
        <a:ext cx="26677" cy="5335"/>
      </dsp:txXfrm>
    </dsp:sp>
    <dsp:sp modelId="{0A17D4AC-A3D6-714F-8A58-25D7C2FD695A}">
      <dsp:nvSpPr>
        <dsp:cNvPr id="0" name=""/>
        <dsp:cNvSpPr/>
      </dsp:nvSpPr>
      <dsp:spPr>
        <a:xfrm>
          <a:off x="1086" y="3997577"/>
          <a:ext cx="2319825" cy="13918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666750">
            <a:lnSpc>
              <a:spcPct val="90000"/>
            </a:lnSpc>
            <a:spcBef>
              <a:spcPct val="0"/>
            </a:spcBef>
            <a:spcAft>
              <a:spcPct val="35000"/>
            </a:spcAft>
            <a:buNone/>
          </a:pPr>
          <a:r>
            <a:rPr lang="it-IT" sz="1500" b="0" i="0" kern="1200" baseline="0"/>
            <a:t>Deterrence is no longer US-Russia: China, India, Pakistan, N. Korea, Israel</a:t>
          </a:r>
          <a:endParaRPr lang="en-US" sz="1500" kern="1200"/>
        </a:p>
      </dsp:txBody>
      <dsp:txXfrm>
        <a:off x="1086" y="3997577"/>
        <a:ext cx="2319825" cy="1391895"/>
      </dsp:txXfrm>
    </dsp:sp>
    <dsp:sp modelId="{A83AD578-3DF0-3C45-BF3F-7D027347AEF2}">
      <dsp:nvSpPr>
        <dsp:cNvPr id="0" name=""/>
        <dsp:cNvSpPr/>
      </dsp:nvSpPr>
      <dsp:spPr>
        <a:xfrm>
          <a:off x="2854471" y="3997577"/>
          <a:ext cx="2319825" cy="13918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666750">
            <a:lnSpc>
              <a:spcPct val="90000"/>
            </a:lnSpc>
            <a:spcBef>
              <a:spcPct val="0"/>
            </a:spcBef>
            <a:spcAft>
              <a:spcPct val="35000"/>
            </a:spcAft>
            <a:buNone/>
          </a:pPr>
          <a:r>
            <a:rPr lang="it-IT" sz="1500" b="0" i="0" kern="1200" baseline="0" dirty="0"/>
            <a:t>Risk of </a:t>
          </a:r>
          <a:r>
            <a:rPr lang="it-IT" sz="1500" b="1" i="0" kern="1200" baseline="0" dirty="0" err="1"/>
            <a:t>entangled</a:t>
          </a:r>
          <a:r>
            <a:rPr lang="it-IT" sz="1500" b="1" i="0" kern="1200" baseline="0" dirty="0"/>
            <a:t> </a:t>
          </a:r>
          <a:r>
            <a:rPr lang="it-IT" sz="1500" b="1" i="0" kern="1200" baseline="0" dirty="0" err="1"/>
            <a:t>crises</a:t>
          </a:r>
          <a:r>
            <a:rPr lang="it-IT" sz="1500" b="0" i="0" kern="1200" baseline="0" dirty="0"/>
            <a:t>: </a:t>
          </a:r>
          <a:r>
            <a:rPr lang="it-IT" sz="1500" b="0" i="0" kern="1200" baseline="0" dirty="0" err="1"/>
            <a:t>regional</a:t>
          </a:r>
          <a:r>
            <a:rPr lang="it-IT" sz="1500" b="0" i="0" kern="1200" baseline="0" dirty="0"/>
            <a:t> wars (e.g. Middle East, South Asia, </a:t>
          </a:r>
          <a:r>
            <a:rPr lang="it-IT" sz="1500" b="0" i="0" kern="1200" baseline="0" dirty="0" err="1"/>
            <a:t>Korean</a:t>
          </a:r>
          <a:r>
            <a:rPr lang="it-IT" sz="1500" b="0" i="0" kern="1200" baseline="0" dirty="0"/>
            <a:t> </a:t>
          </a:r>
          <a:r>
            <a:rPr lang="it-IT" sz="1500" b="0" i="0" kern="1200" baseline="0" dirty="0" err="1"/>
            <a:t>Peninsula</a:t>
          </a:r>
          <a:r>
            <a:rPr lang="it-IT" sz="1500" b="0" i="0" kern="1200" baseline="0" dirty="0"/>
            <a:t>)  </a:t>
          </a:r>
          <a:r>
            <a:rPr lang="it-IT" sz="1500" b="0" i="0" kern="1200" baseline="0" dirty="0" err="1"/>
            <a:t>may</a:t>
          </a:r>
          <a:r>
            <a:rPr lang="it-IT" sz="1500" b="0" i="0" kern="1200" baseline="0" dirty="0"/>
            <a:t> </a:t>
          </a:r>
          <a:r>
            <a:rPr lang="it-IT" sz="1500" b="0" i="0" kern="1200" baseline="0" dirty="0" err="1"/>
            <a:t>have</a:t>
          </a:r>
          <a:r>
            <a:rPr lang="it-IT" sz="1500" b="0" i="0" kern="1200" baseline="0" dirty="0"/>
            <a:t> global </a:t>
          </a:r>
          <a:r>
            <a:rPr lang="it-IT" sz="1500" b="0" i="0" kern="1200" baseline="0" dirty="0" err="1"/>
            <a:t>nuclear</a:t>
          </a:r>
          <a:r>
            <a:rPr lang="it-IT" sz="1500" b="0" i="0" kern="1200" baseline="0" dirty="0"/>
            <a:t> spillovers. </a:t>
          </a:r>
          <a:endParaRPr lang="en-US" sz="1500" kern="1200" dirty="0"/>
        </a:p>
      </dsp:txBody>
      <dsp:txXfrm>
        <a:off x="2854471" y="3997577"/>
        <a:ext cx="2319825" cy="13918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E205-26E9-FC45-98BA-0F3C1B033724}" type="datetimeFigureOut">
              <a:rPr lang="it-IT" smtClean="0"/>
              <a:t>28/09/25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52710-7FDC-AE4E-A06B-BD1A40E2D412}" type="slidenum">
              <a:rPr lang="it-IT" smtClean="0"/>
              <a:t>‹N›</a:t>
            </a:fld>
            <a:endParaRPr lang="it-IT"/>
          </a:p>
        </p:txBody>
      </p:sp>
    </p:spTree>
    <p:extLst>
      <p:ext uri="{BB962C8B-B14F-4D97-AF65-F5344CB8AC3E}">
        <p14:creationId xmlns:p14="http://schemas.microsoft.com/office/powerpoint/2010/main" val="327750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u="none" strike="noStrike" dirty="0">
                <a:solidFill>
                  <a:srgbClr val="404040"/>
                </a:solidFill>
                <a:effectLst/>
                <a:latin typeface="Spectral"/>
              </a:rPr>
              <a:t>Global South Summits: South Africa, Indonesia and India </a:t>
            </a:r>
            <a:r>
              <a:rPr lang="it-IT" b="0" i="0" u="none" strike="noStrike" dirty="0" err="1">
                <a:solidFill>
                  <a:srgbClr val="404040"/>
                </a:solidFill>
                <a:effectLst/>
                <a:latin typeface="Spectral"/>
              </a:rPr>
              <a:t>all</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successfully</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discharged</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their</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custodial</a:t>
            </a:r>
            <a:r>
              <a:rPr lang="it-IT" b="0" i="0" u="none" strike="noStrike" dirty="0">
                <a:solidFill>
                  <a:srgbClr val="404040"/>
                </a:solidFill>
                <a:effectLst/>
                <a:latin typeface="Spectral"/>
              </a:rPr>
              <a:t> duties in hosting </a:t>
            </a:r>
            <a:r>
              <a:rPr lang="it-IT" b="0" i="0" u="none" strike="noStrike" dirty="0" err="1">
                <a:solidFill>
                  <a:srgbClr val="404040"/>
                </a:solidFill>
                <a:effectLst/>
                <a:latin typeface="Spectral"/>
              </a:rPr>
              <a:t>their</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respective</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gatherings</a:t>
            </a:r>
            <a:r>
              <a:rPr lang="it-IT" b="0" i="0" u="none" strike="noStrike" dirty="0">
                <a:solidFill>
                  <a:srgbClr val="404040"/>
                </a:solidFill>
                <a:effectLst/>
                <a:latin typeface="Spectral"/>
              </a:rPr>
              <a:t> of national leaders and </a:t>
            </a:r>
            <a:r>
              <a:rPr lang="it-IT" b="0" i="0" u="none" strike="noStrike" dirty="0" err="1">
                <a:solidFill>
                  <a:srgbClr val="404040"/>
                </a:solidFill>
                <a:effectLst/>
                <a:latin typeface="Spectral"/>
              </a:rPr>
              <a:t>their</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delegations</a:t>
            </a:r>
            <a:r>
              <a:rPr lang="it-IT" b="0" i="0" u="none" strike="noStrike" dirty="0">
                <a:solidFill>
                  <a:srgbClr val="404040"/>
                </a:solidFill>
                <a:effectLst/>
                <a:latin typeface="Spectral"/>
              </a:rPr>
              <a:t>. «India </a:t>
            </a:r>
            <a:r>
              <a:rPr lang="it-IT" b="0" i="0" u="none" strike="noStrike" dirty="0" err="1">
                <a:solidFill>
                  <a:srgbClr val="404040"/>
                </a:solidFill>
                <a:effectLst/>
                <a:latin typeface="Spectral"/>
              </a:rPr>
              <a:t>is</a:t>
            </a:r>
            <a:r>
              <a:rPr lang="it-IT" b="0" i="0" u="none" strike="noStrike" dirty="0">
                <a:solidFill>
                  <a:srgbClr val="404040"/>
                </a:solidFill>
                <a:effectLst/>
                <a:latin typeface="Spectral"/>
              </a:rPr>
              <a:t> safe.» For </a:t>
            </a:r>
            <a:r>
              <a:rPr lang="it-IT" b="0" i="0" u="none" strike="noStrike" dirty="0" err="1">
                <a:solidFill>
                  <a:srgbClr val="404040"/>
                </a:solidFill>
                <a:effectLst/>
                <a:latin typeface="Spectral"/>
              </a:rPr>
              <a:t>now</a:t>
            </a:r>
            <a:r>
              <a:rPr lang="it-IT" b="0" i="0" u="none" strike="noStrike" dirty="0">
                <a:solidFill>
                  <a:srgbClr val="404040"/>
                </a:solidFill>
                <a:effectLst/>
                <a:latin typeface="Spectral"/>
              </a:rPr>
              <a:t>. The West </a:t>
            </a:r>
            <a:r>
              <a:rPr lang="it-IT" b="0" i="0" u="none" strike="noStrike" dirty="0" err="1">
                <a:solidFill>
                  <a:srgbClr val="404040"/>
                </a:solidFill>
                <a:effectLst/>
                <a:latin typeface="Spectral"/>
              </a:rPr>
              <a:t>needs</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it</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as</a:t>
            </a:r>
            <a:r>
              <a:rPr lang="it-IT" b="0" i="0" u="none" strike="noStrike" dirty="0">
                <a:solidFill>
                  <a:srgbClr val="404040"/>
                </a:solidFill>
                <a:effectLst/>
                <a:latin typeface="Spectral"/>
              </a:rPr>
              <a:t> a </a:t>
            </a:r>
            <a:r>
              <a:rPr lang="it-IT" b="0" i="0" u="none" strike="noStrike" dirty="0" err="1">
                <a:solidFill>
                  <a:srgbClr val="404040"/>
                </a:solidFill>
                <a:effectLst/>
                <a:latin typeface="Spectral"/>
              </a:rPr>
              <a:t>bulwark</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against</a:t>
            </a:r>
            <a:r>
              <a:rPr lang="it-IT" b="0" i="0" u="none" strike="noStrike" dirty="0">
                <a:solidFill>
                  <a:srgbClr val="404040"/>
                </a:solidFill>
                <a:effectLst/>
                <a:latin typeface="Spectral"/>
              </a:rPr>
              <a:t> the so-</a:t>
            </a:r>
            <a:r>
              <a:rPr lang="it-IT" b="0" i="0" u="none" strike="noStrike" dirty="0" err="1">
                <a:solidFill>
                  <a:srgbClr val="404040"/>
                </a:solidFill>
                <a:effectLst/>
                <a:latin typeface="Spectral"/>
              </a:rPr>
              <a:t>called</a:t>
            </a:r>
            <a:r>
              <a:rPr lang="it-IT" b="0" i="0" u="none" strike="noStrike" dirty="0">
                <a:solidFill>
                  <a:srgbClr val="404040"/>
                </a:solidFill>
                <a:effectLst/>
                <a:latin typeface="Spectral"/>
              </a:rPr>
              <a:t> ‘China </a:t>
            </a:r>
            <a:r>
              <a:rPr lang="it-IT" b="0" i="0" u="none" strike="noStrike" dirty="0" err="1">
                <a:solidFill>
                  <a:srgbClr val="404040"/>
                </a:solidFill>
                <a:effectLst/>
                <a:latin typeface="Spectral"/>
              </a:rPr>
              <a:t>threat</a:t>
            </a:r>
            <a:r>
              <a:rPr lang="it-IT" b="0" i="0" u="none" strike="noStrike" dirty="0">
                <a:solidFill>
                  <a:srgbClr val="404040"/>
                </a:solidFill>
                <a:effectLst/>
                <a:latin typeface="Spectral"/>
              </a:rPr>
              <a:t>’. the </a:t>
            </a:r>
            <a:r>
              <a:rPr lang="it-IT" b="0" i="0" u="none" strike="noStrike" dirty="0" err="1">
                <a:solidFill>
                  <a:srgbClr val="404040"/>
                </a:solidFill>
                <a:effectLst/>
                <a:latin typeface="Spectral"/>
              </a:rPr>
              <a:t>West’s</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elite</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have</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been</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uncharacteristically</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silent</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when</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it</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came</a:t>
            </a:r>
            <a:r>
              <a:rPr lang="it-IT" b="0" i="0" u="none" strike="noStrike" dirty="0">
                <a:solidFill>
                  <a:srgbClr val="404040"/>
                </a:solidFill>
                <a:effectLst/>
                <a:latin typeface="Spectral"/>
              </a:rPr>
              <a:t> to (1) the </a:t>
            </a:r>
            <a:r>
              <a:rPr lang="it-IT" b="0" i="0" u="none" strike="noStrike" dirty="0" err="1">
                <a:solidFill>
                  <a:srgbClr val="404040"/>
                </a:solidFill>
                <a:effectLst/>
                <a:latin typeface="Spectral"/>
              </a:rPr>
              <a:t>growing</a:t>
            </a:r>
            <a:r>
              <a:rPr lang="it-IT" b="0" i="0" u="none" strike="noStrike" dirty="0">
                <a:solidFill>
                  <a:srgbClr val="404040"/>
                </a:solidFill>
                <a:effectLst/>
                <a:latin typeface="Spectral"/>
              </a:rPr>
              <a:t> spate of </a:t>
            </a:r>
            <a:r>
              <a:rPr lang="it-IT" b="0" i="0" u="none" strike="noStrike" dirty="0" err="1">
                <a:solidFill>
                  <a:srgbClr val="404040"/>
                </a:solidFill>
                <a:effectLst/>
                <a:latin typeface="Spectral"/>
              </a:rPr>
              <a:t>religious</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persecution</a:t>
            </a:r>
            <a:r>
              <a:rPr lang="it-IT" b="0" i="0" u="none" strike="noStrike" dirty="0">
                <a:solidFill>
                  <a:srgbClr val="404040"/>
                </a:solidFill>
                <a:effectLst/>
                <a:latin typeface="Spectral"/>
              </a:rPr>
              <a:t> and </a:t>
            </a:r>
            <a:r>
              <a:rPr lang="it-IT" b="0" i="0" u="none" strike="noStrike" dirty="0" err="1">
                <a:solidFill>
                  <a:srgbClr val="404040"/>
                </a:solidFill>
                <a:effectLst/>
                <a:latin typeface="Spectral"/>
              </a:rPr>
              <a:t>violence</a:t>
            </a:r>
            <a:r>
              <a:rPr lang="it-IT" b="0" i="0" u="none" strike="noStrike" dirty="0">
                <a:solidFill>
                  <a:srgbClr val="404040"/>
                </a:solidFill>
                <a:effectLst/>
                <a:latin typeface="Spectral"/>
              </a:rPr>
              <a:t> in India </a:t>
            </a:r>
            <a:r>
              <a:rPr lang="it-IT" b="0" i="0" u="none" strike="noStrike" dirty="0" err="1">
                <a:solidFill>
                  <a:srgbClr val="404040"/>
                </a:solidFill>
                <a:effectLst/>
                <a:latin typeface="Spectral"/>
              </a:rPr>
              <a:t>against</a:t>
            </a:r>
            <a:r>
              <a:rPr lang="it-IT" b="0" i="0" u="none" strike="noStrike" dirty="0">
                <a:solidFill>
                  <a:srgbClr val="404040"/>
                </a:solidFill>
                <a:effectLst/>
                <a:latin typeface="Spectral"/>
              </a:rPr>
              <a:t> Muslims and </a:t>
            </a:r>
            <a:r>
              <a:rPr lang="it-IT" b="0" i="0" u="none" strike="noStrike" dirty="0" err="1">
                <a:solidFill>
                  <a:srgbClr val="404040"/>
                </a:solidFill>
                <a:effectLst/>
                <a:latin typeface="Spectral"/>
              </a:rPr>
              <a:t>Christians</a:t>
            </a:r>
            <a:r>
              <a:rPr lang="it-IT" b="0" i="0" u="none" strike="noStrike" dirty="0">
                <a:solidFill>
                  <a:srgbClr val="404040"/>
                </a:solidFill>
                <a:effectLst/>
                <a:latin typeface="Spectral"/>
              </a:rPr>
              <a:t> in </a:t>
            </a:r>
            <a:r>
              <a:rPr lang="it-IT" b="0" i="0" u="none" strike="noStrike" dirty="0" err="1">
                <a:solidFill>
                  <a:srgbClr val="404040"/>
                </a:solidFill>
                <a:effectLst/>
                <a:latin typeface="Spectral"/>
              </a:rPr>
              <a:t>particular</a:t>
            </a:r>
            <a:r>
              <a:rPr lang="it-IT" b="0" i="0" u="none" strike="noStrike" dirty="0">
                <a:solidFill>
                  <a:srgbClr val="404040"/>
                </a:solidFill>
                <a:effectLst/>
                <a:latin typeface="Spectral"/>
              </a:rPr>
              <a:t>; (2) the reality </a:t>
            </a:r>
            <a:r>
              <a:rPr lang="it-IT" b="0" i="0" u="none" strike="noStrike" dirty="0" err="1">
                <a:solidFill>
                  <a:srgbClr val="404040"/>
                </a:solidFill>
                <a:effectLst/>
                <a:latin typeface="Spectral"/>
              </a:rPr>
              <a:t>that</a:t>
            </a:r>
            <a:r>
              <a:rPr lang="it-IT" b="0" i="0" u="none" strike="noStrike" dirty="0">
                <a:solidFill>
                  <a:srgbClr val="404040"/>
                </a:solidFill>
                <a:effectLst/>
                <a:latin typeface="Spectral"/>
              </a:rPr>
              <a:t> India </a:t>
            </a:r>
            <a:r>
              <a:rPr lang="it-IT" b="0" i="0" u="none" strike="noStrike" dirty="0" err="1">
                <a:solidFill>
                  <a:srgbClr val="404040"/>
                </a:solidFill>
                <a:effectLst/>
                <a:latin typeface="Spectral"/>
              </a:rPr>
              <a:t>is</a:t>
            </a:r>
            <a:r>
              <a:rPr lang="it-IT" b="0" i="0" u="none" strike="noStrike" dirty="0">
                <a:solidFill>
                  <a:srgbClr val="404040"/>
                </a:solidFill>
                <a:effectLst/>
                <a:latin typeface="Spectral"/>
              </a:rPr>
              <a:t> home to the </a:t>
            </a:r>
            <a:r>
              <a:rPr lang="it-IT" b="0" i="0" u="none" strike="noStrike" dirty="0" err="1">
                <a:solidFill>
                  <a:srgbClr val="404040"/>
                </a:solidFill>
                <a:effectLst/>
                <a:latin typeface="Spectral"/>
              </a:rPr>
              <a:t>most</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slaves</a:t>
            </a:r>
            <a:r>
              <a:rPr lang="it-IT" b="0" i="0" u="none" strike="noStrike" dirty="0">
                <a:solidFill>
                  <a:srgbClr val="404040"/>
                </a:solidFill>
                <a:effectLst/>
                <a:latin typeface="Spectral"/>
              </a:rPr>
              <a:t> in the world, with </a:t>
            </a:r>
            <a:r>
              <a:rPr lang="it-IT" b="0" i="0" u="none" strike="noStrike" dirty="0" err="1">
                <a:solidFill>
                  <a:srgbClr val="404040"/>
                </a:solidFill>
                <a:effectLst/>
                <a:latin typeface="Spectral"/>
              </a:rPr>
              <a:t>estimates</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ranging</a:t>
            </a:r>
            <a:r>
              <a:rPr lang="it-IT" b="0" i="0" u="none" strike="noStrike" dirty="0">
                <a:solidFill>
                  <a:srgbClr val="404040"/>
                </a:solidFill>
                <a:effectLst/>
                <a:latin typeface="Spectral"/>
              </a:rPr>
              <a:t> from a low of 8 </a:t>
            </a:r>
            <a:r>
              <a:rPr lang="it-IT" b="0" i="0" u="none" strike="noStrike" dirty="0" err="1">
                <a:solidFill>
                  <a:srgbClr val="404040"/>
                </a:solidFill>
                <a:effectLst/>
                <a:latin typeface="Spectral"/>
              </a:rPr>
              <a:t>million</a:t>
            </a:r>
            <a:r>
              <a:rPr lang="it-IT" b="0" i="0" u="none" strike="noStrike" dirty="0">
                <a:solidFill>
                  <a:srgbClr val="404040"/>
                </a:solidFill>
                <a:effectLst/>
                <a:latin typeface="Spectral"/>
              </a:rPr>
              <a:t> to a high of 16 </a:t>
            </a:r>
            <a:r>
              <a:rPr lang="it-IT" b="0" i="0" u="none" strike="noStrike" dirty="0" err="1">
                <a:solidFill>
                  <a:srgbClr val="404040"/>
                </a:solidFill>
                <a:effectLst/>
                <a:latin typeface="Spectral"/>
              </a:rPr>
              <a:t>million</a:t>
            </a:r>
            <a:r>
              <a:rPr lang="it-IT" b="0" i="0" u="none" strike="noStrike" dirty="0">
                <a:solidFill>
                  <a:srgbClr val="404040"/>
                </a:solidFill>
                <a:effectLst/>
                <a:latin typeface="Spectral"/>
              </a:rPr>
              <a:t>; (3) the </a:t>
            </a:r>
            <a:r>
              <a:rPr lang="it-IT" b="0" i="0" u="none" strike="noStrike" dirty="0" err="1">
                <a:solidFill>
                  <a:srgbClr val="404040"/>
                </a:solidFill>
                <a:effectLst/>
                <a:latin typeface="Spectral"/>
              </a:rPr>
              <a:t>plight</a:t>
            </a:r>
            <a:r>
              <a:rPr lang="it-IT" b="0" i="0" u="none" strike="noStrike" dirty="0">
                <a:solidFill>
                  <a:srgbClr val="404040"/>
                </a:solidFill>
                <a:effectLst/>
                <a:latin typeface="Spectral"/>
              </a:rPr>
              <a:t> of </a:t>
            </a:r>
            <a:r>
              <a:rPr lang="it-IT" b="0" i="0" u="none" strike="noStrike" dirty="0" err="1">
                <a:solidFill>
                  <a:srgbClr val="404040"/>
                </a:solidFill>
                <a:effectLst/>
                <a:latin typeface="Spectral"/>
              </a:rPr>
              <a:t>child</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labourers</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who</a:t>
            </a:r>
            <a:r>
              <a:rPr lang="it-IT" b="0" i="0" u="none" strike="noStrike" dirty="0">
                <a:solidFill>
                  <a:srgbClr val="404040"/>
                </a:solidFill>
                <a:effectLst/>
                <a:latin typeface="Spectral"/>
              </a:rPr>
              <a:t> are </a:t>
            </a:r>
            <a:r>
              <a:rPr lang="it-IT" b="0" i="0" u="none" strike="noStrike" dirty="0" err="1">
                <a:solidFill>
                  <a:srgbClr val="404040"/>
                </a:solidFill>
                <a:effectLst/>
                <a:latin typeface="Spectral"/>
              </a:rPr>
              <a:t>found</a:t>
            </a:r>
            <a:r>
              <a:rPr lang="it-IT" b="0" i="0" u="none" strike="noStrike" dirty="0">
                <a:solidFill>
                  <a:srgbClr val="404040"/>
                </a:solidFill>
                <a:effectLst/>
                <a:latin typeface="Spectral"/>
              </a:rPr>
              <a:t> in </a:t>
            </a:r>
            <a:r>
              <a:rPr lang="it-IT" b="0" i="0" u="none" strike="noStrike" dirty="0" err="1">
                <a:solidFill>
                  <a:srgbClr val="404040"/>
                </a:solidFill>
                <a:effectLst/>
                <a:latin typeface="Spectral"/>
              </a:rPr>
              <a:t>all</a:t>
            </a:r>
            <a:r>
              <a:rPr lang="it-IT" b="0" i="0" u="none" strike="noStrike" dirty="0">
                <a:solidFill>
                  <a:srgbClr val="404040"/>
                </a:solidFill>
                <a:effectLst/>
                <a:latin typeface="Spectral"/>
              </a:rPr>
              <a:t> sorts of </a:t>
            </a:r>
            <a:r>
              <a:rPr lang="it-IT" b="0" i="0" u="none" strike="noStrike" dirty="0" err="1">
                <a:solidFill>
                  <a:srgbClr val="404040"/>
                </a:solidFill>
                <a:effectLst/>
                <a:latin typeface="Spectral"/>
              </a:rPr>
              <a:t>industries</a:t>
            </a:r>
            <a:r>
              <a:rPr lang="it-IT" b="0" i="0" u="none" strike="noStrike" dirty="0">
                <a:solidFill>
                  <a:srgbClr val="404040"/>
                </a:solidFill>
                <a:effectLst/>
                <a:latin typeface="Spectral"/>
              </a:rPr>
              <a:t>; (4) the </a:t>
            </a:r>
            <a:r>
              <a:rPr lang="it-IT" b="0" i="0" u="none" strike="noStrike" dirty="0" err="1">
                <a:solidFill>
                  <a:srgbClr val="404040"/>
                </a:solidFill>
                <a:effectLst/>
                <a:latin typeface="Spectral"/>
              </a:rPr>
              <a:t>increasing</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repression</a:t>
            </a:r>
            <a:r>
              <a:rPr lang="it-IT" b="0" i="0" u="none" strike="noStrike" dirty="0">
                <a:solidFill>
                  <a:srgbClr val="404040"/>
                </a:solidFill>
                <a:effectLst/>
                <a:latin typeface="Spectral"/>
              </a:rPr>
              <a:t> of media </a:t>
            </a:r>
            <a:r>
              <a:rPr lang="it-IT" b="0" i="0" u="none" strike="noStrike" dirty="0" err="1">
                <a:solidFill>
                  <a:srgbClr val="404040"/>
                </a:solidFill>
                <a:effectLst/>
                <a:latin typeface="Spectral"/>
              </a:rPr>
              <a:t>inquiry</a:t>
            </a:r>
            <a:r>
              <a:rPr lang="it-IT" b="0" i="0" u="none" strike="noStrike" dirty="0">
                <a:solidFill>
                  <a:srgbClr val="404040"/>
                </a:solidFill>
                <a:effectLst/>
                <a:latin typeface="Spectral"/>
              </a:rPr>
              <a:t> and public </a:t>
            </a:r>
            <a:r>
              <a:rPr lang="it-IT" b="0" i="0" u="none" strike="noStrike" dirty="0" err="1">
                <a:solidFill>
                  <a:srgbClr val="404040"/>
                </a:solidFill>
                <a:effectLst/>
                <a:latin typeface="Spectral"/>
              </a:rPr>
              <a:t>dissent</a:t>
            </a:r>
            <a:r>
              <a:rPr lang="it-IT" b="0" i="0" u="none" strike="noStrike" dirty="0">
                <a:solidFill>
                  <a:srgbClr val="404040"/>
                </a:solidFill>
                <a:effectLst/>
                <a:latin typeface="Spectral"/>
              </a:rPr>
              <a:t>; and (5) the </a:t>
            </a:r>
            <a:r>
              <a:rPr lang="it-IT" b="0" i="0" u="none" strike="noStrike" dirty="0" err="1">
                <a:solidFill>
                  <a:srgbClr val="404040"/>
                </a:solidFill>
                <a:effectLst/>
                <a:latin typeface="Spectral"/>
              </a:rPr>
              <a:t>persistence</a:t>
            </a:r>
            <a:r>
              <a:rPr lang="it-IT" b="0" i="0" u="none" strike="noStrike" dirty="0">
                <a:solidFill>
                  <a:srgbClr val="404040"/>
                </a:solidFill>
                <a:effectLst/>
                <a:latin typeface="Spectral"/>
              </a:rPr>
              <a:t> of </a:t>
            </a:r>
            <a:r>
              <a:rPr lang="it-IT" b="0" i="0" u="none" strike="noStrike" dirty="0" err="1">
                <a:solidFill>
                  <a:srgbClr val="404040"/>
                </a:solidFill>
                <a:effectLst/>
                <a:latin typeface="Spectral"/>
              </a:rPr>
              <a:t>lawful</a:t>
            </a:r>
            <a:r>
              <a:rPr lang="it-IT" b="0" i="0" u="none" strike="noStrike" dirty="0">
                <a:solidFill>
                  <a:srgbClr val="404040"/>
                </a:solidFill>
                <a:effectLst/>
                <a:latin typeface="Spectral"/>
              </a:rPr>
              <a:t> </a:t>
            </a:r>
            <a:r>
              <a:rPr lang="it-IT" b="0" i="0" u="none" strike="noStrike" dirty="0" err="1">
                <a:solidFill>
                  <a:srgbClr val="404040"/>
                </a:solidFill>
                <a:effectLst/>
                <a:latin typeface="Spectral"/>
              </a:rPr>
              <a:t>matrimonial</a:t>
            </a:r>
            <a:r>
              <a:rPr lang="it-IT" b="0" i="0" u="none" strike="noStrike" dirty="0">
                <a:solidFill>
                  <a:srgbClr val="404040"/>
                </a:solidFill>
                <a:effectLst/>
                <a:latin typeface="Spectral"/>
              </a:rPr>
              <a:t> rape.</a:t>
            </a:r>
            <a:endParaRPr lang="it-IT" dirty="0"/>
          </a:p>
        </p:txBody>
      </p:sp>
      <p:sp>
        <p:nvSpPr>
          <p:cNvPr id="4" name="Segnaposto numero diapositiva 3"/>
          <p:cNvSpPr>
            <a:spLocks noGrp="1"/>
          </p:cNvSpPr>
          <p:nvPr>
            <p:ph type="sldNum" sz="quarter" idx="5"/>
          </p:nvPr>
        </p:nvSpPr>
        <p:spPr/>
        <p:txBody>
          <a:bodyPr/>
          <a:lstStyle/>
          <a:p>
            <a:fld id="{8E58DAA6-885A-4B40-B2FE-AB86B71DB47F}" type="slidenum">
              <a:rPr lang="it-IT" smtClean="0"/>
              <a:t>5</a:t>
            </a:fld>
            <a:endParaRPr lang="it-IT"/>
          </a:p>
        </p:txBody>
      </p:sp>
    </p:spTree>
    <p:extLst>
      <p:ext uri="{BB962C8B-B14F-4D97-AF65-F5344CB8AC3E}">
        <p14:creationId xmlns:p14="http://schemas.microsoft.com/office/powerpoint/2010/main" val="398617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9/28/25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andfonline.com/doi/full/10.1080/0163660X.2017.1328917?scroll=top&amp;needAccess=tru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b="1" dirty="0"/>
              <a:t>The War System: (Dis)armaments and International Relations</a:t>
            </a:r>
          </a:p>
        </p:txBody>
      </p:sp>
      <p:sp>
        <p:nvSpPr>
          <p:cNvPr id="3" name="Subtitle 2"/>
          <p:cNvSpPr>
            <a:spLocks noGrp="1"/>
          </p:cNvSpPr>
          <p:nvPr>
            <p:ph type="subTitle" idx="1"/>
          </p:nvPr>
        </p:nvSpPr>
        <p:spPr/>
        <p:txBody>
          <a:bodyPr>
            <a:normAutofit fontScale="70000" lnSpcReduction="20000"/>
          </a:bodyPr>
          <a:lstStyle/>
          <a:p>
            <a:r>
              <a:rPr dirty="0"/>
              <a:t>Military Spending, Procurement Trends, and Deterrence Today</a:t>
            </a:r>
            <a:endParaRPr lang="it-IT" dirty="0"/>
          </a:p>
          <a:p>
            <a:endParaRPr lang="it-IT" dirty="0"/>
          </a:p>
          <a:p>
            <a:r>
              <a:rPr lang="it-IT" dirty="0"/>
              <a:t>Francesco Strazzari –</a:t>
            </a:r>
          </a:p>
          <a:p>
            <a:r>
              <a:rPr lang="it-IT" dirty="0"/>
              <a:t> Scuola Universitaria Superiore Sant’Anna - Pisa </a:t>
            </a:r>
            <a:endParaRPr dirty="0"/>
          </a:p>
        </p:txBody>
      </p:sp>
      <p:pic>
        <p:nvPicPr>
          <p:cNvPr id="4" name="Immagine 3">
            <a:extLst>
              <a:ext uri="{FF2B5EF4-FFF2-40B4-BE49-F238E27FC236}">
                <a16:creationId xmlns:a16="http://schemas.microsoft.com/office/drawing/2014/main" id="{6AD8A982-DAA1-DBDF-9475-BB15E25E3FF0}"/>
              </a:ext>
            </a:extLst>
          </p:cNvPr>
          <p:cNvPicPr>
            <a:picLocks noChangeAspect="1"/>
          </p:cNvPicPr>
          <p:nvPr/>
        </p:nvPicPr>
        <p:blipFill>
          <a:blip r:embed="rId2"/>
          <a:stretch>
            <a:fillRect/>
          </a:stretch>
        </p:blipFill>
        <p:spPr>
          <a:xfrm>
            <a:off x="5614061" y="468086"/>
            <a:ext cx="2697182" cy="7511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288"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288" y="0"/>
            <a:ext cx="2414186"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4154" y="1608667"/>
            <a:ext cx="2117456" cy="4501127"/>
          </a:xfrm>
        </p:spPr>
        <p:txBody>
          <a:bodyPr vert="horz" lIns="91440" tIns="45720" rIns="91440" bIns="45720" rtlCol="0" anchor="t">
            <a:normAutofit/>
          </a:bodyPr>
          <a:lstStyle/>
          <a:p>
            <a:pPr algn="r" defTabSz="914400">
              <a:lnSpc>
                <a:spcPct val="90000"/>
              </a:lnSpc>
            </a:pPr>
            <a:r>
              <a:rPr lang="en-US" sz="2800" kern="1200" dirty="0">
                <a:solidFill>
                  <a:srgbClr val="FFFFFF"/>
                </a:solidFill>
                <a:latin typeface="+mj-lt"/>
                <a:ea typeface="+mj-ea"/>
                <a:cs typeface="+mj-cs"/>
              </a:rPr>
              <a:t>The Decline of Cold War Arms Control</a:t>
            </a:r>
          </a:p>
        </p:txBody>
      </p:sp>
      <p:sp>
        <p:nvSpPr>
          <p:cNvPr id="3" name="Content Placeholder 2"/>
          <p:cNvSpPr>
            <a:spLocks noGrp="1"/>
          </p:cNvSpPr>
          <p:nvPr>
            <p:ph idx="1"/>
          </p:nvPr>
        </p:nvSpPr>
        <p:spPr>
          <a:xfrm>
            <a:off x="3410773" y="402771"/>
            <a:ext cx="5108939" cy="6150429"/>
          </a:xfrm>
        </p:spPr>
        <p:txBody>
          <a:bodyPr vert="horz" lIns="91440" tIns="45720" rIns="91440" bIns="45720" rtlCol="0">
            <a:normAutofit/>
          </a:bodyPr>
          <a:lstStyle/>
          <a:p>
            <a:pPr indent="-228600" defTabSz="914400">
              <a:lnSpc>
                <a:spcPct val="90000"/>
              </a:lnSpc>
              <a:buFont typeface="Arial" panose="020B0604020202020204" pitchFamily="34" charset="0"/>
              <a:buChar char="•"/>
            </a:pPr>
            <a:endParaRPr lang="en-US" sz="1300" dirty="0"/>
          </a:p>
          <a:p>
            <a:pPr indent="-228600" defTabSz="914400">
              <a:lnSpc>
                <a:spcPct val="90000"/>
              </a:lnSpc>
              <a:buFont typeface="Arial" panose="020B0604020202020204" pitchFamily="34" charset="0"/>
              <a:buChar char="•"/>
            </a:pPr>
            <a:r>
              <a:rPr lang="en-US" sz="1600" dirty="0"/>
              <a:t>Collapse of New START (2023–24): no binding U.S.–Russia nuclear limits remain.</a:t>
            </a:r>
          </a:p>
          <a:p>
            <a:pPr indent="-228600"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r>
              <a:rPr lang="en-US" sz="1600" dirty="0"/>
              <a:t>INF Treaty already abandoned (2019); Open Skies Treaty unraveled (2020–21).</a:t>
            </a:r>
          </a:p>
          <a:p>
            <a:pPr indent="-228600"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r>
              <a:rPr lang="en-US" sz="1600" dirty="0"/>
              <a:t>CTBT not ratified by key states; risk of resumed nuclear testing.</a:t>
            </a:r>
          </a:p>
          <a:p>
            <a:pPr indent="-228600"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r>
              <a:rPr lang="en-US" sz="1600" dirty="0"/>
              <a:t>Decline of transparency &amp; confidence-building measures.</a:t>
            </a:r>
          </a:p>
          <a:p>
            <a:pPr indent="-228600"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r>
              <a:rPr lang="en-US" sz="1600" dirty="0"/>
              <a:t>Emerging technologies (</a:t>
            </a:r>
            <a:r>
              <a:rPr lang="en-US" sz="1600" dirty="0" err="1"/>
              <a:t>hypersonics</a:t>
            </a:r>
            <a:r>
              <a:rPr lang="en-US" sz="1600" dirty="0"/>
              <a:t>, AI-enabled C2, dual-capable missiles) complicate future treaties.</a:t>
            </a:r>
          </a:p>
          <a:p>
            <a:pPr indent="-228600" defTabSz="914400">
              <a:lnSpc>
                <a:spcPct val="90000"/>
              </a:lnSpc>
              <a:buFont typeface="Arial" panose="020B0604020202020204" pitchFamily="34" charset="0"/>
              <a:buChar char="•"/>
            </a:pPr>
            <a:endParaRPr lang="en-US" sz="1600" dirty="0"/>
          </a:p>
          <a:p>
            <a:pPr indent="-228600" defTabSz="914400">
              <a:lnSpc>
                <a:spcPct val="90000"/>
              </a:lnSpc>
              <a:buFont typeface="Arial" panose="020B0604020202020204" pitchFamily="34" charset="0"/>
              <a:buChar char="•"/>
            </a:pPr>
            <a:r>
              <a:rPr lang="en-US" sz="1600" dirty="0"/>
              <a:t>Looming challenge: managing multipolar deterrence (USA, Russia, China, regional nuclear actors).</a:t>
            </a:r>
          </a:p>
        </p:txBody>
      </p:sp>
      <p:sp>
        <p:nvSpPr>
          <p:cNvPr id="4" name="TextBox 3"/>
          <p:cNvSpPr txBox="1"/>
          <p:nvPr/>
        </p:nvSpPr>
        <p:spPr>
          <a:xfrm>
            <a:off x="6217272" y="5943600"/>
            <a:ext cx="2566467" cy="609600"/>
          </a:xfrm>
          <a:prstGeom prst="rect">
            <a:avLst/>
          </a:prstGeom>
        </p:spPr>
        <p:txBody>
          <a:bodyPr vert="horz" lIns="91440" tIns="45720" rIns="91440" bIns="45720" rtlCol="0">
            <a:normAutofit fontScale="77500" lnSpcReduction="20000"/>
          </a:bodyPr>
          <a:lstStyle/>
          <a:p>
            <a:pPr indent="-228600" defTabSz="914400">
              <a:lnSpc>
                <a:spcPct val="90000"/>
              </a:lnSpc>
              <a:spcAft>
                <a:spcPts val="600"/>
              </a:spcAft>
              <a:buFont typeface="Arial" panose="020B0604020202020204" pitchFamily="34" charset="0"/>
              <a:buChar char="•"/>
            </a:pPr>
            <a:r>
              <a:rPr lang="en-US" sz="1700" dirty="0"/>
              <a:t>Sources: SIPRI Yearbook 2025; IISS Military Balance 2025; arms control expert commentary.</a:t>
            </a: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79160" y="390525"/>
            <a:ext cx="8182230" cy="1510301"/>
          </a:xfrm>
        </p:spPr>
        <p:txBody>
          <a:bodyPr vert="horz" lIns="91440" tIns="45720" rIns="91440" bIns="45720" rtlCol="0" anchor="ctr">
            <a:normAutofit/>
          </a:bodyPr>
          <a:lstStyle/>
          <a:p>
            <a:pPr defTabSz="914400">
              <a:lnSpc>
                <a:spcPct val="90000"/>
              </a:lnSpc>
            </a:pPr>
            <a:r>
              <a:rPr lang="en-US" sz="4800" kern="1200">
                <a:solidFill>
                  <a:srgbClr val="FFFFFF"/>
                </a:solidFill>
                <a:latin typeface="+mj-lt"/>
                <a:ea typeface="+mj-ea"/>
                <a:cs typeface="+mj-cs"/>
              </a:rPr>
              <a:t>Timeline: Decline of Cold War Arms Control</a:t>
            </a:r>
          </a:p>
        </p:txBody>
      </p:sp>
      <p:sp>
        <p:nvSpPr>
          <p:cNvPr id="4" name="TextBox 3"/>
          <p:cNvSpPr txBox="1"/>
          <p:nvPr/>
        </p:nvSpPr>
        <p:spPr>
          <a:xfrm>
            <a:off x="2171700" y="1900826"/>
            <a:ext cx="4797153" cy="662542"/>
          </a:xfrm>
          <a:prstGeom prst="rect">
            <a:avLst/>
          </a:prstGeom>
        </p:spPr>
        <p:txBody>
          <a:bodyPr vert="horz" lIns="91440" tIns="45720" rIns="91440" bIns="45720" rtlCol="0" anchor="ctr">
            <a:normAutofit/>
          </a:bodyPr>
          <a:lstStyle/>
          <a:p>
            <a:pPr algn="ctr" defTabSz="914400">
              <a:lnSpc>
                <a:spcPct val="90000"/>
              </a:lnSpc>
              <a:spcBef>
                <a:spcPts val="1000"/>
              </a:spcBef>
            </a:pPr>
            <a:r>
              <a:rPr lang="en-US" sz="2000" kern="1200">
                <a:solidFill>
                  <a:srgbClr val="FFFFFF"/>
                </a:solidFill>
                <a:latin typeface="+mn-lt"/>
                <a:ea typeface="+mn-ea"/>
                <a:cs typeface="+mn-cs"/>
              </a:rPr>
              <a:t>Sources: SIPRI Yearbook 2025; IISS Military Balance 2025.</a:t>
            </a:r>
          </a:p>
        </p:txBody>
      </p:sp>
      <p:sp>
        <p:nvSpPr>
          <p:cNvPr id="1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1753266"/>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rms_control_timeline.png"/>
          <p:cNvPicPr>
            <a:picLocks noChangeAspect="1"/>
          </p:cNvPicPr>
          <p:nvPr/>
        </p:nvPicPr>
        <p:blipFill>
          <a:blip r:embed="rId2"/>
          <a:stretch>
            <a:fillRect/>
          </a:stretch>
        </p:blipFill>
        <p:spPr>
          <a:xfrm>
            <a:off x="776382" y="3628200"/>
            <a:ext cx="7588949" cy="18972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it-IT" sz="3500">
                <a:solidFill>
                  <a:srgbClr val="FFFFFF"/>
                </a:solidFill>
              </a:rPr>
              <a:t>Europe Rearms</a:t>
            </a:r>
          </a:p>
        </p:txBody>
      </p:sp>
      <p:graphicFrame>
        <p:nvGraphicFramePr>
          <p:cNvPr id="5" name="Content Placeholder 2">
            <a:extLst>
              <a:ext uri="{FF2B5EF4-FFF2-40B4-BE49-F238E27FC236}">
                <a16:creationId xmlns:a16="http://schemas.microsoft.com/office/drawing/2014/main" id="{94613E29-CC00-2373-96E0-F202D42630AA}"/>
              </a:ext>
            </a:extLst>
          </p:cNvPr>
          <p:cNvGraphicFramePr>
            <a:graphicFrameLocks noGrp="1"/>
          </p:cNvGraphicFramePr>
          <p:nvPr>
            <p:ph idx="1"/>
            <p:extLst>
              <p:ext uri="{D42A27DB-BD31-4B8C-83A1-F6EECF244321}">
                <p14:modId xmlns:p14="http://schemas.microsoft.com/office/powerpoint/2010/main" val="393375918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vert="horz" lIns="91440" tIns="45720" rIns="91440" bIns="45720" rtlCol="0" anchor="ctr">
            <a:normAutofit/>
          </a:bodyPr>
          <a:lstStyle/>
          <a:p>
            <a:pPr algn="l" defTabSz="914400">
              <a:lnSpc>
                <a:spcPct val="90000"/>
              </a:lnSpc>
            </a:pPr>
            <a:r>
              <a:rPr lang="en-US" sz="3600" kern="1200">
                <a:solidFill>
                  <a:schemeClr val="tx1"/>
                </a:solidFill>
                <a:latin typeface="+mj-lt"/>
                <a:ea typeface="+mj-ea"/>
                <a:cs typeface="+mj-cs"/>
              </a:rPr>
              <a:t>Europe’s Rearmament — 2025 Snapshot</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44813" y="552091"/>
            <a:ext cx="4668251" cy="5431536"/>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900"/>
              <a:t>All NATO Allies expected to meet or exceed 2% of GDP on defence in 2025.</a:t>
            </a:r>
          </a:p>
          <a:p>
            <a:pPr indent="-228600" defTabSz="914400">
              <a:lnSpc>
                <a:spcPct val="90000"/>
              </a:lnSpc>
              <a:spcAft>
                <a:spcPts val="600"/>
              </a:spcAft>
              <a:buFont typeface="Arial" panose="020B0604020202020204" pitchFamily="34" charset="0"/>
              <a:buChar char="•"/>
            </a:pPr>
            <a:r>
              <a:rPr lang="en-US" sz="1900"/>
              <a:t>New NATO investment concept under discussion: ~5% of GDP (3.5% core defence + 1.5% resilience/infrastructure).</a:t>
            </a:r>
          </a:p>
          <a:p>
            <a:pPr indent="-228600" defTabSz="914400">
              <a:lnSpc>
                <a:spcPct val="90000"/>
              </a:lnSpc>
              <a:spcAft>
                <a:spcPts val="600"/>
              </a:spcAft>
              <a:buFont typeface="Arial" panose="020B0604020202020204" pitchFamily="34" charset="0"/>
              <a:buChar char="•"/>
            </a:pPr>
            <a:r>
              <a:rPr lang="en-US" sz="1900"/>
              <a:t>EU ASAP: ramp-up toward 2 million 155mm shells/year by end‑2025; funding allocated and projects underway.</a:t>
            </a:r>
          </a:p>
          <a:p>
            <a:pPr indent="-228600" defTabSz="914400">
              <a:lnSpc>
                <a:spcPct val="90000"/>
              </a:lnSpc>
              <a:spcAft>
                <a:spcPts val="600"/>
              </a:spcAft>
              <a:buFont typeface="Arial" panose="020B0604020202020204" pitchFamily="34" charset="0"/>
              <a:buChar char="•"/>
            </a:pPr>
            <a:r>
              <a:rPr lang="en-US" sz="1900"/>
              <a:t>EDIS/EDIP: first-ever EU Defence Industrial Strategy to scale EDTIB capacity and joint procurement.</a:t>
            </a:r>
          </a:p>
          <a:p>
            <a:pPr indent="-228600" defTabSz="914400">
              <a:lnSpc>
                <a:spcPct val="90000"/>
              </a:lnSpc>
              <a:spcAft>
                <a:spcPts val="600"/>
              </a:spcAft>
              <a:buFont typeface="Arial" panose="020B0604020202020204" pitchFamily="34" charset="0"/>
              <a:buChar char="•"/>
            </a:pPr>
            <a:r>
              <a:rPr lang="en-US" sz="1900"/>
              <a:t>Industrial build-out: new ammunition plants and lines across Europe; multi-country JVs and expansions.</a:t>
            </a:r>
          </a:p>
        </p:txBody>
      </p:sp>
      <p:sp>
        <p:nvSpPr>
          <p:cNvPr id="4" name="TextBox 3"/>
          <p:cNvSpPr txBox="1"/>
          <p:nvPr/>
        </p:nvSpPr>
        <p:spPr>
          <a:xfrm>
            <a:off x="640080" y="5669280"/>
            <a:ext cx="7491549" cy="646331"/>
          </a:xfrm>
          <a:prstGeom prst="rect">
            <a:avLst/>
          </a:prstGeom>
          <a:noFill/>
        </p:spPr>
        <p:txBody>
          <a:bodyPr wrap="square">
            <a:spAutoFit/>
          </a:bodyPr>
          <a:lstStyle/>
          <a:p>
            <a:pPr>
              <a:spcAft>
                <a:spcPts val="600"/>
              </a:spcAft>
            </a:pPr>
            <a:r>
              <a:rPr dirty="0"/>
              <a:t>Sources: NATO; European Commission (EDIS/EDIP, ASAP); industry announcements (2024–2025).</a:t>
            </a:r>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EU NATO Defence Spending Growth (2013–2024)</a:t>
            </a:r>
          </a:p>
        </p:txBody>
      </p:sp>
      <p:pic>
        <p:nvPicPr>
          <p:cNvPr id="3" name="Picture 2" descr="eu_defence_spending_growth.png"/>
          <p:cNvPicPr>
            <a:picLocks noChangeAspect="1"/>
          </p:cNvPicPr>
          <p:nvPr/>
        </p:nvPicPr>
        <p:blipFill>
          <a:blip r:embed="rId2"/>
          <a:stretch>
            <a:fillRect/>
          </a:stretch>
        </p:blipFill>
        <p:spPr>
          <a:xfrm>
            <a:off x="914400" y="1371600"/>
            <a:ext cx="7200900" cy="4114800"/>
          </a:xfrm>
          <a:prstGeom prst="rect">
            <a:avLst/>
          </a:prstGeom>
        </p:spPr>
      </p:pic>
      <p:sp>
        <p:nvSpPr>
          <p:cNvPr id="4" name="TextBox 3"/>
          <p:cNvSpPr txBox="1"/>
          <p:nvPr/>
        </p:nvSpPr>
        <p:spPr>
          <a:xfrm>
            <a:off x="457200" y="6217920"/>
            <a:ext cx="8229600" cy="457200"/>
          </a:xfrm>
          <a:prstGeom prst="rect">
            <a:avLst/>
          </a:prstGeom>
          <a:noFill/>
        </p:spPr>
        <p:txBody>
          <a:bodyPr wrap="none">
            <a:spAutoFit/>
          </a:bodyPr>
          <a:lstStyle/>
          <a:p>
            <a:r>
              <a:t>Source: Sbilanciamoci! Special Report 2025【44†Trends of European militarisation】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vert="horz" lIns="91440" tIns="45720" rIns="91440" bIns="45720" rtlCol="0">
            <a:normAutofit/>
          </a:bodyPr>
          <a:lstStyle/>
          <a:p>
            <a:pPr defTabSz="914400">
              <a:lnSpc>
                <a:spcPct val="90000"/>
              </a:lnSpc>
            </a:pPr>
            <a:r>
              <a:rPr lang="en-US" sz="2800" kern="1200">
                <a:solidFill>
                  <a:srgbClr val="FFFFFF"/>
                </a:solidFill>
                <a:latin typeface="+mj-lt"/>
                <a:ea typeface="+mj-ea"/>
                <a:cs typeface="+mj-cs"/>
              </a:rPr>
              <a:t>European Militarization Trends</a:t>
            </a:r>
            <a:br>
              <a:rPr lang="en-US" sz="2800" kern="1200">
                <a:solidFill>
                  <a:srgbClr val="FFFFFF"/>
                </a:solidFill>
                <a:latin typeface="+mj-lt"/>
                <a:ea typeface="+mj-ea"/>
                <a:cs typeface="+mj-cs"/>
              </a:rPr>
            </a:br>
            <a:br>
              <a:rPr lang="en-US" sz="2800" kern="1200">
                <a:solidFill>
                  <a:srgbClr val="FFFFFF"/>
                </a:solidFill>
                <a:latin typeface="+mj-lt"/>
                <a:ea typeface="+mj-ea"/>
                <a:cs typeface="+mj-cs"/>
              </a:rPr>
            </a:br>
            <a:br>
              <a:rPr lang="en-US" sz="2800" kern="1200">
                <a:solidFill>
                  <a:srgbClr val="FFFFFF"/>
                </a:solidFill>
                <a:latin typeface="+mj-lt"/>
                <a:ea typeface="+mj-ea"/>
                <a:cs typeface="+mj-cs"/>
              </a:rPr>
            </a:br>
            <a:r>
              <a:rPr lang="en-US" sz="2800" kern="1200">
                <a:solidFill>
                  <a:srgbClr val="FFFFFF"/>
                </a:solidFill>
                <a:latin typeface="+mj-lt"/>
                <a:ea typeface="+mj-ea"/>
                <a:cs typeface="+mj-cs"/>
              </a:rPr>
              <a:t> (Sbilanciamoci 2025)</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endParaRPr lang="en-US" sz="2200" dirty="0"/>
          </a:p>
          <a:p>
            <a:pPr indent="-228600" defTabSz="914400">
              <a:lnSpc>
                <a:spcPct val="90000"/>
              </a:lnSpc>
              <a:buFont typeface="Arial" panose="020B0604020202020204" pitchFamily="34" charset="0"/>
              <a:buChar char="•"/>
            </a:pPr>
            <a:r>
              <a:rPr lang="en-US" sz="2200" dirty="0"/>
              <a:t>NATO EU countries’ </a:t>
            </a:r>
            <a:r>
              <a:rPr lang="en-US" sz="2200" dirty="0" err="1"/>
              <a:t>defence</a:t>
            </a:r>
            <a:r>
              <a:rPr lang="en-US" sz="2200" dirty="0"/>
              <a:t> spending (2024): €346 bn – +66% in real terms vs 2013.</a:t>
            </a:r>
          </a:p>
          <a:p>
            <a:pPr indent="-228600" defTabSz="914400">
              <a:lnSpc>
                <a:spcPct val="90000"/>
              </a:lnSpc>
              <a:buFont typeface="Arial" panose="020B0604020202020204" pitchFamily="34" charset="0"/>
              <a:buChar char="•"/>
            </a:pPr>
            <a:r>
              <a:rPr lang="en-US" sz="2200" dirty="0"/>
              <a:t>Increase 2023–24 alone: +17% in real terms.</a:t>
            </a:r>
          </a:p>
          <a:p>
            <a:pPr indent="-228600" defTabSz="914400">
              <a:lnSpc>
                <a:spcPct val="90000"/>
              </a:lnSpc>
              <a:buFont typeface="Arial" panose="020B0604020202020204" pitchFamily="34" charset="0"/>
              <a:buChar char="•"/>
            </a:pPr>
            <a:r>
              <a:rPr lang="en-US" sz="2200" dirty="0"/>
              <a:t>Arms acquisitions absorbed ~1/3 of budgets: €77.9 bn in 2024, +223% vs 2013.</a:t>
            </a:r>
          </a:p>
          <a:p>
            <a:pPr indent="-228600" defTabSz="914400">
              <a:lnSpc>
                <a:spcPct val="90000"/>
              </a:lnSpc>
              <a:buFont typeface="Arial" panose="020B0604020202020204" pitchFamily="34" charset="0"/>
              <a:buChar char="•"/>
            </a:pPr>
            <a:r>
              <a:rPr lang="en-US" sz="2200" dirty="0"/>
              <a:t>EU-level military </a:t>
            </a:r>
            <a:r>
              <a:rPr lang="en-US" sz="2200" dirty="0" err="1"/>
              <a:t>programmes</a:t>
            </a:r>
            <a:r>
              <a:rPr lang="en-US" sz="2200" dirty="0"/>
              <a:t> (EDF, EPF, ASAP, EDIRPA): +350% 2021–2024.</a:t>
            </a:r>
          </a:p>
          <a:p>
            <a:pPr indent="-228600" defTabSz="914400">
              <a:lnSpc>
                <a:spcPct val="90000"/>
              </a:lnSpc>
              <a:buFont typeface="Arial" panose="020B0604020202020204" pitchFamily="34" charset="0"/>
              <a:buChar char="•"/>
            </a:pPr>
            <a:r>
              <a:rPr lang="en-US" sz="2200" dirty="0" err="1"/>
              <a:t>ReArm</a:t>
            </a:r>
            <a:r>
              <a:rPr lang="en-US" sz="2200" dirty="0"/>
              <a:t> Europe / Readiness 2030: €800 bn in </a:t>
            </a:r>
            <a:r>
              <a:rPr lang="en-US" sz="2200" dirty="0" err="1"/>
              <a:t>defence</a:t>
            </a:r>
            <a:r>
              <a:rPr lang="en-US" sz="2200" dirty="0"/>
              <a:t> tech &amp; industry investment.</a:t>
            </a:r>
          </a:p>
          <a:p>
            <a:pPr indent="-228600" defTabSz="914400">
              <a:lnSpc>
                <a:spcPct val="90000"/>
              </a:lnSpc>
              <a:buFont typeface="Arial" panose="020B0604020202020204" pitchFamily="34" charset="0"/>
              <a:buChar char="•"/>
            </a:pPr>
            <a:r>
              <a:rPr lang="en-US" sz="2200" dirty="0"/>
              <a:t>SAFE initiative: up to €150 bn raised via capital markets.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it-IT" sz="3700">
                <a:solidFill>
                  <a:srgbClr val="FFFFFF"/>
                </a:solidFill>
              </a:rPr>
              <a:t>Industrial Innovation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endParaRPr/>
          </a:p>
          <a:p>
            <a:r>
              <a:t>New production techniques: 3D printing, automation, robotics.</a:t>
            </a:r>
          </a:p>
          <a:p>
            <a:r>
              <a:t>Startups like Anduril reshape procurement cycles.</a:t>
            </a:r>
          </a:p>
          <a:p>
            <a:r>
              <a:t>Rheinmetall: 700,000 artillery shells annually (x10 vs 2021).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288"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288" y="0"/>
            <a:ext cx="2414186"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4154" y="1608667"/>
            <a:ext cx="2117456" cy="4501127"/>
          </a:xfrm>
        </p:spPr>
        <p:txBody>
          <a:bodyPr vert="horz" lIns="91440" tIns="45720" rIns="91440" bIns="45720" rtlCol="0" anchor="t">
            <a:normAutofit/>
          </a:bodyPr>
          <a:lstStyle/>
          <a:p>
            <a:pPr algn="r" defTabSz="914400">
              <a:lnSpc>
                <a:spcPct val="90000"/>
              </a:lnSpc>
            </a:pPr>
            <a:r>
              <a:rPr lang="en-US" sz="2800" kern="1200">
                <a:solidFill>
                  <a:srgbClr val="FFFFFF"/>
                </a:solidFill>
                <a:latin typeface="+mj-lt"/>
                <a:ea typeface="+mj-ea"/>
                <a:cs typeface="+mj-cs"/>
              </a:rPr>
              <a:t>How Warfare is Changing: Drones, EW &amp; AI</a:t>
            </a:r>
          </a:p>
        </p:txBody>
      </p:sp>
      <p:sp>
        <p:nvSpPr>
          <p:cNvPr id="3" name="Content Placeholder 2"/>
          <p:cNvSpPr>
            <a:spLocks noGrp="1"/>
          </p:cNvSpPr>
          <p:nvPr>
            <p:ph idx="1"/>
          </p:nvPr>
        </p:nvSpPr>
        <p:spPr>
          <a:xfrm>
            <a:off x="3410773" y="748207"/>
            <a:ext cx="5372966" cy="5361588"/>
          </a:xfrm>
        </p:spPr>
        <p:txBody>
          <a:bodyPr vert="horz" lIns="91440" tIns="45720" rIns="91440" bIns="45720" rtlCol="0">
            <a:noAutofit/>
          </a:bodyPr>
          <a:lstStyle/>
          <a:p>
            <a:pPr indent="-228600" defTabSz="914400">
              <a:lnSpc>
                <a:spcPct val="90000"/>
              </a:lnSpc>
              <a:buFont typeface="Arial" panose="020B0604020202020204" pitchFamily="34" charset="0"/>
              <a:buChar char="•"/>
            </a:pPr>
            <a:endParaRPr lang="en-US" sz="1800" dirty="0"/>
          </a:p>
          <a:p>
            <a:pPr indent="-228600" defTabSz="914400">
              <a:lnSpc>
                <a:spcPct val="90000"/>
              </a:lnSpc>
              <a:buFont typeface="Arial" panose="020B0604020202020204" pitchFamily="34" charset="0"/>
              <a:buChar char="•"/>
            </a:pPr>
            <a:r>
              <a:rPr lang="en-US" sz="1800" dirty="0"/>
              <a:t>Mass, cheap, networked drones: FPV swarms for ISR, strike, and loitering missions.</a:t>
            </a:r>
          </a:p>
          <a:p>
            <a:pPr indent="-228600" defTabSz="914400">
              <a:lnSpc>
                <a:spcPct val="90000"/>
              </a:lnSpc>
              <a:buFont typeface="Arial" panose="020B0604020202020204" pitchFamily="34" charset="0"/>
              <a:buChar char="•"/>
            </a:pPr>
            <a:endParaRPr lang="en-US" sz="1800" dirty="0"/>
          </a:p>
          <a:p>
            <a:pPr indent="-228600" defTabSz="914400">
              <a:lnSpc>
                <a:spcPct val="90000"/>
              </a:lnSpc>
              <a:buFont typeface="Arial" panose="020B0604020202020204" pitchFamily="34" charset="0"/>
              <a:buChar char="•"/>
            </a:pPr>
            <a:r>
              <a:rPr lang="en-US" sz="1800" dirty="0"/>
              <a:t>Electronic warfare saturation: jamming GNSS/links; rapid counter‑UAS kill chain.</a:t>
            </a:r>
          </a:p>
          <a:p>
            <a:pPr indent="-228600" defTabSz="914400">
              <a:lnSpc>
                <a:spcPct val="90000"/>
              </a:lnSpc>
              <a:buFont typeface="Arial" panose="020B0604020202020204" pitchFamily="34" charset="0"/>
              <a:buChar char="•"/>
            </a:pPr>
            <a:endParaRPr lang="en-US" sz="1800" dirty="0"/>
          </a:p>
          <a:p>
            <a:pPr indent="-228600" defTabSz="914400">
              <a:lnSpc>
                <a:spcPct val="90000"/>
              </a:lnSpc>
              <a:buFont typeface="Arial" panose="020B0604020202020204" pitchFamily="34" charset="0"/>
              <a:buChar char="•"/>
            </a:pPr>
            <a:r>
              <a:rPr lang="en-US" sz="1800" dirty="0"/>
              <a:t>Fiber‑optic and hard‑to‑jam links extend control ranges; autonomous nav to defeat GPS denial.</a:t>
            </a:r>
          </a:p>
          <a:p>
            <a:pPr indent="-228600" defTabSz="914400">
              <a:lnSpc>
                <a:spcPct val="90000"/>
              </a:lnSpc>
              <a:buFont typeface="Arial" panose="020B0604020202020204" pitchFamily="34" charset="0"/>
              <a:buChar char="•"/>
            </a:pPr>
            <a:endParaRPr lang="en-US" sz="1800" dirty="0"/>
          </a:p>
          <a:p>
            <a:pPr indent="-228600" defTabSz="914400">
              <a:lnSpc>
                <a:spcPct val="90000"/>
              </a:lnSpc>
              <a:buFont typeface="Arial" panose="020B0604020202020204" pitchFamily="34" charset="0"/>
              <a:buChar char="•"/>
            </a:pPr>
            <a:r>
              <a:rPr lang="en-US" sz="1800" dirty="0"/>
              <a:t>AI‑enabled targeting: faster sensor‑to‑shooter cycles; auto‑identification with human on the loop.</a:t>
            </a:r>
          </a:p>
          <a:p>
            <a:pPr indent="-228600" defTabSz="914400">
              <a:lnSpc>
                <a:spcPct val="90000"/>
              </a:lnSpc>
              <a:buFont typeface="Arial" panose="020B0604020202020204" pitchFamily="34" charset="0"/>
              <a:buChar char="•"/>
            </a:pPr>
            <a:endParaRPr lang="en-US" sz="1800" dirty="0"/>
          </a:p>
          <a:p>
            <a:pPr indent="-228600" defTabSz="914400">
              <a:lnSpc>
                <a:spcPct val="90000"/>
              </a:lnSpc>
              <a:buFont typeface="Arial" panose="020B0604020202020204" pitchFamily="34" charset="0"/>
              <a:buChar char="•"/>
            </a:pPr>
            <a:r>
              <a:rPr lang="en-US" sz="1800" dirty="0"/>
              <a:t>Camouflage, deception, dispersion: signature management to survive in drone‑rich battlespace.</a:t>
            </a:r>
          </a:p>
          <a:p>
            <a:pPr indent="-228600" defTabSz="914400">
              <a:lnSpc>
                <a:spcPct val="90000"/>
              </a:lnSpc>
              <a:buFont typeface="Arial" panose="020B0604020202020204" pitchFamily="34" charset="0"/>
              <a:buChar char="•"/>
            </a:pPr>
            <a:endParaRPr lang="en-US" sz="1800" dirty="0"/>
          </a:p>
          <a:p>
            <a:pPr indent="-228600" defTabSz="914400">
              <a:lnSpc>
                <a:spcPct val="90000"/>
              </a:lnSpc>
              <a:buFont typeface="Arial" panose="020B0604020202020204" pitchFamily="34" charset="0"/>
              <a:buChar char="•"/>
            </a:pPr>
            <a:r>
              <a:rPr lang="en-US" sz="1800" dirty="0"/>
              <a:t>Logistics as target set: deep‑strike drones against refineries, ammo depots, repair hubs.</a:t>
            </a:r>
          </a:p>
        </p:txBody>
      </p:sp>
      <p:sp>
        <p:nvSpPr>
          <p:cNvPr id="4" name="TextBox 3"/>
          <p:cNvSpPr txBox="1"/>
          <p:nvPr/>
        </p:nvSpPr>
        <p:spPr>
          <a:xfrm>
            <a:off x="7587343" y="5823857"/>
            <a:ext cx="1196396" cy="718457"/>
          </a:xfrm>
          <a:prstGeom prst="rect">
            <a:avLst/>
          </a:prstGeom>
        </p:spPr>
        <p:txBody>
          <a:bodyPr vert="horz" lIns="91440" tIns="45720" rIns="91440" bIns="45720" rtlCol="0">
            <a:normAutofit fontScale="55000" lnSpcReduction="20000"/>
          </a:bodyPr>
          <a:lstStyle/>
          <a:p>
            <a:pPr indent="-228600" defTabSz="914400">
              <a:lnSpc>
                <a:spcPct val="90000"/>
              </a:lnSpc>
              <a:spcAft>
                <a:spcPts val="600"/>
              </a:spcAft>
              <a:buFont typeface="Arial" panose="020B0604020202020204" pitchFamily="34" charset="0"/>
              <a:buChar char="•"/>
            </a:pPr>
            <a:r>
              <a:rPr lang="en-US" sz="1700" dirty="0"/>
              <a:t>Further reading: CSIS, ISW updates, Foreign Policy analyses (2024–2025).</a:t>
            </a: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A564F2F-C5CA-D11F-232B-5C8C543A294C}"/>
              </a:ext>
            </a:extLst>
          </p:cNvPr>
          <p:cNvSpPr>
            <a:spLocks noGrp="1"/>
          </p:cNvSpPr>
          <p:nvPr>
            <p:ph type="title"/>
          </p:nvPr>
        </p:nvSpPr>
        <p:spPr>
          <a:xfrm>
            <a:off x="515125" y="1153572"/>
            <a:ext cx="2400300" cy="4461163"/>
          </a:xfrm>
        </p:spPr>
        <p:txBody>
          <a:bodyPr>
            <a:normAutofit/>
          </a:bodyPr>
          <a:lstStyle/>
          <a:p>
            <a:pPr>
              <a:lnSpc>
                <a:spcPct val="90000"/>
              </a:lnSpc>
            </a:pPr>
            <a:r>
              <a:rPr lang="it-IT" sz="4100" dirty="0">
                <a:solidFill>
                  <a:srgbClr val="FFFFFF"/>
                </a:solidFill>
              </a:rPr>
              <a:t>Arm races, security dilemma and escalation to war</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1">
            <a:extLst>
              <a:ext uri="{FF2B5EF4-FFF2-40B4-BE49-F238E27FC236}">
                <a16:creationId xmlns:a16="http://schemas.microsoft.com/office/drawing/2014/main" id="{345B38E8-48A1-6000-A0E1-3F2C12EF2D71}"/>
              </a:ext>
            </a:extLst>
          </p:cNvPr>
          <p:cNvSpPr>
            <a:spLocks noGrp="1" noChangeArrowheads="1"/>
          </p:cNvSpPr>
          <p:nvPr>
            <p:ph idx="1"/>
          </p:nvPr>
        </p:nvSpPr>
        <p:spPr bwMode="auto">
          <a:xfrm>
            <a:off x="3335481" y="591344"/>
            <a:ext cx="5179868" cy="53304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lnSpcReduction="10000"/>
          </a:bodyPr>
          <a:lstStyle/>
          <a:p>
            <a:pPr marL="0" lvl="0" indent="0" defTabSz="914400" eaLnBrk="0" fontAlgn="base" hangingPunct="0">
              <a:lnSpc>
                <a:spcPct val="90000"/>
              </a:lnSpc>
              <a:spcBef>
                <a:spcPct val="0"/>
              </a:spcBef>
              <a:spcAft>
                <a:spcPts val="600"/>
              </a:spcAft>
              <a:buNone/>
            </a:pPr>
            <a:r>
              <a:rPr lang="it-IT" altLang="it-IT" sz="1500" dirty="0" err="1">
                <a:latin typeface="-webkit-standard"/>
              </a:rPr>
              <a:t>Defensive</a:t>
            </a:r>
            <a:r>
              <a:rPr lang="it-IT" altLang="it-IT" sz="1500" dirty="0">
                <a:latin typeface="-webkit-standard"/>
              </a:rPr>
              <a:t>, </a:t>
            </a:r>
            <a:r>
              <a:rPr lang="it-IT" altLang="it-IT" sz="1500" dirty="0" err="1">
                <a:latin typeface="-webkit-standard"/>
              </a:rPr>
              <a:t>they</a:t>
            </a:r>
            <a:r>
              <a:rPr lang="it-IT" altLang="it-IT" sz="1500" dirty="0">
                <a:latin typeface="-webkit-standard"/>
              </a:rPr>
              <a:t> </a:t>
            </a:r>
            <a:r>
              <a:rPr lang="it-IT" altLang="it-IT" sz="1500" dirty="0" err="1">
                <a:latin typeface="-webkit-standard"/>
              </a:rPr>
              <a:t>risked</a:t>
            </a:r>
            <a:r>
              <a:rPr lang="it-IT" altLang="it-IT" sz="1500" dirty="0">
                <a:latin typeface="-webkit-standard"/>
              </a:rPr>
              <a:t> </a:t>
            </a:r>
            <a:r>
              <a:rPr lang="it-IT" altLang="it-IT" sz="1500" dirty="0" err="1">
                <a:latin typeface="-webkit-standard"/>
              </a:rPr>
              <a:t>triggering</a:t>
            </a:r>
            <a:r>
              <a:rPr lang="it-IT" altLang="it-IT" sz="1500" dirty="0">
                <a:latin typeface="-webkit-standard"/>
              </a:rPr>
              <a:t> an </a:t>
            </a:r>
            <a:r>
              <a:rPr lang="it-IT" altLang="it-IT" sz="1500" dirty="0" err="1">
                <a:latin typeface="-webkit-standard"/>
              </a:rPr>
              <a:t>arms</a:t>
            </a:r>
            <a:r>
              <a:rPr lang="it-IT" altLang="it-IT" sz="1500" dirty="0">
                <a:latin typeface="-webkit-standard"/>
              </a:rPr>
              <a:t> race due to </a:t>
            </a:r>
            <a:r>
              <a:rPr lang="it-IT" altLang="it-IT" sz="1500" dirty="0" err="1">
                <a:latin typeface="-webkit-standard"/>
              </a:rPr>
              <a:t>misperceptions</a:t>
            </a:r>
            <a:r>
              <a:rPr lang="it-IT" altLang="it-IT" sz="1500" dirty="0">
                <a:latin typeface="-webkit-standard"/>
              </a:rPr>
              <a:t>, </a:t>
            </a:r>
            <a:r>
              <a:rPr lang="it-IT" altLang="it-IT" sz="1500" dirty="0" err="1">
                <a:latin typeface="-webkit-standard"/>
              </a:rPr>
              <a:t>exemplifying</a:t>
            </a:r>
            <a:r>
              <a:rPr lang="it-IT" altLang="it-IT" sz="1500" dirty="0">
                <a:latin typeface="-webkit-standard"/>
              </a:rPr>
              <a:t> the </a:t>
            </a:r>
            <a:r>
              <a:rPr lang="it-IT" altLang="it-IT" sz="1500" b="1" dirty="0"/>
              <a:t>security dilemma</a:t>
            </a:r>
          </a:p>
          <a:p>
            <a:pPr marL="0" lvl="0" indent="0" defTabSz="914400" eaLnBrk="0" fontAlgn="base" hangingPunct="0">
              <a:lnSpc>
                <a:spcPct val="90000"/>
              </a:lnSpc>
              <a:spcBef>
                <a:spcPct val="0"/>
              </a:spcBef>
              <a:spcAft>
                <a:spcPts val="600"/>
              </a:spcAft>
              <a:buNone/>
            </a:pPr>
            <a:endParaRPr lang="it-IT" altLang="it-IT" sz="1500" b="1" dirty="0"/>
          </a:p>
          <a:p>
            <a:pPr marL="0" indent="0" defTabSz="914400" eaLnBrk="0" fontAlgn="base" hangingPunct="0">
              <a:lnSpc>
                <a:spcPct val="90000"/>
              </a:lnSpc>
              <a:spcBef>
                <a:spcPct val="0"/>
              </a:spcBef>
              <a:spcAft>
                <a:spcPts val="600"/>
              </a:spcAft>
              <a:buNone/>
            </a:pPr>
            <a:r>
              <a:rPr lang="it-IT" altLang="it-IT" sz="1500" dirty="0" err="1">
                <a:latin typeface="-webkit-standard"/>
              </a:rPr>
              <a:t>European</a:t>
            </a:r>
            <a:r>
              <a:rPr lang="it-IT" altLang="it-IT" sz="1500" dirty="0">
                <a:latin typeface="-webkit-standard"/>
              </a:rPr>
              <a:t> </a:t>
            </a:r>
            <a:r>
              <a:rPr lang="it-IT" altLang="it-IT" sz="1500" dirty="0" err="1">
                <a:latin typeface="-webkit-standard"/>
              </a:rPr>
              <a:t>states</a:t>
            </a:r>
            <a:r>
              <a:rPr lang="it-IT" altLang="it-IT" sz="1500" dirty="0">
                <a:latin typeface="-webkit-standard"/>
              </a:rPr>
              <a:t>, </a:t>
            </a:r>
            <a:r>
              <a:rPr lang="it-IT" altLang="it-IT" sz="1500" dirty="0" err="1">
                <a:latin typeface="-webkit-standard"/>
              </a:rPr>
              <a:t>particularly</a:t>
            </a:r>
            <a:r>
              <a:rPr lang="it-IT" altLang="it-IT" sz="1500" dirty="0">
                <a:latin typeface="-webkit-standard"/>
              </a:rPr>
              <a:t> </a:t>
            </a:r>
            <a:r>
              <a:rPr lang="it-IT" altLang="it-IT" sz="1500" dirty="0" err="1">
                <a:latin typeface="-webkit-standard"/>
              </a:rPr>
              <a:t>those</a:t>
            </a:r>
            <a:r>
              <a:rPr lang="it-IT" altLang="it-IT" sz="1500" dirty="0">
                <a:latin typeface="-webkit-standard"/>
              </a:rPr>
              <a:t> </a:t>
            </a:r>
            <a:r>
              <a:rPr lang="it-IT" altLang="it-IT" sz="1500" dirty="0" err="1">
                <a:latin typeface="-webkit-standard"/>
              </a:rPr>
              <a:t>bordering</a:t>
            </a:r>
            <a:r>
              <a:rPr lang="it-IT" altLang="it-IT" sz="1500" dirty="0">
                <a:latin typeface="-webkit-standard"/>
              </a:rPr>
              <a:t> Russia </a:t>
            </a:r>
            <a:r>
              <a:rPr lang="it-IT" altLang="it-IT" sz="1500" dirty="0" err="1">
                <a:latin typeface="-webkit-standard"/>
              </a:rPr>
              <a:t>dramatically</a:t>
            </a:r>
            <a:r>
              <a:rPr lang="it-IT" altLang="it-IT" sz="1500" dirty="0">
                <a:latin typeface="-webkit-standard"/>
              </a:rPr>
              <a:t> </a:t>
            </a:r>
            <a:r>
              <a:rPr lang="it-IT" altLang="it-IT" sz="1500" dirty="0" err="1">
                <a:latin typeface="-webkit-standard"/>
              </a:rPr>
              <a:t>increased</a:t>
            </a:r>
            <a:r>
              <a:rPr lang="it-IT" altLang="it-IT" sz="1500" dirty="0">
                <a:latin typeface="-webkit-standard"/>
              </a:rPr>
              <a:t> </a:t>
            </a:r>
            <a:r>
              <a:rPr lang="it-IT" altLang="it-IT" sz="1500" dirty="0" err="1">
                <a:latin typeface="-webkit-standard"/>
              </a:rPr>
              <a:t>military</a:t>
            </a:r>
            <a:r>
              <a:rPr lang="it-IT" altLang="it-IT" sz="1500" dirty="0">
                <a:latin typeface="-webkit-standard"/>
              </a:rPr>
              <a:t> spending in </a:t>
            </a:r>
            <a:r>
              <a:rPr lang="it-IT" altLang="it-IT" sz="1500" dirty="0" err="1">
                <a:latin typeface="-webkit-standard"/>
              </a:rPr>
              <a:t>response</a:t>
            </a:r>
            <a:r>
              <a:rPr lang="it-IT" altLang="it-IT" sz="1500" dirty="0">
                <a:latin typeface="-webkit-standard"/>
              </a:rPr>
              <a:t> to </a:t>
            </a:r>
            <a:r>
              <a:rPr lang="it-IT" altLang="it-IT" sz="1500" dirty="0" err="1">
                <a:latin typeface="-webkit-standard"/>
              </a:rPr>
              <a:t>perceived</a:t>
            </a:r>
            <a:r>
              <a:rPr lang="it-IT" altLang="it-IT" sz="1500" dirty="0">
                <a:latin typeface="-webkit-standard"/>
              </a:rPr>
              <a:t> Russian </a:t>
            </a:r>
            <a:r>
              <a:rPr lang="it-IT" altLang="it-IT" sz="1500" dirty="0" err="1">
                <a:latin typeface="-webkit-standard"/>
              </a:rPr>
              <a:t>aggression</a:t>
            </a:r>
            <a:r>
              <a:rPr lang="it-IT" altLang="it-IT" sz="1500" dirty="0">
                <a:latin typeface="-webkit-standard"/>
              </a:rPr>
              <a:t>.</a:t>
            </a:r>
          </a:p>
          <a:p>
            <a:pPr marL="0" lvl="0" indent="0" defTabSz="914400" eaLnBrk="0" fontAlgn="base" hangingPunct="0">
              <a:lnSpc>
                <a:spcPct val="90000"/>
              </a:lnSpc>
              <a:spcBef>
                <a:spcPct val="0"/>
              </a:spcBef>
              <a:spcAft>
                <a:spcPts val="600"/>
              </a:spcAft>
              <a:buNone/>
            </a:pPr>
            <a:endParaRPr lang="it-IT" altLang="it-IT" sz="1500" b="1" dirty="0"/>
          </a:p>
          <a:p>
            <a:pPr marL="0" lvl="0" indent="0" defTabSz="914400" eaLnBrk="0" fontAlgn="base" hangingPunct="0">
              <a:lnSpc>
                <a:spcPct val="90000"/>
              </a:lnSpc>
              <a:spcBef>
                <a:spcPct val="0"/>
              </a:spcBef>
              <a:spcAft>
                <a:spcPts val="600"/>
              </a:spcAft>
              <a:buNone/>
            </a:pPr>
            <a:r>
              <a:rPr lang="it-IT" altLang="it-IT" sz="1500" dirty="0"/>
              <a:t>Steady </a:t>
            </a:r>
            <a:r>
              <a:rPr lang="it-IT" altLang="it-IT" sz="1500" dirty="0" err="1"/>
              <a:t>increase</a:t>
            </a:r>
            <a:r>
              <a:rPr lang="it-IT" altLang="it-IT" sz="1500" dirty="0"/>
              <a:t> in </a:t>
            </a:r>
            <a:r>
              <a:rPr lang="it-IT" altLang="it-IT" sz="1500" dirty="0" err="1"/>
              <a:t>Chinese</a:t>
            </a:r>
            <a:r>
              <a:rPr lang="it-IT" altLang="it-IT" sz="1500" dirty="0"/>
              <a:t> </a:t>
            </a:r>
            <a:r>
              <a:rPr lang="it-IT" altLang="it-IT" sz="1500" dirty="0" err="1"/>
              <a:t>military</a:t>
            </a:r>
            <a:r>
              <a:rPr lang="it-IT" altLang="it-IT" sz="1500" dirty="0"/>
              <a:t> spending for the 29° consecutive </a:t>
            </a:r>
            <a:r>
              <a:rPr lang="it-IT" altLang="it-IT" sz="1500" dirty="0" err="1"/>
              <a:t>year</a:t>
            </a:r>
            <a:r>
              <a:rPr lang="it-IT" altLang="it-IT" sz="1500" dirty="0"/>
              <a:t>: </a:t>
            </a:r>
            <a:r>
              <a:rPr lang="it-IT" altLang="it-IT" sz="1500" dirty="0" err="1"/>
              <a:t>mutual</a:t>
            </a:r>
            <a:r>
              <a:rPr lang="it-IT" altLang="it-IT" sz="1500" dirty="0"/>
              <a:t> </a:t>
            </a:r>
            <a:r>
              <a:rPr lang="it-IT" altLang="it-IT" sz="1500" dirty="0" err="1"/>
              <a:t>suspicion</a:t>
            </a:r>
            <a:r>
              <a:rPr lang="it-IT" altLang="it-IT" sz="1500" dirty="0"/>
              <a:t> and </a:t>
            </a:r>
            <a:r>
              <a:rPr lang="it-IT" altLang="it-IT" sz="1500" dirty="0" err="1"/>
              <a:t>strategic</a:t>
            </a:r>
            <a:r>
              <a:rPr lang="it-IT" altLang="it-IT" sz="1500" dirty="0"/>
              <a:t> </a:t>
            </a:r>
            <a:r>
              <a:rPr lang="it-IT" altLang="it-IT" sz="1500" dirty="0" err="1"/>
              <a:t>rivalry</a:t>
            </a:r>
            <a:r>
              <a:rPr lang="it-IT" altLang="it-IT" sz="1500" dirty="0"/>
              <a:t> (+Taiwan)</a:t>
            </a:r>
          </a:p>
          <a:p>
            <a:pPr marL="0" lvl="0" indent="0" defTabSz="914400" eaLnBrk="0" fontAlgn="base" hangingPunct="0">
              <a:lnSpc>
                <a:spcPct val="90000"/>
              </a:lnSpc>
              <a:spcBef>
                <a:spcPct val="0"/>
              </a:spcBef>
              <a:spcAft>
                <a:spcPts val="600"/>
              </a:spcAft>
              <a:buNone/>
            </a:pPr>
            <a:endParaRPr lang="it-IT" altLang="it-IT" sz="1500" b="1" dirty="0"/>
          </a:p>
          <a:p>
            <a:pPr marL="0" lvl="0" indent="0" defTabSz="914400" eaLnBrk="0" fontAlgn="base" hangingPunct="0">
              <a:lnSpc>
                <a:spcPct val="90000"/>
              </a:lnSpc>
              <a:spcBef>
                <a:spcPct val="0"/>
              </a:spcBef>
              <a:spcAft>
                <a:spcPts val="600"/>
              </a:spcAft>
              <a:buNone/>
            </a:pPr>
            <a:r>
              <a:rPr lang="it-IT" sz="1500" dirty="0"/>
              <a:t>A </a:t>
            </a:r>
            <a:r>
              <a:rPr lang="it-IT" sz="1500" dirty="0" err="1"/>
              <a:t>broad</a:t>
            </a:r>
            <a:r>
              <a:rPr lang="it-IT" sz="1500" dirty="0"/>
              <a:t> multivariate </a:t>
            </a:r>
            <a:r>
              <a:rPr lang="it-IT" sz="1500" dirty="0" err="1"/>
              <a:t>analysis</a:t>
            </a:r>
            <a:r>
              <a:rPr lang="it-IT" sz="1500" dirty="0"/>
              <a:t> shows </a:t>
            </a:r>
            <a:r>
              <a:rPr lang="it-IT" sz="1500" dirty="0" err="1"/>
              <a:t>that</a:t>
            </a:r>
            <a:r>
              <a:rPr lang="it-IT" sz="1500" dirty="0"/>
              <a:t> </a:t>
            </a:r>
            <a:r>
              <a:rPr lang="it-IT" sz="1500" dirty="0" err="1"/>
              <a:t>mutual</a:t>
            </a:r>
            <a:r>
              <a:rPr lang="it-IT" sz="1500" dirty="0"/>
              <a:t> </a:t>
            </a:r>
            <a:r>
              <a:rPr lang="it-IT" sz="1500" dirty="0" err="1"/>
              <a:t>military</a:t>
            </a:r>
            <a:r>
              <a:rPr lang="it-IT" sz="1500" dirty="0"/>
              <a:t> </a:t>
            </a:r>
            <a:r>
              <a:rPr lang="it-IT" sz="1500" dirty="0" err="1"/>
              <a:t>buildups</a:t>
            </a:r>
            <a:r>
              <a:rPr lang="it-IT" sz="1500" dirty="0"/>
              <a:t> </a:t>
            </a:r>
            <a:r>
              <a:rPr lang="it-IT" sz="1500" dirty="0" err="1"/>
              <a:t>significantly</a:t>
            </a:r>
            <a:r>
              <a:rPr lang="it-IT" sz="1500" dirty="0"/>
              <a:t> </a:t>
            </a:r>
            <a:r>
              <a:rPr lang="it-IT" sz="1500" dirty="0" err="1"/>
              <a:t>increase</a:t>
            </a:r>
            <a:r>
              <a:rPr lang="it-IT" sz="1500" dirty="0"/>
              <a:t> the chances of </a:t>
            </a:r>
            <a:r>
              <a:rPr lang="it-IT" sz="1500" dirty="0" err="1"/>
              <a:t>disputes</a:t>
            </a:r>
            <a:r>
              <a:rPr lang="it-IT" sz="1500" dirty="0"/>
              <a:t> </a:t>
            </a:r>
            <a:r>
              <a:rPr lang="it-IT" sz="1500" dirty="0" err="1"/>
              <a:t>escalating</a:t>
            </a:r>
            <a:r>
              <a:rPr lang="it-IT" sz="1500" dirty="0"/>
              <a:t> to war (Sample 1998)</a:t>
            </a:r>
          </a:p>
          <a:p>
            <a:pPr marL="0" lvl="0" indent="0" defTabSz="914400" eaLnBrk="0" fontAlgn="base" hangingPunct="0">
              <a:lnSpc>
                <a:spcPct val="90000"/>
              </a:lnSpc>
              <a:spcBef>
                <a:spcPct val="0"/>
              </a:spcBef>
              <a:spcAft>
                <a:spcPts val="600"/>
              </a:spcAft>
              <a:buNone/>
            </a:pPr>
            <a:endParaRPr lang="it-IT" altLang="it-IT" sz="1500" b="1" dirty="0"/>
          </a:p>
          <a:p>
            <a:pPr marL="0" lvl="0" indent="0" defTabSz="914400" eaLnBrk="0" fontAlgn="base" hangingPunct="0">
              <a:lnSpc>
                <a:spcPct val="90000"/>
              </a:lnSpc>
              <a:spcBef>
                <a:spcPct val="0"/>
              </a:spcBef>
              <a:spcAft>
                <a:spcPts val="600"/>
              </a:spcAft>
              <a:buNone/>
            </a:pPr>
            <a:r>
              <a:rPr lang="it-IT" sz="1500" dirty="0"/>
              <a:t>The </a:t>
            </a:r>
            <a:r>
              <a:rPr lang="it-IT" sz="1500" dirty="0" err="1"/>
              <a:t>effect</a:t>
            </a:r>
            <a:r>
              <a:rPr lang="it-IT" sz="1500" dirty="0"/>
              <a:t> of the pervasive </a:t>
            </a:r>
            <a:r>
              <a:rPr lang="it-IT" sz="1500" dirty="0" err="1"/>
              <a:t>realist</a:t>
            </a:r>
            <a:r>
              <a:rPr lang="it-IT" sz="1500" dirty="0"/>
              <a:t> culture (GEOPOLITICS!) in the </a:t>
            </a:r>
            <a:r>
              <a:rPr lang="it-IT" sz="1500" dirty="0" err="1"/>
              <a:t>modern</a:t>
            </a:r>
            <a:r>
              <a:rPr lang="it-IT" sz="1500" dirty="0"/>
              <a:t> state system </a:t>
            </a:r>
            <a:r>
              <a:rPr lang="it-IT" sz="1500" dirty="0" err="1"/>
              <a:t>is</a:t>
            </a:r>
            <a:r>
              <a:rPr lang="it-IT" sz="1500" dirty="0"/>
              <a:t> to </a:t>
            </a:r>
            <a:r>
              <a:rPr lang="it-IT" sz="1500" dirty="0" err="1"/>
              <a:t>affect</a:t>
            </a:r>
            <a:r>
              <a:rPr lang="it-IT" sz="1500" dirty="0"/>
              <a:t> policy </a:t>
            </a:r>
            <a:r>
              <a:rPr lang="it-IT" sz="1500" dirty="0" err="1"/>
              <a:t>choices</a:t>
            </a:r>
            <a:endParaRPr lang="it-IT" altLang="it-IT" sz="1500" b="1" dirty="0"/>
          </a:p>
          <a:p>
            <a:pPr marL="0" lvl="0" indent="0" defTabSz="914400" eaLnBrk="0" fontAlgn="base" hangingPunct="0">
              <a:lnSpc>
                <a:spcPct val="90000"/>
              </a:lnSpc>
              <a:spcBef>
                <a:spcPct val="0"/>
              </a:spcBef>
              <a:spcAft>
                <a:spcPts val="600"/>
              </a:spcAft>
              <a:buNone/>
            </a:pPr>
            <a:r>
              <a:rPr kumimoji="0" lang="it-IT" altLang="it-IT" sz="1500" b="0" i="0" u="none" strike="noStrike" cap="none" normalizeH="0" baseline="0" dirty="0">
                <a:ln>
                  <a:noFill/>
                </a:ln>
                <a:effectLst/>
                <a:latin typeface="-webkit-standard"/>
              </a:rPr>
              <a:t>  </a:t>
            </a:r>
          </a:p>
          <a:p>
            <a:pPr marL="0" lvl="0" indent="0" defTabSz="914400" eaLnBrk="0" fontAlgn="base" hangingPunct="0">
              <a:lnSpc>
                <a:spcPct val="90000"/>
              </a:lnSpc>
              <a:spcBef>
                <a:spcPct val="0"/>
              </a:spcBef>
              <a:spcAft>
                <a:spcPts val="600"/>
              </a:spcAft>
              <a:buNone/>
            </a:pPr>
            <a:endParaRPr lang="it-IT" altLang="it-IT" sz="1500" dirty="0">
              <a:latin typeface="-webkit-standard"/>
            </a:endParaRPr>
          </a:p>
          <a:p>
            <a:pPr marL="0" lvl="0" indent="0" defTabSz="914400" eaLnBrk="0" fontAlgn="base" hangingPunct="0">
              <a:lnSpc>
                <a:spcPct val="90000"/>
              </a:lnSpc>
              <a:spcBef>
                <a:spcPct val="0"/>
              </a:spcBef>
              <a:spcAft>
                <a:spcPts val="600"/>
              </a:spcAft>
              <a:buNone/>
            </a:pPr>
            <a:r>
              <a:rPr lang="it-IT" sz="1100" dirty="0">
                <a:latin typeface="+mj-lt"/>
              </a:rPr>
              <a:t>Sample, S. (1998). </a:t>
            </a:r>
            <a:r>
              <a:rPr lang="it-IT" sz="1100" dirty="0" err="1">
                <a:latin typeface="+mj-lt"/>
              </a:rPr>
              <a:t>Military</a:t>
            </a:r>
            <a:r>
              <a:rPr lang="it-IT" sz="1100" dirty="0">
                <a:latin typeface="+mj-lt"/>
              </a:rPr>
              <a:t> </a:t>
            </a:r>
            <a:r>
              <a:rPr lang="it-IT" sz="1100" dirty="0" err="1">
                <a:latin typeface="+mj-lt"/>
              </a:rPr>
              <a:t>Buildups</a:t>
            </a:r>
            <a:r>
              <a:rPr lang="it-IT" sz="1100" dirty="0">
                <a:latin typeface="+mj-lt"/>
              </a:rPr>
              <a:t>, War, and Realpolitik. </a:t>
            </a:r>
            <a:r>
              <a:rPr lang="it-IT" sz="1100" i="1" dirty="0">
                <a:latin typeface="+mj-lt"/>
              </a:rPr>
              <a:t>Journal of </a:t>
            </a:r>
            <a:r>
              <a:rPr lang="it-IT" sz="1100" i="1" dirty="0" err="1">
                <a:latin typeface="+mj-lt"/>
              </a:rPr>
              <a:t>Conflict</a:t>
            </a:r>
            <a:r>
              <a:rPr lang="it-IT" sz="1100" i="1" dirty="0">
                <a:latin typeface="+mj-lt"/>
              </a:rPr>
              <a:t> </a:t>
            </a:r>
            <a:r>
              <a:rPr lang="it-IT" sz="1100" i="1" dirty="0" err="1">
                <a:latin typeface="+mj-lt"/>
              </a:rPr>
              <a:t>Resolution</a:t>
            </a:r>
            <a:r>
              <a:rPr lang="it-IT" sz="1100" dirty="0">
                <a:latin typeface="+mj-lt"/>
              </a:rPr>
              <a:t>, 42, 156 - 175.</a:t>
            </a:r>
            <a:endParaRPr kumimoji="0" lang="it-IT" altLang="it-IT" sz="1100" b="0" i="0" u="none" strike="noStrike" cap="none" normalizeH="0" baseline="0" dirty="0">
              <a:ln>
                <a:noFill/>
              </a:ln>
              <a:effectLst/>
              <a:latin typeface="+mj-lt"/>
            </a:endParaRPr>
          </a:p>
          <a:p>
            <a:pPr marL="0" marR="0" lvl="0" indent="0" defTabSz="914400" rtl="0" eaLnBrk="0" fontAlgn="base" latinLnBrk="0" hangingPunct="0">
              <a:lnSpc>
                <a:spcPct val="90000"/>
              </a:lnSpc>
              <a:spcBef>
                <a:spcPct val="0"/>
              </a:spcBef>
              <a:spcAft>
                <a:spcPts val="600"/>
              </a:spcAft>
              <a:buClrTx/>
              <a:buSzTx/>
              <a:buFontTx/>
              <a:buNone/>
              <a:tabLst/>
            </a:pPr>
            <a:r>
              <a:rPr kumimoji="0" lang="it-IT" altLang="it-IT" sz="1500" b="0" i="0" u="none" strike="noStrike" cap="none" normalizeH="0" baseline="0" dirty="0">
                <a:ln>
                  <a:noFill/>
                </a:ln>
                <a:effectLst/>
                <a:latin typeface="-webkit-standard"/>
              </a:rPr>
              <a:t> </a:t>
            </a:r>
            <a:endParaRPr kumimoji="0" lang="it-IT" altLang="it-IT" sz="15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5251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it-IT">
                <a:solidFill>
                  <a:srgbClr val="FFFFFF"/>
                </a:solidFill>
              </a:rPr>
              <a:t>Nuclear Forces Today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endParaRPr/>
          </a:p>
          <a:p>
            <a:r>
              <a:t>Estimated global stockpile 2025: 12,241 warheads.</a:t>
            </a:r>
          </a:p>
          <a:p>
            <a:r>
              <a:t>9,614 in military stockpiles, 2,100 on high operational alert.</a:t>
            </a:r>
          </a:p>
          <a:p>
            <a:r>
              <a:t>USA and Russia hold nearly 90% of global nuclear weapons.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it-IT" sz="3600"/>
              <a:t>Introduction</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lnSpcReduction="10000"/>
          </a:bodyPr>
          <a:lstStyle/>
          <a:p>
            <a:pPr>
              <a:lnSpc>
                <a:spcPct val="90000"/>
              </a:lnSpc>
            </a:pPr>
            <a:endParaRPr lang="it-IT" sz="1900" dirty="0"/>
          </a:p>
          <a:p>
            <a:pPr>
              <a:lnSpc>
                <a:spcPct val="90000"/>
              </a:lnSpc>
            </a:pPr>
            <a:r>
              <a:rPr lang="it-IT" sz="1900" dirty="0" err="1">
                <a:latin typeface="Georgia" panose="02040502050405020303" pitchFamily="18" charset="0"/>
              </a:rPr>
              <a:t>intensifying</a:t>
            </a:r>
            <a:r>
              <a:rPr lang="it-IT" sz="1900" dirty="0">
                <a:latin typeface="Georgia" panose="02040502050405020303" pitchFamily="18" charset="0"/>
              </a:rPr>
              <a:t> </a:t>
            </a:r>
            <a:r>
              <a:rPr lang="it-IT" sz="1900" dirty="0" err="1">
                <a:latin typeface="Georgia" panose="02040502050405020303" pitchFamily="18" charset="0"/>
              </a:rPr>
              <a:t>confrontation</a:t>
            </a:r>
            <a:r>
              <a:rPr lang="it-IT" sz="1900" dirty="0">
                <a:latin typeface="Georgia" panose="02040502050405020303" pitchFamily="18" charset="0"/>
              </a:rPr>
              <a:t> </a:t>
            </a:r>
            <a:r>
              <a:rPr lang="it-IT" sz="1900" dirty="0" err="1">
                <a:latin typeface="Georgia" panose="02040502050405020303" pitchFamily="18" charset="0"/>
              </a:rPr>
              <a:t>between</a:t>
            </a:r>
            <a:r>
              <a:rPr lang="it-IT" sz="1900" dirty="0">
                <a:latin typeface="Georgia" panose="02040502050405020303" pitchFamily="18" charset="0"/>
              </a:rPr>
              <a:t> the </a:t>
            </a:r>
            <a:r>
              <a:rPr lang="it-IT" sz="1900" dirty="0" err="1">
                <a:latin typeface="Georgia" panose="02040502050405020303" pitchFamily="18" charset="0"/>
              </a:rPr>
              <a:t>great</a:t>
            </a:r>
            <a:r>
              <a:rPr lang="it-IT" sz="1900" dirty="0">
                <a:latin typeface="Georgia" panose="02040502050405020303" pitchFamily="18" charset="0"/>
              </a:rPr>
              <a:t> powers, </a:t>
            </a:r>
            <a:r>
              <a:rPr lang="it-IT" sz="1900" dirty="0" err="1">
                <a:latin typeface="Georgia" panose="02040502050405020303" pitchFamily="18" charset="0"/>
              </a:rPr>
              <a:t>which</a:t>
            </a:r>
            <a:r>
              <a:rPr lang="it-IT" sz="1900" dirty="0">
                <a:latin typeface="Georgia" panose="02040502050405020303" pitchFamily="18" charset="0"/>
              </a:rPr>
              <a:t> </a:t>
            </a:r>
            <a:r>
              <a:rPr lang="it-IT" sz="1900" dirty="0" err="1">
                <a:latin typeface="Georgia" panose="02040502050405020303" pitchFamily="18" charset="0"/>
              </a:rPr>
              <a:t>weakened</a:t>
            </a:r>
            <a:r>
              <a:rPr lang="it-IT" sz="1900" dirty="0">
                <a:latin typeface="Georgia" panose="02040502050405020303" pitchFamily="18" charset="0"/>
              </a:rPr>
              <a:t> </a:t>
            </a:r>
            <a:r>
              <a:rPr lang="it-IT" sz="1900" dirty="0" err="1">
                <a:latin typeface="Georgia" panose="02040502050405020303" pitchFamily="18" charset="0"/>
              </a:rPr>
              <a:t>arms</a:t>
            </a:r>
            <a:r>
              <a:rPr lang="it-IT" sz="1900" dirty="0">
                <a:latin typeface="Georgia" panose="02040502050405020303" pitchFamily="18" charset="0"/>
              </a:rPr>
              <a:t> control and made </a:t>
            </a:r>
            <a:r>
              <a:rPr lang="it-IT" sz="1900" dirty="0" err="1">
                <a:latin typeface="Georgia" panose="02040502050405020303" pitchFamily="18" charset="0"/>
              </a:rPr>
              <a:t>diplomacy</a:t>
            </a:r>
            <a:r>
              <a:rPr lang="it-IT" sz="1900" dirty="0">
                <a:latin typeface="Georgia" panose="02040502050405020303" pitchFamily="18" charset="0"/>
              </a:rPr>
              <a:t> </a:t>
            </a:r>
            <a:r>
              <a:rPr lang="it-IT" sz="1900" dirty="0" err="1">
                <a:latin typeface="Georgia" panose="02040502050405020303" pitchFamily="18" charset="0"/>
              </a:rPr>
              <a:t>less</a:t>
            </a:r>
            <a:r>
              <a:rPr lang="it-IT" sz="1900" dirty="0">
                <a:latin typeface="Georgia" panose="02040502050405020303" pitchFamily="18" charset="0"/>
              </a:rPr>
              <a:t> </a:t>
            </a:r>
            <a:r>
              <a:rPr lang="it-IT" sz="1900" dirty="0" err="1">
                <a:latin typeface="Georgia" panose="02040502050405020303" pitchFamily="18" charset="0"/>
              </a:rPr>
              <a:t>effective</a:t>
            </a:r>
            <a:r>
              <a:rPr lang="it-IT" sz="1900" dirty="0">
                <a:latin typeface="Georgia" panose="02040502050405020303" pitchFamily="18" charset="0"/>
              </a:rPr>
              <a:t>.</a:t>
            </a:r>
          </a:p>
          <a:p>
            <a:pPr>
              <a:lnSpc>
                <a:spcPct val="90000"/>
              </a:lnSpc>
            </a:pPr>
            <a:endParaRPr lang="it-IT" sz="1900" dirty="0"/>
          </a:p>
          <a:p>
            <a:pPr>
              <a:lnSpc>
                <a:spcPct val="90000"/>
              </a:lnSpc>
            </a:pPr>
            <a:r>
              <a:rPr lang="it-IT" sz="1900" dirty="0"/>
              <a:t>Return of high-</a:t>
            </a:r>
            <a:r>
              <a:rPr lang="it-IT" sz="1900" dirty="0" err="1"/>
              <a:t>intensity</a:t>
            </a:r>
            <a:r>
              <a:rPr lang="it-IT" sz="1900" dirty="0"/>
              <a:t> </a:t>
            </a:r>
            <a:r>
              <a:rPr lang="it-IT" sz="1900" dirty="0" err="1"/>
              <a:t>warfare</a:t>
            </a:r>
            <a:r>
              <a:rPr lang="it-IT" sz="1900" dirty="0"/>
              <a:t>: Ukraine, Gaza, Indo-Pacific </a:t>
            </a:r>
            <a:r>
              <a:rPr lang="it-IT" sz="1900" dirty="0" err="1"/>
              <a:t>tensions</a:t>
            </a:r>
            <a:r>
              <a:rPr lang="it-IT" sz="1900" dirty="0"/>
              <a:t>.</a:t>
            </a:r>
          </a:p>
          <a:p>
            <a:pPr>
              <a:lnSpc>
                <a:spcPct val="90000"/>
              </a:lnSpc>
            </a:pPr>
            <a:r>
              <a:rPr lang="it-IT" sz="1900" dirty="0" err="1"/>
              <a:t>Continuation</a:t>
            </a:r>
            <a:r>
              <a:rPr lang="it-IT" sz="1900" dirty="0"/>
              <a:t> of </a:t>
            </a:r>
            <a:r>
              <a:rPr lang="it-IT" sz="1900" dirty="0" err="1"/>
              <a:t>civil</a:t>
            </a:r>
            <a:r>
              <a:rPr lang="it-IT" sz="1900" dirty="0"/>
              <a:t> wars (Sudan, Myanmar)</a:t>
            </a:r>
          </a:p>
          <a:p>
            <a:pPr>
              <a:lnSpc>
                <a:spcPct val="90000"/>
              </a:lnSpc>
            </a:pPr>
            <a:r>
              <a:rPr lang="it-IT" sz="1900" dirty="0" err="1"/>
              <a:t>Rebalancing</a:t>
            </a:r>
            <a:r>
              <a:rPr lang="it-IT" sz="1900" dirty="0"/>
              <a:t> of the defense </a:t>
            </a:r>
            <a:r>
              <a:rPr lang="it-IT" sz="1900" dirty="0" err="1"/>
              <a:t>industry</a:t>
            </a:r>
            <a:r>
              <a:rPr lang="it-IT" sz="1900" dirty="0"/>
              <a:t>: from peace </a:t>
            </a:r>
            <a:r>
              <a:rPr lang="it-IT" sz="1900" dirty="0" err="1"/>
              <a:t>dividend</a:t>
            </a:r>
            <a:r>
              <a:rPr lang="it-IT" sz="1900" dirty="0"/>
              <a:t> to </a:t>
            </a:r>
            <a:r>
              <a:rPr lang="it-IT" sz="1900" dirty="0" err="1"/>
              <a:t>rearmament</a:t>
            </a:r>
            <a:r>
              <a:rPr lang="it-IT" sz="1900" dirty="0"/>
              <a:t>.</a:t>
            </a:r>
          </a:p>
          <a:p>
            <a:pPr>
              <a:lnSpc>
                <a:spcPct val="90000"/>
              </a:lnSpc>
            </a:pPr>
            <a:r>
              <a:rPr lang="it-IT" sz="1900" dirty="0"/>
              <a:t>Global </a:t>
            </a:r>
            <a:r>
              <a:rPr lang="it-IT" sz="1900" dirty="0" err="1"/>
              <a:t>military</a:t>
            </a:r>
            <a:r>
              <a:rPr lang="it-IT" sz="1900" dirty="0"/>
              <a:t> spending in 2024: USD 2.46 </a:t>
            </a:r>
            <a:r>
              <a:rPr lang="it-IT" sz="1900" dirty="0" err="1"/>
              <a:t>trillion</a:t>
            </a:r>
            <a:r>
              <a:rPr lang="it-IT" sz="1900" dirty="0"/>
              <a:t> (+7.4% from 2023).</a:t>
            </a:r>
          </a:p>
          <a:p>
            <a:pPr>
              <a:lnSpc>
                <a:spcPct val="90000"/>
              </a:lnSpc>
            </a:pPr>
            <a:endParaRPr lang="it-IT" sz="1900" dirty="0"/>
          </a:p>
          <a:p>
            <a:pPr>
              <a:lnSpc>
                <a:spcPct val="90000"/>
              </a:lnSpc>
            </a:pPr>
            <a:r>
              <a:rPr lang="it-IT" sz="1900" b="1" dirty="0"/>
              <a:t>How to </a:t>
            </a:r>
            <a:r>
              <a:rPr lang="it-IT" sz="1900" b="1" dirty="0" err="1"/>
              <a:t>read</a:t>
            </a:r>
            <a:r>
              <a:rPr lang="it-IT" sz="1900" b="1" dirty="0"/>
              <a:t> </a:t>
            </a:r>
            <a:r>
              <a:rPr lang="it-IT" sz="1900" b="1" dirty="0" err="1"/>
              <a:t>all</a:t>
            </a:r>
            <a:r>
              <a:rPr lang="it-IT" sz="1900" b="1" dirty="0"/>
              <a:t> </a:t>
            </a:r>
            <a:r>
              <a:rPr lang="it-IT" sz="1900" b="1" dirty="0" err="1"/>
              <a:t>this</a:t>
            </a:r>
            <a:r>
              <a:rPr lang="it-IT" sz="1900" b="1" dirty="0"/>
              <a:t>?</a:t>
            </a:r>
          </a:p>
          <a:p>
            <a:pPr>
              <a:lnSpc>
                <a:spcPct val="90000"/>
              </a:lnSpc>
            </a:pPr>
            <a:r>
              <a:rPr lang="it-IT" sz="1900" dirty="0"/>
              <a:t>US </a:t>
            </a:r>
            <a:r>
              <a:rPr lang="it-IT" sz="1900" dirty="0" err="1"/>
              <a:t>hegemony</a:t>
            </a:r>
            <a:r>
              <a:rPr lang="it-IT" sz="1900" dirty="0"/>
              <a:t> </a:t>
            </a:r>
            <a:r>
              <a:rPr lang="it-IT" sz="1900" dirty="0" err="1"/>
              <a:t>challenged</a:t>
            </a:r>
            <a:r>
              <a:rPr lang="it-IT" sz="1900" dirty="0"/>
              <a:t> in an </a:t>
            </a:r>
            <a:r>
              <a:rPr lang="it-IT" sz="1900" dirty="0" err="1"/>
              <a:t>increasingly</a:t>
            </a:r>
            <a:r>
              <a:rPr lang="it-IT" sz="1900" dirty="0"/>
              <a:t> </a:t>
            </a:r>
            <a:r>
              <a:rPr lang="it-IT" sz="1900" dirty="0" err="1"/>
              <a:t>multipolar</a:t>
            </a:r>
            <a:r>
              <a:rPr lang="it-IT" sz="1900" dirty="0"/>
              <a:t> world? </a:t>
            </a:r>
            <a:r>
              <a:rPr lang="it-IT" sz="1900" dirty="0" err="1"/>
              <a:t>Transition</a:t>
            </a:r>
            <a:r>
              <a:rPr lang="it-IT" sz="1900" dirty="0"/>
              <a:t> to </a:t>
            </a:r>
            <a:r>
              <a:rPr lang="it-IT" sz="1900" dirty="0" err="1"/>
              <a:t>what</a:t>
            </a:r>
            <a:r>
              <a:rPr lang="it-IT" sz="1900" dirty="0"/>
              <a:t>?</a:t>
            </a:r>
          </a:p>
          <a:p>
            <a:pPr marL="0" indent="0">
              <a:lnSpc>
                <a:spcPct val="90000"/>
              </a:lnSpc>
              <a:buNone/>
            </a:pPr>
            <a:endParaRPr lang="it-IT" sz="1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it-IT" sz="2900"/>
              <a:t>Nuclear Modernization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47AE7FC-24F2-7BE4-4533-05FDE5DA5CB7}"/>
              </a:ext>
            </a:extLst>
          </p:cNvPr>
          <p:cNvGraphicFramePr>
            <a:graphicFrameLocks noGrp="1"/>
          </p:cNvGraphicFramePr>
          <p:nvPr>
            <p:ph idx="1"/>
            <p:extLst>
              <p:ext uri="{D42A27DB-BD31-4B8C-83A1-F6EECF244321}">
                <p14:modId xmlns:p14="http://schemas.microsoft.com/office/powerpoint/2010/main" val="1502520977"/>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it-IT" sz="4700"/>
              <a:t>Emerging Weapons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endParaRPr lang="it-IT" sz="1900"/>
          </a:p>
          <a:p>
            <a:r>
              <a:rPr lang="it-IT" sz="1900"/>
              <a:t>Multiple independently targetable re-entry vehicles (MIRVs).</a:t>
            </a:r>
          </a:p>
          <a:p>
            <a:r>
              <a:rPr lang="it-IT" sz="1900"/>
              <a:t>Hypersonic missiles: USA, Russia, China.</a:t>
            </a:r>
          </a:p>
          <a:p>
            <a:r>
              <a:rPr lang="it-IT" sz="1900"/>
              <a:t>Dual-capable systems blur nuclear/conventional boundaries.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it-IT" sz="4700"/>
              <a:t>Nuclear Sharing and Doctrines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endParaRPr lang="it-IT" sz="1900"/>
          </a:p>
          <a:p>
            <a:r>
              <a:rPr lang="it-IT" sz="1900"/>
              <a:t>Russia 2024 doctrine: lower threshold for nuclear use.</a:t>
            </a:r>
          </a:p>
          <a:p>
            <a:r>
              <a:rPr lang="it-IT" sz="1900"/>
              <a:t>USA/NATO: B61-12 nuclear bombs deployed in Europe.</a:t>
            </a:r>
          </a:p>
          <a:p>
            <a:r>
              <a:rPr lang="it-IT" sz="1900"/>
              <a:t>Debates on extending nuclear sharing to Finland and Sweden.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it-IT" sz="4300"/>
              <a:t>Regional Deterrence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endParaRPr lang="it-IT" sz="1900"/>
          </a:p>
          <a:p>
            <a:r>
              <a:rPr lang="it-IT" sz="1900"/>
              <a:t>India and Pakistan: expanding nuclear triads.</a:t>
            </a:r>
          </a:p>
          <a:p>
            <a:r>
              <a:rPr lang="it-IT" sz="1900"/>
              <a:t>North Korea: ~50 assembled warheads, up to 90 possible.</a:t>
            </a:r>
          </a:p>
          <a:p>
            <a:r>
              <a:rPr lang="it-IT" sz="1900"/>
              <a:t>Israel: nuclear ambiguity (~90 warheads).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p:cNvSpPr>
            <a:spLocks noGrp="1"/>
          </p:cNvSpPr>
          <p:nvPr>
            <p:ph type="title"/>
          </p:nvPr>
        </p:nvSpPr>
        <p:spPr>
          <a:xfrm>
            <a:off x="620316" y="1641752"/>
            <a:ext cx="1991915" cy="3213277"/>
          </a:xfrm>
        </p:spPr>
        <p:txBody>
          <a:bodyPr anchor="t">
            <a:normAutofit/>
          </a:bodyPr>
          <a:lstStyle/>
          <a:p>
            <a:r>
              <a:rPr lang="it-IT" sz="3500" dirty="0"/>
              <a:t>Trends</a:t>
            </a:r>
          </a:p>
        </p:txBody>
      </p:sp>
      <p:sp>
        <p:nvSpPr>
          <p:cNvPr id="3" name="Content Placeholder 2"/>
          <p:cNvSpPr>
            <a:spLocks noGrp="1"/>
          </p:cNvSpPr>
          <p:nvPr>
            <p:ph idx="1"/>
          </p:nvPr>
        </p:nvSpPr>
        <p:spPr>
          <a:xfrm>
            <a:off x="3924300" y="1721579"/>
            <a:ext cx="4605337" cy="3952648"/>
          </a:xfrm>
        </p:spPr>
        <p:txBody>
          <a:bodyPr>
            <a:normAutofit/>
          </a:bodyPr>
          <a:lstStyle/>
          <a:p>
            <a:endParaRPr lang="it-IT" sz="2100" dirty="0">
              <a:solidFill>
                <a:schemeClr val="tx1">
                  <a:alpha val="80000"/>
                </a:schemeClr>
              </a:solidFill>
            </a:endParaRPr>
          </a:p>
          <a:p>
            <a:r>
              <a:rPr lang="it-IT" sz="2100" dirty="0">
                <a:solidFill>
                  <a:schemeClr val="tx1">
                    <a:alpha val="80000"/>
                  </a:schemeClr>
                </a:solidFill>
              </a:rPr>
              <a:t>Return of </a:t>
            </a:r>
            <a:r>
              <a:rPr lang="it-IT" sz="2100" dirty="0" err="1">
                <a:solidFill>
                  <a:schemeClr val="tx1">
                    <a:alpha val="80000"/>
                  </a:schemeClr>
                </a:solidFill>
              </a:rPr>
              <a:t>nuclear</a:t>
            </a:r>
            <a:r>
              <a:rPr lang="it-IT" sz="2100" dirty="0">
                <a:solidFill>
                  <a:schemeClr val="tx1">
                    <a:alpha val="80000"/>
                  </a:schemeClr>
                </a:solidFill>
              </a:rPr>
              <a:t> </a:t>
            </a:r>
            <a:r>
              <a:rPr lang="it-IT" sz="2100" dirty="0" err="1">
                <a:solidFill>
                  <a:schemeClr val="tx1">
                    <a:alpha val="80000"/>
                  </a:schemeClr>
                </a:solidFill>
              </a:rPr>
              <a:t>weapons</a:t>
            </a:r>
            <a:r>
              <a:rPr lang="it-IT" sz="2100" dirty="0">
                <a:solidFill>
                  <a:schemeClr val="tx1">
                    <a:alpha val="80000"/>
                  </a:schemeClr>
                </a:solidFill>
              </a:rPr>
              <a:t>: </a:t>
            </a:r>
            <a:r>
              <a:rPr lang="it-IT" sz="2100" dirty="0" err="1">
                <a:solidFill>
                  <a:schemeClr val="tx1">
                    <a:alpha val="80000"/>
                  </a:schemeClr>
                </a:solidFill>
              </a:rPr>
              <a:t>universal</a:t>
            </a:r>
            <a:r>
              <a:rPr lang="it-IT" sz="2100" dirty="0">
                <a:solidFill>
                  <a:schemeClr val="tx1">
                    <a:alpha val="80000"/>
                  </a:schemeClr>
                </a:solidFill>
              </a:rPr>
              <a:t> </a:t>
            </a:r>
            <a:r>
              <a:rPr lang="it-IT" sz="2100" dirty="0" err="1">
                <a:solidFill>
                  <a:schemeClr val="tx1">
                    <a:alpha val="80000"/>
                  </a:schemeClr>
                </a:solidFill>
              </a:rPr>
              <a:t>modernization</a:t>
            </a:r>
            <a:r>
              <a:rPr lang="it-IT" sz="2100" dirty="0">
                <a:solidFill>
                  <a:schemeClr val="tx1">
                    <a:alpha val="80000"/>
                  </a:schemeClr>
                </a:solidFill>
              </a:rPr>
              <a:t>.</a:t>
            </a:r>
          </a:p>
          <a:p>
            <a:endParaRPr lang="it-IT" sz="2100" dirty="0">
              <a:solidFill>
                <a:schemeClr val="tx1">
                  <a:alpha val="80000"/>
                </a:schemeClr>
              </a:solidFill>
            </a:endParaRPr>
          </a:p>
          <a:p>
            <a:r>
              <a:rPr lang="it-IT" sz="2100" dirty="0" err="1">
                <a:solidFill>
                  <a:schemeClr val="tx1">
                    <a:alpha val="80000"/>
                  </a:schemeClr>
                </a:solidFill>
              </a:rPr>
              <a:t>Multipolar</a:t>
            </a:r>
            <a:r>
              <a:rPr lang="it-IT" sz="2100" dirty="0">
                <a:solidFill>
                  <a:schemeClr val="tx1">
                    <a:alpha val="80000"/>
                  </a:schemeClr>
                </a:solidFill>
              </a:rPr>
              <a:t> </a:t>
            </a:r>
            <a:r>
              <a:rPr lang="it-IT" sz="2100" dirty="0" err="1">
                <a:solidFill>
                  <a:schemeClr val="tx1">
                    <a:alpha val="80000"/>
                  </a:schemeClr>
                </a:solidFill>
              </a:rPr>
              <a:t>deterrence</a:t>
            </a:r>
            <a:r>
              <a:rPr lang="it-IT" sz="2100" dirty="0">
                <a:solidFill>
                  <a:schemeClr val="tx1">
                    <a:alpha val="80000"/>
                  </a:schemeClr>
                </a:solidFill>
              </a:rPr>
              <a:t>: USA, Russia, China, India? + </a:t>
            </a:r>
            <a:r>
              <a:rPr lang="it-IT" sz="2100" dirty="0" err="1">
                <a:solidFill>
                  <a:schemeClr val="tx1">
                    <a:alpha val="80000"/>
                  </a:schemeClr>
                </a:solidFill>
              </a:rPr>
              <a:t>regional</a:t>
            </a:r>
            <a:r>
              <a:rPr lang="it-IT" sz="2100" dirty="0">
                <a:solidFill>
                  <a:schemeClr val="tx1">
                    <a:alpha val="80000"/>
                  </a:schemeClr>
                </a:solidFill>
              </a:rPr>
              <a:t> </a:t>
            </a:r>
            <a:r>
              <a:rPr lang="it-IT" sz="2100" dirty="0" err="1">
                <a:solidFill>
                  <a:schemeClr val="tx1">
                    <a:alpha val="80000"/>
                  </a:schemeClr>
                </a:solidFill>
              </a:rPr>
              <a:t>actors</a:t>
            </a:r>
            <a:endParaRPr lang="it-IT" sz="2100" dirty="0">
              <a:solidFill>
                <a:schemeClr val="tx1">
                  <a:alpha val="80000"/>
                </a:schemeClr>
              </a:solidFill>
            </a:endParaRPr>
          </a:p>
          <a:p>
            <a:endParaRPr lang="it-IT" sz="2100" dirty="0">
              <a:solidFill>
                <a:schemeClr val="tx1">
                  <a:alpha val="80000"/>
                </a:schemeClr>
              </a:solidFill>
            </a:endParaRPr>
          </a:p>
          <a:p>
            <a:r>
              <a:rPr lang="it-IT" sz="2100" dirty="0">
                <a:solidFill>
                  <a:schemeClr val="tx1">
                    <a:alpha val="80000"/>
                  </a:schemeClr>
                </a:solidFill>
              </a:rPr>
              <a:t>Entanglement: dual-use systems </a:t>
            </a:r>
            <a:r>
              <a:rPr lang="it-IT" sz="2100" dirty="0" err="1">
                <a:solidFill>
                  <a:schemeClr val="tx1">
                    <a:alpha val="80000"/>
                  </a:schemeClr>
                </a:solidFill>
              </a:rPr>
              <a:t>increase</a:t>
            </a:r>
            <a:r>
              <a:rPr lang="it-IT" sz="2100" dirty="0">
                <a:solidFill>
                  <a:schemeClr val="tx1">
                    <a:alpha val="80000"/>
                  </a:schemeClr>
                </a:solidFill>
              </a:rPr>
              <a:t> risk of escalation.</a:t>
            </a:r>
          </a:p>
        </p:txBody>
      </p: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EC4DD66-63EA-18B3-82AF-E2DB33461201}"/>
              </a:ext>
            </a:extLst>
          </p:cNvPr>
          <p:cNvSpPr>
            <a:spLocks noGrp="1"/>
          </p:cNvSpPr>
          <p:nvPr>
            <p:ph type="title"/>
          </p:nvPr>
        </p:nvSpPr>
        <p:spPr>
          <a:xfrm>
            <a:off x="476250" y="640823"/>
            <a:ext cx="2563994" cy="5583148"/>
          </a:xfrm>
        </p:spPr>
        <p:txBody>
          <a:bodyPr anchor="ctr">
            <a:normAutofit/>
          </a:bodyPr>
          <a:lstStyle/>
          <a:p>
            <a:r>
              <a:rPr lang="it-IT" sz="4700"/>
              <a:t>trends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Rectangle 1">
            <a:extLst>
              <a:ext uri="{FF2B5EF4-FFF2-40B4-BE49-F238E27FC236}">
                <a16:creationId xmlns:a16="http://schemas.microsoft.com/office/drawing/2014/main" id="{A8576CC2-CC22-64D5-7D6B-5CDF521D3CFB}"/>
              </a:ext>
            </a:extLst>
          </p:cNvPr>
          <p:cNvGraphicFramePr>
            <a:graphicFrameLocks noGrp="1"/>
          </p:cNvGraphicFramePr>
          <p:nvPr>
            <p:ph idx="1"/>
            <p:extLst>
              <p:ext uri="{D42A27DB-BD31-4B8C-83A1-F6EECF244321}">
                <p14:modId xmlns:p14="http://schemas.microsoft.com/office/powerpoint/2010/main" val="29048212"/>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91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olo 6">
            <a:extLst>
              <a:ext uri="{FF2B5EF4-FFF2-40B4-BE49-F238E27FC236}">
                <a16:creationId xmlns:a16="http://schemas.microsoft.com/office/drawing/2014/main" id="{3501A974-3FB4-9200-F8DA-111CEB51C69F}"/>
              </a:ext>
            </a:extLst>
          </p:cNvPr>
          <p:cNvSpPr>
            <a:spLocks noGrp="1"/>
          </p:cNvSpPr>
          <p:nvPr>
            <p:ph type="title"/>
          </p:nvPr>
        </p:nvSpPr>
        <p:spPr>
          <a:xfrm>
            <a:off x="628650" y="1412488"/>
            <a:ext cx="2174391" cy="4363844"/>
          </a:xfrm>
        </p:spPr>
        <p:txBody>
          <a:bodyPr vert="horz" lIns="91440" tIns="45720" rIns="91440" bIns="45720" rtlCol="0" anchor="t">
            <a:normAutofit/>
          </a:bodyPr>
          <a:lstStyle/>
          <a:p>
            <a:pPr algn="l" defTabSz="914400">
              <a:lnSpc>
                <a:spcPct val="90000"/>
              </a:lnSpc>
            </a:pPr>
            <a:r>
              <a:rPr lang="en-US" sz="3500" kern="1200">
                <a:solidFill>
                  <a:srgbClr val="FFFFFF"/>
                </a:solidFill>
                <a:latin typeface="+mj-lt"/>
                <a:ea typeface="+mj-ea"/>
                <a:cs typeface="+mj-cs"/>
              </a:rPr>
              <a:t>scenarios</a:t>
            </a:r>
          </a:p>
        </p:txBody>
      </p:sp>
      <p:sp>
        <p:nvSpPr>
          <p:cNvPr id="3" name="Segnaposto contenuto 2">
            <a:extLst>
              <a:ext uri="{FF2B5EF4-FFF2-40B4-BE49-F238E27FC236}">
                <a16:creationId xmlns:a16="http://schemas.microsoft.com/office/drawing/2014/main" id="{E7727DB6-AD7B-C1B6-5852-98199382E2B4}"/>
              </a:ext>
            </a:extLst>
          </p:cNvPr>
          <p:cNvSpPr>
            <a:spLocks noGrp="1"/>
          </p:cNvSpPr>
          <p:nvPr>
            <p:ph idx="1"/>
          </p:nvPr>
        </p:nvSpPr>
        <p:spPr>
          <a:xfrm>
            <a:off x="3285641" y="1412489"/>
            <a:ext cx="2570462" cy="4363844"/>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700" dirty="0"/>
              <a:t>Military balances will increasingly shape diplomacy, trade, and alliances, especially in contested regions like </a:t>
            </a:r>
            <a:r>
              <a:rPr lang="en-US" sz="1700" b="1" dirty="0"/>
              <a:t>Eastern Europe and the Indo-Pacific</a:t>
            </a:r>
            <a:r>
              <a:rPr lang="en-US" sz="1700" dirty="0"/>
              <a:t> </a:t>
            </a:r>
          </a:p>
          <a:p>
            <a:pPr indent="-228600" defTabSz="914400">
              <a:lnSpc>
                <a:spcPct val="90000"/>
              </a:lnSpc>
              <a:buFont typeface="Arial" panose="020B0604020202020204" pitchFamily="34" charset="0"/>
              <a:buChar char="•"/>
            </a:pPr>
            <a:endParaRPr lang="en-US" sz="1700" dirty="0"/>
          </a:p>
        </p:txBody>
      </p:sp>
      <p:cxnSp>
        <p:nvCxnSpPr>
          <p:cNvPr id="35" name="Straight Connector 34">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903472BF-B022-CE41-C280-3D31AC3253C7}"/>
              </a:ext>
            </a:extLst>
          </p:cNvPr>
          <p:cNvSpPr txBox="1"/>
          <p:nvPr/>
        </p:nvSpPr>
        <p:spPr>
          <a:xfrm>
            <a:off x="6338703" y="1412489"/>
            <a:ext cx="2398275" cy="4363844"/>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a:t>Rising defence budgets (US, China, Russia, Europe) &gt; global system where </a:t>
            </a:r>
            <a:r>
              <a:rPr lang="en-US" sz="1700" b="1"/>
              <a:t>hard power resurfaces as the main currency</a:t>
            </a:r>
            <a:r>
              <a:rPr lang="en-US" sz="1700"/>
              <a:t> of IR</a:t>
            </a:r>
          </a:p>
          <a:p>
            <a:pPr indent="-228600" defTabSz="9144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4133381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C280D19-B3F6-9384-4646-F1A83097A807}"/>
              </a:ext>
            </a:extLst>
          </p:cNvPr>
          <p:cNvSpPr>
            <a:spLocks noGrp="1"/>
          </p:cNvSpPr>
          <p:nvPr>
            <p:ph type="title"/>
          </p:nvPr>
        </p:nvSpPr>
        <p:spPr>
          <a:xfrm>
            <a:off x="429369" y="238539"/>
            <a:ext cx="8263890" cy="1434415"/>
          </a:xfrm>
        </p:spPr>
        <p:txBody>
          <a:bodyPr anchor="b">
            <a:normAutofit/>
          </a:bodyPr>
          <a:lstStyle/>
          <a:p>
            <a:r>
              <a:rPr lang="it-IT" sz="4700"/>
              <a:t>scenarios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C41A287-3945-FD87-7A82-0B308FB7BD8E}"/>
              </a:ext>
            </a:extLst>
          </p:cNvPr>
          <p:cNvSpPr>
            <a:spLocks noGrp="1"/>
          </p:cNvSpPr>
          <p:nvPr>
            <p:ph idx="1"/>
          </p:nvPr>
        </p:nvSpPr>
        <p:spPr>
          <a:xfrm>
            <a:off x="429369" y="2071316"/>
            <a:ext cx="5035164" cy="4119172"/>
          </a:xfrm>
        </p:spPr>
        <p:txBody>
          <a:bodyPr anchor="t">
            <a:normAutofit/>
          </a:bodyPr>
          <a:lstStyle/>
          <a:p>
            <a:r>
              <a:rPr lang="it-IT" sz="1900" dirty="0"/>
              <a:t>U.S. </a:t>
            </a:r>
            <a:r>
              <a:rPr lang="it-IT" sz="1900" dirty="0" err="1"/>
              <a:t>hegemony</a:t>
            </a:r>
            <a:r>
              <a:rPr lang="it-IT" sz="1900" dirty="0"/>
              <a:t> </a:t>
            </a:r>
            <a:r>
              <a:rPr lang="it-IT" sz="1900" dirty="0" err="1"/>
              <a:t>is</a:t>
            </a:r>
            <a:r>
              <a:rPr lang="it-IT" sz="1900" dirty="0"/>
              <a:t> </a:t>
            </a:r>
            <a:r>
              <a:rPr lang="it-IT" sz="1900" dirty="0" err="1"/>
              <a:t>transforming</a:t>
            </a:r>
            <a:r>
              <a:rPr lang="it-IT" sz="1900" dirty="0"/>
              <a:t> </a:t>
            </a:r>
            <a:r>
              <a:rPr lang="it-IT" sz="1900" dirty="0" err="1"/>
              <a:t>amid</a:t>
            </a:r>
            <a:r>
              <a:rPr lang="it-IT" sz="1900" dirty="0"/>
              <a:t> </a:t>
            </a:r>
            <a:r>
              <a:rPr lang="it-IT" sz="1900" dirty="0" err="1"/>
              <a:t>growing</a:t>
            </a:r>
            <a:r>
              <a:rPr lang="it-IT" sz="1900" dirty="0"/>
              <a:t> </a:t>
            </a:r>
            <a:r>
              <a:rPr lang="it-IT" sz="1900" dirty="0" err="1"/>
              <a:t>multipolarity</a:t>
            </a:r>
            <a:r>
              <a:rPr lang="it-IT" sz="1900" dirty="0"/>
              <a:t>.</a:t>
            </a:r>
          </a:p>
          <a:p>
            <a:endParaRPr lang="it-IT" sz="1900" dirty="0"/>
          </a:p>
          <a:p>
            <a:r>
              <a:rPr lang="it-IT" sz="1900" dirty="0" err="1"/>
              <a:t>Military</a:t>
            </a:r>
            <a:r>
              <a:rPr lang="it-IT" sz="1900" dirty="0"/>
              <a:t>-industrial </a:t>
            </a:r>
            <a:r>
              <a:rPr lang="it-IT" sz="1900" dirty="0" err="1"/>
              <a:t>complex</a:t>
            </a:r>
            <a:r>
              <a:rPr lang="it-IT" sz="1900" dirty="0"/>
              <a:t> </a:t>
            </a:r>
            <a:r>
              <a:rPr lang="it-IT" sz="1900" dirty="0" err="1"/>
              <a:t>consolidation</a:t>
            </a:r>
            <a:r>
              <a:rPr lang="it-IT" sz="1900" dirty="0"/>
              <a:t> = </a:t>
            </a:r>
            <a:r>
              <a:rPr lang="it-IT" sz="1900" dirty="0" err="1"/>
              <a:t>industry</a:t>
            </a:r>
            <a:r>
              <a:rPr lang="it-IT" sz="1900" dirty="0"/>
              <a:t> lobbies </a:t>
            </a:r>
            <a:r>
              <a:rPr lang="it-IT" sz="1900" dirty="0" err="1"/>
              <a:t>increasingly</a:t>
            </a:r>
            <a:r>
              <a:rPr lang="it-IT" sz="1900" dirty="0"/>
              <a:t> </a:t>
            </a:r>
            <a:r>
              <a:rPr lang="it-IT" sz="1900" dirty="0" err="1"/>
              <a:t>shape</a:t>
            </a:r>
            <a:r>
              <a:rPr lang="it-IT" sz="1900" dirty="0"/>
              <a:t> policy</a:t>
            </a:r>
          </a:p>
          <a:p>
            <a:endParaRPr lang="it-IT" sz="1900" dirty="0"/>
          </a:p>
          <a:p>
            <a:r>
              <a:rPr lang="it-IT" sz="1900" dirty="0"/>
              <a:t>Strategic </a:t>
            </a:r>
            <a:r>
              <a:rPr lang="it-IT" sz="1900" dirty="0" err="1"/>
              <a:t>resource</a:t>
            </a:r>
            <a:r>
              <a:rPr lang="it-IT" sz="1900" dirty="0"/>
              <a:t> </a:t>
            </a:r>
            <a:r>
              <a:rPr lang="it-IT" sz="1900" dirty="0" err="1"/>
              <a:t>competition</a:t>
            </a:r>
            <a:r>
              <a:rPr lang="it-IT" sz="1900" dirty="0"/>
              <a:t> </a:t>
            </a:r>
            <a:r>
              <a:rPr lang="it-IT" sz="1900" dirty="0" err="1"/>
              <a:t>will</a:t>
            </a:r>
            <a:r>
              <a:rPr lang="it-IT" sz="1900" dirty="0"/>
              <a:t> </a:t>
            </a:r>
            <a:r>
              <a:rPr lang="it-IT" sz="1900" dirty="0" err="1"/>
              <a:t>spill</a:t>
            </a:r>
            <a:r>
              <a:rPr lang="it-IT" sz="1900" dirty="0"/>
              <a:t> </a:t>
            </a:r>
            <a:r>
              <a:rPr lang="it-IT" sz="1900" dirty="0" err="1"/>
              <a:t>into</a:t>
            </a:r>
            <a:r>
              <a:rPr lang="it-IT" sz="1900" dirty="0"/>
              <a:t> trade </a:t>
            </a:r>
            <a:r>
              <a:rPr lang="it-IT" sz="1900" dirty="0" err="1"/>
              <a:t>disputes</a:t>
            </a:r>
            <a:r>
              <a:rPr lang="it-IT" sz="1900" dirty="0"/>
              <a:t> and </a:t>
            </a:r>
            <a:r>
              <a:rPr lang="it-IT" sz="1900" dirty="0" err="1"/>
              <a:t>geopolitical</a:t>
            </a:r>
            <a:r>
              <a:rPr lang="it-IT" sz="1900" dirty="0"/>
              <a:t> </a:t>
            </a:r>
            <a:r>
              <a:rPr lang="it-IT" sz="1900" dirty="0" err="1"/>
              <a:t>rivalries</a:t>
            </a:r>
            <a:endParaRPr lang="it-IT" sz="1900" dirty="0"/>
          </a:p>
          <a:p>
            <a:endParaRPr lang="it-IT" sz="1900" dirty="0"/>
          </a:p>
          <a:p>
            <a:r>
              <a:rPr lang="it-IT" sz="1900" dirty="0"/>
              <a:t>Ad hoc </a:t>
            </a:r>
            <a:r>
              <a:rPr lang="it-IT" sz="1900" dirty="0" err="1"/>
              <a:t>crisis</a:t>
            </a:r>
            <a:r>
              <a:rPr lang="it-IT" sz="1900" dirty="0"/>
              <a:t> management</a:t>
            </a:r>
          </a:p>
        </p:txBody>
      </p:sp>
      <p:pic>
        <p:nvPicPr>
          <p:cNvPr id="5" name="Picture 4" descr="Fabbrica blu">
            <a:extLst>
              <a:ext uri="{FF2B5EF4-FFF2-40B4-BE49-F238E27FC236}">
                <a16:creationId xmlns:a16="http://schemas.microsoft.com/office/drawing/2014/main" id="{CCDADD31-86BB-92BE-F7EB-3A05974E902A}"/>
              </a:ext>
            </a:extLst>
          </p:cNvPr>
          <p:cNvPicPr>
            <a:picLocks noChangeAspect="1"/>
          </p:cNvPicPr>
          <p:nvPr/>
        </p:nvPicPr>
        <p:blipFill>
          <a:blip r:embed="rId2"/>
          <a:srcRect l="36837" r="15001" b="2"/>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1805758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it-IT" sz="4700"/>
              <a:t>Conclusion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endParaRPr lang="it-IT" sz="1900" dirty="0"/>
          </a:p>
          <a:p>
            <a:r>
              <a:rPr lang="it-IT" sz="1900" dirty="0" err="1"/>
              <a:t>Military</a:t>
            </a:r>
            <a:r>
              <a:rPr lang="it-IT" sz="1900" dirty="0"/>
              <a:t> and </a:t>
            </a:r>
            <a:r>
              <a:rPr lang="it-IT" sz="1900" dirty="0" err="1"/>
              <a:t>nuclear</a:t>
            </a:r>
            <a:r>
              <a:rPr lang="it-IT" sz="1900" dirty="0"/>
              <a:t> build-ups </a:t>
            </a:r>
            <a:r>
              <a:rPr lang="it-IT" sz="1900" dirty="0" err="1"/>
              <a:t>accelerating</a:t>
            </a:r>
            <a:r>
              <a:rPr lang="it-IT" sz="1900" dirty="0"/>
              <a:t> </a:t>
            </a:r>
            <a:r>
              <a:rPr lang="it-IT" sz="1900" dirty="0" err="1"/>
              <a:t>worldwide</a:t>
            </a:r>
            <a:r>
              <a:rPr lang="it-IT" sz="1900" dirty="0"/>
              <a:t>.</a:t>
            </a:r>
          </a:p>
          <a:p>
            <a:r>
              <a:rPr lang="it-IT" sz="1900" dirty="0" err="1"/>
              <a:t>Deterrence</a:t>
            </a:r>
            <a:r>
              <a:rPr lang="it-IT" sz="1900" dirty="0"/>
              <a:t> </a:t>
            </a:r>
            <a:r>
              <a:rPr lang="it-IT" sz="1900" dirty="0" err="1"/>
              <a:t>today</a:t>
            </a:r>
            <a:r>
              <a:rPr lang="it-IT" sz="1900" dirty="0"/>
              <a:t>: </a:t>
            </a:r>
            <a:r>
              <a:rPr lang="it-IT" sz="1900" dirty="0" err="1"/>
              <a:t>less</a:t>
            </a:r>
            <a:r>
              <a:rPr lang="it-IT" sz="1900" dirty="0"/>
              <a:t> </a:t>
            </a:r>
            <a:r>
              <a:rPr lang="it-IT" sz="1900" dirty="0" err="1"/>
              <a:t>stable</a:t>
            </a:r>
            <a:r>
              <a:rPr lang="it-IT" sz="1900" dirty="0"/>
              <a:t>, more </a:t>
            </a:r>
            <a:r>
              <a:rPr lang="it-IT" sz="1900" dirty="0" err="1"/>
              <a:t>complex</a:t>
            </a:r>
            <a:r>
              <a:rPr lang="it-IT" sz="1900" dirty="0"/>
              <a:t>.</a:t>
            </a:r>
          </a:p>
          <a:p>
            <a:r>
              <a:rPr lang="it-IT" sz="1900" dirty="0"/>
              <a:t>Arms control </a:t>
            </a:r>
            <a:r>
              <a:rPr lang="it-IT" sz="1900" dirty="0" err="1"/>
              <a:t>weakening</a:t>
            </a:r>
            <a:r>
              <a:rPr lang="it-IT" sz="1900" dirty="0"/>
              <a:t>: </a:t>
            </a:r>
            <a:r>
              <a:rPr lang="it-IT" sz="1900" dirty="0" err="1"/>
              <a:t>decline</a:t>
            </a:r>
            <a:r>
              <a:rPr lang="it-IT" sz="1900" dirty="0"/>
              <a:t> of </a:t>
            </a:r>
            <a:r>
              <a:rPr lang="it-IT" sz="1900" dirty="0" err="1"/>
              <a:t>multilateral</a:t>
            </a:r>
            <a:r>
              <a:rPr lang="it-IT" sz="1900" dirty="0"/>
              <a:t> governance.</a:t>
            </a:r>
          </a:p>
          <a:p>
            <a:endParaRPr lang="it-IT" sz="1900" dirty="0"/>
          </a:p>
          <a:p>
            <a:r>
              <a:rPr lang="it-IT" sz="1900" dirty="0"/>
              <a:t>Challenges: </a:t>
            </a:r>
            <a:r>
              <a:rPr lang="it-IT" sz="1900" dirty="0" err="1"/>
              <a:t>rethinking</a:t>
            </a:r>
            <a:r>
              <a:rPr lang="it-IT" sz="1900" dirty="0"/>
              <a:t> </a:t>
            </a:r>
            <a:r>
              <a:rPr lang="it-IT" sz="1900"/>
              <a:t>peace </a:t>
            </a:r>
            <a:endParaRPr lang="it-IT"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6275F85-F4CA-DAED-FF14-878326F0B503}"/>
              </a:ext>
            </a:extLst>
          </p:cNvPr>
          <p:cNvSpPr>
            <a:spLocks noGrp="1"/>
          </p:cNvSpPr>
          <p:nvPr>
            <p:ph type="title"/>
          </p:nvPr>
        </p:nvSpPr>
        <p:spPr>
          <a:xfrm>
            <a:off x="628650" y="365125"/>
            <a:ext cx="7886700" cy="1325563"/>
          </a:xfrm>
        </p:spPr>
        <p:txBody>
          <a:bodyPr>
            <a:normAutofit/>
          </a:bodyPr>
          <a:lstStyle/>
          <a:p>
            <a:pPr>
              <a:lnSpc>
                <a:spcPct val="90000"/>
              </a:lnSpc>
            </a:pPr>
            <a:r>
              <a:rPr lang="it-IT" sz="4300"/>
              <a:t>Do you remember the liberal international order?</a:t>
            </a:r>
          </a:p>
        </p:txBody>
      </p:sp>
      <p:sp>
        <p:nvSpPr>
          <p:cNvPr id="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DBA3A88-B744-CBD2-3410-C174525B904D}"/>
              </a:ext>
            </a:extLst>
          </p:cNvPr>
          <p:cNvSpPr>
            <a:spLocks noGrp="1"/>
          </p:cNvSpPr>
          <p:nvPr>
            <p:ph idx="1"/>
          </p:nvPr>
        </p:nvSpPr>
        <p:spPr>
          <a:xfrm>
            <a:off x="628650" y="1929384"/>
            <a:ext cx="7886700" cy="4251960"/>
          </a:xfrm>
        </p:spPr>
        <p:txBody>
          <a:bodyPr>
            <a:normAutofit/>
          </a:bodyPr>
          <a:lstStyle/>
          <a:p>
            <a:r>
              <a:rPr lang="it-IT" sz="1900" b="1" i="0" u="none" strike="noStrike" dirty="0">
                <a:effectLst/>
                <a:latin typeface="+mj-lt"/>
              </a:rPr>
              <a:t>Roots: </a:t>
            </a:r>
            <a:r>
              <a:rPr lang="it-IT" sz="1900" b="0" i="0" u="none" strike="noStrike" dirty="0">
                <a:effectLst/>
                <a:latin typeface="+mj-lt"/>
              </a:rPr>
              <a:t>mid-1940s, US works to </a:t>
            </a:r>
            <a:r>
              <a:rPr lang="it-IT" sz="1900" b="0" i="0" u="none" strike="noStrike" dirty="0" err="1">
                <a:effectLst/>
                <a:latin typeface="+mj-lt"/>
              </a:rPr>
              <a:t>shape</a:t>
            </a:r>
            <a:r>
              <a:rPr lang="it-IT" sz="1900" b="0" i="0" u="none" strike="noStrike" dirty="0">
                <a:effectLst/>
                <a:latin typeface="+mj-lt"/>
              </a:rPr>
              <a:t> the </a:t>
            </a:r>
            <a:r>
              <a:rPr lang="it-IT" sz="1900" b="0" i="0" u="none" strike="noStrike" dirty="0" err="1">
                <a:effectLst/>
                <a:latin typeface="+mj-lt"/>
              </a:rPr>
              <a:t>postwar</a:t>
            </a:r>
            <a:r>
              <a:rPr lang="it-IT" sz="1900" b="0" i="0" u="none" strike="noStrike" dirty="0">
                <a:effectLst/>
                <a:latin typeface="+mj-lt"/>
              </a:rPr>
              <a:t> </a:t>
            </a:r>
            <a:r>
              <a:rPr lang="it-IT" sz="1900" b="0" i="0" u="none" strike="noStrike" dirty="0" err="1">
                <a:effectLst/>
                <a:latin typeface="+mj-lt"/>
              </a:rPr>
              <a:t>settlement</a:t>
            </a:r>
            <a:r>
              <a:rPr lang="it-IT" sz="1900" b="0" i="0" u="none" strike="noStrike" dirty="0">
                <a:effectLst/>
                <a:latin typeface="+mj-lt"/>
              </a:rPr>
              <a:t> in more </a:t>
            </a:r>
            <a:r>
              <a:rPr lang="it-IT" sz="1900" b="0" i="0" u="none" strike="noStrike" dirty="0" err="1">
                <a:effectLst/>
                <a:latin typeface="+mj-lt"/>
              </a:rPr>
              <a:t>structured</a:t>
            </a:r>
            <a:r>
              <a:rPr lang="it-IT" sz="1900" b="0" i="0" u="none" strike="noStrike" dirty="0">
                <a:effectLst/>
                <a:latin typeface="+mj-lt"/>
              </a:rPr>
              <a:t>, collaborative and rule-</a:t>
            </a:r>
            <a:r>
              <a:rPr lang="it-IT" sz="1900" b="0" i="0" u="none" strike="noStrike" dirty="0" err="1">
                <a:effectLst/>
                <a:latin typeface="+mj-lt"/>
              </a:rPr>
              <a:t>bound</a:t>
            </a:r>
            <a:r>
              <a:rPr lang="it-IT" sz="1900" b="0" i="0" u="none" strike="noStrike" dirty="0">
                <a:effectLst/>
                <a:latin typeface="+mj-lt"/>
              </a:rPr>
              <a:t> ways</a:t>
            </a:r>
          </a:p>
          <a:p>
            <a:r>
              <a:rPr lang="it-IT" sz="1900" b="0" i="0" u="none" strike="noStrike" dirty="0">
                <a:effectLst/>
                <a:latin typeface="+mj-lt"/>
              </a:rPr>
              <a:t>global </a:t>
            </a:r>
            <a:r>
              <a:rPr lang="it-IT" sz="1900" b="0" i="0" u="none" strike="noStrike" dirty="0" err="1">
                <a:effectLst/>
                <a:latin typeface="+mj-lt"/>
              </a:rPr>
              <a:t>organizations</a:t>
            </a:r>
            <a:r>
              <a:rPr lang="it-IT" sz="1900" b="0" i="0" u="none" strike="noStrike" dirty="0">
                <a:effectLst/>
                <a:latin typeface="+mj-lt"/>
              </a:rPr>
              <a:t> to </a:t>
            </a:r>
            <a:r>
              <a:rPr lang="it-IT" sz="1900" b="0" i="0" u="none" strike="noStrike" dirty="0" err="1">
                <a:effectLst/>
                <a:latin typeface="+mj-lt"/>
              </a:rPr>
              <a:t>promote</a:t>
            </a:r>
            <a:r>
              <a:rPr lang="it-IT" sz="1900" b="0" i="0" u="none" strike="noStrike" dirty="0">
                <a:effectLst/>
                <a:latin typeface="+mj-lt"/>
              </a:rPr>
              <a:t> </a:t>
            </a:r>
            <a:r>
              <a:rPr lang="it-IT" sz="1900" b="0" i="0" u="none" strike="noStrike" dirty="0" err="1">
                <a:effectLst/>
                <a:latin typeface="+mj-lt"/>
              </a:rPr>
              <a:t>collective</a:t>
            </a:r>
            <a:r>
              <a:rPr lang="it-IT" sz="1900" b="0" i="0" u="none" strike="noStrike" dirty="0">
                <a:effectLst/>
                <a:latin typeface="+mj-lt"/>
              </a:rPr>
              <a:t> </a:t>
            </a:r>
            <a:r>
              <a:rPr lang="it-IT" sz="1900" b="0" i="0" u="none" strike="noStrike" dirty="0" err="1">
                <a:effectLst/>
                <a:latin typeface="+mj-lt"/>
              </a:rPr>
              <a:t>problem</a:t>
            </a:r>
            <a:r>
              <a:rPr lang="it-IT" sz="1900" b="0" i="0" u="none" strike="noStrike" dirty="0">
                <a:effectLst/>
                <a:latin typeface="+mj-lt"/>
              </a:rPr>
              <a:t>-solving, </a:t>
            </a:r>
            <a:r>
              <a:rPr lang="it-IT" sz="1900" b="0" i="0" u="none" strike="noStrike" dirty="0" err="1">
                <a:effectLst/>
                <a:latin typeface="+mj-lt"/>
              </a:rPr>
              <a:t>avert</a:t>
            </a:r>
            <a:r>
              <a:rPr lang="it-IT" sz="1900" b="0" i="0" u="none" strike="noStrike" dirty="0">
                <a:effectLst/>
                <a:latin typeface="+mj-lt"/>
              </a:rPr>
              <a:t> </a:t>
            </a:r>
            <a:r>
              <a:rPr lang="it-IT" sz="1900" b="0" i="0" u="none" strike="noStrike" dirty="0" err="1">
                <a:effectLst/>
                <a:latin typeface="+mj-lt"/>
              </a:rPr>
              <a:t>protectionist</a:t>
            </a:r>
            <a:r>
              <a:rPr lang="it-IT" sz="1900" b="0" i="0" u="none" strike="noStrike" dirty="0">
                <a:effectLst/>
                <a:latin typeface="+mj-lt"/>
              </a:rPr>
              <a:t> </a:t>
            </a:r>
            <a:r>
              <a:rPr lang="it-IT" sz="1900" b="0" i="0" u="none" strike="noStrike" dirty="0" err="1">
                <a:effectLst/>
                <a:latin typeface="+mj-lt"/>
              </a:rPr>
              <a:t>impulses</a:t>
            </a:r>
            <a:r>
              <a:rPr lang="it-IT" sz="1900" b="0" i="0" u="none" strike="noStrike" dirty="0">
                <a:effectLst/>
                <a:latin typeface="+mj-lt"/>
              </a:rPr>
              <a:t>, and </a:t>
            </a:r>
            <a:r>
              <a:rPr lang="it-IT" sz="1900" b="0" i="0" u="none" strike="noStrike" dirty="0" err="1">
                <a:effectLst/>
                <a:latin typeface="+mj-lt"/>
              </a:rPr>
              <a:t>stabilize</a:t>
            </a:r>
            <a:r>
              <a:rPr lang="it-IT" sz="1900" b="0" i="0" u="none" strike="noStrike" dirty="0">
                <a:effectLst/>
                <a:latin typeface="+mj-lt"/>
              </a:rPr>
              <a:t> the world economy</a:t>
            </a:r>
          </a:p>
          <a:p>
            <a:r>
              <a:rPr lang="it-IT" sz="1900" b="0" i="0" u="none" strike="noStrike" dirty="0">
                <a:effectLst/>
                <a:latin typeface="+mj-lt"/>
              </a:rPr>
              <a:t>global </a:t>
            </a:r>
            <a:r>
              <a:rPr lang="it-IT" sz="1900" b="1" i="0" u="none" strike="noStrike" dirty="0">
                <a:effectLst/>
                <a:latin typeface="+mj-lt"/>
              </a:rPr>
              <a:t>institutions</a:t>
            </a:r>
            <a:r>
              <a:rPr lang="it-IT" sz="1900" b="0" i="0" u="none" strike="noStrike" dirty="0">
                <a:effectLst/>
                <a:latin typeface="+mj-lt"/>
              </a:rPr>
              <a:t>, </a:t>
            </a:r>
            <a:r>
              <a:rPr lang="it-IT" sz="1900" b="0" i="0" u="none" strike="noStrike" dirty="0" err="1">
                <a:effectLst/>
                <a:latin typeface="+mj-lt"/>
              </a:rPr>
              <a:t>processes</a:t>
            </a:r>
            <a:r>
              <a:rPr lang="it-IT" sz="1900" b="0" i="0" u="none" strike="noStrike" dirty="0">
                <a:effectLst/>
                <a:latin typeface="+mj-lt"/>
              </a:rPr>
              <a:t>, </a:t>
            </a:r>
            <a:r>
              <a:rPr lang="it-IT" sz="1900" b="0" i="0" u="none" strike="noStrike" dirty="0" err="1">
                <a:effectLst/>
                <a:latin typeface="+mj-lt"/>
              </a:rPr>
              <a:t>habits</a:t>
            </a:r>
            <a:r>
              <a:rPr lang="it-IT" sz="1900" b="0" i="0" u="none" strike="noStrike" dirty="0">
                <a:effectLst/>
                <a:latin typeface="+mj-lt"/>
              </a:rPr>
              <a:t>, rules, and </a:t>
            </a:r>
            <a:r>
              <a:rPr lang="it-IT" sz="1900" b="0" i="0" u="none" strike="noStrike" dirty="0" err="1">
                <a:effectLst/>
                <a:latin typeface="+mj-lt"/>
              </a:rPr>
              <a:t>norms</a:t>
            </a:r>
            <a:r>
              <a:rPr lang="it-IT" sz="1900" b="0" i="0" u="none" strike="noStrike" dirty="0">
                <a:effectLst/>
                <a:latin typeface="+mj-lt"/>
              </a:rPr>
              <a:t> </a:t>
            </a:r>
            <a:r>
              <a:rPr lang="it-IT" sz="1900" b="0" i="0" u="none" strike="noStrike" dirty="0" err="1">
                <a:effectLst/>
                <a:latin typeface="+mj-lt"/>
              </a:rPr>
              <a:t>inspired</a:t>
            </a:r>
            <a:r>
              <a:rPr lang="it-IT" sz="1900" b="0" i="0" u="none" strike="noStrike" dirty="0">
                <a:effectLst/>
                <a:latin typeface="+mj-lt"/>
              </a:rPr>
              <a:t> the rise of </a:t>
            </a:r>
            <a:r>
              <a:rPr lang="it-IT" sz="1900" b="0" i="0" u="none" strike="noStrike" dirty="0" err="1">
                <a:effectLst/>
                <a:latin typeface="+mj-lt"/>
              </a:rPr>
              <a:t>regional</a:t>
            </a:r>
            <a:r>
              <a:rPr lang="it-IT" sz="1900" b="0" i="0" u="none" strike="noStrike" dirty="0">
                <a:effectLst/>
                <a:latin typeface="+mj-lt"/>
              </a:rPr>
              <a:t> </a:t>
            </a:r>
            <a:r>
              <a:rPr lang="it-IT" sz="1900" b="0" i="0" u="none" strike="noStrike" dirty="0" err="1">
                <a:effectLst/>
                <a:latin typeface="+mj-lt"/>
              </a:rPr>
              <a:t>organizations</a:t>
            </a:r>
            <a:endParaRPr lang="it-IT" sz="1900" b="0" i="0" u="none" strike="noStrike" dirty="0">
              <a:effectLst/>
              <a:latin typeface="+mj-lt"/>
            </a:endParaRPr>
          </a:p>
          <a:p>
            <a:r>
              <a:rPr lang="it-IT" sz="1900" b="0" i="0" u="none" strike="noStrike" dirty="0">
                <a:effectLst/>
                <a:latin typeface="+mj-lt"/>
              </a:rPr>
              <a:t>Core </a:t>
            </a:r>
            <a:r>
              <a:rPr lang="it-IT" sz="1900" b="0" i="0" u="none" strike="noStrike" dirty="0" err="1">
                <a:effectLst/>
                <a:latin typeface="+mj-lt"/>
              </a:rPr>
              <a:t>founding</a:t>
            </a:r>
            <a:r>
              <a:rPr lang="it-IT" sz="1900" b="0" i="0" u="none" strike="noStrike" dirty="0">
                <a:effectLst/>
                <a:latin typeface="+mj-lt"/>
              </a:rPr>
              <a:t> </a:t>
            </a:r>
            <a:r>
              <a:rPr lang="it-IT" sz="1900" b="0" i="0" u="none" strike="noStrike" dirty="0" err="1">
                <a:effectLst/>
                <a:latin typeface="+mj-lt"/>
              </a:rPr>
              <a:t>members</a:t>
            </a:r>
            <a:r>
              <a:rPr lang="it-IT" sz="1900" b="0" i="0" u="none" strike="noStrike" dirty="0">
                <a:effectLst/>
                <a:latin typeface="+mj-lt"/>
              </a:rPr>
              <a:t> include the </a:t>
            </a:r>
            <a:r>
              <a:rPr lang="it-IT" sz="1900" b="0" i="0" u="none" strike="noStrike" dirty="0" err="1">
                <a:effectLst/>
                <a:latin typeface="+mj-lt"/>
              </a:rPr>
              <a:t>states</a:t>
            </a:r>
            <a:r>
              <a:rPr lang="it-IT" sz="1900" b="0" i="0" u="none" strike="noStrike" dirty="0">
                <a:effectLst/>
                <a:latin typeface="+mj-lt"/>
              </a:rPr>
              <a:t> of North America, Western Europe and Japan; </a:t>
            </a:r>
            <a:r>
              <a:rPr lang="it-IT" sz="1900" b="0" i="0" u="none" strike="noStrike" dirty="0" err="1">
                <a:effectLst/>
                <a:latin typeface="+mj-lt"/>
              </a:rPr>
              <a:t>these</a:t>
            </a:r>
            <a:r>
              <a:rPr lang="it-IT" sz="1900" b="0" i="0" u="none" strike="noStrike" dirty="0">
                <a:effectLst/>
                <a:latin typeface="+mj-lt"/>
              </a:rPr>
              <a:t> </a:t>
            </a:r>
            <a:r>
              <a:rPr lang="it-IT" sz="1900" b="0" i="0" u="none" strike="noStrike" dirty="0" err="1">
                <a:effectLst/>
                <a:latin typeface="+mj-lt"/>
              </a:rPr>
              <a:t>states</a:t>
            </a:r>
            <a:r>
              <a:rPr lang="it-IT" sz="1900" b="0" i="0" u="none" strike="noStrike" dirty="0">
                <a:effectLst/>
                <a:latin typeface="+mj-lt"/>
              </a:rPr>
              <a:t> form a </a:t>
            </a:r>
            <a:r>
              <a:rPr lang="it-IT" sz="1900" b="1" i="0" u="none" strike="noStrike" dirty="0">
                <a:effectLst/>
                <a:latin typeface="+mj-lt"/>
              </a:rPr>
              <a:t>security community</a:t>
            </a:r>
          </a:p>
          <a:p>
            <a:r>
              <a:rPr lang="it-IT" sz="1900" b="0" i="0" u="none" strike="noStrike" dirty="0" err="1">
                <a:effectLst/>
                <a:latin typeface="+mj-lt"/>
              </a:rPr>
              <a:t>Principles</a:t>
            </a:r>
            <a:r>
              <a:rPr lang="it-IT" sz="1900" b="0" i="0" u="none" strike="noStrike" dirty="0">
                <a:effectLst/>
                <a:latin typeface="+mj-lt"/>
              </a:rPr>
              <a:t>: Human equality, free trade/open markets, security </a:t>
            </a:r>
            <a:r>
              <a:rPr lang="it-IT" sz="1900" dirty="0" err="1">
                <a:latin typeface="+mj-lt"/>
              </a:rPr>
              <a:t>cooperation</a:t>
            </a:r>
            <a:r>
              <a:rPr lang="it-IT" sz="1900" b="0" i="0" u="none" strike="noStrike" dirty="0">
                <a:effectLst/>
                <a:latin typeface="+mj-lt"/>
              </a:rPr>
              <a:t>, liberal democracy in </a:t>
            </a:r>
            <a:r>
              <a:rPr lang="it-IT" sz="1900" b="0" i="0" u="none" strike="noStrike" dirty="0" err="1">
                <a:effectLst/>
                <a:latin typeface="+mj-lt"/>
              </a:rPr>
              <a:t>former</a:t>
            </a:r>
            <a:r>
              <a:rPr lang="it-IT" sz="1900" b="0" i="0" u="none" strike="noStrike" dirty="0">
                <a:effectLst/>
                <a:latin typeface="+mj-lt"/>
              </a:rPr>
              <a:t> </a:t>
            </a:r>
            <a:r>
              <a:rPr lang="it-IT" sz="1900" b="0" i="0" u="none" strike="noStrike" dirty="0" err="1">
                <a:effectLst/>
                <a:latin typeface="+mj-lt"/>
              </a:rPr>
              <a:t>fascist</a:t>
            </a:r>
            <a:r>
              <a:rPr lang="it-IT" sz="1900" dirty="0">
                <a:latin typeface="+mj-lt"/>
              </a:rPr>
              <a:t>, </a:t>
            </a:r>
            <a:r>
              <a:rPr lang="it-IT" sz="1900" dirty="0" err="1">
                <a:latin typeface="+mj-lt"/>
              </a:rPr>
              <a:t>communist</a:t>
            </a:r>
            <a:r>
              <a:rPr lang="it-IT" sz="1900" dirty="0">
                <a:latin typeface="+mj-lt"/>
              </a:rPr>
              <a:t>, </a:t>
            </a:r>
            <a:r>
              <a:rPr lang="it-IT" sz="1900" dirty="0" err="1">
                <a:latin typeface="+mj-lt"/>
              </a:rPr>
              <a:t>authoritarian</a:t>
            </a:r>
            <a:r>
              <a:rPr lang="it-IT" sz="1900" dirty="0">
                <a:latin typeface="+mj-lt"/>
              </a:rPr>
              <a:t> countries</a:t>
            </a:r>
          </a:p>
          <a:p>
            <a:r>
              <a:rPr lang="it-IT" sz="1900" dirty="0" err="1">
                <a:latin typeface="+mj-lt"/>
              </a:rPr>
              <a:t>Neoliberalism</a:t>
            </a:r>
            <a:r>
              <a:rPr lang="it-IT" sz="1900" dirty="0">
                <a:latin typeface="+mj-lt"/>
              </a:rPr>
              <a:t>, </a:t>
            </a:r>
            <a:r>
              <a:rPr lang="it-IT" sz="1900" dirty="0" err="1">
                <a:latin typeface="+mj-lt"/>
              </a:rPr>
              <a:t>crisis</a:t>
            </a:r>
            <a:r>
              <a:rPr lang="it-IT" sz="1900" dirty="0">
                <a:latin typeface="+mj-lt"/>
              </a:rPr>
              <a:t> of state and society in the South and the </a:t>
            </a:r>
            <a:r>
              <a:rPr lang="it-IT" sz="1900" dirty="0" err="1">
                <a:latin typeface="+mj-lt"/>
              </a:rPr>
              <a:t>defeat</a:t>
            </a:r>
            <a:r>
              <a:rPr lang="it-IT" sz="1900" dirty="0">
                <a:latin typeface="+mj-lt"/>
              </a:rPr>
              <a:t> of the Soviet bloc in the East</a:t>
            </a:r>
          </a:p>
          <a:p>
            <a:endParaRPr lang="it-IT" sz="1900" b="0" i="0" u="none" strike="noStrike" dirty="0">
              <a:effectLst/>
              <a:latin typeface="AkkuratLLWeb"/>
            </a:endParaRPr>
          </a:p>
        </p:txBody>
      </p:sp>
    </p:spTree>
    <p:extLst>
      <p:ext uri="{BB962C8B-B14F-4D97-AF65-F5344CB8AC3E}">
        <p14:creationId xmlns:p14="http://schemas.microsoft.com/office/powerpoint/2010/main" val="323489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A03D7F9-4F2A-2B3E-DE92-0191A65A51A7}"/>
              </a:ext>
            </a:extLst>
          </p:cNvPr>
          <p:cNvSpPr>
            <a:spLocks noGrp="1"/>
          </p:cNvSpPr>
          <p:nvPr>
            <p:ph type="title"/>
          </p:nvPr>
        </p:nvSpPr>
        <p:spPr>
          <a:xfrm>
            <a:off x="630936" y="548640"/>
            <a:ext cx="2700645" cy="5431536"/>
          </a:xfrm>
        </p:spPr>
        <p:txBody>
          <a:bodyPr>
            <a:normAutofit/>
          </a:bodyPr>
          <a:lstStyle/>
          <a:p>
            <a:r>
              <a:rPr lang="it-IT" sz="4700"/>
              <a:t>70 years on, the crisis</a:t>
            </a: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C20FC63-D4DC-8503-B09C-DE8BE6D76501}"/>
              </a:ext>
            </a:extLst>
          </p:cNvPr>
          <p:cNvSpPr>
            <a:spLocks noGrp="1"/>
          </p:cNvSpPr>
          <p:nvPr>
            <p:ph idx="1"/>
          </p:nvPr>
        </p:nvSpPr>
        <p:spPr>
          <a:xfrm>
            <a:off x="3844813" y="552091"/>
            <a:ext cx="4668251" cy="5431536"/>
          </a:xfrm>
        </p:spPr>
        <p:txBody>
          <a:bodyPr anchor="ctr">
            <a:normAutofit/>
          </a:bodyPr>
          <a:lstStyle/>
          <a:p>
            <a:pPr>
              <a:lnSpc>
                <a:spcPct val="90000"/>
              </a:lnSpc>
            </a:pPr>
            <a:r>
              <a:rPr lang="it-IT" sz="1800" b="0" i="0" u="none" strike="noStrike" dirty="0" err="1">
                <a:effectLst/>
                <a:latin typeface="AkkuratLLWeb"/>
              </a:rPr>
              <a:t>identifiable</a:t>
            </a:r>
            <a:r>
              <a:rPr lang="it-IT" sz="1800" b="0" i="0" u="none" strike="noStrike" dirty="0">
                <a:effectLst/>
                <a:latin typeface="AkkuratLLWeb"/>
              </a:rPr>
              <a:t> </a:t>
            </a:r>
            <a:r>
              <a:rPr lang="it-IT" sz="1800" b="0" i="0" u="none" strike="noStrike" dirty="0" err="1">
                <a:effectLst/>
                <a:latin typeface="AkkuratLLWeb"/>
              </a:rPr>
              <a:t>socialization</a:t>
            </a:r>
            <a:r>
              <a:rPr lang="it-IT" sz="1800" b="0" i="0" u="none" strike="noStrike" dirty="0">
                <a:effectLst/>
                <a:latin typeface="AkkuratLLWeb"/>
              </a:rPr>
              <a:t> </a:t>
            </a:r>
            <a:r>
              <a:rPr lang="it-IT" sz="1800" b="0" i="0" u="none" strike="noStrike" dirty="0" err="1">
                <a:effectLst/>
                <a:latin typeface="AkkuratLLWeb"/>
              </a:rPr>
              <a:t>effects</a:t>
            </a:r>
            <a:r>
              <a:rPr lang="it-IT" sz="1800" b="0" i="0" u="none" strike="noStrike" dirty="0">
                <a:effectLst/>
                <a:latin typeface="AkkuratLLWeb"/>
              </a:rPr>
              <a:t>: incomplete </a:t>
            </a:r>
            <a:r>
              <a:rPr lang="it-IT" sz="1800" b="0" i="0" u="none" strike="noStrike" dirty="0" err="1">
                <a:effectLst/>
                <a:latin typeface="AkkuratLLWeb"/>
              </a:rPr>
              <a:t>but</a:t>
            </a:r>
            <a:r>
              <a:rPr lang="it-IT" sz="1800" b="0" i="0" u="none" strike="noStrike" dirty="0">
                <a:effectLst/>
                <a:latin typeface="AkkuratLLWeb"/>
              </a:rPr>
              <a:t> </a:t>
            </a:r>
            <a:r>
              <a:rPr lang="it-IT" sz="1800" b="0" i="0" u="none" strike="noStrike" dirty="0" err="1">
                <a:effectLst/>
                <a:latin typeface="AkkuratLLWeb"/>
              </a:rPr>
              <a:t>significant</a:t>
            </a:r>
            <a:r>
              <a:rPr lang="it-IT" sz="1800" b="0" i="0" u="none" strike="noStrike" dirty="0">
                <a:effectLst/>
                <a:latin typeface="AkkuratLLWeb"/>
              </a:rPr>
              <a:t> </a:t>
            </a:r>
            <a:r>
              <a:rPr lang="it-IT" sz="1800" b="0" i="0" u="none" strike="noStrike" dirty="0" err="1">
                <a:effectLst/>
                <a:latin typeface="AkkuratLLWeb"/>
              </a:rPr>
              <a:t>hints</a:t>
            </a:r>
            <a:r>
              <a:rPr lang="it-IT" sz="1800" b="0" i="0" u="none" strike="noStrike" dirty="0">
                <a:effectLst/>
                <a:latin typeface="AkkuratLLWeb"/>
              </a:rPr>
              <a:t> of </a:t>
            </a:r>
            <a:r>
              <a:rPr lang="it-IT" sz="1800" b="0" i="0" u="none" strike="noStrike" dirty="0">
                <a:effectLst/>
                <a:latin typeface="AkkuratLLWeb"/>
                <a:hlinkClick r:id="rId2">
                  <a:extLst>
                    <a:ext uri="{A12FA001-AC4F-418D-AE19-62706E023703}">
                      <ahyp:hlinkClr xmlns:ahyp="http://schemas.microsoft.com/office/drawing/2018/hyperlinkcolor" val="tx"/>
                    </a:ext>
                  </a:extLst>
                </a:hlinkClick>
              </a:rPr>
              <a:t>an international community</a:t>
            </a:r>
            <a:r>
              <a:rPr lang="it-IT" sz="1800" b="0" i="0" u="none" strike="noStrike" dirty="0">
                <a:effectLst/>
                <a:latin typeface="AkkuratLLWeb"/>
              </a:rPr>
              <a:t> </a:t>
            </a:r>
            <a:r>
              <a:rPr lang="it-IT" sz="1800" b="0" i="0" u="none" strike="noStrike" dirty="0" err="1">
                <a:effectLst/>
                <a:latin typeface="AkkuratLLWeb"/>
              </a:rPr>
              <a:t>that</a:t>
            </a:r>
            <a:r>
              <a:rPr lang="it-IT" sz="1800" b="0" i="0" u="none" strike="noStrike" dirty="0">
                <a:effectLst/>
                <a:latin typeface="AkkuratLLWeb"/>
              </a:rPr>
              <a:t> </a:t>
            </a:r>
            <a:r>
              <a:rPr lang="it-IT" sz="1800" b="0" i="0" u="none" strike="noStrike" dirty="0" err="1">
                <a:effectLst/>
                <a:latin typeface="AkkuratLLWeb"/>
              </a:rPr>
              <a:t>has</a:t>
            </a:r>
            <a:r>
              <a:rPr lang="it-IT" sz="1800" b="0" i="0" u="none" strike="noStrike" dirty="0">
                <a:effectLst/>
                <a:latin typeface="AkkuratLLWeb"/>
              </a:rPr>
              <a:t> </a:t>
            </a:r>
            <a:r>
              <a:rPr lang="it-IT" sz="1800" b="0" i="0" u="none" strike="noStrike" dirty="0" err="1">
                <a:effectLst/>
                <a:latin typeface="AkkuratLLWeb"/>
              </a:rPr>
              <a:t>emerged</a:t>
            </a:r>
            <a:r>
              <a:rPr lang="it-IT" sz="1800" b="0" i="0" u="none" strike="noStrike" dirty="0">
                <a:effectLst/>
                <a:latin typeface="AkkuratLLWeb"/>
              </a:rPr>
              <a:t> </a:t>
            </a:r>
            <a:r>
              <a:rPr lang="it-IT" sz="1800" b="0" i="0" u="none" strike="noStrike" dirty="0" err="1">
                <a:effectLst/>
                <a:latin typeface="AkkuratLLWeb"/>
              </a:rPr>
              <a:t>among</a:t>
            </a:r>
            <a:r>
              <a:rPr lang="it-IT" sz="1800" b="0" i="0" u="none" strike="noStrike" dirty="0">
                <a:effectLst/>
                <a:latin typeface="AkkuratLLWeb"/>
              </a:rPr>
              <a:t> the </a:t>
            </a:r>
            <a:r>
              <a:rPr lang="it-IT" sz="1800" b="0" i="0" u="none" strike="noStrike" dirty="0" err="1">
                <a:effectLst/>
                <a:latin typeface="AkkuratLLWeb"/>
              </a:rPr>
              <a:t>order’s</a:t>
            </a:r>
            <a:r>
              <a:rPr lang="it-IT" sz="1800" b="0" i="0" u="none" strike="noStrike" dirty="0">
                <a:effectLst/>
                <a:latin typeface="AkkuratLLWeb"/>
              </a:rPr>
              <a:t> </a:t>
            </a:r>
            <a:r>
              <a:rPr lang="it-IT" sz="1800" b="0" i="0" u="none" strike="noStrike" dirty="0" err="1">
                <a:effectLst/>
                <a:latin typeface="AkkuratLLWeb"/>
              </a:rPr>
              <a:t>leading</a:t>
            </a:r>
            <a:r>
              <a:rPr lang="it-IT" sz="1800" b="0" i="0" u="none" strike="noStrike" dirty="0">
                <a:effectLst/>
                <a:latin typeface="AkkuratLLWeb"/>
              </a:rPr>
              <a:t> </a:t>
            </a:r>
            <a:r>
              <a:rPr lang="it-IT" sz="1800" b="0" i="0" u="none" strike="noStrike" dirty="0" err="1">
                <a:effectLst/>
                <a:latin typeface="AkkuratLLWeb"/>
              </a:rPr>
              <a:t>member</a:t>
            </a:r>
            <a:r>
              <a:rPr lang="it-IT" sz="1800" b="0" i="0" u="none" strike="noStrike" dirty="0">
                <a:effectLst/>
                <a:latin typeface="AkkuratLLWeb"/>
              </a:rPr>
              <a:t> </a:t>
            </a:r>
            <a:r>
              <a:rPr lang="it-IT" sz="1800" b="0" i="0" u="none" strike="noStrike" dirty="0" err="1">
                <a:effectLst/>
                <a:latin typeface="AkkuratLLWeb"/>
              </a:rPr>
              <a:t>states</a:t>
            </a:r>
            <a:r>
              <a:rPr lang="it-IT" sz="1800" b="0" i="0" u="none" strike="noStrike" dirty="0">
                <a:effectLst/>
                <a:latin typeface="AkkuratLLWeb"/>
              </a:rPr>
              <a:t>. </a:t>
            </a:r>
          </a:p>
          <a:p>
            <a:pPr>
              <a:lnSpc>
                <a:spcPct val="90000"/>
              </a:lnSpc>
            </a:pPr>
            <a:r>
              <a:rPr lang="it-IT" sz="1800" b="0" i="0" u="none" strike="noStrike" dirty="0" err="1">
                <a:effectLst/>
                <a:latin typeface="AkkuratLLWeb"/>
              </a:rPr>
              <a:t>Multilateralism</a:t>
            </a:r>
            <a:r>
              <a:rPr lang="it-IT" sz="1800" b="0" i="0" u="none" strike="noStrike" dirty="0">
                <a:effectLst/>
                <a:latin typeface="AkkuratLLWeb"/>
              </a:rPr>
              <a:t>, </a:t>
            </a:r>
            <a:r>
              <a:rPr lang="it-IT" sz="1800" b="0" i="0" u="none" strike="noStrike" dirty="0" err="1">
                <a:effectLst/>
                <a:latin typeface="AkkuratLLWeb"/>
              </a:rPr>
              <a:t>humanitarian</a:t>
            </a:r>
            <a:r>
              <a:rPr lang="it-IT" sz="1800" b="0" i="0" u="none" strike="noStrike" dirty="0">
                <a:effectLst/>
                <a:latin typeface="AkkuratLLWeb"/>
              </a:rPr>
              <a:t> </a:t>
            </a:r>
            <a:r>
              <a:rPr lang="it-IT" sz="1800" b="0" i="0" u="none" strike="noStrike" dirty="0" err="1">
                <a:effectLst/>
                <a:latin typeface="AkkuratLLWeb"/>
              </a:rPr>
              <a:t>intervention</a:t>
            </a:r>
            <a:r>
              <a:rPr lang="it-IT" sz="1800" b="0" i="0" u="none" strike="noStrike" dirty="0">
                <a:effectLst/>
                <a:latin typeface="AkkuratLLWeb"/>
              </a:rPr>
              <a:t>, peacebuilding &amp; </a:t>
            </a:r>
            <a:r>
              <a:rPr lang="it-IT" sz="1800" b="0" i="0" u="none" strike="noStrike" dirty="0" err="1">
                <a:effectLst/>
                <a:latin typeface="AkkuratLLWeb"/>
              </a:rPr>
              <a:t>stateguilding</a:t>
            </a:r>
            <a:r>
              <a:rPr lang="it-IT" sz="1800" b="0" i="0" u="none" strike="noStrike" dirty="0">
                <a:effectLst/>
                <a:latin typeface="AkkuratLLWeb"/>
              </a:rPr>
              <a:t> </a:t>
            </a:r>
            <a:r>
              <a:rPr lang="it-IT" sz="1800" b="0" i="0" u="none" strike="noStrike" dirty="0" err="1">
                <a:effectLst/>
                <a:latin typeface="AkkuratLLWeb"/>
              </a:rPr>
              <a:t>virtual</a:t>
            </a:r>
            <a:r>
              <a:rPr lang="it-IT" sz="1800" b="0" i="0" u="none" strike="noStrike" dirty="0">
                <a:effectLst/>
                <a:latin typeface="AkkuratLLWeb"/>
              </a:rPr>
              <a:t> </a:t>
            </a:r>
            <a:r>
              <a:rPr lang="it-IT" sz="1800" b="0" i="0" u="none" strike="noStrike" dirty="0" err="1">
                <a:effectLst/>
                <a:latin typeface="AkkuratLLWeb"/>
              </a:rPr>
              <a:t>disappearence</a:t>
            </a:r>
            <a:r>
              <a:rPr lang="it-IT" sz="1800" b="0" i="0" u="none" strike="noStrike" dirty="0">
                <a:effectLst/>
                <a:latin typeface="AkkuratLLWeb"/>
              </a:rPr>
              <a:t> of UNSC veto</a:t>
            </a:r>
          </a:p>
          <a:p>
            <a:pPr>
              <a:lnSpc>
                <a:spcPct val="90000"/>
              </a:lnSpc>
            </a:pPr>
            <a:r>
              <a:rPr lang="it-IT" sz="1800" b="1" dirty="0" err="1">
                <a:latin typeface="AkkuratLLWeb"/>
              </a:rPr>
              <a:t>Traumas</a:t>
            </a:r>
            <a:r>
              <a:rPr lang="it-IT" sz="1800" b="1" dirty="0">
                <a:latin typeface="AkkuratLLWeb"/>
              </a:rPr>
              <a:t>: </a:t>
            </a:r>
            <a:r>
              <a:rPr lang="it-IT" sz="1800" dirty="0">
                <a:latin typeface="AkkuratLLWeb"/>
              </a:rPr>
              <a:t>2001 </a:t>
            </a:r>
            <a:r>
              <a:rPr lang="it-IT" sz="1800" dirty="0" err="1">
                <a:latin typeface="AkkuratLLWeb"/>
              </a:rPr>
              <a:t>terror</a:t>
            </a:r>
            <a:r>
              <a:rPr lang="it-IT" sz="1800" dirty="0">
                <a:latin typeface="AkkuratLLWeb"/>
              </a:rPr>
              <a:t> </a:t>
            </a:r>
            <a:r>
              <a:rPr lang="it-IT" sz="1800" dirty="0" err="1">
                <a:latin typeface="AkkuratLLWeb"/>
              </a:rPr>
              <a:t>attacks</a:t>
            </a:r>
            <a:r>
              <a:rPr lang="it-IT" sz="1800" dirty="0">
                <a:latin typeface="AkkuratLLWeb"/>
              </a:rPr>
              <a:t> &amp; the war on </a:t>
            </a:r>
            <a:r>
              <a:rPr lang="it-IT" sz="1800" dirty="0" err="1">
                <a:latin typeface="AkkuratLLWeb"/>
              </a:rPr>
              <a:t>terror</a:t>
            </a:r>
            <a:r>
              <a:rPr lang="it-IT" sz="1800" dirty="0">
                <a:latin typeface="AkkuratLLWeb"/>
              </a:rPr>
              <a:t>, ISIS), 2008 </a:t>
            </a:r>
            <a:r>
              <a:rPr lang="it-IT" sz="1800" dirty="0" err="1">
                <a:latin typeface="AkkuratLLWeb"/>
              </a:rPr>
              <a:t>financial</a:t>
            </a:r>
            <a:r>
              <a:rPr lang="it-IT" sz="1800" dirty="0">
                <a:latin typeface="AkkuratLLWeb"/>
              </a:rPr>
              <a:t> </a:t>
            </a:r>
            <a:r>
              <a:rPr lang="it-IT" sz="1800" dirty="0" err="1">
                <a:latin typeface="AkkuratLLWeb"/>
              </a:rPr>
              <a:t>crisis</a:t>
            </a:r>
            <a:r>
              <a:rPr lang="it-IT" sz="1800" dirty="0">
                <a:latin typeface="AkkuratLLWeb"/>
              </a:rPr>
              <a:t>, 2020 Covid pandemic, 2022 Ukraine, 2023 Gaza</a:t>
            </a:r>
            <a:endParaRPr lang="it-IT" sz="1800" dirty="0"/>
          </a:p>
          <a:p>
            <a:pPr>
              <a:lnSpc>
                <a:spcPct val="90000"/>
              </a:lnSpc>
            </a:pPr>
            <a:r>
              <a:rPr lang="it-IT" sz="1800" b="0" i="0" u="none" strike="noStrike" dirty="0" err="1">
                <a:effectLst/>
                <a:latin typeface="AkkuratLLWeb"/>
              </a:rPr>
              <a:t>Problematic</a:t>
            </a:r>
            <a:r>
              <a:rPr lang="it-IT" sz="1800" b="0" i="0" u="none" strike="noStrike" dirty="0">
                <a:effectLst/>
                <a:latin typeface="AkkuratLLWeb"/>
              </a:rPr>
              <a:t> </a:t>
            </a:r>
            <a:r>
              <a:rPr lang="it-IT" sz="1800" b="0" i="0" u="none" strike="noStrike" dirty="0" err="1">
                <a:effectLst/>
                <a:latin typeface="AkkuratLLWeb"/>
              </a:rPr>
              <a:t>response</a:t>
            </a:r>
            <a:r>
              <a:rPr lang="it-IT" sz="1800" b="0" i="0" u="none" strike="noStrike" dirty="0">
                <a:effectLst/>
                <a:latin typeface="AkkuratLLWeb"/>
              </a:rPr>
              <a:t> </a:t>
            </a:r>
            <a:r>
              <a:rPr lang="it-IT" sz="1800" b="0" i="0" u="none" strike="noStrike" dirty="0" err="1">
                <a:effectLst/>
                <a:latin typeface="AkkuratLLWeb"/>
              </a:rPr>
              <a:t>tothe</a:t>
            </a:r>
            <a:r>
              <a:rPr lang="it-IT" sz="1800" b="0" i="0" u="none" strike="noStrike" dirty="0">
                <a:effectLst/>
                <a:latin typeface="AkkuratLLWeb"/>
              </a:rPr>
              <a:t>  </a:t>
            </a:r>
            <a:r>
              <a:rPr lang="it-IT" sz="1800" b="0" i="0" u="none" strike="noStrike" dirty="0" err="1">
                <a:effectLst/>
                <a:latin typeface="AkkuratLLWeb"/>
              </a:rPr>
              <a:t>Arab</a:t>
            </a:r>
            <a:r>
              <a:rPr lang="it-IT" sz="1800" b="0" i="0" u="none" strike="noStrike" dirty="0">
                <a:effectLst/>
                <a:latin typeface="AkkuratLLWeb"/>
              </a:rPr>
              <a:t> Spring (e.g. </a:t>
            </a:r>
            <a:r>
              <a:rPr lang="it-IT" sz="1800" b="0" i="0" u="none" strike="noStrike" dirty="0" err="1">
                <a:effectLst/>
                <a:latin typeface="AkkuratLLWeb"/>
              </a:rPr>
              <a:t>Responsibility</a:t>
            </a:r>
            <a:r>
              <a:rPr lang="it-IT" sz="1800" b="0" i="0" u="none" strike="noStrike" dirty="0">
                <a:effectLst/>
                <a:latin typeface="AkkuratLLWeb"/>
              </a:rPr>
              <a:t> to </a:t>
            </a:r>
            <a:r>
              <a:rPr lang="it-IT" sz="1800" b="0" i="0" u="none" strike="noStrike" dirty="0" err="1">
                <a:effectLst/>
                <a:latin typeface="AkkuratLLWeb"/>
              </a:rPr>
              <a:t>protect</a:t>
            </a:r>
            <a:r>
              <a:rPr lang="it-IT" sz="1800" b="0" i="0" u="none" strike="noStrike" dirty="0">
                <a:effectLst/>
                <a:latin typeface="AkkuratLLWeb"/>
              </a:rPr>
              <a:t>)</a:t>
            </a:r>
          </a:p>
          <a:p>
            <a:pPr>
              <a:lnSpc>
                <a:spcPct val="90000"/>
              </a:lnSpc>
            </a:pPr>
            <a:r>
              <a:rPr lang="it-IT" sz="1800" b="0" i="0" u="none" strike="noStrike" dirty="0">
                <a:effectLst/>
                <a:latin typeface="AkkuratLLWeb"/>
              </a:rPr>
              <a:t>the </a:t>
            </a:r>
            <a:r>
              <a:rPr lang="it-IT" sz="1800" b="0" i="0" u="none" strike="noStrike" dirty="0" err="1">
                <a:effectLst/>
                <a:latin typeface="AkkuratLLWeb"/>
              </a:rPr>
              <a:t>order</a:t>
            </a:r>
            <a:r>
              <a:rPr lang="it-IT" sz="1800" b="0" i="0" u="none" strike="noStrike" dirty="0">
                <a:effectLst/>
                <a:latin typeface="AkkuratLLWeb"/>
              </a:rPr>
              <a:t> </a:t>
            </a:r>
            <a:r>
              <a:rPr lang="it-IT" sz="1800" dirty="0" err="1">
                <a:latin typeface="AkkuratLLWeb"/>
              </a:rPr>
              <a:t>comes</a:t>
            </a:r>
            <a:r>
              <a:rPr lang="it-IT" sz="1800" b="0" i="0" u="none" strike="noStrike" dirty="0">
                <a:effectLst/>
                <a:latin typeface="AkkuratLLWeb"/>
              </a:rPr>
              <a:t> under </a:t>
            </a:r>
            <a:r>
              <a:rPr lang="it-IT" sz="1800" b="0" i="0" u="none" strike="noStrike" dirty="0" err="1">
                <a:effectLst/>
                <a:latin typeface="AkkuratLLWeb"/>
              </a:rPr>
              <a:t>unprecedented</a:t>
            </a:r>
            <a:r>
              <a:rPr lang="it-IT" sz="1800" b="0" i="0" u="none" strike="noStrike" dirty="0">
                <a:effectLst/>
                <a:latin typeface="AkkuratLLWeb"/>
              </a:rPr>
              <a:t> strain, </a:t>
            </a:r>
            <a:r>
              <a:rPr lang="it-IT" sz="1800" b="0" i="0" u="none" strike="noStrike" dirty="0" err="1">
                <a:effectLst/>
                <a:latin typeface="AkkuratLLWeb"/>
              </a:rPr>
              <a:t>both</a:t>
            </a:r>
            <a:r>
              <a:rPr lang="it-IT" sz="1800" b="0" i="0" u="none" strike="noStrike" dirty="0">
                <a:effectLst/>
                <a:latin typeface="AkkuratLLWeb"/>
              </a:rPr>
              <a:t> </a:t>
            </a:r>
            <a:r>
              <a:rPr lang="it-IT" sz="1800" b="0" i="0" u="none" strike="noStrike" dirty="0" err="1">
                <a:effectLst/>
                <a:latin typeface="AkkuratLLWeb"/>
              </a:rPr>
              <a:t>within</a:t>
            </a:r>
            <a:r>
              <a:rPr lang="it-IT" sz="1800" b="0" i="0" u="none" strike="noStrike" dirty="0">
                <a:effectLst/>
                <a:latin typeface="AkkuratLLWeb"/>
              </a:rPr>
              <a:t> the societies of </a:t>
            </a:r>
            <a:r>
              <a:rPr lang="it-IT" sz="1800" b="0" i="0" u="none" strike="noStrike" dirty="0" err="1">
                <a:effectLst/>
                <a:latin typeface="AkkuratLLWeb"/>
              </a:rPr>
              <a:t>its</a:t>
            </a:r>
            <a:r>
              <a:rPr lang="it-IT" sz="1800" b="0" i="0" u="none" strike="noStrike" dirty="0">
                <a:effectLst/>
                <a:latin typeface="AkkuratLLWeb"/>
              </a:rPr>
              <a:t> </a:t>
            </a:r>
            <a:r>
              <a:rPr lang="it-IT" sz="1800" b="0" i="0" u="none" strike="noStrike" dirty="0" err="1">
                <a:effectLst/>
                <a:latin typeface="AkkuratLLWeb"/>
              </a:rPr>
              <a:t>leading</a:t>
            </a:r>
            <a:r>
              <a:rPr lang="it-IT" sz="1800" b="0" i="0" u="none" strike="noStrike" dirty="0">
                <a:effectLst/>
                <a:latin typeface="AkkuratLLWeb"/>
              </a:rPr>
              <a:t> </a:t>
            </a:r>
            <a:r>
              <a:rPr lang="it-IT" sz="1800" b="0" i="0" u="none" strike="noStrike" dirty="0" err="1">
                <a:effectLst/>
                <a:latin typeface="AkkuratLLWeb"/>
              </a:rPr>
              <a:t>members</a:t>
            </a:r>
            <a:r>
              <a:rPr lang="it-IT" sz="1800" b="0" i="0" u="none" strike="noStrike" dirty="0">
                <a:effectLst/>
                <a:latin typeface="AkkuratLLWeb"/>
              </a:rPr>
              <a:t> and from </a:t>
            </a:r>
            <a:r>
              <a:rPr lang="it-IT" sz="1800" b="0" i="0" u="none" strike="noStrike" dirty="0" err="1">
                <a:effectLst/>
                <a:latin typeface="AkkuratLLWeb"/>
              </a:rPr>
              <a:t>revisionist</a:t>
            </a:r>
            <a:r>
              <a:rPr lang="it-IT" sz="1800" b="0" i="0" u="none" strike="noStrike" dirty="0">
                <a:effectLst/>
                <a:latin typeface="AkkuratLLWeb"/>
              </a:rPr>
              <a:t> countries.</a:t>
            </a:r>
          </a:p>
          <a:p>
            <a:pPr>
              <a:lnSpc>
                <a:spcPct val="90000"/>
              </a:lnSpc>
            </a:pPr>
            <a:r>
              <a:rPr lang="it-IT" sz="1800" b="0" i="0" u="none" strike="noStrike" dirty="0">
                <a:effectLst/>
                <a:latin typeface="AkkuratLLWeb"/>
              </a:rPr>
              <a:t>Key challengers to the </a:t>
            </a:r>
            <a:r>
              <a:rPr lang="it-IT" sz="1800" b="0" i="0" u="none" strike="noStrike" dirty="0" err="1">
                <a:effectLst/>
                <a:latin typeface="AkkuratLLWeb"/>
              </a:rPr>
              <a:t>order</a:t>
            </a:r>
            <a:r>
              <a:rPr lang="it-IT" sz="1800" b="0" i="0" u="none" strike="noStrike" dirty="0">
                <a:effectLst/>
                <a:latin typeface="AkkuratLLWeb"/>
              </a:rPr>
              <a:t>, Russia and China, </a:t>
            </a:r>
            <a:r>
              <a:rPr lang="it-IT" sz="1800" b="0" i="0" u="none" strike="noStrike" dirty="0" err="1">
                <a:effectLst/>
                <a:latin typeface="AkkuratLLWeb"/>
              </a:rPr>
              <a:t>initially</a:t>
            </a:r>
            <a:r>
              <a:rPr lang="it-IT" sz="1800" b="0" i="0" u="none" strike="noStrike" dirty="0">
                <a:effectLst/>
                <a:latin typeface="AkkuratLLWeb"/>
              </a:rPr>
              <a:t> do </a:t>
            </a:r>
            <a:r>
              <a:rPr lang="it-IT" sz="1800" b="0" i="0" u="none" strike="noStrike" dirty="0" err="1">
                <a:effectLst/>
                <a:latin typeface="AkkuratLLWeb"/>
              </a:rPr>
              <a:t>not</a:t>
            </a:r>
            <a:r>
              <a:rPr lang="it-IT" sz="1800" b="0" i="0" u="none" strike="noStrike" dirty="0">
                <a:effectLst/>
                <a:latin typeface="AkkuratLLWeb"/>
              </a:rPr>
              <a:t> </a:t>
            </a:r>
            <a:r>
              <a:rPr lang="it-IT" sz="1800" b="0" i="0" u="none" strike="noStrike" dirty="0" err="1">
                <a:effectLst/>
                <a:latin typeface="AkkuratLLWeb"/>
              </a:rPr>
              <a:t>seek</a:t>
            </a:r>
            <a:r>
              <a:rPr lang="it-IT" sz="1800" b="0" i="0" u="none" strike="noStrike" dirty="0">
                <a:effectLst/>
                <a:latin typeface="AkkuratLLWeb"/>
              </a:rPr>
              <a:t> to </a:t>
            </a:r>
            <a:r>
              <a:rPr lang="it-IT" sz="1800" b="0" i="0" u="none" strike="noStrike" dirty="0" err="1">
                <a:effectLst/>
                <a:latin typeface="AkkuratLLWeb"/>
              </a:rPr>
              <a:t>destroy</a:t>
            </a:r>
            <a:r>
              <a:rPr lang="it-IT" sz="1800" b="0" i="0" u="none" strike="noStrike" dirty="0">
                <a:effectLst/>
                <a:latin typeface="AkkuratLLWeb"/>
              </a:rPr>
              <a:t> </a:t>
            </a:r>
            <a:r>
              <a:rPr lang="it-IT" sz="1800" b="0" i="0" u="none" strike="noStrike" dirty="0" err="1">
                <a:effectLst/>
                <a:latin typeface="AkkuratLLWeb"/>
              </a:rPr>
              <a:t>it</a:t>
            </a:r>
            <a:r>
              <a:rPr lang="it-IT" sz="1800" b="0" i="0" u="none" strike="noStrike" dirty="0">
                <a:effectLst/>
                <a:latin typeface="AkkuratLLWeb"/>
              </a:rPr>
              <a:t> so </a:t>
            </a:r>
            <a:r>
              <a:rPr lang="it-IT" sz="1800" b="0" i="0" u="none" strike="noStrike" dirty="0" err="1">
                <a:effectLst/>
                <a:latin typeface="AkkuratLLWeb"/>
              </a:rPr>
              <a:t>much</a:t>
            </a:r>
            <a:r>
              <a:rPr lang="it-IT" sz="1800" b="0" i="0" u="none" strike="noStrike" dirty="0">
                <a:effectLst/>
                <a:latin typeface="AkkuratLLWeb"/>
              </a:rPr>
              <a:t> </a:t>
            </a:r>
            <a:r>
              <a:rPr lang="it-IT" sz="1800" b="0" i="0" u="none" strike="noStrike" dirty="0" err="1">
                <a:effectLst/>
                <a:latin typeface="AkkuratLLWeb"/>
              </a:rPr>
              <a:t>as</a:t>
            </a:r>
            <a:r>
              <a:rPr lang="it-IT" sz="1800" b="0" i="0" u="none" strike="noStrike" dirty="0">
                <a:effectLst/>
                <a:latin typeface="AkkuratLLWeb"/>
              </a:rPr>
              <a:t> gain </a:t>
            </a:r>
            <a:r>
              <a:rPr lang="it-IT" sz="1800" b="0" i="0" u="none" strike="noStrike" dirty="0" err="1">
                <a:effectLst/>
                <a:latin typeface="AkkuratLLWeb"/>
              </a:rPr>
              <a:t>additional</a:t>
            </a:r>
            <a:r>
              <a:rPr lang="it-IT" sz="1800" b="0" i="0" u="none" strike="noStrike" dirty="0">
                <a:effectLst/>
                <a:latin typeface="AkkuratLLWeb"/>
              </a:rPr>
              <a:t> </a:t>
            </a:r>
            <a:r>
              <a:rPr lang="it-IT" sz="1800" b="0" i="0" u="none" strike="noStrike" dirty="0" err="1">
                <a:effectLst/>
                <a:latin typeface="AkkuratLLWeb"/>
              </a:rPr>
              <a:t>influence</a:t>
            </a:r>
            <a:r>
              <a:rPr lang="it-IT" sz="1800" b="0" i="0" u="none" strike="noStrike" dirty="0">
                <a:effectLst/>
                <a:latin typeface="AkkuratLLWeb"/>
              </a:rPr>
              <a:t> in </a:t>
            </a:r>
            <a:r>
              <a:rPr lang="it-IT" sz="1800" b="0" i="0" u="none" strike="noStrike" dirty="0" err="1">
                <a:effectLst/>
                <a:latin typeface="AkkuratLLWeb"/>
              </a:rPr>
              <a:t>its</a:t>
            </a:r>
            <a:r>
              <a:rPr lang="it-IT" sz="1800" b="0" i="0" u="none" strike="noStrike" dirty="0">
                <a:effectLst/>
                <a:latin typeface="AkkuratLLWeb"/>
              </a:rPr>
              <a:t> </a:t>
            </a:r>
            <a:r>
              <a:rPr lang="it-IT" sz="1800" b="0" i="0" u="none" strike="noStrike" dirty="0" err="1">
                <a:effectLst/>
                <a:latin typeface="AkkuratLLWeb"/>
              </a:rPr>
              <a:t>operation</a:t>
            </a:r>
            <a:r>
              <a:rPr lang="it-IT" sz="1800" dirty="0">
                <a:latin typeface="AkkuratLLWeb"/>
              </a:rPr>
              <a:t> (Rand Corporation 2018)</a:t>
            </a:r>
          </a:p>
          <a:p>
            <a:pPr>
              <a:lnSpc>
                <a:spcPct val="90000"/>
              </a:lnSpc>
            </a:pPr>
            <a:endParaRPr lang="en-US" sz="1800" dirty="0"/>
          </a:p>
        </p:txBody>
      </p:sp>
    </p:spTree>
    <p:extLst>
      <p:ext uri="{BB962C8B-B14F-4D97-AF65-F5344CB8AC3E}">
        <p14:creationId xmlns:p14="http://schemas.microsoft.com/office/powerpoint/2010/main" val="105244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F1ABBBE-73F2-6FA6-CA4D-0F0A246A5A36}"/>
              </a:ext>
            </a:extLst>
          </p:cNvPr>
          <p:cNvSpPr>
            <a:spLocks noGrp="1"/>
          </p:cNvSpPr>
          <p:nvPr>
            <p:ph type="title"/>
          </p:nvPr>
        </p:nvSpPr>
        <p:spPr>
          <a:xfrm>
            <a:off x="479161" y="639193"/>
            <a:ext cx="2678858" cy="3573516"/>
          </a:xfrm>
        </p:spPr>
        <p:txBody>
          <a:bodyPr vert="horz" lIns="91440" tIns="45720" rIns="91440" bIns="45720" rtlCol="0" anchor="b">
            <a:normAutofit/>
          </a:bodyPr>
          <a:lstStyle/>
          <a:p>
            <a:pPr algn="l" defTabSz="914400">
              <a:lnSpc>
                <a:spcPct val="90000"/>
              </a:lnSpc>
            </a:pPr>
            <a:r>
              <a:rPr lang="en-US" sz="1400" kern="1200" dirty="0">
                <a:solidFill>
                  <a:schemeClr val="tx1"/>
                </a:solidFill>
                <a:latin typeface="+mj-lt"/>
                <a:ea typeface="+mj-ea"/>
                <a:cs typeface="+mj-cs"/>
              </a:rPr>
              <a:t>summits of the ‘Global South’: India, South Africa, Indonesia pursuing national interests while securing consensus recognition that the prevailing ‘international rules-based order’ is inadequate and unacceptable</a:t>
            </a:r>
            <a:br>
              <a:rPr lang="en-US" sz="1400" kern="1200" dirty="0">
                <a:solidFill>
                  <a:schemeClr val="tx1"/>
                </a:solidFill>
                <a:latin typeface="+mj-lt"/>
                <a:ea typeface="+mj-ea"/>
                <a:cs typeface="+mj-cs"/>
              </a:rPr>
            </a:b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India’s refusal to play along with the collective West on Ukraine, ignoring sanctions and profit from buying Russian crude oil low, and seeking reconciliation with China</a:t>
            </a:r>
            <a:br>
              <a:rPr lang="en-US" sz="1400" kern="1200" dirty="0">
                <a:solidFill>
                  <a:schemeClr val="tx1"/>
                </a:solidFill>
                <a:latin typeface="+mj-lt"/>
                <a:ea typeface="+mj-ea"/>
                <a:cs typeface="+mj-cs"/>
              </a:rPr>
            </a:b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China’s trade with the countries of the global south (including BRICS) now surpasses its trade with the US, EU, and Japan combined</a:t>
            </a:r>
          </a:p>
        </p:txBody>
      </p:sp>
      <p:sp>
        <p:nvSpPr>
          <p:cNvPr id="5" name="CasellaDiTesto 4">
            <a:extLst>
              <a:ext uri="{FF2B5EF4-FFF2-40B4-BE49-F238E27FC236}">
                <a16:creationId xmlns:a16="http://schemas.microsoft.com/office/drawing/2014/main" id="{4DBCD5ED-DE2E-F0AE-717A-F80E44838CE9}"/>
              </a:ext>
            </a:extLst>
          </p:cNvPr>
          <p:cNvSpPr txBox="1"/>
          <p:nvPr/>
        </p:nvSpPr>
        <p:spPr>
          <a:xfrm>
            <a:off x="479161" y="4631161"/>
            <a:ext cx="2678858" cy="1559327"/>
          </a:xfrm>
          <a:prstGeom prst="rect">
            <a:avLst/>
          </a:prstGeom>
        </p:spPr>
        <p:txBody>
          <a:bodyPr vert="horz" lIns="91440" tIns="45720" rIns="91440" bIns="45720" rtlCol="0">
            <a:normAutofit/>
          </a:bodyPr>
          <a:lstStyle/>
          <a:p>
            <a:pPr defTabSz="914400">
              <a:lnSpc>
                <a:spcPct val="90000"/>
              </a:lnSpc>
              <a:spcBef>
                <a:spcPts val="1000"/>
              </a:spcBef>
            </a:pPr>
            <a:r>
              <a:rPr lang="en-US" sz="2400" kern="1200">
                <a:solidFill>
                  <a:schemeClr val="tx1"/>
                </a:solidFill>
                <a:latin typeface="+mn-lt"/>
                <a:ea typeface="+mn-ea"/>
                <a:cs typeface="+mn-cs"/>
              </a:rPr>
              <a:t>Global multipolarity continues to take shape.</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descr="Immagine che contiene testo, schermata, diagramma, cerchio&#10;&#10;Descrizione generata automaticamente">
            <a:extLst>
              <a:ext uri="{FF2B5EF4-FFF2-40B4-BE49-F238E27FC236}">
                <a16:creationId xmlns:a16="http://schemas.microsoft.com/office/drawing/2014/main" id="{B52A00C4-B01C-1F1E-2D2C-6332B0CDBCFC}"/>
              </a:ext>
            </a:extLst>
          </p:cNvPr>
          <p:cNvPicPr>
            <a:picLocks noChangeAspect="1"/>
          </p:cNvPicPr>
          <p:nvPr/>
        </p:nvPicPr>
        <p:blipFill rotWithShape="1">
          <a:blip r:embed="rId3"/>
          <a:srcRect r="11388" b="-2"/>
          <a:stretch/>
        </p:blipFill>
        <p:spPr>
          <a:xfrm>
            <a:off x="3490722" y="965061"/>
            <a:ext cx="5410962" cy="4900446"/>
          </a:xfrm>
          <a:prstGeom prst="rect">
            <a:avLst/>
          </a:prstGeom>
        </p:spPr>
      </p:pic>
    </p:spTree>
    <p:extLst>
      <p:ext uri="{BB962C8B-B14F-4D97-AF65-F5344CB8AC3E}">
        <p14:creationId xmlns:p14="http://schemas.microsoft.com/office/powerpoint/2010/main" val="159402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40F09A-FADF-F38E-8B45-09809D800DF6}"/>
              </a:ext>
            </a:extLst>
          </p:cNvPr>
          <p:cNvSpPr>
            <a:spLocks noGrp="1"/>
          </p:cNvSpPr>
          <p:nvPr>
            <p:ph type="title"/>
          </p:nvPr>
        </p:nvSpPr>
        <p:spPr/>
        <p:txBody>
          <a:bodyPr/>
          <a:lstStyle/>
          <a:p>
            <a:endParaRPr lang="it-IT"/>
          </a:p>
        </p:txBody>
      </p:sp>
      <p:pic>
        <p:nvPicPr>
          <p:cNvPr id="5" name="Segnaposto contenuto 4" descr="Immagine che contiene testo, mappa, diagramma&#10;&#10;Il contenuto generato dall'IA potrebbe non essere corretto.">
            <a:extLst>
              <a:ext uri="{FF2B5EF4-FFF2-40B4-BE49-F238E27FC236}">
                <a16:creationId xmlns:a16="http://schemas.microsoft.com/office/drawing/2014/main" id="{39A0082A-69BF-39AC-996C-A8FA39DE00DB}"/>
              </a:ext>
            </a:extLst>
          </p:cNvPr>
          <p:cNvPicPr>
            <a:picLocks noGrp="1" noChangeAspect="1"/>
          </p:cNvPicPr>
          <p:nvPr>
            <p:ph idx="1"/>
          </p:nvPr>
        </p:nvPicPr>
        <p:blipFill>
          <a:blip r:embed="rId2"/>
          <a:stretch>
            <a:fillRect/>
          </a:stretch>
        </p:blipFill>
        <p:spPr>
          <a:xfrm>
            <a:off x="457200" y="0"/>
            <a:ext cx="8229600" cy="4266767"/>
          </a:xfrm>
        </p:spPr>
      </p:pic>
      <p:pic>
        <p:nvPicPr>
          <p:cNvPr id="7" name="Immagine 6" descr="Immagine che contiene testo, schermata, Diagramma&#10;&#10;Il contenuto generato dall'IA potrebbe non essere corretto.">
            <a:extLst>
              <a:ext uri="{FF2B5EF4-FFF2-40B4-BE49-F238E27FC236}">
                <a16:creationId xmlns:a16="http://schemas.microsoft.com/office/drawing/2014/main" id="{53AE0BF8-EAB8-1E73-8FE0-EDA8B1DDBC17}"/>
              </a:ext>
            </a:extLst>
          </p:cNvPr>
          <p:cNvPicPr>
            <a:picLocks noChangeAspect="1"/>
          </p:cNvPicPr>
          <p:nvPr/>
        </p:nvPicPr>
        <p:blipFill>
          <a:blip r:embed="rId3"/>
          <a:stretch>
            <a:fillRect/>
          </a:stretch>
        </p:blipFill>
        <p:spPr>
          <a:xfrm>
            <a:off x="457200" y="3429000"/>
            <a:ext cx="8229600" cy="3154362"/>
          </a:xfrm>
          <a:prstGeom prst="rect">
            <a:avLst/>
          </a:prstGeom>
        </p:spPr>
      </p:pic>
    </p:spTree>
    <p:extLst>
      <p:ext uri="{BB962C8B-B14F-4D97-AF65-F5344CB8AC3E}">
        <p14:creationId xmlns:p14="http://schemas.microsoft.com/office/powerpoint/2010/main" val="143378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it-IT" sz="4700"/>
              <a:t>Global Military Spending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endParaRPr lang="it-IT" sz="1900" dirty="0"/>
          </a:p>
          <a:p>
            <a:r>
              <a:rPr lang="it-IT" sz="1900" dirty="0"/>
              <a:t>United States: USD 968 bn</a:t>
            </a:r>
          </a:p>
          <a:p>
            <a:r>
              <a:rPr lang="it-IT" sz="1900" dirty="0"/>
              <a:t>China: USD 242 bn</a:t>
            </a:r>
          </a:p>
          <a:p>
            <a:r>
              <a:rPr lang="it-IT" sz="1900" dirty="0"/>
              <a:t>Russia: USD 145.9 bn (+41.9% </a:t>
            </a:r>
            <a:r>
              <a:rPr lang="it-IT" sz="1900" dirty="0" err="1"/>
              <a:t>YoY</a:t>
            </a:r>
            <a:r>
              <a:rPr lang="it-IT" sz="1900" dirty="0"/>
              <a:t>)</a:t>
            </a:r>
          </a:p>
          <a:p>
            <a:pPr marL="0" indent="0">
              <a:buNone/>
            </a:pPr>
            <a:endParaRPr lang="it-IT" sz="1900" dirty="0"/>
          </a:p>
          <a:p>
            <a:r>
              <a:rPr lang="it-IT" sz="1900" dirty="0"/>
              <a:t>Share of global GDP: from 1.59% (2022) to 1.94% (2024).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Global Military Spending — Visual</a:t>
            </a:r>
          </a:p>
        </p:txBody>
      </p:sp>
      <p:pic>
        <p:nvPicPr>
          <p:cNvPr id="3" name="Picture 2" descr="fig_global_spending_bar.png"/>
          <p:cNvPicPr>
            <a:picLocks noChangeAspect="1"/>
          </p:cNvPicPr>
          <p:nvPr/>
        </p:nvPicPr>
        <p:blipFill>
          <a:blip r:embed="rId2"/>
          <a:stretch>
            <a:fillRect/>
          </a:stretch>
        </p:blipFill>
        <p:spPr>
          <a:xfrm>
            <a:off x="914399" y="1463040"/>
            <a:ext cx="6422571" cy="4114800"/>
          </a:xfrm>
          <a:prstGeom prst="rect">
            <a:avLst/>
          </a:prstGeom>
        </p:spPr>
      </p:pic>
      <p:sp>
        <p:nvSpPr>
          <p:cNvPr id="4" name="TextBox 3"/>
          <p:cNvSpPr txBox="1"/>
          <p:nvPr/>
        </p:nvSpPr>
        <p:spPr>
          <a:xfrm>
            <a:off x="914400" y="5669280"/>
            <a:ext cx="7315200" cy="731520"/>
          </a:xfrm>
          <a:prstGeom prst="rect">
            <a:avLst/>
          </a:prstGeom>
          <a:noFill/>
        </p:spPr>
        <p:txBody>
          <a:bodyPr wrap="none">
            <a:spAutoFit/>
          </a:bodyPr>
          <a:lstStyle/>
          <a:p>
            <a:r>
              <a:t>Source: IISS, The Military Balance 2025 (selected figures).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1D99C8-BADA-A38A-2FB4-766F82A9E593}"/>
              </a:ext>
            </a:extLst>
          </p:cNvPr>
          <p:cNvSpPr>
            <a:spLocks noGrp="1"/>
          </p:cNvSpPr>
          <p:nvPr>
            <p:ph type="title"/>
          </p:nvPr>
        </p:nvSpPr>
        <p:spPr/>
        <p:txBody>
          <a:bodyPr/>
          <a:lstStyle/>
          <a:p>
            <a:endParaRPr lang="it-IT"/>
          </a:p>
        </p:txBody>
      </p:sp>
      <p:pic>
        <p:nvPicPr>
          <p:cNvPr id="4" name="Immagine 3" descr="Immagine che contiene testo, schermata, Policromia, cerchio&#10;&#10;Il contenuto generato dall'IA potrebbe non essere corretto.">
            <a:extLst>
              <a:ext uri="{FF2B5EF4-FFF2-40B4-BE49-F238E27FC236}">
                <a16:creationId xmlns:a16="http://schemas.microsoft.com/office/drawing/2014/main" id="{EDB1D088-C2E3-8B1D-5C35-B73932FFB914}"/>
              </a:ext>
            </a:extLst>
          </p:cNvPr>
          <p:cNvPicPr>
            <a:picLocks noChangeAspect="1"/>
          </p:cNvPicPr>
          <p:nvPr/>
        </p:nvPicPr>
        <p:blipFill>
          <a:blip r:embed="rId2"/>
          <a:stretch>
            <a:fillRect/>
          </a:stretch>
        </p:blipFill>
        <p:spPr>
          <a:xfrm>
            <a:off x="228600" y="201854"/>
            <a:ext cx="8686800" cy="6454292"/>
          </a:xfrm>
          <a:prstGeom prst="rect">
            <a:avLst/>
          </a:prstGeom>
        </p:spPr>
      </p:pic>
    </p:spTree>
    <p:extLst>
      <p:ext uri="{BB962C8B-B14F-4D97-AF65-F5344CB8AC3E}">
        <p14:creationId xmlns:p14="http://schemas.microsoft.com/office/powerpoint/2010/main" val="2661146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TotalTime>
  <Words>1790</Words>
  <Application>Microsoft Macintosh PowerPoint</Application>
  <PresentationFormat>Presentazione su schermo (4:3)</PresentationFormat>
  <Paragraphs>170</Paragraphs>
  <Slides>28</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28</vt:i4>
      </vt:variant>
    </vt:vector>
  </HeadingPairs>
  <TitlesOfParts>
    <vt:vector size="36" baseType="lpstr">
      <vt:lpstr>-webkit-standard</vt:lpstr>
      <vt:lpstr>AkkuratLLWeb</vt:lpstr>
      <vt:lpstr>Aptos</vt:lpstr>
      <vt:lpstr>Arial</vt:lpstr>
      <vt:lpstr>Calibri</vt:lpstr>
      <vt:lpstr>Georgia</vt:lpstr>
      <vt:lpstr>Spectral</vt:lpstr>
      <vt:lpstr>Office Theme</vt:lpstr>
      <vt:lpstr>The War System: (Dis)armaments and International Relations</vt:lpstr>
      <vt:lpstr>Introduction</vt:lpstr>
      <vt:lpstr>Do you remember the liberal international order?</vt:lpstr>
      <vt:lpstr>70 years on, the crisis</vt:lpstr>
      <vt:lpstr>summits of the ‘Global South’: India, South Africa, Indonesia pursuing national interests while securing consensus recognition that the prevailing ‘international rules-based order’ is inadequate and unacceptable  India’s refusal to play along with the collective West on Ukraine, ignoring sanctions and profit from buying Russian crude oil low, and seeking reconciliation with China  China’s trade with the countries of the global south (including BRICS) now surpasses its trade with the US, EU, and Japan combined</vt:lpstr>
      <vt:lpstr>Presentazione standard di PowerPoint</vt:lpstr>
      <vt:lpstr>Global Military Spending</vt:lpstr>
      <vt:lpstr>Global Military Spending — Visual</vt:lpstr>
      <vt:lpstr>Presentazione standard di PowerPoint</vt:lpstr>
      <vt:lpstr>The Decline of Cold War Arms Control</vt:lpstr>
      <vt:lpstr>Timeline: Decline of Cold War Arms Control</vt:lpstr>
      <vt:lpstr>Europe Rearms</vt:lpstr>
      <vt:lpstr>Europe’s Rearmament — 2025 Snapshot</vt:lpstr>
      <vt:lpstr>EU NATO Defence Spending Growth (2013–2024)</vt:lpstr>
      <vt:lpstr>European Militarization Trends    (Sbilanciamoci 2025)</vt:lpstr>
      <vt:lpstr>Industrial Innovation</vt:lpstr>
      <vt:lpstr>How Warfare is Changing: Drones, EW &amp; AI</vt:lpstr>
      <vt:lpstr>Arm races, security dilemma and escalation to war</vt:lpstr>
      <vt:lpstr>Nuclear Forces Today</vt:lpstr>
      <vt:lpstr>Nuclear Modernization</vt:lpstr>
      <vt:lpstr>Emerging Weapons</vt:lpstr>
      <vt:lpstr>Nuclear Sharing and Doctrines</vt:lpstr>
      <vt:lpstr>Regional Deterrence</vt:lpstr>
      <vt:lpstr>Trends</vt:lpstr>
      <vt:lpstr>trends</vt:lpstr>
      <vt:lpstr>scenarios</vt:lpstr>
      <vt:lpstr>scenarios</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francesco strazzari</cp:lastModifiedBy>
  <cp:revision>2</cp:revision>
  <dcterms:created xsi:type="dcterms:W3CDTF">2013-01-27T09:14:16Z</dcterms:created>
  <dcterms:modified xsi:type="dcterms:W3CDTF">2025-09-28T21:33:18Z</dcterms:modified>
  <cp:category/>
</cp:coreProperties>
</file>