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9"/>
  </p:notesMasterIdLst>
  <p:handoutMasterIdLst>
    <p:handoutMasterId r:id="rId30"/>
  </p:handoutMasterIdLst>
  <p:sldIdLst>
    <p:sldId id="601" r:id="rId5"/>
    <p:sldId id="257" r:id="rId6"/>
    <p:sldId id="583" r:id="rId7"/>
    <p:sldId id="260" r:id="rId8"/>
    <p:sldId id="261" r:id="rId9"/>
    <p:sldId id="584" r:id="rId10"/>
    <p:sldId id="262" r:id="rId11"/>
    <p:sldId id="263" r:id="rId12"/>
    <p:sldId id="264" r:id="rId13"/>
    <p:sldId id="266" r:id="rId14"/>
    <p:sldId id="598" r:id="rId15"/>
    <p:sldId id="267" r:id="rId16"/>
    <p:sldId id="585" r:id="rId17"/>
    <p:sldId id="268" r:id="rId18"/>
    <p:sldId id="586" r:id="rId19"/>
    <p:sldId id="587" r:id="rId20"/>
    <p:sldId id="588" r:id="rId21"/>
    <p:sldId id="602" r:id="rId22"/>
    <p:sldId id="603" r:id="rId23"/>
    <p:sldId id="604" r:id="rId24"/>
    <p:sldId id="605" r:id="rId25"/>
    <p:sldId id="606" r:id="rId26"/>
    <p:sldId id="607" r:id="rId27"/>
    <p:sldId id="608" r:id="rId28"/>
  </p:sldIdLst>
  <p:sldSz cx="9144000" cy="6858000" type="screen4x3"/>
  <p:notesSz cx="6858000" cy="9144000"/>
  <p:embeddedFontLst>
    <p:embeddedFont>
      <p:font typeface="Gill Sans MT" panose="020B05020201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158">
          <p15:clr>
            <a:srgbClr val="A4A3A4"/>
          </p15:clr>
        </p15:guide>
        <p15:guide id="3" orient="horz" pos="4201">
          <p15:clr>
            <a:srgbClr val="A4A3A4"/>
          </p15:clr>
        </p15:guide>
        <p15:guide id="4" orient="horz" pos="3884">
          <p15:clr>
            <a:srgbClr val="A4A3A4"/>
          </p15:clr>
        </p15:guide>
        <p15:guide id="5" pos="2880">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5BA"/>
    <a:srgbClr val="46949D"/>
    <a:srgbClr val="006A8D"/>
    <a:srgbClr val="85BBC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8" autoAdjust="0"/>
    <p:restoredTop sz="90755" autoAdjust="0"/>
  </p:normalViewPr>
  <p:slideViewPr>
    <p:cSldViewPr snapToObjects="1" showGuides="1">
      <p:cViewPr varScale="1">
        <p:scale>
          <a:sx n="106" d="100"/>
          <a:sy n="106" d="100"/>
        </p:scale>
        <p:origin x="892" y="76"/>
      </p:cViewPr>
      <p:guideLst>
        <p:guide orient="horz" pos="2160"/>
        <p:guide orient="horz" pos="3158"/>
        <p:guide orient="horz" pos="4201"/>
        <p:guide orient="horz" pos="3884"/>
        <p:guide pos="2880"/>
        <p:guide pos="158"/>
        <p:guide pos="5602"/>
        <p:guide pos="2835"/>
        <p:guide pos="2925"/>
      </p:guideLst>
    </p:cSldViewPr>
  </p:slideViewPr>
  <p:notesTextViewPr>
    <p:cViewPr>
      <p:scale>
        <a:sx n="100" d="100"/>
        <a:sy n="100" d="100"/>
      </p:scale>
      <p:origin x="0" y="0"/>
    </p:cViewPr>
  </p:notesTextViewPr>
  <p:notesViewPr>
    <p:cSldViewPr snapToObjects="1" showGuides="1">
      <p:cViewPr varScale="1">
        <p:scale>
          <a:sx n="80" d="100"/>
          <a:sy n="80"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RIO%20Dropbox\Siri%20Aas%20Rustad\Siri%20workspace\SIRIS%20STORE\Trender%20i%20fred%20og%20konflikt_Siri\Conflict%20reports\2025\ConflictData2024_FiguresReport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irir\Downloads\hdr_data%20-%202025-09-28T163034.79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irir\PRIO%20Dropbox\Siri%20Aas%20Rustad\CHILDREN\Update2025\Figurer_mini_rapport_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irir\PRIO%20Dropbox\Siri%20Aas%20Rustad\CHILDREN\Update2025\Figurer_mini_rapport_202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Sheet1!$C$1</c:f>
              <c:strCache>
                <c:ptCount val="1"/>
                <c:pt idx="0">
                  <c:v>Other Conflicts</c:v>
                </c:pt>
              </c:strCache>
            </c:strRef>
          </c:tx>
          <c:spPr>
            <a:solidFill>
              <a:schemeClr val="tx2">
                <a:lumMod val="25000"/>
                <a:lumOff val="75000"/>
              </a:schemeClr>
            </a:solidFill>
            <a:ln>
              <a:noFill/>
            </a:ln>
            <a:effectLst/>
          </c:spPr>
          <c:val>
            <c:numRef>
              <c:f>Sheet1!$C$2:$C$80</c:f>
              <c:numCache>
                <c:formatCode>General</c:formatCode>
                <c:ptCount val="79"/>
                <c:pt idx="0">
                  <c:v>17</c:v>
                </c:pt>
                <c:pt idx="1">
                  <c:v>14</c:v>
                </c:pt>
                <c:pt idx="2">
                  <c:v>20</c:v>
                </c:pt>
                <c:pt idx="3">
                  <c:v>21</c:v>
                </c:pt>
                <c:pt idx="4">
                  <c:v>18</c:v>
                </c:pt>
                <c:pt idx="5">
                  <c:v>14</c:v>
                </c:pt>
                <c:pt idx="6">
                  <c:v>14</c:v>
                </c:pt>
                <c:pt idx="7">
                  <c:v>16</c:v>
                </c:pt>
                <c:pt idx="8">
                  <c:v>15</c:v>
                </c:pt>
                <c:pt idx="9">
                  <c:v>13</c:v>
                </c:pt>
                <c:pt idx="10">
                  <c:v>17</c:v>
                </c:pt>
                <c:pt idx="11">
                  <c:v>17</c:v>
                </c:pt>
                <c:pt idx="12">
                  <c:v>18</c:v>
                </c:pt>
                <c:pt idx="13">
                  <c:v>16</c:v>
                </c:pt>
                <c:pt idx="14">
                  <c:v>15</c:v>
                </c:pt>
                <c:pt idx="15">
                  <c:v>21</c:v>
                </c:pt>
                <c:pt idx="16">
                  <c:v>20</c:v>
                </c:pt>
                <c:pt idx="17">
                  <c:v>20</c:v>
                </c:pt>
                <c:pt idx="18">
                  <c:v>25</c:v>
                </c:pt>
                <c:pt idx="19">
                  <c:v>27</c:v>
                </c:pt>
                <c:pt idx="20">
                  <c:v>28</c:v>
                </c:pt>
                <c:pt idx="21">
                  <c:v>33</c:v>
                </c:pt>
                <c:pt idx="22">
                  <c:v>26</c:v>
                </c:pt>
                <c:pt idx="23">
                  <c:v>29</c:v>
                </c:pt>
                <c:pt idx="24">
                  <c:v>26</c:v>
                </c:pt>
                <c:pt idx="25">
                  <c:v>29</c:v>
                </c:pt>
                <c:pt idx="26">
                  <c:v>26</c:v>
                </c:pt>
                <c:pt idx="27">
                  <c:v>26</c:v>
                </c:pt>
                <c:pt idx="28">
                  <c:v>28</c:v>
                </c:pt>
                <c:pt idx="29">
                  <c:v>30</c:v>
                </c:pt>
                <c:pt idx="30">
                  <c:v>32</c:v>
                </c:pt>
                <c:pt idx="31">
                  <c:v>36</c:v>
                </c:pt>
                <c:pt idx="32">
                  <c:v>38</c:v>
                </c:pt>
                <c:pt idx="33">
                  <c:v>41</c:v>
                </c:pt>
                <c:pt idx="34">
                  <c:v>41</c:v>
                </c:pt>
                <c:pt idx="35">
                  <c:v>42</c:v>
                </c:pt>
                <c:pt idx="36">
                  <c:v>44</c:v>
                </c:pt>
                <c:pt idx="37">
                  <c:v>43</c:v>
                </c:pt>
                <c:pt idx="38">
                  <c:v>42</c:v>
                </c:pt>
                <c:pt idx="39">
                  <c:v>38</c:v>
                </c:pt>
                <c:pt idx="40">
                  <c:v>44</c:v>
                </c:pt>
                <c:pt idx="41">
                  <c:v>47</c:v>
                </c:pt>
                <c:pt idx="42">
                  <c:v>39</c:v>
                </c:pt>
                <c:pt idx="43">
                  <c:v>41</c:v>
                </c:pt>
                <c:pt idx="44">
                  <c:v>49</c:v>
                </c:pt>
                <c:pt idx="45">
                  <c:v>53</c:v>
                </c:pt>
                <c:pt idx="46">
                  <c:v>51</c:v>
                </c:pt>
                <c:pt idx="47">
                  <c:v>44</c:v>
                </c:pt>
                <c:pt idx="48">
                  <c:v>50</c:v>
                </c:pt>
                <c:pt idx="49">
                  <c:v>41</c:v>
                </c:pt>
                <c:pt idx="50">
                  <c:v>41</c:v>
                </c:pt>
                <c:pt idx="51">
                  <c:v>39</c:v>
                </c:pt>
                <c:pt idx="52">
                  <c:v>40</c:v>
                </c:pt>
                <c:pt idx="53">
                  <c:v>40</c:v>
                </c:pt>
                <c:pt idx="54">
                  <c:v>40</c:v>
                </c:pt>
                <c:pt idx="55">
                  <c:v>39</c:v>
                </c:pt>
                <c:pt idx="56">
                  <c:v>33</c:v>
                </c:pt>
                <c:pt idx="57">
                  <c:v>33</c:v>
                </c:pt>
                <c:pt idx="58">
                  <c:v>32</c:v>
                </c:pt>
                <c:pt idx="59">
                  <c:v>32</c:v>
                </c:pt>
                <c:pt idx="60">
                  <c:v>32</c:v>
                </c:pt>
                <c:pt idx="61">
                  <c:v>34</c:v>
                </c:pt>
                <c:pt idx="62">
                  <c:v>37</c:v>
                </c:pt>
                <c:pt idx="63">
                  <c:v>36</c:v>
                </c:pt>
                <c:pt idx="64">
                  <c:v>30</c:v>
                </c:pt>
                <c:pt idx="65">
                  <c:v>36</c:v>
                </c:pt>
                <c:pt idx="66">
                  <c:v>32</c:v>
                </c:pt>
                <c:pt idx="67">
                  <c:v>37</c:v>
                </c:pt>
                <c:pt idx="68">
                  <c:v>43</c:v>
                </c:pt>
                <c:pt idx="69">
                  <c:v>40</c:v>
                </c:pt>
                <c:pt idx="70">
                  <c:v>39</c:v>
                </c:pt>
                <c:pt idx="71">
                  <c:v>34</c:v>
                </c:pt>
                <c:pt idx="72">
                  <c:v>36</c:v>
                </c:pt>
                <c:pt idx="73">
                  <c:v>37</c:v>
                </c:pt>
                <c:pt idx="74">
                  <c:v>39</c:v>
                </c:pt>
                <c:pt idx="75">
                  <c:v>36</c:v>
                </c:pt>
                <c:pt idx="76">
                  <c:v>37</c:v>
                </c:pt>
                <c:pt idx="77">
                  <c:v>42</c:v>
                </c:pt>
                <c:pt idx="78">
                  <c:v>44</c:v>
                </c:pt>
              </c:numCache>
            </c:numRef>
          </c:val>
          <c:extLst>
            <c:ext xmlns:c16="http://schemas.microsoft.com/office/drawing/2014/chart" uri="{C3380CC4-5D6E-409C-BE32-E72D297353CC}">
              <c16:uniqueId val="{00000000-9A8A-489B-A6FC-68BE01DB1C8E}"/>
            </c:ext>
          </c:extLst>
        </c:ser>
        <c:ser>
          <c:idx val="1"/>
          <c:order val="1"/>
          <c:tx>
            <c:strRef>
              <c:f>Sheet1!$D$1</c:f>
              <c:strCache>
                <c:ptCount val="1"/>
                <c:pt idx="0">
                  <c:v>IS Conflicts</c:v>
                </c:pt>
              </c:strCache>
            </c:strRef>
          </c:tx>
          <c:spPr>
            <a:solidFill>
              <a:schemeClr val="accent2"/>
            </a:solidFill>
            <a:ln>
              <a:noFill/>
            </a:ln>
            <a:effectLst/>
          </c:spPr>
          <c:cat>
            <c:numRef>
              <c:f>Sheet1!$A$2:$A$80</c:f>
              <c:numCache>
                <c:formatCode>General</c:formatCode>
                <c:ptCount val="79"/>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pt idx="78">
                  <c:v>2024</c:v>
                </c:pt>
              </c:numCache>
            </c:numRef>
          </c:cat>
          <c:val>
            <c:numRef>
              <c:f>Sheet1!$D$2:$D$80</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1</c:v>
                </c:pt>
                <c:pt idx="60">
                  <c:v>1</c:v>
                </c:pt>
                <c:pt idx="61">
                  <c:v>1</c:v>
                </c:pt>
                <c:pt idx="62">
                  <c:v>1</c:v>
                </c:pt>
                <c:pt idx="63">
                  <c:v>1</c:v>
                </c:pt>
                <c:pt idx="64">
                  <c:v>1</c:v>
                </c:pt>
                <c:pt idx="65">
                  <c:v>1</c:v>
                </c:pt>
                <c:pt idx="66">
                  <c:v>1</c:v>
                </c:pt>
                <c:pt idx="67">
                  <c:v>2</c:v>
                </c:pt>
                <c:pt idx="68">
                  <c:v>3</c:v>
                </c:pt>
                <c:pt idx="69">
                  <c:v>14</c:v>
                </c:pt>
                <c:pt idx="70">
                  <c:v>15</c:v>
                </c:pt>
                <c:pt idx="71">
                  <c:v>18</c:v>
                </c:pt>
                <c:pt idx="72">
                  <c:v>14</c:v>
                </c:pt>
                <c:pt idx="73">
                  <c:v>18</c:v>
                </c:pt>
                <c:pt idx="74">
                  <c:v>16</c:v>
                </c:pt>
                <c:pt idx="75">
                  <c:v>15</c:v>
                </c:pt>
                <c:pt idx="76">
                  <c:v>14</c:v>
                </c:pt>
                <c:pt idx="77">
                  <c:v>12</c:v>
                </c:pt>
                <c:pt idx="78">
                  <c:v>12</c:v>
                </c:pt>
              </c:numCache>
            </c:numRef>
          </c:val>
          <c:extLst>
            <c:ext xmlns:c16="http://schemas.microsoft.com/office/drawing/2014/chart" uri="{C3380CC4-5D6E-409C-BE32-E72D297353CC}">
              <c16:uniqueId val="{00000001-9A8A-489B-A6FC-68BE01DB1C8E}"/>
            </c:ext>
          </c:extLst>
        </c:ser>
        <c:ser>
          <c:idx val="2"/>
          <c:order val="2"/>
          <c:tx>
            <c:strRef>
              <c:f>Sheet1!$E$1</c:f>
              <c:strCache>
                <c:ptCount val="1"/>
                <c:pt idx="0">
                  <c:v>JNIM Conflicts</c:v>
                </c:pt>
              </c:strCache>
            </c:strRef>
          </c:tx>
          <c:spPr>
            <a:solidFill>
              <a:srgbClr val="FFFF00"/>
            </a:solidFill>
            <a:ln>
              <a:noFill/>
            </a:ln>
            <a:effectLst/>
          </c:spPr>
          <c:cat>
            <c:numRef>
              <c:f>Sheet1!$A$2:$A$80</c:f>
              <c:numCache>
                <c:formatCode>General</c:formatCode>
                <c:ptCount val="79"/>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pt idx="78">
                  <c:v>2024</c:v>
                </c:pt>
              </c:numCache>
            </c:numRef>
          </c:cat>
          <c:val>
            <c:numRef>
              <c:f>Sheet1!$E$2:$E$80</c:f>
              <c:numCache>
                <c:formatCode>General</c:formatCode>
                <c:ptCount val="7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1</c:v>
                </c:pt>
                <c:pt idx="72">
                  <c:v>2</c:v>
                </c:pt>
                <c:pt idx="73">
                  <c:v>2</c:v>
                </c:pt>
                <c:pt idx="74">
                  <c:v>2</c:v>
                </c:pt>
                <c:pt idx="75">
                  <c:v>3</c:v>
                </c:pt>
                <c:pt idx="76">
                  <c:v>5</c:v>
                </c:pt>
                <c:pt idx="77">
                  <c:v>5</c:v>
                </c:pt>
                <c:pt idx="78">
                  <c:v>5</c:v>
                </c:pt>
              </c:numCache>
            </c:numRef>
          </c:val>
          <c:extLst>
            <c:ext xmlns:c16="http://schemas.microsoft.com/office/drawing/2014/chart" uri="{C3380CC4-5D6E-409C-BE32-E72D297353CC}">
              <c16:uniqueId val="{00000002-9A8A-489B-A6FC-68BE01DB1C8E}"/>
            </c:ext>
          </c:extLst>
        </c:ser>
        <c:dLbls>
          <c:showLegendKey val="0"/>
          <c:showVal val="0"/>
          <c:showCatName val="0"/>
          <c:showSerName val="0"/>
          <c:showPercent val="0"/>
          <c:showBubbleSize val="0"/>
        </c:dLbls>
        <c:axId val="145741696"/>
        <c:axId val="145742176"/>
      </c:areaChart>
      <c:lineChart>
        <c:grouping val="standard"/>
        <c:varyColors val="0"/>
        <c:ser>
          <c:idx val="3"/>
          <c:order val="3"/>
          <c:tx>
            <c:strRef>
              <c:f>Sheet1!$F$1</c:f>
              <c:strCache>
                <c:ptCount val="1"/>
                <c:pt idx="0">
                  <c:v>IS_bd</c:v>
                </c:pt>
              </c:strCache>
            </c:strRef>
          </c:tx>
          <c:spPr>
            <a:ln w="28575" cap="rnd">
              <a:solidFill>
                <a:schemeClr val="accent2"/>
              </a:solidFill>
              <a:round/>
            </a:ln>
            <a:effectLst/>
          </c:spPr>
          <c:marker>
            <c:symbol val="none"/>
          </c:marker>
          <c:cat>
            <c:numRef>
              <c:f>Sheet1!$A$2:$A$80</c:f>
              <c:numCache>
                <c:formatCode>General</c:formatCode>
                <c:ptCount val="79"/>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pt idx="78">
                  <c:v>2024</c:v>
                </c:pt>
              </c:numCache>
            </c:numRef>
          </c:cat>
          <c:val>
            <c:numRef>
              <c:f>Sheet1!$F$2:$F$80</c:f>
              <c:numCache>
                <c:formatCode>General</c:formatCode>
                <c:ptCount val="79"/>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2422</c:v>
                </c:pt>
                <c:pt idx="59">
                  <c:v>2208</c:v>
                </c:pt>
                <c:pt idx="60">
                  <c:v>3732</c:v>
                </c:pt>
                <c:pt idx="61">
                  <c:v>1741</c:v>
                </c:pt>
                <c:pt idx="62">
                  <c:v>1246</c:v>
                </c:pt>
                <c:pt idx="63">
                  <c:v>1036</c:v>
                </c:pt>
                <c:pt idx="64">
                  <c:v>989</c:v>
                </c:pt>
                <c:pt idx="65">
                  <c:v>837</c:v>
                </c:pt>
                <c:pt idx="66">
                  <c:v>565</c:v>
                </c:pt>
                <c:pt idx="67">
                  <c:v>3292</c:v>
                </c:pt>
                <c:pt idx="68">
                  <c:v>21259</c:v>
                </c:pt>
                <c:pt idx="69">
                  <c:v>26183</c:v>
                </c:pt>
                <c:pt idx="70">
                  <c:v>29147</c:v>
                </c:pt>
                <c:pt idx="71">
                  <c:v>28879</c:v>
                </c:pt>
                <c:pt idx="72">
                  <c:v>10592</c:v>
                </c:pt>
                <c:pt idx="73">
                  <c:v>5364</c:v>
                </c:pt>
                <c:pt idx="74">
                  <c:v>6817</c:v>
                </c:pt>
                <c:pt idx="75">
                  <c:v>5770</c:v>
                </c:pt>
                <c:pt idx="76">
                  <c:v>4706</c:v>
                </c:pt>
                <c:pt idx="77">
                  <c:v>4344</c:v>
                </c:pt>
                <c:pt idx="78">
                  <c:v>3217</c:v>
                </c:pt>
              </c:numCache>
            </c:numRef>
          </c:val>
          <c:smooth val="0"/>
          <c:extLst>
            <c:ext xmlns:c16="http://schemas.microsoft.com/office/drawing/2014/chart" uri="{C3380CC4-5D6E-409C-BE32-E72D297353CC}">
              <c16:uniqueId val="{00000003-9A8A-489B-A6FC-68BE01DB1C8E}"/>
            </c:ext>
          </c:extLst>
        </c:ser>
        <c:ser>
          <c:idx val="4"/>
          <c:order val="4"/>
          <c:tx>
            <c:strRef>
              <c:f>Sheet1!$G$1</c:f>
              <c:strCache>
                <c:ptCount val="1"/>
                <c:pt idx="0">
                  <c:v>JNIM_bd</c:v>
                </c:pt>
              </c:strCache>
            </c:strRef>
          </c:tx>
          <c:spPr>
            <a:ln w="28575" cap="rnd">
              <a:solidFill>
                <a:srgbClr val="FFFF00"/>
              </a:solidFill>
              <a:round/>
            </a:ln>
            <a:effectLst/>
          </c:spPr>
          <c:marker>
            <c:symbol val="none"/>
          </c:marker>
          <c:dPt>
            <c:idx val="77"/>
            <c:marker>
              <c:symbol val="none"/>
            </c:marker>
            <c:bubble3D val="0"/>
            <c:extLst>
              <c:ext xmlns:c16="http://schemas.microsoft.com/office/drawing/2014/chart" uri="{C3380CC4-5D6E-409C-BE32-E72D297353CC}">
                <c16:uniqueId val="{00000004-9A8A-489B-A6FC-68BE01DB1C8E}"/>
              </c:ext>
            </c:extLst>
          </c:dPt>
          <c:cat>
            <c:numRef>
              <c:f>Sheet1!$A$2:$A$80</c:f>
              <c:numCache>
                <c:formatCode>General</c:formatCode>
                <c:ptCount val="79"/>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pt idx="78">
                  <c:v>2024</c:v>
                </c:pt>
              </c:numCache>
            </c:numRef>
          </c:cat>
          <c:val>
            <c:numRef>
              <c:f>Sheet1!$G$2:$G$80</c:f>
              <c:numCache>
                <c:formatCode>General</c:formatCode>
                <c:ptCount val="79"/>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246</c:v>
                </c:pt>
                <c:pt idx="72">
                  <c:v>481</c:v>
                </c:pt>
                <c:pt idx="73">
                  <c:v>693</c:v>
                </c:pt>
                <c:pt idx="74">
                  <c:v>872</c:v>
                </c:pt>
                <c:pt idx="75">
                  <c:v>1513</c:v>
                </c:pt>
                <c:pt idx="76">
                  <c:v>3037</c:v>
                </c:pt>
                <c:pt idx="77">
                  <c:v>4782</c:v>
                </c:pt>
                <c:pt idx="78">
                  <c:v>3459</c:v>
                </c:pt>
              </c:numCache>
            </c:numRef>
          </c:val>
          <c:smooth val="0"/>
          <c:extLst>
            <c:ext xmlns:c16="http://schemas.microsoft.com/office/drawing/2014/chart" uri="{C3380CC4-5D6E-409C-BE32-E72D297353CC}">
              <c16:uniqueId val="{00000005-9A8A-489B-A6FC-68BE01DB1C8E}"/>
            </c:ext>
          </c:extLst>
        </c:ser>
        <c:ser>
          <c:idx val="5"/>
          <c:order val="5"/>
          <c:tx>
            <c:strRef>
              <c:f>Sheet1!$H$1</c:f>
              <c:strCache>
                <c:ptCount val="1"/>
                <c:pt idx="0">
                  <c:v>Other bd</c:v>
                </c:pt>
              </c:strCache>
            </c:strRef>
          </c:tx>
          <c:spPr>
            <a:ln w="28575" cap="rnd">
              <a:solidFill>
                <a:schemeClr val="tx1"/>
              </a:solidFill>
              <a:round/>
            </a:ln>
            <a:effectLst/>
          </c:spPr>
          <c:marker>
            <c:symbol val="none"/>
          </c:marker>
          <c:cat>
            <c:numRef>
              <c:f>Sheet1!$A$2:$A$80</c:f>
              <c:numCache>
                <c:formatCode>General</c:formatCode>
                <c:ptCount val="79"/>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pt idx="78">
                  <c:v>2024</c:v>
                </c:pt>
              </c:numCache>
            </c:numRef>
          </c:cat>
          <c:val>
            <c:numRef>
              <c:f>Sheet1!$H$2:$H$80</c:f>
              <c:numCache>
                <c:formatCode>General</c:formatCode>
                <c:ptCount val="79"/>
                <c:pt idx="43">
                  <c:v>55184</c:v>
                </c:pt>
                <c:pt idx="44">
                  <c:v>80297</c:v>
                </c:pt>
                <c:pt idx="45">
                  <c:v>70353</c:v>
                </c:pt>
                <c:pt idx="46">
                  <c:v>53406</c:v>
                </c:pt>
                <c:pt idx="47">
                  <c:v>44949</c:v>
                </c:pt>
                <c:pt idx="48">
                  <c:v>38517</c:v>
                </c:pt>
                <c:pt idx="49">
                  <c:v>36742</c:v>
                </c:pt>
                <c:pt idx="50">
                  <c:v>28885</c:v>
                </c:pt>
                <c:pt idx="51">
                  <c:v>40340</c:v>
                </c:pt>
                <c:pt idx="52">
                  <c:v>40218</c:v>
                </c:pt>
                <c:pt idx="53">
                  <c:v>81047</c:v>
                </c:pt>
                <c:pt idx="54">
                  <c:v>78671</c:v>
                </c:pt>
                <c:pt idx="55">
                  <c:v>23592</c:v>
                </c:pt>
                <c:pt idx="56">
                  <c:v>21106</c:v>
                </c:pt>
                <c:pt idx="57">
                  <c:v>23194</c:v>
                </c:pt>
                <c:pt idx="58">
                  <c:v>17224</c:v>
                </c:pt>
                <c:pt idx="59">
                  <c:v>10114</c:v>
                </c:pt>
                <c:pt idx="60">
                  <c:v>16431</c:v>
                </c:pt>
                <c:pt idx="61">
                  <c:v>17473</c:v>
                </c:pt>
                <c:pt idx="62">
                  <c:v>27459</c:v>
                </c:pt>
                <c:pt idx="63">
                  <c:v>33570</c:v>
                </c:pt>
                <c:pt idx="64">
                  <c:v>20099</c:v>
                </c:pt>
                <c:pt idx="65">
                  <c:v>24243</c:v>
                </c:pt>
                <c:pt idx="66">
                  <c:v>73506</c:v>
                </c:pt>
                <c:pt idx="67">
                  <c:v>90196</c:v>
                </c:pt>
                <c:pt idx="68">
                  <c:v>94713</c:v>
                </c:pt>
                <c:pt idx="69">
                  <c:v>78252</c:v>
                </c:pt>
                <c:pt idx="70">
                  <c:v>61477</c:v>
                </c:pt>
                <c:pt idx="71">
                  <c:v>42898</c:v>
                </c:pt>
                <c:pt idx="72">
                  <c:v>43958</c:v>
                </c:pt>
                <c:pt idx="73">
                  <c:v>46553</c:v>
                </c:pt>
                <c:pt idx="74">
                  <c:v>65539</c:v>
                </c:pt>
                <c:pt idx="75">
                  <c:v>192506</c:v>
                </c:pt>
                <c:pt idx="76">
                  <c:v>269150</c:v>
                </c:pt>
                <c:pt idx="77">
                  <c:v>121935</c:v>
                </c:pt>
                <c:pt idx="78">
                  <c:v>121763</c:v>
                </c:pt>
              </c:numCache>
            </c:numRef>
          </c:val>
          <c:smooth val="0"/>
          <c:extLst>
            <c:ext xmlns:c16="http://schemas.microsoft.com/office/drawing/2014/chart" uri="{C3380CC4-5D6E-409C-BE32-E72D297353CC}">
              <c16:uniqueId val="{00000006-9A8A-489B-A6FC-68BE01DB1C8E}"/>
            </c:ext>
          </c:extLst>
        </c:ser>
        <c:dLbls>
          <c:showLegendKey val="0"/>
          <c:showVal val="0"/>
          <c:showCatName val="0"/>
          <c:showSerName val="0"/>
          <c:showPercent val="0"/>
          <c:showBubbleSize val="0"/>
        </c:dLbls>
        <c:marker val="1"/>
        <c:smooth val="0"/>
        <c:axId val="500146784"/>
        <c:axId val="500149664"/>
      </c:lineChart>
      <c:catAx>
        <c:axId val="1457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742176"/>
        <c:crosses val="autoZero"/>
        <c:auto val="1"/>
        <c:lblAlgn val="ctr"/>
        <c:lblOffset val="100"/>
        <c:noMultiLvlLbl val="0"/>
      </c:catAx>
      <c:valAx>
        <c:axId val="14574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741696"/>
        <c:crosses val="autoZero"/>
        <c:crossBetween val="between"/>
      </c:valAx>
      <c:valAx>
        <c:axId val="5001496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146784"/>
        <c:crosses val="max"/>
        <c:crossBetween val="between"/>
      </c:valAx>
      <c:catAx>
        <c:axId val="500146784"/>
        <c:scaling>
          <c:orientation val="minMax"/>
        </c:scaling>
        <c:delete val="1"/>
        <c:axPos val="b"/>
        <c:numFmt formatCode="General" sourceLinked="1"/>
        <c:majorTickMark val="out"/>
        <c:minorTickMark val="none"/>
        <c:tickLblPos val="nextTo"/>
        <c:crossAx val="5001496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3'!$B$1</c:f>
              <c:strCache>
                <c:ptCount val="1"/>
                <c:pt idx="0">
                  <c:v>Number of conflict-affected countries</c:v>
                </c:pt>
              </c:strCache>
            </c:strRef>
          </c:tx>
          <c:spPr>
            <a:solidFill>
              <a:srgbClr val="0070C0"/>
            </a:solidFill>
            <a:ln>
              <a:noFill/>
            </a:ln>
            <a:effectLst/>
          </c:spPr>
          <c:invertIfNegative val="0"/>
          <c:cat>
            <c:numRef>
              <c:f>'Figure 3'!$A$2:$A$37</c:f>
              <c:numCache>
                <c:formatCode>General</c:formatCode>
                <c:ptCount val="3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numCache>
            </c:numRef>
          </c:cat>
          <c:val>
            <c:numRef>
              <c:f>'Figure 3'!$B$2:$B$37</c:f>
              <c:numCache>
                <c:formatCode>General</c:formatCode>
                <c:ptCount val="36"/>
                <c:pt idx="0">
                  <c:v>35</c:v>
                </c:pt>
                <c:pt idx="1">
                  <c:v>36</c:v>
                </c:pt>
                <c:pt idx="2">
                  <c:v>39</c:v>
                </c:pt>
                <c:pt idx="3">
                  <c:v>37</c:v>
                </c:pt>
                <c:pt idx="4">
                  <c:v>32</c:v>
                </c:pt>
                <c:pt idx="5">
                  <c:v>35</c:v>
                </c:pt>
                <c:pt idx="6">
                  <c:v>31</c:v>
                </c:pt>
                <c:pt idx="7">
                  <c:v>31</c:v>
                </c:pt>
                <c:pt idx="8">
                  <c:v>31</c:v>
                </c:pt>
                <c:pt idx="9">
                  <c:v>33</c:v>
                </c:pt>
                <c:pt idx="10">
                  <c:v>30</c:v>
                </c:pt>
                <c:pt idx="11">
                  <c:v>29</c:v>
                </c:pt>
                <c:pt idx="12">
                  <c:v>31</c:v>
                </c:pt>
                <c:pt idx="13">
                  <c:v>25</c:v>
                </c:pt>
                <c:pt idx="14">
                  <c:v>28</c:v>
                </c:pt>
                <c:pt idx="15">
                  <c:v>25</c:v>
                </c:pt>
                <c:pt idx="16">
                  <c:v>24</c:v>
                </c:pt>
                <c:pt idx="17">
                  <c:v>25</c:v>
                </c:pt>
                <c:pt idx="18">
                  <c:v>25</c:v>
                </c:pt>
                <c:pt idx="19">
                  <c:v>30</c:v>
                </c:pt>
                <c:pt idx="20">
                  <c:v>27</c:v>
                </c:pt>
                <c:pt idx="21">
                  <c:v>25</c:v>
                </c:pt>
                <c:pt idx="22">
                  <c:v>30</c:v>
                </c:pt>
                <c:pt idx="23">
                  <c:v>25</c:v>
                </c:pt>
                <c:pt idx="24">
                  <c:v>27</c:v>
                </c:pt>
                <c:pt idx="25">
                  <c:v>31</c:v>
                </c:pt>
                <c:pt idx="26">
                  <c:v>33</c:v>
                </c:pt>
                <c:pt idx="27">
                  <c:v>38</c:v>
                </c:pt>
                <c:pt idx="28">
                  <c:v>33</c:v>
                </c:pt>
                <c:pt idx="29">
                  <c:v>33</c:v>
                </c:pt>
                <c:pt idx="30">
                  <c:v>36</c:v>
                </c:pt>
                <c:pt idx="31">
                  <c:v>39</c:v>
                </c:pt>
                <c:pt idx="32">
                  <c:v>34</c:v>
                </c:pt>
                <c:pt idx="33">
                  <c:v>39</c:v>
                </c:pt>
                <c:pt idx="34">
                  <c:v>34</c:v>
                </c:pt>
                <c:pt idx="35">
                  <c:v>36</c:v>
                </c:pt>
              </c:numCache>
            </c:numRef>
          </c:val>
          <c:extLst>
            <c:ext xmlns:c16="http://schemas.microsoft.com/office/drawing/2014/chart" uri="{C3380CC4-5D6E-409C-BE32-E72D297353CC}">
              <c16:uniqueId val="{00000000-72B9-4EDA-89C7-F33DFB788E8E}"/>
            </c:ext>
          </c:extLst>
        </c:ser>
        <c:dLbls>
          <c:showLegendKey val="0"/>
          <c:showVal val="0"/>
          <c:showCatName val="0"/>
          <c:showSerName val="0"/>
          <c:showPercent val="0"/>
          <c:showBubbleSize val="0"/>
        </c:dLbls>
        <c:gapWidth val="219"/>
        <c:overlap val="-27"/>
        <c:axId val="1455490400"/>
        <c:axId val="1455470720"/>
      </c:barChart>
      <c:lineChart>
        <c:grouping val="standard"/>
        <c:varyColors val="0"/>
        <c:ser>
          <c:idx val="1"/>
          <c:order val="1"/>
          <c:tx>
            <c:strRef>
              <c:f>'Figure 3'!$C$1</c:f>
              <c:strCache>
                <c:ptCount val="1"/>
                <c:pt idx="0">
                  <c:v>Number of conflicts</c:v>
                </c:pt>
              </c:strCache>
            </c:strRef>
          </c:tx>
          <c:spPr>
            <a:ln w="28575" cap="rnd">
              <a:solidFill>
                <a:schemeClr val="accent1">
                  <a:lumMod val="40000"/>
                  <a:lumOff val="60000"/>
                </a:schemeClr>
              </a:solidFill>
              <a:prstDash val="sysDash"/>
              <a:round/>
            </a:ln>
            <a:effectLst/>
          </c:spPr>
          <c:marker>
            <c:symbol val="none"/>
          </c:marker>
          <c:val>
            <c:numRef>
              <c:f>'Figure 3'!$C$2:$C$37</c:f>
              <c:numCache>
                <c:formatCode>General</c:formatCode>
                <c:ptCount val="36"/>
                <c:pt idx="0">
                  <c:v>41</c:v>
                </c:pt>
                <c:pt idx="1">
                  <c:v>49</c:v>
                </c:pt>
                <c:pt idx="2">
                  <c:v>53</c:v>
                </c:pt>
                <c:pt idx="3">
                  <c:v>51</c:v>
                </c:pt>
                <c:pt idx="4">
                  <c:v>44</c:v>
                </c:pt>
                <c:pt idx="5">
                  <c:v>50</c:v>
                </c:pt>
                <c:pt idx="6">
                  <c:v>41</c:v>
                </c:pt>
                <c:pt idx="7">
                  <c:v>41</c:v>
                </c:pt>
                <c:pt idx="8">
                  <c:v>39</c:v>
                </c:pt>
                <c:pt idx="9">
                  <c:v>40</c:v>
                </c:pt>
                <c:pt idx="10">
                  <c:v>40</c:v>
                </c:pt>
                <c:pt idx="11">
                  <c:v>40</c:v>
                </c:pt>
                <c:pt idx="12">
                  <c:v>39</c:v>
                </c:pt>
                <c:pt idx="13">
                  <c:v>33</c:v>
                </c:pt>
                <c:pt idx="14">
                  <c:v>33</c:v>
                </c:pt>
                <c:pt idx="15">
                  <c:v>33</c:v>
                </c:pt>
                <c:pt idx="16">
                  <c:v>33</c:v>
                </c:pt>
                <c:pt idx="17">
                  <c:v>33</c:v>
                </c:pt>
                <c:pt idx="18">
                  <c:v>35</c:v>
                </c:pt>
                <c:pt idx="19">
                  <c:v>38</c:v>
                </c:pt>
                <c:pt idx="20">
                  <c:v>37</c:v>
                </c:pt>
                <c:pt idx="21">
                  <c:v>31</c:v>
                </c:pt>
                <c:pt idx="22">
                  <c:v>37</c:v>
                </c:pt>
                <c:pt idx="23">
                  <c:v>33</c:v>
                </c:pt>
                <c:pt idx="24">
                  <c:v>39</c:v>
                </c:pt>
                <c:pt idx="25">
                  <c:v>46</c:v>
                </c:pt>
                <c:pt idx="26">
                  <c:v>54</c:v>
                </c:pt>
                <c:pt idx="27">
                  <c:v>54</c:v>
                </c:pt>
                <c:pt idx="28">
                  <c:v>53</c:v>
                </c:pt>
                <c:pt idx="29">
                  <c:v>52</c:v>
                </c:pt>
                <c:pt idx="30">
                  <c:v>57</c:v>
                </c:pt>
                <c:pt idx="31">
                  <c:v>57</c:v>
                </c:pt>
                <c:pt idx="32">
                  <c:v>54</c:v>
                </c:pt>
                <c:pt idx="33">
                  <c:v>56</c:v>
                </c:pt>
                <c:pt idx="34">
                  <c:v>59</c:v>
                </c:pt>
                <c:pt idx="35">
                  <c:v>61</c:v>
                </c:pt>
              </c:numCache>
            </c:numRef>
          </c:val>
          <c:smooth val="0"/>
          <c:extLst>
            <c:ext xmlns:c16="http://schemas.microsoft.com/office/drawing/2014/chart" uri="{C3380CC4-5D6E-409C-BE32-E72D297353CC}">
              <c16:uniqueId val="{00000001-72B9-4EDA-89C7-F33DFB788E8E}"/>
            </c:ext>
          </c:extLst>
        </c:ser>
        <c:dLbls>
          <c:showLegendKey val="0"/>
          <c:showVal val="0"/>
          <c:showCatName val="0"/>
          <c:showSerName val="0"/>
          <c:showPercent val="0"/>
          <c:showBubbleSize val="0"/>
        </c:dLbls>
        <c:marker val="1"/>
        <c:smooth val="0"/>
        <c:axId val="1455490400"/>
        <c:axId val="1455470720"/>
      </c:lineChart>
      <c:catAx>
        <c:axId val="145549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470720"/>
        <c:crosses val="autoZero"/>
        <c:auto val="1"/>
        <c:lblAlgn val="ctr"/>
        <c:lblOffset val="100"/>
        <c:noMultiLvlLbl val="0"/>
      </c:catAx>
      <c:valAx>
        <c:axId val="145547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49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2"/>
          <c:tx>
            <c:strRef>
              <c:f>Sheet2!$S$1</c:f>
              <c:strCache>
                <c:ptCount val="1"/>
                <c:pt idx="0">
                  <c:v>Conflict</c:v>
                </c:pt>
              </c:strCache>
            </c:strRef>
          </c:tx>
          <c:spPr>
            <a:solidFill>
              <a:schemeClr val="bg1">
                <a:lumMod val="85000"/>
              </a:schemeClr>
            </a:solidFill>
            <a:ln w="76200">
              <a:solidFill>
                <a:schemeClr val="bg1">
                  <a:lumMod val="85000"/>
                </a:schemeClr>
              </a:solidFill>
            </a:ln>
            <a:effectLst/>
          </c:spPr>
          <c:invertIfNegative val="0"/>
          <c:val>
            <c:numRef>
              <c:f>Sheet2!$S$2:$S$27</c:f>
              <c:numCache>
                <c:formatCode>General</c:formatCode>
                <c:ptCount val="26"/>
                <c:pt idx="0">
                  <c:v>1</c:v>
                </c:pt>
                <c:pt idx="1">
                  <c:v>1</c:v>
                </c:pt>
                <c:pt idx="2">
                  <c:v>0</c:v>
                </c:pt>
                <c:pt idx="3">
                  <c:v>0</c:v>
                </c:pt>
                <c:pt idx="4">
                  <c:v>0</c:v>
                </c:pt>
                <c:pt idx="5">
                  <c:v>1</c:v>
                </c:pt>
                <c:pt idx="6">
                  <c:v>0</c:v>
                </c:pt>
                <c:pt idx="7">
                  <c:v>1</c:v>
                </c:pt>
                <c:pt idx="8">
                  <c:v>1</c:v>
                </c:pt>
                <c:pt idx="9">
                  <c:v>1</c:v>
                </c:pt>
                <c:pt idx="10">
                  <c:v>1</c:v>
                </c:pt>
                <c:pt idx="11">
                  <c:v>0</c:v>
                </c:pt>
                <c:pt idx="12">
                  <c:v>1</c:v>
                </c:pt>
                <c:pt idx="13">
                  <c:v>1</c:v>
                </c:pt>
                <c:pt idx="14">
                  <c:v>1</c:v>
                </c:pt>
                <c:pt idx="15">
                  <c:v>1</c:v>
                </c:pt>
                <c:pt idx="16">
                  <c:v>0</c:v>
                </c:pt>
                <c:pt idx="17">
                  <c:v>0</c:v>
                </c:pt>
                <c:pt idx="18">
                  <c:v>0</c:v>
                </c:pt>
                <c:pt idx="19">
                  <c:v>0</c:v>
                </c:pt>
                <c:pt idx="20">
                  <c:v>1</c:v>
                </c:pt>
                <c:pt idx="21">
                  <c:v>1</c:v>
                </c:pt>
                <c:pt idx="22">
                  <c:v>1</c:v>
                </c:pt>
                <c:pt idx="23">
                  <c:v>0</c:v>
                </c:pt>
                <c:pt idx="24">
                  <c:v>1</c:v>
                </c:pt>
                <c:pt idx="25">
                  <c:v>1</c:v>
                </c:pt>
              </c:numCache>
            </c:numRef>
          </c:val>
          <c:extLst>
            <c:ext xmlns:c16="http://schemas.microsoft.com/office/drawing/2014/chart" uri="{C3380CC4-5D6E-409C-BE32-E72D297353CC}">
              <c16:uniqueId val="{00000000-2F10-45FB-BCEF-8204F31C5B0A}"/>
            </c:ext>
          </c:extLst>
        </c:ser>
        <c:dLbls>
          <c:showLegendKey val="0"/>
          <c:showVal val="0"/>
          <c:showCatName val="0"/>
          <c:showSerName val="0"/>
          <c:showPercent val="0"/>
          <c:showBubbleSize val="0"/>
        </c:dLbls>
        <c:gapWidth val="219"/>
        <c:overlap val="100"/>
        <c:axId val="2063903552"/>
        <c:axId val="2063902592"/>
      </c:barChart>
      <c:lineChart>
        <c:grouping val="standard"/>
        <c:varyColors val="0"/>
        <c:ser>
          <c:idx val="0"/>
          <c:order val="0"/>
          <c:tx>
            <c:strRef>
              <c:f>Sheet2!$Q$1</c:f>
              <c:strCache>
                <c:ptCount val="1"/>
                <c:pt idx="0">
                  <c:v>Battle deaths</c:v>
                </c:pt>
              </c:strCache>
            </c:strRef>
          </c:tx>
          <c:spPr>
            <a:ln w="28575" cap="rnd">
              <a:solidFill>
                <a:schemeClr val="accent1"/>
              </a:solidFill>
              <a:round/>
            </a:ln>
            <a:effectLst/>
          </c:spPr>
          <c:marker>
            <c:symbol val="none"/>
          </c:marker>
          <c:cat>
            <c:numRef>
              <c:f>Sheet2!$P$2:$P$27</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Sheet2!$Q$2:$Q$27</c:f>
              <c:numCache>
                <c:formatCode>General</c:formatCode>
                <c:ptCount val="26"/>
                <c:pt idx="0">
                  <c:v>72</c:v>
                </c:pt>
                <c:pt idx="1">
                  <c:v>25</c:v>
                </c:pt>
                <c:pt idx="2">
                  <c:v>0</c:v>
                </c:pt>
                <c:pt idx="3">
                  <c:v>14</c:v>
                </c:pt>
                <c:pt idx="4">
                  <c:v>6</c:v>
                </c:pt>
                <c:pt idx="5">
                  <c:v>36</c:v>
                </c:pt>
                <c:pt idx="6">
                  <c:v>16</c:v>
                </c:pt>
                <c:pt idx="7">
                  <c:v>25</c:v>
                </c:pt>
                <c:pt idx="8">
                  <c:v>34</c:v>
                </c:pt>
                <c:pt idx="9">
                  <c:v>31</c:v>
                </c:pt>
                <c:pt idx="10">
                  <c:v>33</c:v>
                </c:pt>
                <c:pt idx="11">
                  <c:v>19</c:v>
                </c:pt>
                <c:pt idx="12">
                  <c:v>77</c:v>
                </c:pt>
                <c:pt idx="13">
                  <c:v>44</c:v>
                </c:pt>
                <c:pt idx="14">
                  <c:v>109</c:v>
                </c:pt>
                <c:pt idx="15">
                  <c:v>27</c:v>
                </c:pt>
                <c:pt idx="16">
                  <c:v>9</c:v>
                </c:pt>
                <c:pt idx="17">
                  <c:v>10</c:v>
                </c:pt>
                <c:pt idx="18">
                  <c:v>1</c:v>
                </c:pt>
                <c:pt idx="19">
                  <c:v>7</c:v>
                </c:pt>
                <c:pt idx="20">
                  <c:v>73</c:v>
                </c:pt>
                <c:pt idx="21">
                  <c:v>57</c:v>
                </c:pt>
                <c:pt idx="22">
                  <c:v>26</c:v>
                </c:pt>
                <c:pt idx="23">
                  <c:v>6</c:v>
                </c:pt>
                <c:pt idx="24">
                  <c:v>28</c:v>
                </c:pt>
                <c:pt idx="25">
                  <c:v>39</c:v>
                </c:pt>
              </c:numCache>
            </c:numRef>
          </c:val>
          <c:smooth val="0"/>
          <c:extLst>
            <c:ext xmlns:c16="http://schemas.microsoft.com/office/drawing/2014/chart" uri="{C3380CC4-5D6E-409C-BE32-E72D297353CC}">
              <c16:uniqueId val="{00000001-2F10-45FB-BCEF-8204F31C5B0A}"/>
            </c:ext>
          </c:extLst>
        </c:ser>
        <c:ser>
          <c:idx val="1"/>
          <c:order val="1"/>
          <c:tx>
            <c:strRef>
              <c:f>Sheet2!$R$1</c:f>
              <c:strCache>
                <c:ptCount val="1"/>
                <c:pt idx="0">
                  <c:v>Threshold</c:v>
                </c:pt>
              </c:strCache>
            </c:strRef>
          </c:tx>
          <c:spPr>
            <a:ln w="28575" cap="rnd">
              <a:solidFill>
                <a:srgbClr val="FF0000"/>
              </a:solidFill>
              <a:prstDash val="sysDash"/>
              <a:round/>
            </a:ln>
            <a:effectLst/>
          </c:spPr>
          <c:marker>
            <c:symbol val="none"/>
          </c:marker>
          <c:cat>
            <c:numRef>
              <c:f>Sheet2!$P$2:$P$27</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Sheet2!$R$2:$R$27</c:f>
              <c:numCache>
                <c:formatCode>General</c:formatCode>
                <c:ptCount val="2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numCache>
            </c:numRef>
          </c:val>
          <c:smooth val="0"/>
          <c:extLst>
            <c:ext xmlns:c16="http://schemas.microsoft.com/office/drawing/2014/chart" uri="{C3380CC4-5D6E-409C-BE32-E72D297353CC}">
              <c16:uniqueId val="{00000002-2F10-45FB-BCEF-8204F31C5B0A}"/>
            </c:ext>
          </c:extLst>
        </c:ser>
        <c:dLbls>
          <c:showLegendKey val="0"/>
          <c:showVal val="0"/>
          <c:showCatName val="0"/>
          <c:showSerName val="0"/>
          <c:showPercent val="0"/>
          <c:showBubbleSize val="0"/>
        </c:dLbls>
        <c:marker val="1"/>
        <c:smooth val="0"/>
        <c:axId val="2041585408"/>
        <c:axId val="2063900192"/>
      </c:lineChart>
      <c:catAx>
        <c:axId val="204158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00192"/>
        <c:crosses val="autoZero"/>
        <c:auto val="1"/>
        <c:lblAlgn val="ctr"/>
        <c:lblOffset val="100"/>
        <c:noMultiLvlLbl val="0"/>
      </c:catAx>
      <c:valAx>
        <c:axId val="2063900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585408"/>
        <c:crosses val="autoZero"/>
        <c:crossBetween val="between"/>
      </c:valAx>
      <c:valAx>
        <c:axId val="20639025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03552"/>
        <c:crosses val="max"/>
        <c:crossBetween val="between"/>
      </c:valAx>
      <c:catAx>
        <c:axId val="2063903552"/>
        <c:scaling>
          <c:orientation val="minMax"/>
        </c:scaling>
        <c:delete val="1"/>
        <c:axPos val="b"/>
        <c:majorTickMark val="out"/>
        <c:minorTickMark val="none"/>
        <c:tickLblPos val="nextTo"/>
        <c:crossAx val="2063902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Sheet1!$F$1</c:f>
              <c:strCache>
                <c:ptCount val="1"/>
                <c:pt idx="0">
                  <c:v>Population in conflict zones</c:v>
                </c:pt>
              </c:strCache>
            </c:strRef>
          </c:tx>
          <c:spPr>
            <a:ln w="28575" cap="rnd">
              <a:solidFill>
                <a:schemeClr val="accent2"/>
              </a:solidFill>
              <a:round/>
            </a:ln>
            <a:effectLst/>
          </c:spPr>
          <c:marker>
            <c:symbol val="none"/>
          </c:marker>
          <c:cat>
            <c:numRef>
              <c:f>Sheet1!$A$2:$A$36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Sheet1!$F$2:$F$36</c:f>
              <c:numCache>
                <c:formatCode>General</c:formatCode>
                <c:ptCount val="35"/>
                <c:pt idx="0">
                  <c:v>517859638</c:v>
                </c:pt>
                <c:pt idx="1">
                  <c:v>457786970</c:v>
                </c:pt>
                <c:pt idx="2">
                  <c:v>562920995</c:v>
                </c:pt>
                <c:pt idx="3">
                  <c:v>488254377</c:v>
                </c:pt>
                <c:pt idx="4">
                  <c:v>453963697</c:v>
                </c:pt>
                <c:pt idx="5">
                  <c:v>444007075</c:v>
                </c:pt>
                <c:pt idx="6">
                  <c:v>459403313</c:v>
                </c:pt>
                <c:pt idx="7">
                  <c:v>502347086</c:v>
                </c:pt>
                <c:pt idx="8">
                  <c:v>570044118</c:v>
                </c:pt>
                <c:pt idx="9">
                  <c:v>595579757</c:v>
                </c:pt>
                <c:pt idx="10">
                  <c:v>615779021</c:v>
                </c:pt>
                <c:pt idx="11">
                  <c:v>607486810</c:v>
                </c:pt>
                <c:pt idx="12">
                  <c:v>641909906</c:v>
                </c:pt>
                <c:pt idx="13">
                  <c:v>680835977</c:v>
                </c:pt>
                <c:pt idx="14">
                  <c:v>699701602</c:v>
                </c:pt>
                <c:pt idx="15">
                  <c:v>750765622</c:v>
                </c:pt>
                <c:pt idx="16">
                  <c:v>856849704</c:v>
                </c:pt>
                <c:pt idx="17">
                  <c:v>821931955</c:v>
                </c:pt>
                <c:pt idx="18">
                  <c:v>917596570</c:v>
                </c:pt>
                <c:pt idx="19">
                  <c:v>888614201</c:v>
                </c:pt>
                <c:pt idx="20">
                  <c:v>781884077</c:v>
                </c:pt>
                <c:pt idx="21">
                  <c:v>832855206</c:v>
                </c:pt>
                <c:pt idx="22">
                  <c:v>806104032</c:v>
                </c:pt>
                <c:pt idx="23">
                  <c:v>939150614</c:v>
                </c:pt>
                <c:pt idx="24">
                  <c:v>787208847</c:v>
                </c:pt>
                <c:pt idx="25">
                  <c:v>872026432</c:v>
                </c:pt>
                <c:pt idx="26">
                  <c:v>1040905404</c:v>
                </c:pt>
                <c:pt idx="27">
                  <c:v>1106340938</c:v>
                </c:pt>
                <c:pt idx="28">
                  <c:v>1120525280</c:v>
                </c:pt>
                <c:pt idx="29">
                  <c:v>1133006145</c:v>
                </c:pt>
                <c:pt idx="30">
                  <c:v>1230169494</c:v>
                </c:pt>
                <c:pt idx="31">
                  <c:v>1139741195</c:v>
                </c:pt>
                <c:pt idx="32">
                  <c:v>1263475311</c:v>
                </c:pt>
                <c:pt idx="33">
                  <c:v>1278167935</c:v>
                </c:pt>
                <c:pt idx="34">
                  <c:v>1345364508</c:v>
                </c:pt>
              </c:numCache>
            </c:numRef>
          </c:val>
          <c:smooth val="0"/>
          <c:extLst>
            <c:ext xmlns:c16="http://schemas.microsoft.com/office/drawing/2014/chart" uri="{C3380CC4-5D6E-409C-BE32-E72D297353CC}">
              <c16:uniqueId val="{00000000-8FD6-461E-8CD3-86CD30CC5913}"/>
            </c:ext>
          </c:extLst>
        </c:ser>
        <c:dLbls>
          <c:showLegendKey val="0"/>
          <c:showVal val="0"/>
          <c:showCatName val="0"/>
          <c:showSerName val="0"/>
          <c:showPercent val="0"/>
          <c:showBubbleSize val="0"/>
        </c:dLbls>
        <c:marker val="1"/>
        <c:smooth val="0"/>
        <c:axId val="1169485872"/>
        <c:axId val="1169486832"/>
      </c:lineChart>
      <c:lineChart>
        <c:grouping val="standard"/>
        <c:varyColors val="0"/>
        <c:ser>
          <c:idx val="0"/>
          <c:order val="1"/>
          <c:tx>
            <c:strRef>
              <c:f>Sheet1!$E$1</c:f>
              <c:strCache>
                <c:ptCount val="1"/>
                <c:pt idx="0">
                  <c:v>Share of population at risk</c:v>
                </c:pt>
              </c:strCache>
            </c:strRef>
          </c:tx>
          <c:spPr>
            <a:ln w="28575" cap="rnd">
              <a:solidFill>
                <a:sysClr val="windowText" lastClr="000000"/>
              </a:solidFill>
              <a:prstDash val="dash"/>
              <a:round/>
            </a:ln>
            <a:effectLst/>
          </c:spPr>
          <c:marker>
            <c:symbol val="none"/>
          </c:marker>
          <c:cat>
            <c:numRef>
              <c:f>Sheet1!$A$2:$A$36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Sheet1!$E$2:$E$36</c:f>
              <c:numCache>
                <c:formatCode>General</c:formatCode>
                <c:ptCount val="35"/>
                <c:pt idx="0">
                  <c:v>9.8599999999999993E-2</c:v>
                </c:pt>
                <c:pt idx="1">
                  <c:v>8.5800000000000001E-2</c:v>
                </c:pt>
                <c:pt idx="2">
                  <c:v>0.104</c:v>
                </c:pt>
                <c:pt idx="3">
                  <c:v>8.8800000000000004E-2</c:v>
                </c:pt>
                <c:pt idx="4">
                  <c:v>8.14E-2</c:v>
                </c:pt>
                <c:pt idx="5">
                  <c:v>7.85E-2</c:v>
                </c:pt>
                <c:pt idx="6">
                  <c:v>7.9899999999999999E-2</c:v>
                </c:pt>
                <c:pt idx="7">
                  <c:v>8.5999999999999993E-2</c:v>
                </c:pt>
                <c:pt idx="8">
                  <c:v>9.6000000000000002E-2</c:v>
                </c:pt>
                <c:pt idx="9">
                  <c:v>9.8699999999999996E-2</c:v>
                </c:pt>
                <c:pt idx="10">
                  <c:v>0.10050000000000001</c:v>
                </c:pt>
                <c:pt idx="11">
                  <c:v>9.7900000000000001E-2</c:v>
                </c:pt>
                <c:pt idx="12">
                  <c:v>0.1022</c:v>
                </c:pt>
                <c:pt idx="13">
                  <c:v>0.107</c:v>
                </c:pt>
                <c:pt idx="14">
                  <c:v>0.1086</c:v>
                </c:pt>
                <c:pt idx="15">
                  <c:v>0.1152</c:v>
                </c:pt>
                <c:pt idx="16">
                  <c:v>0.1298</c:v>
                </c:pt>
                <c:pt idx="17">
                  <c:v>0.123</c:v>
                </c:pt>
                <c:pt idx="18">
                  <c:v>0.1356</c:v>
                </c:pt>
                <c:pt idx="19">
                  <c:v>0.1298</c:v>
                </c:pt>
                <c:pt idx="20">
                  <c:v>0.1128</c:v>
                </c:pt>
                <c:pt idx="21">
                  <c:v>0.1187</c:v>
                </c:pt>
                <c:pt idx="22">
                  <c:v>0.11360000000000001</c:v>
                </c:pt>
                <c:pt idx="23">
                  <c:v>0.1308</c:v>
                </c:pt>
                <c:pt idx="24">
                  <c:v>0.1084</c:v>
                </c:pt>
                <c:pt idx="25">
                  <c:v>0.1187</c:v>
                </c:pt>
                <c:pt idx="26">
                  <c:v>0.1401</c:v>
                </c:pt>
                <c:pt idx="27">
                  <c:v>0.14729999999999999</c:v>
                </c:pt>
                <c:pt idx="28">
                  <c:v>0.14749999999999999</c:v>
                </c:pt>
                <c:pt idx="29">
                  <c:v>0.14760000000000001</c:v>
                </c:pt>
                <c:pt idx="30">
                  <c:v>0.15859999999999999</c:v>
                </c:pt>
                <c:pt idx="31">
                  <c:v>0.1454</c:v>
                </c:pt>
                <c:pt idx="32">
                  <c:v>0.1595</c:v>
                </c:pt>
                <c:pt idx="33">
                  <c:v>0.15970000000000001</c:v>
                </c:pt>
                <c:pt idx="34">
                  <c:v>0.16639999999999999</c:v>
                </c:pt>
              </c:numCache>
            </c:numRef>
          </c:val>
          <c:smooth val="0"/>
          <c:extLst>
            <c:ext xmlns:c16="http://schemas.microsoft.com/office/drawing/2014/chart" uri="{C3380CC4-5D6E-409C-BE32-E72D297353CC}">
              <c16:uniqueId val="{00000001-8FD6-461E-8CD3-86CD30CC5913}"/>
            </c:ext>
          </c:extLst>
        </c:ser>
        <c:dLbls>
          <c:showLegendKey val="0"/>
          <c:showVal val="0"/>
          <c:showCatName val="0"/>
          <c:showSerName val="0"/>
          <c:showPercent val="0"/>
          <c:showBubbleSize val="0"/>
        </c:dLbls>
        <c:marker val="1"/>
        <c:smooth val="0"/>
        <c:axId val="1746247504"/>
        <c:axId val="1746248944"/>
      </c:lineChart>
      <c:catAx>
        <c:axId val="116948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9486832"/>
        <c:crosses val="autoZero"/>
        <c:auto val="1"/>
        <c:lblAlgn val="ctr"/>
        <c:lblOffset val="100"/>
        <c:noMultiLvlLbl val="0"/>
      </c:catAx>
      <c:valAx>
        <c:axId val="116948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948587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7462489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6247504"/>
        <c:crosses val="max"/>
        <c:crossBetween val="between"/>
      </c:valAx>
      <c:catAx>
        <c:axId val="1746247504"/>
        <c:scaling>
          <c:orientation val="minMax"/>
        </c:scaling>
        <c:delete val="1"/>
        <c:axPos val="b"/>
        <c:numFmt formatCode="General" sourceLinked="1"/>
        <c:majorTickMark val="out"/>
        <c:minorTickMark val="none"/>
        <c:tickLblPos val="nextTo"/>
        <c:crossAx val="1746248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'Figure 2'!$B$1</c:f>
              <c:strCache>
                <c:ptCount val="1"/>
                <c:pt idx="0">
                  <c:v>Low intensity (1-24  battle deaths in the country)</c:v>
                </c:pt>
              </c:strCache>
            </c:strRef>
          </c:tx>
          <c:spPr>
            <a:solidFill>
              <a:schemeClr val="accent1"/>
            </a:solidFill>
            <a:ln>
              <a:noFill/>
            </a:ln>
            <a:effectLst/>
          </c:spPr>
          <c:cat>
            <c:numRef>
              <c:f>'Figure 2'!$A$2:$A$36</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 2'!$B$2:$B$36</c:f>
              <c:numCache>
                <c:formatCode>0</c:formatCode>
                <c:ptCount val="35"/>
                <c:pt idx="0">
                  <c:v>20629147</c:v>
                </c:pt>
                <c:pt idx="1">
                  <c:v>3061824</c:v>
                </c:pt>
                <c:pt idx="2">
                  <c:v>30863795</c:v>
                </c:pt>
                <c:pt idx="3">
                  <c:v>6354478</c:v>
                </c:pt>
                <c:pt idx="4">
                  <c:v>8394140</c:v>
                </c:pt>
                <c:pt idx="5">
                  <c:v>24295232</c:v>
                </c:pt>
                <c:pt idx="6">
                  <c:v>12250214</c:v>
                </c:pt>
                <c:pt idx="7">
                  <c:v>21463464</c:v>
                </c:pt>
                <c:pt idx="8">
                  <c:v>44952976</c:v>
                </c:pt>
                <c:pt idx="9">
                  <c:v>46448949</c:v>
                </c:pt>
                <c:pt idx="10">
                  <c:v>12577100</c:v>
                </c:pt>
                <c:pt idx="11">
                  <c:v>6008499</c:v>
                </c:pt>
                <c:pt idx="12">
                  <c:v>18749327</c:v>
                </c:pt>
                <c:pt idx="13">
                  <c:v>12543177</c:v>
                </c:pt>
                <c:pt idx="14">
                  <c:v>6969973</c:v>
                </c:pt>
                <c:pt idx="15">
                  <c:v>7247835</c:v>
                </c:pt>
                <c:pt idx="16">
                  <c:v>19041569</c:v>
                </c:pt>
                <c:pt idx="17">
                  <c:v>26817448</c:v>
                </c:pt>
                <c:pt idx="18">
                  <c:v>33504202</c:v>
                </c:pt>
                <c:pt idx="19">
                  <c:v>42912486</c:v>
                </c:pt>
                <c:pt idx="20">
                  <c:v>36469302</c:v>
                </c:pt>
                <c:pt idx="21">
                  <c:v>13637201</c:v>
                </c:pt>
                <c:pt idx="22">
                  <c:v>34466488</c:v>
                </c:pt>
                <c:pt idx="23">
                  <c:v>22606108</c:v>
                </c:pt>
                <c:pt idx="24">
                  <c:v>17092531</c:v>
                </c:pt>
                <c:pt idx="25">
                  <c:v>41937989</c:v>
                </c:pt>
                <c:pt idx="26">
                  <c:v>7253577</c:v>
                </c:pt>
                <c:pt idx="27">
                  <c:v>10319137</c:v>
                </c:pt>
                <c:pt idx="28">
                  <c:v>28966110</c:v>
                </c:pt>
                <c:pt idx="29">
                  <c:v>38866907</c:v>
                </c:pt>
                <c:pt idx="30">
                  <c:v>30483035</c:v>
                </c:pt>
                <c:pt idx="31">
                  <c:v>23499613</c:v>
                </c:pt>
                <c:pt idx="32">
                  <c:v>36882349</c:v>
                </c:pt>
                <c:pt idx="33">
                  <c:v>39627881</c:v>
                </c:pt>
                <c:pt idx="34">
                  <c:v>17849800</c:v>
                </c:pt>
              </c:numCache>
            </c:numRef>
          </c:val>
          <c:extLst>
            <c:ext xmlns:c16="http://schemas.microsoft.com/office/drawing/2014/chart" uri="{C3380CC4-5D6E-409C-BE32-E72D297353CC}">
              <c16:uniqueId val="{00000000-E372-4E57-8888-FFC660E2909D}"/>
            </c:ext>
          </c:extLst>
        </c:ser>
        <c:ser>
          <c:idx val="1"/>
          <c:order val="1"/>
          <c:tx>
            <c:strRef>
              <c:f>'Figure 2'!$C$1</c:f>
              <c:strCache>
                <c:ptCount val="1"/>
                <c:pt idx="0">
                  <c:v>Medium intensity (25-999  battle deaths in the country)</c:v>
                </c:pt>
              </c:strCache>
            </c:strRef>
          </c:tx>
          <c:spPr>
            <a:solidFill>
              <a:schemeClr val="accent3">
                <a:lumMod val="20000"/>
                <a:lumOff val="80000"/>
              </a:schemeClr>
            </a:solidFill>
            <a:ln>
              <a:noFill/>
            </a:ln>
            <a:effectLst/>
          </c:spPr>
          <c:cat>
            <c:numRef>
              <c:f>'Figure 2'!$A$2:$A$36</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 2'!$C$2:$C$36</c:f>
              <c:numCache>
                <c:formatCode>0</c:formatCode>
                <c:ptCount val="35"/>
                <c:pt idx="0">
                  <c:v>71408340</c:v>
                </c:pt>
                <c:pt idx="1">
                  <c:v>88139291</c:v>
                </c:pt>
                <c:pt idx="2">
                  <c:v>110080700</c:v>
                </c:pt>
                <c:pt idx="3">
                  <c:v>143812896</c:v>
                </c:pt>
                <c:pt idx="4">
                  <c:v>129408887</c:v>
                </c:pt>
                <c:pt idx="5">
                  <c:v>97894450</c:v>
                </c:pt>
                <c:pt idx="6">
                  <c:v>104544913</c:v>
                </c:pt>
                <c:pt idx="7">
                  <c:v>120997468</c:v>
                </c:pt>
                <c:pt idx="8">
                  <c:v>82404540</c:v>
                </c:pt>
                <c:pt idx="9">
                  <c:v>75899658</c:v>
                </c:pt>
                <c:pt idx="10">
                  <c:v>80321893</c:v>
                </c:pt>
                <c:pt idx="11">
                  <c:v>109607021</c:v>
                </c:pt>
                <c:pt idx="12">
                  <c:v>111854063</c:v>
                </c:pt>
                <c:pt idx="13">
                  <c:v>100478928</c:v>
                </c:pt>
                <c:pt idx="14">
                  <c:v>155449530</c:v>
                </c:pt>
                <c:pt idx="15">
                  <c:v>184658702</c:v>
                </c:pt>
                <c:pt idx="16">
                  <c:v>187493493</c:v>
                </c:pt>
                <c:pt idx="17">
                  <c:v>144111216</c:v>
                </c:pt>
                <c:pt idx="18">
                  <c:v>139618391</c:v>
                </c:pt>
                <c:pt idx="19">
                  <c:v>87411223</c:v>
                </c:pt>
                <c:pt idx="20">
                  <c:v>93734862</c:v>
                </c:pt>
                <c:pt idx="21">
                  <c:v>175953634</c:v>
                </c:pt>
                <c:pt idx="22">
                  <c:v>148618439</c:v>
                </c:pt>
                <c:pt idx="23">
                  <c:v>219150054</c:v>
                </c:pt>
                <c:pt idx="24">
                  <c:v>129592199</c:v>
                </c:pt>
                <c:pt idx="25">
                  <c:v>136763009</c:v>
                </c:pt>
                <c:pt idx="26">
                  <c:v>223906750</c:v>
                </c:pt>
                <c:pt idx="27">
                  <c:v>254081385</c:v>
                </c:pt>
                <c:pt idx="28">
                  <c:v>253167366</c:v>
                </c:pt>
                <c:pt idx="29">
                  <c:v>249375994</c:v>
                </c:pt>
                <c:pt idx="30">
                  <c:v>239220878</c:v>
                </c:pt>
                <c:pt idx="31">
                  <c:v>181954798</c:v>
                </c:pt>
                <c:pt idx="32">
                  <c:v>185271017</c:v>
                </c:pt>
                <c:pt idx="33">
                  <c:v>180813225</c:v>
                </c:pt>
                <c:pt idx="34">
                  <c:v>212603753</c:v>
                </c:pt>
              </c:numCache>
            </c:numRef>
          </c:val>
          <c:extLst>
            <c:ext xmlns:c16="http://schemas.microsoft.com/office/drawing/2014/chart" uri="{C3380CC4-5D6E-409C-BE32-E72D297353CC}">
              <c16:uniqueId val="{00000001-E372-4E57-8888-FFC660E2909D}"/>
            </c:ext>
          </c:extLst>
        </c:ser>
        <c:ser>
          <c:idx val="2"/>
          <c:order val="2"/>
          <c:tx>
            <c:strRef>
              <c:f>'Figure 2'!$D$1</c:f>
              <c:strCache>
                <c:ptCount val="1"/>
                <c:pt idx="0">
                  <c:v>High intensity (1000 and more battle deaths in the country)</c:v>
                </c:pt>
              </c:strCache>
            </c:strRef>
          </c:tx>
          <c:spPr>
            <a:solidFill>
              <a:schemeClr val="accent1">
                <a:lumMod val="40000"/>
                <a:lumOff val="60000"/>
              </a:schemeClr>
            </a:solidFill>
            <a:ln>
              <a:noFill/>
            </a:ln>
            <a:effectLst/>
          </c:spPr>
          <c:cat>
            <c:numRef>
              <c:f>'Figure 2'!$A$2:$A$36</c:f>
              <c:numCache>
                <c:formatCode>0</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 2'!$D$2:$D$36</c:f>
              <c:numCache>
                <c:formatCode>0</c:formatCode>
                <c:ptCount val="35"/>
                <c:pt idx="0">
                  <c:v>151938668</c:v>
                </c:pt>
                <c:pt idx="1">
                  <c:v>122401425</c:v>
                </c:pt>
                <c:pt idx="2">
                  <c:v>120293301</c:v>
                </c:pt>
                <c:pt idx="3">
                  <c:v>78301534</c:v>
                </c:pt>
                <c:pt idx="4">
                  <c:v>74723938</c:v>
                </c:pt>
                <c:pt idx="5">
                  <c:v>83791983</c:v>
                </c:pt>
                <c:pt idx="6">
                  <c:v>93651688</c:v>
                </c:pt>
                <c:pt idx="7">
                  <c:v>86322518</c:v>
                </c:pt>
                <c:pt idx="8">
                  <c:v>135033345</c:v>
                </c:pt>
                <c:pt idx="9">
                  <c:v>147681958</c:v>
                </c:pt>
                <c:pt idx="10">
                  <c:v>181142519</c:v>
                </c:pt>
                <c:pt idx="11">
                  <c:v>156380183</c:v>
                </c:pt>
                <c:pt idx="12">
                  <c:v>154097227</c:v>
                </c:pt>
                <c:pt idx="13">
                  <c:v>184796204</c:v>
                </c:pt>
                <c:pt idx="14">
                  <c:v>137986568</c:v>
                </c:pt>
                <c:pt idx="15">
                  <c:v>132182618</c:v>
                </c:pt>
                <c:pt idx="16">
                  <c:v>156750694</c:v>
                </c:pt>
                <c:pt idx="17">
                  <c:v>183030122</c:v>
                </c:pt>
                <c:pt idx="18">
                  <c:v>212544720</c:v>
                </c:pt>
                <c:pt idx="19">
                  <c:v>234093961</c:v>
                </c:pt>
                <c:pt idx="20">
                  <c:v>195303150</c:v>
                </c:pt>
                <c:pt idx="21">
                  <c:v>163304028</c:v>
                </c:pt>
                <c:pt idx="22">
                  <c:v>156163746</c:v>
                </c:pt>
                <c:pt idx="23">
                  <c:v>152426073</c:v>
                </c:pt>
                <c:pt idx="24">
                  <c:v>184823477</c:v>
                </c:pt>
                <c:pt idx="25">
                  <c:v>185216071</c:v>
                </c:pt>
                <c:pt idx="26">
                  <c:v>203066536</c:v>
                </c:pt>
                <c:pt idx="27">
                  <c:v>189777030</c:v>
                </c:pt>
                <c:pt idx="28">
                  <c:v>180539183</c:v>
                </c:pt>
                <c:pt idx="29">
                  <c:v>176655145</c:v>
                </c:pt>
                <c:pt idx="30">
                  <c:v>224101120</c:v>
                </c:pt>
                <c:pt idx="31">
                  <c:v>253019769</c:v>
                </c:pt>
                <c:pt idx="32">
                  <c:v>270823034</c:v>
                </c:pt>
                <c:pt idx="33">
                  <c:v>274039149</c:v>
                </c:pt>
                <c:pt idx="34">
                  <c:v>289046708</c:v>
                </c:pt>
              </c:numCache>
            </c:numRef>
          </c:val>
          <c:extLst>
            <c:ext xmlns:c16="http://schemas.microsoft.com/office/drawing/2014/chart" uri="{C3380CC4-5D6E-409C-BE32-E72D297353CC}">
              <c16:uniqueId val="{00000002-E372-4E57-8888-FFC660E2909D}"/>
            </c:ext>
          </c:extLst>
        </c:ser>
        <c:dLbls>
          <c:showLegendKey val="0"/>
          <c:showVal val="0"/>
          <c:showCatName val="0"/>
          <c:showSerName val="0"/>
          <c:showPercent val="0"/>
          <c:showBubbleSize val="0"/>
        </c:dLbls>
        <c:axId val="111609888"/>
        <c:axId val="111616128"/>
      </c:areaChart>
      <c:catAx>
        <c:axId val="11160988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16128"/>
        <c:crosses val="autoZero"/>
        <c:auto val="1"/>
        <c:lblAlgn val="ctr"/>
        <c:lblOffset val="100"/>
        <c:noMultiLvlLbl val="0"/>
      </c:catAx>
      <c:valAx>
        <c:axId val="111616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09888"/>
        <c:crosses val="autoZero"/>
        <c:crossBetween val="midCat"/>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Figure3!$C$1</c:f>
              <c:strCache>
                <c:ptCount val="1"/>
                <c:pt idx="0">
                  <c:v>Low (1-24 battle deaths within 50km)</c:v>
                </c:pt>
              </c:strCache>
            </c:strRef>
          </c:tx>
          <c:spPr>
            <a:solidFill>
              <a:schemeClr val="accent1">
                <a:lumMod val="40000"/>
                <a:lumOff val="60000"/>
              </a:schemeClr>
            </a:solidFill>
            <a:ln>
              <a:noFill/>
            </a:ln>
            <a:effectLst/>
          </c:spPr>
          <c:cat>
            <c:numRef>
              <c:f>Figure3!$A$2:$A$36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Figure3!$C$2:$C$36</c:f>
              <c:numCache>
                <c:formatCode>General</c:formatCode>
                <c:ptCount val="35"/>
                <c:pt idx="0">
                  <c:v>138520429</c:v>
                </c:pt>
                <c:pt idx="1">
                  <c:v>134828577</c:v>
                </c:pt>
                <c:pt idx="2">
                  <c:v>172019371</c:v>
                </c:pt>
                <c:pt idx="3">
                  <c:v>156610654</c:v>
                </c:pt>
                <c:pt idx="4">
                  <c:v>133334212</c:v>
                </c:pt>
                <c:pt idx="5">
                  <c:v>146729594</c:v>
                </c:pt>
                <c:pt idx="6">
                  <c:v>145768498</c:v>
                </c:pt>
                <c:pt idx="7">
                  <c:v>150629974</c:v>
                </c:pt>
                <c:pt idx="8">
                  <c:v>180334828</c:v>
                </c:pt>
                <c:pt idx="9">
                  <c:v>174167237</c:v>
                </c:pt>
                <c:pt idx="10">
                  <c:v>174663832</c:v>
                </c:pt>
                <c:pt idx="11">
                  <c:v>179267763</c:v>
                </c:pt>
                <c:pt idx="12">
                  <c:v>168848156</c:v>
                </c:pt>
                <c:pt idx="13">
                  <c:v>180487126</c:v>
                </c:pt>
                <c:pt idx="14">
                  <c:v>181324838</c:v>
                </c:pt>
                <c:pt idx="15">
                  <c:v>206027617</c:v>
                </c:pt>
                <c:pt idx="16">
                  <c:v>275010550</c:v>
                </c:pt>
                <c:pt idx="17">
                  <c:v>270503484</c:v>
                </c:pt>
                <c:pt idx="18">
                  <c:v>277727542</c:v>
                </c:pt>
                <c:pt idx="19">
                  <c:v>265668439</c:v>
                </c:pt>
                <c:pt idx="20">
                  <c:v>231879124</c:v>
                </c:pt>
                <c:pt idx="21">
                  <c:v>230265451</c:v>
                </c:pt>
                <c:pt idx="22">
                  <c:v>233101879</c:v>
                </c:pt>
                <c:pt idx="23">
                  <c:v>276853188</c:v>
                </c:pt>
                <c:pt idx="24">
                  <c:v>212253429</c:v>
                </c:pt>
                <c:pt idx="25">
                  <c:v>231487781</c:v>
                </c:pt>
                <c:pt idx="26">
                  <c:v>263785507</c:v>
                </c:pt>
                <c:pt idx="27">
                  <c:v>297692335</c:v>
                </c:pt>
                <c:pt idx="28">
                  <c:v>330374569</c:v>
                </c:pt>
                <c:pt idx="29">
                  <c:v>305086076</c:v>
                </c:pt>
                <c:pt idx="30">
                  <c:v>338444247</c:v>
                </c:pt>
                <c:pt idx="31">
                  <c:v>297029633</c:v>
                </c:pt>
                <c:pt idx="32">
                  <c:v>333064418</c:v>
                </c:pt>
                <c:pt idx="33">
                  <c:v>326971803</c:v>
                </c:pt>
                <c:pt idx="34">
                  <c:v>327557809</c:v>
                </c:pt>
              </c:numCache>
            </c:numRef>
          </c:val>
          <c:extLst>
            <c:ext xmlns:c16="http://schemas.microsoft.com/office/drawing/2014/chart" uri="{C3380CC4-5D6E-409C-BE32-E72D297353CC}">
              <c16:uniqueId val="{00000000-BAF2-4E14-866D-3D24747B54F9}"/>
            </c:ext>
          </c:extLst>
        </c:ser>
        <c:ser>
          <c:idx val="1"/>
          <c:order val="1"/>
          <c:tx>
            <c:strRef>
              <c:f>Figure3!$D$1</c:f>
              <c:strCache>
                <c:ptCount val="1"/>
                <c:pt idx="0">
                  <c:v>Medium (25-99 battle deaths within 50km)</c:v>
                </c:pt>
              </c:strCache>
            </c:strRef>
          </c:tx>
          <c:spPr>
            <a:solidFill>
              <a:schemeClr val="accent3">
                <a:lumMod val="20000"/>
                <a:lumOff val="80000"/>
              </a:schemeClr>
            </a:solidFill>
            <a:ln>
              <a:noFill/>
            </a:ln>
            <a:effectLst/>
          </c:spPr>
          <c:cat>
            <c:numRef>
              <c:f>Figure3!$A$2:$A$36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Figure3!$D$2:$D$36</c:f>
              <c:numCache>
                <c:formatCode>General</c:formatCode>
                <c:ptCount val="35"/>
                <c:pt idx="0">
                  <c:v>56793850</c:v>
                </c:pt>
                <c:pt idx="1">
                  <c:v>44723591</c:v>
                </c:pt>
                <c:pt idx="2">
                  <c:v>51850321</c:v>
                </c:pt>
                <c:pt idx="3">
                  <c:v>39667068</c:v>
                </c:pt>
                <c:pt idx="4">
                  <c:v>45589252</c:v>
                </c:pt>
                <c:pt idx="5">
                  <c:v>34420601</c:v>
                </c:pt>
                <c:pt idx="6">
                  <c:v>37469722</c:v>
                </c:pt>
                <c:pt idx="7">
                  <c:v>46334514</c:v>
                </c:pt>
                <c:pt idx="8">
                  <c:v>46921477</c:v>
                </c:pt>
                <c:pt idx="9">
                  <c:v>61859589</c:v>
                </c:pt>
                <c:pt idx="10">
                  <c:v>62335656</c:v>
                </c:pt>
                <c:pt idx="11">
                  <c:v>58769314</c:v>
                </c:pt>
                <c:pt idx="12">
                  <c:v>59905117</c:v>
                </c:pt>
                <c:pt idx="13">
                  <c:v>79738727</c:v>
                </c:pt>
                <c:pt idx="14">
                  <c:v>64790409</c:v>
                </c:pt>
                <c:pt idx="15">
                  <c:v>92529356</c:v>
                </c:pt>
                <c:pt idx="16">
                  <c:v>55482208</c:v>
                </c:pt>
                <c:pt idx="17">
                  <c:v>50030781</c:v>
                </c:pt>
                <c:pt idx="18">
                  <c:v>57193002</c:v>
                </c:pt>
                <c:pt idx="19">
                  <c:v>61882507</c:v>
                </c:pt>
                <c:pt idx="20">
                  <c:v>50074618</c:v>
                </c:pt>
                <c:pt idx="21">
                  <c:v>79365203</c:v>
                </c:pt>
                <c:pt idx="22">
                  <c:v>57660624</c:v>
                </c:pt>
                <c:pt idx="23">
                  <c:v>66428434</c:v>
                </c:pt>
                <c:pt idx="24">
                  <c:v>48786192</c:v>
                </c:pt>
                <c:pt idx="25">
                  <c:v>61887636</c:v>
                </c:pt>
                <c:pt idx="26">
                  <c:v>101878843</c:v>
                </c:pt>
                <c:pt idx="27">
                  <c:v>91794830</c:v>
                </c:pt>
                <c:pt idx="28">
                  <c:v>71426340</c:v>
                </c:pt>
                <c:pt idx="29">
                  <c:v>99641712</c:v>
                </c:pt>
                <c:pt idx="30">
                  <c:v>86791690</c:v>
                </c:pt>
                <c:pt idx="31">
                  <c:v>83095035</c:v>
                </c:pt>
                <c:pt idx="32">
                  <c:v>94269040</c:v>
                </c:pt>
                <c:pt idx="33">
                  <c:v>99107854</c:v>
                </c:pt>
                <c:pt idx="34">
                  <c:v>106354321</c:v>
                </c:pt>
              </c:numCache>
            </c:numRef>
          </c:val>
          <c:extLst>
            <c:ext xmlns:c16="http://schemas.microsoft.com/office/drawing/2014/chart" uri="{C3380CC4-5D6E-409C-BE32-E72D297353CC}">
              <c16:uniqueId val="{00000001-BAF2-4E14-866D-3D24747B54F9}"/>
            </c:ext>
          </c:extLst>
        </c:ser>
        <c:ser>
          <c:idx val="2"/>
          <c:order val="2"/>
          <c:tx>
            <c:strRef>
              <c:f>Figure3!$E$1</c:f>
              <c:strCache>
                <c:ptCount val="1"/>
                <c:pt idx="0">
                  <c:v>High (100-999 battle deaths within 50km)</c:v>
                </c:pt>
              </c:strCache>
            </c:strRef>
          </c:tx>
          <c:spPr>
            <a:solidFill>
              <a:srgbClr val="0070C0"/>
            </a:solidFill>
            <a:ln>
              <a:noFill/>
            </a:ln>
            <a:effectLst/>
          </c:spPr>
          <c:cat>
            <c:numRef>
              <c:f>Figure3!$A$2:$A$36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Figure3!$E$2:$E$36</c:f>
              <c:numCache>
                <c:formatCode>General</c:formatCode>
                <c:ptCount val="35"/>
                <c:pt idx="0">
                  <c:v>38526856</c:v>
                </c:pt>
                <c:pt idx="1">
                  <c:v>26801854</c:v>
                </c:pt>
                <c:pt idx="2">
                  <c:v>31390460</c:v>
                </c:pt>
                <c:pt idx="3">
                  <c:v>25002780</c:v>
                </c:pt>
                <c:pt idx="4">
                  <c:v>28193882</c:v>
                </c:pt>
                <c:pt idx="5">
                  <c:v>19645458</c:v>
                </c:pt>
                <c:pt idx="6">
                  <c:v>19723816</c:v>
                </c:pt>
                <c:pt idx="7">
                  <c:v>24510426</c:v>
                </c:pt>
                <c:pt idx="8">
                  <c:v>30769350</c:v>
                </c:pt>
                <c:pt idx="9">
                  <c:v>29856922</c:v>
                </c:pt>
                <c:pt idx="10">
                  <c:v>34578921</c:v>
                </c:pt>
                <c:pt idx="11">
                  <c:v>30759080</c:v>
                </c:pt>
                <c:pt idx="12">
                  <c:v>53733697</c:v>
                </c:pt>
                <c:pt idx="13">
                  <c:v>34055276</c:v>
                </c:pt>
                <c:pt idx="14">
                  <c:v>53128678</c:v>
                </c:pt>
                <c:pt idx="15">
                  <c:v>23284678</c:v>
                </c:pt>
                <c:pt idx="16">
                  <c:v>31392149</c:v>
                </c:pt>
                <c:pt idx="17">
                  <c:v>29060184</c:v>
                </c:pt>
                <c:pt idx="18">
                  <c:v>45081269</c:v>
                </c:pt>
                <c:pt idx="19">
                  <c:v>33200849</c:v>
                </c:pt>
                <c:pt idx="20">
                  <c:v>41433668</c:v>
                </c:pt>
                <c:pt idx="21">
                  <c:v>40374284</c:v>
                </c:pt>
                <c:pt idx="22">
                  <c:v>38836750</c:v>
                </c:pt>
                <c:pt idx="23">
                  <c:v>39265427</c:v>
                </c:pt>
                <c:pt idx="24">
                  <c:v>53143532</c:v>
                </c:pt>
                <c:pt idx="25">
                  <c:v>53795830</c:v>
                </c:pt>
                <c:pt idx="26">
                  <c:v>55320825</c:v>
                </c:pt>
                <c:pt idx="27">
                  <c:v>51595325</c:v>
                </c:pt>
                <c:pt idx="28">
                  <c:v>51032189</c:v>
                </c:pt>
                <c:pt idx="29">
                  <c:v>52568417</c:v>
                </c:pt>
                <c:pt idx="30">
                  <c:v>60020692</c:v>
                </c:pt>
                <c:pt idx="31">
                  <c:v>64385130</c:v>
                </c:pt>
                <c:pt idx="32">
                  <c:v>59872146</c:v>
                </c:pt>
                <c:pt idx="33">
                  <c:v>62395176</c:v>
                </c:pt>
                <c:pt idx="34">
                  <c:v>77238179</c:v>
                </c:pt>
              </c:numCache>
            </c:numRef>
          </c:val>
          <c:extLst>
            <c:ext xmlns:c16="http://schemas.microsoft.com/office/drawing/2014/chart" uri="{C3380CC4-5D6E-409C-BE32-E72D297353CC}">
              <c16:uniqueId val="{00000002-BAF2-4E14-866D-3D24747B54F9}"/>
            </c:ext>
          </c:extLst>
        </c:ser>
        <c:ser>
          <c:idx val="3"/>
          <c:order val="3"/>
          <c:tx>
            <c:strRef>
              <c:f>Figure3!$F$1</c:f>
              <c:strCache>
                <c:ptCount val="1"/>
                <c:pt idx="0">
                  <c:v>Extreme (1000 and more battle deaths within 50km)</c:v>
                </c:pt>
              </c:strCache>
            </c:strRef>
          </c:tx>
          <c:spPr>
            <a:solidFill>
              <a:srgbClr val="00B050"/>
            </a:solidFill>
            <a:ln>
              <a:noFill/>
            </a:ln>
            <a:effectLst/>
          </c:spPr>
          <c:cat>
            <c:numRef>
              <c:f>Figure3!$A$2:$A$36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Figure3!$F$2:$F$36</c:f>
              <c:numCache>
                <c:formatCode>General</c:formatCode>
                <c:ptCount val="35"/>
                <c:pt idx="0">
                  <c:v>10135024</c:v>
                </c:pt>
                <c:pt idx="1">
                  <c:v>7248515</c:v>
                </c:pt>
                <c:pt idx="2">
                  <c:v>5977636</c:v>
                </c:pt>
                <c:pt idx="3">
                  <c:v>7188403</c:v>
                </c:pt>
                <c:pt idx="4">
                  <c:v>5409617</c:v>
                </c:pt>
                <c:pt idx="5">
                  <c:v>5186011</c:v>
                </c:pt>
                <c:pt idx="6">
                  <c:v>7484777</c:v>
                </c:pt>
                <c:pt idx="7">
                  <c:v>7308535</c:v>
                </c:pt>
                <c:pt idx="8">
                  <c:v>4365200</c:v>
                </c:pt>
                <c:pt idx="9">
                  <c:v>4146814</c:v>
                </c:pt>
                <c:pt idx="10">
                  <c:v>2463110</c:v>
                </c:pt>
                <c:pt idx="11">
                  <c:v>3199542</c:v>
                </c:pt>
                <c:pt idx="12">
                  <c:v>2213646</c:v>
                </c:pt>
                <c:pt idx="13">
                  <c:v>3537182</c:v>
                </c:pt>
                <c:pt idx="14">
                  <c:v>1162145</c:v>
                </c:pt>
                <c:pt idx="15">
                  <c:v>2247504</c:v>
                </c:pt>
                <c:pt idx="16">
                  <c:v>1400854</c:v>
                </c:pt>
                <c:pt idx="17">
                  <c:v>4364345</c:v>
                </c:pt>
                <c:pt idx="18">
                  <c:v>5665500</c:v>
                </c:pt>
                <c:pt idx="19">
                  <c:v>3665876</c:v>
                </c:pt>
                <c:pt idx="20">
                  <c:v>2119905</c:v>
                </c:pt>
                <c:pt idx="21">
                  <c:v>2889926</c:v>
                </c:pt>
                <c:pt idx="22">
                  <c:v>9649422</c:v>
                </c:pt>
                <c:pt idx="23">
                  <c:v>11635181</c:v>
                </c:pt>
                <c:pt idx="24">
                  <c:v>17325063</c:v>
                </c:pt>
                <c:pt idx="25">
                  <c:v>16745827</c:v>
                </c:pt>
                <c:pt idx="26">
                  <c:v>13241691</c:v>
                </c:pt>
                <c:pt idx="27">
                  <c:v>13095051</c:v>
                </c:pt>
                <c:pt idx="28">
                  <c:v>9839552</c:v>
                </c:pt>
                <c:pt idx="29">
                  <c:v>7601841</c:v>
                </c:pt>
                <c:pt idx="30">
                  <c:v>8548405</c:v>
                </c:pt>
                <c:pt idx="31">
                  <c:v>13964386</c:v>
                </c:pt>
                <c:pt idx="32">
                  <c:v>5770800</c:v>
                </c:pt>
                <c:pt idx="33">
                  <c:v>6005423</c:v>
                </c:pt>
                <c:pt idx="34">
                  <c:v>8349949</c:v>
                </c:pt>
              </c:numCache>
            </c:numRef>
          </c:val>
          <c:extLst>
            <c:ext xmlns:c16="http://schemas.microsoft.com/office/drawing/2014/chart" uri="{C3380CC4-5D6E-409C-BE32-E72D297353CC}">
              <c16:uniqueId val="{00000003-BAF2-4E14-866D-3D24747B54F9}"/>
            </c:ext>
          </c:extLst>
        </c:ser>
        <c:dLbls>
          <c:showLegendKey val="0"/>
          <c:showVal val="0"/>
          <c:showCatName val="0"/>
          <c:showSerName val="0"/>
          <c:showPercent val="0"/>
          <c:showBubbleSize val="0"/>
        </c:dLbls>
        <c:axId val="122771344"/>
        <c:axId val="122772304"/>
      </c:areaChart>
      <c:lineChart>
        <c:grouping val="standard"/>
        <c:varyColors val="0"/>
        <c:ser>
          <c:idx val="4"/>
          <c:order val="4"/>
          <c:tx>
            <c:strRef>
              <c:f>Figure3!$H$1</c:f>
              <c:strCache>
                <c:ptCount val="1"/>
                <c:pt idx="0">
                  <c:v>Share above 25 battle deaths</c:v>
                </c:pt>
              </c:strCache>
            </c:strRef>
          </c:tx>
          <c:spPr>
            <a:ln w="28575" cap="rnd">
              <a:solidFill>
                <a:schemeClr val="tx1"/>
              </a:solidFill>
              <a:prstDash val="sysDash"/>
              <a:round/>
            </a:ln>
            <a:effectLst/>
          </c:spPr>
          <c:marker>
            <c:symbol val="none"/>
          </c:marker>
          <c:val>
            <c:numRef>
              <c:f>Figure3!$H$2:$H$36</c:f>
              <c:numCache>
                <c:formatCode>0%</c:formatCode>
                <c:ptCount val="35"/>
                <c:pt idx="0">
                  <c:v>0.432237846517463</c:v>
                </c:pt>
                <c:pt idx="1">
                  <c:v>0.36878756734991402</c:v>
                </c:pt>
                <c:pt idx="2">
                  <c:v>0.34152186143113628</c:v>
                </c:pt>
                <c:pt idx="3">
                  <c:v>0.31452091803003268</c:v>
                </c:pt>
                <c:pt idx="4">
                  <c:v>0.37262448730976083</c:v>
                </c:pt>
                <c:pt idx="5">
                  <c:v>0.28765700924081272</c:v>
                </c:pt>
                <c:pt idx="6">
                  <c:v>0.30733805447548324</c:v>
                </c:pt>
                <c:pt idx="7">
                  <c:v>0.34160458434211294</c:v>
                </c:pt>
                <c:pt idx="8">
                  <c:v>0.31272440925448236</c:v>
                </c:pt>
                <c:pt idx="9">
                  <c:v>0.35500916612909478</c:v>
                </c:pt>
                <c:pt idx="10">
                  <c:v>0.3626373447929499</c:v>
                </c:pt>
                <c:pt idx="11">
                  <c:v>0.34091692016056474</c:v>
                </c:pt>
                <c:pt idx="12">
                  <c:v>0.40692732609657339</c:v>
                </c:pt>
                <c:pt idx="13">
                  <c:v>0.39396901348321406</c:v>
                </c:pt>
                <c:pt idx="14">
                  <c:v>0.39640088629501025</c:v>
                </c:pt>
                <c:pt idx="15">
                  <c:v>0.36428722101396072</c:v>
                </c:pt>
                <c:pt idx="16">
                  <c:v>0.24299111256108691</c:v>
                </c:pt>
                <c:pt idx="17">
                  <c:v>0.23577691063979511</c:v>
                </c:pt>
                <c:pt idx="18">
                  <c:v>0.27987793603798589</c:v>
                </c:pt>
                <c:pt idx="19">
                  <c:v>0.2709781648569447</c:v>
                </c:pt>
                <c:pt idx="20">
                  <c:v>0.28763774963175714</c:v>
                </c:pt>
                <c:pt idx="21">
                  <c:v>0.34749560042478939</c:v>
                </c:pt>
                <c:pt idx="22">
                  <c:v>0.31288787200126866</c:v>
                </c:pt>
                <c:pt idx="23">
                  <c:v>0.29765177519986408</c:v>
                </c:pt>
                <c:pt idx="24">
                  <c:v>0.35973403687427818</c:v>
                </c:pt>
                <c:pt idx="25">
                  <c:v>0.36389964914726025</c:v>
                </c:pt>
                <c:pt idx="26">
                  <c:v>0.39251684394857317</c:v>
                </c:pt>
                <c:pt idx="27">
                  <c:v>0.34454632782628508</c:v>
                </c:pt>
                <c:pt idx="28">
                  <c:v>0.28594315996479197</c:v>
                </c:pt>
                <c:pt idx="29">
                  <c:v>0.34375702519619955</c:v>
                </c:pt>
                <c:pt idx="30">
                  <c:v>0.31461969057204875</c:v>
                </c:pt>
                <c:pt idx="31">
                  <c:v>0.35213444363591229</c:v>
                </c:pt>
                <c:pt idx="32">
                  <c:v>0.32438060671735147</c:v>
                </c:pt>
                <c:pt idx="33">
                  <c:v>0.338756607536358</c:v>
                </c:pt>
                <c:pt idx="34">
                  <c:v>0.36947517266122187</c:v>
                </c:pt>
              </c:numCache>
            </c:numRef>
          </c:val>
          <c:smooth val="0"/>
          <c:extLst>
            <c:ext xmlns:c16="http://schemas.microsoft.com/office/drawing/2014/chart" uri="{C3380CC4-5D6E-409C-BE32-E72D297353CC}">
              <c16:uniqueId val="{00000004-BAF2-4E14-866D-3D24747B54F9}"/>
            </c:ext>
          </c:extLst>
        </c:ser>
        <c:dLbls>
          <c:showLegendKey val="0"/>
          <c:showVal val="0"/>
          <c:showCatName val="0"/>
          <c:showSerName val="0"/>
          <c:showPercent val="0"/>
          <c:showBubbleSize val="0"/>
        </c:dLbls>
        <c:marker val="1"/>
        <c:smooth val="0"/>
        <c:axId val="122795344"/>
        <c:axId val="122784304"/>
      </c:lineChart>
      <c:catAx>
        <c:axId val="12277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72304"/>
        <c:crosses val="autoZero"/>
        <c:auto val="1"/>
        <c:lblAlgn val="ctr"/>
        <c:lblOffset val="100"/>
        <c:noMultiLvlLbl val="0"/>
      </c:catAx>
      <c:valAx>
        <c:axId val="12277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7134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27843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95344"/>
        <c:crosses val="max"/>
        <c:crossBetween val="between"/>
      </c:valAx>
      <c:catAx>
        <c:axId val="122795344"/>
        <c:scaling>
          <c:orientation val="minMax"/>
        </c:scaling>
        <c:delete val="1"/>
        <c:axPos val="b"/>
        <c:majorTickMark val="out"/>
        <c:minorTickMark val="none"/>
        <c:tickLblPos val="nextTo"/>
        <c:crossAx val="122784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42852" y="142844"/>
            <a:ext cx="6572296" cy="285752"/>
          </a:xfrm>
          <a:prstGeom prst="rect">
            <a:avLst/>
          </a:prstGeom>
          <a:solidFill>
            <a:srgbClr val="BBC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quarter" idx="1"/>
          </p:nvPr>
        </p:nvSpPr>
        <p:spPr>
          <a:xfrm>
            <a:off x="142852" y="142844"/>
            <a:ext cx="2971800" cy="457200"/>
          </a:xfrm>
          <a:prstGeom prst="rect">
            <a:avLst/>
          </a:prstGeom>
        </p:spPr>
        <p:txBody>
          <a:bodyPr vert="horz" lIns="91440" tIns="45720" rIns="91440" bIns="45720" rtlCol="0"/>
          <a:lstStyle>
            <a:lvl1pPr algn="r">
              <a:defRPr sz="1200"/>
            </a:lvl1pPr>
          </a:lstStyle>
          <a:p>
            <a:pPr algn="l"/>
            <a:fld id="{54062AD8-C593-4549-8DB4-6318BFC84EF2}" type="datetime3">
              <a:rPr lang="en-US" smtClean="0">
                <a:solidFill>
                  <a:srgbClr val="006A8D"/>
                </a:solidFill>
                <a:latin typeface="Gill Sans MT" pitchFamily="34" charset="0"/>
              </a:rPr>
              <a:pPr algn="l"/>
              <a:t>29 September 2025</a:t>
            </a:fld>
            <a:endParaRPr lang="en-GB" dirty="0">
              <a:solidFill>
                <a:srgbClr val="006A8D"/>
              </a:solidFill>
              <a:latin typeface="Gill Sans MT" pitchFamily="34" charset="0"/>
            </a:endParaRPr>
          </a:p>
        </p:txBody>
      </p:sp>
      <p:sp>
        <p:nvSpPr>
          <p:cNvPr id="5" name="Slide Number Placeholder 4"/>
          <p:cNvSpPr>
            <a:spLocks noGrp="1"/>
          </p:cNvSpPr>
          <p:nvPr>
            <p:ph type="sldNum" sz="quarter" idx="3"/>
          </p:nvPr>
        </p:nvSpPr>
        <p:spPr>
          <a:xfrm>
            <a:off x="3714752" y="142844"/>
            <a:ext cx="2971800" cy="457200"/>
          </a:xfrm>
          <a:prstGeom prst="rect">
            <a:avLst/>
          </a:prstGeom>
        </p:spPr>
        <p:txBody>
          <a:bodyPr vert="horz" lIns="91440" tIns="45720" rIns="91440" bIns="45720" rtlCol="0" anchor="t"/>
          <a:lstStyle>
            <a:lvl1pPr algn="r">
              <a:defRPr sz="1200"/>
            </a:lvl1pPr>
          </a:lstStyle>
          <a:p>
            <a:fld id="{4B21A628-EEBB-4D48-A1C3-E7830CD278C3}" type="slidenum">
              <a:rPr lang="en-GB" smtClean="0">
                <a:solidFill>
                  <a:srgbClr val="006A8D"/>
                </a:solidFill>
                <a:latin typeface="Gill Sans MT" pitchFamily="34" charset="0"/>
              </a:rPr>
              <a:pPr/>
              <a:t>‹#›</a:t>
            </a:fld>
            <a:endParaRPr lang="en-GB">
              <a:solidFill>
                <a:srgbClr val="006A8D"/>
              </a:solidFill>
              <a:latin typeface="Gill Sans MT" pitchFamily="34" charset="0"/>
            </a:endParaRPr>
          </a:p>
        </p:txBody>
      </p:sp>
      <p:pic>
        <p:nvPicPr>
          <p:cNvPr id="1026" name="Picture 2" descr="C:\Users\jorgen\Documents\Adm - PRIO (new)\Visual profile\PPT\footer prio.jpg"/>
          <p:cNvPicPr>
            <a:picLocks noChangeAspect="1" noChangeArrowheads="1"/>
          </p:cNvPicPr>
          <p:nvPr/>
        </p:nvPicPr>
        <p:blipFill>
          <a:blip r:embed="rId2" cstate="print"/>
          <a:srcRect/>
          <a:stretch>
            <a:fillRect/>
          </a:stretch>
        </p:blipFill>
        <p:spPr bwMode="auto">
          <a:xfrm>
            <a:off x="279000" y="8501090"/>
            <a:ext cx="6300000" cy="496919"/>
          </a:xfrm>
          <a:prstGeom prst="rect">
            <a:avLst/>
          </a:prstGeom>
          <a:noFill/>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97DE1-57DC-4CA4-9AFD-51CFFBF634AF}" type="datetime3">
              <a:rPr lang="en-US" smtClean="0"/>
              <a:pPr/>
              <a:t>29 September 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F34B3-5694-4F95-BB11-702864208D43}" type="slidenum">
              <a:rPr lang="en-GB" smtClean="0"/>
              <a:pPr/>
              <a:t>‹#›</a:t>
            </a:fld>
            <a:endParaRPr lang="en-GB"/>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cdp.uu.se/#/actor/36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ucdp.uu.se/#/country/750" TargetMode="External"/><Relationship Id="rId5" Type="http://schemas.openxmlformats.org/officeDocument/2006/relationships/hyperlink" Target="https://ucdp.uu.se/#/actor/363" TargetMode="External"/><Relationship Id="rId4" Type="http://schemas.openxmlformats.org/officeDocument/2006/relationships/hyperlink" Target="https://ucdp.uu.se/#/actor/8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of the lecture – to reflect around what conflict is, and what it can mean in different settings. The term conflict is used everyday in a variety if settings. However, when doing research we need to be quite specific about what it means and what it doesn’t mean.</a:t>
            </a:r>
          </a:p>
          <a:p>
            <a:r>
              <a:rPr lang="en-US" dirty="0"/>
              <a:t>This goes for both qual and quant. But the definitions when we use quant methods is much for rigid, which it has to be. This means that we know exactly what is included and what is not. We will discuss the benefits of this. We will also focus on some areas what becomes a bit difficult when we in particularly use quant methods</a:t>
            </a:r>
          </a:p>
          <a:p>
            <a:endParaRPr lang="en-US" dirty="0"/>
          </a:p>
          <a:p>
            <a:r>
              <a:rPr lang="en-US" dirty="0"/>
              <a:t>This will be a very interactive lecture as the aim to make you reflect on conflict, and not to teach you that one definition is right or wrong. The importance is to gain an understanding that different people and different researchers define conflict differently, and when we read their research (or listen to their opinions), we need to take their definition as the starting point of understand what they are saying, and not dismiss it because we don’t agree with the definition. If we don’t agree we can challenge then on their results and opinions by asking: what if we included X, what if this was the cut off point </a:t>
            </a:r>
            <a:r>
              <a:rPr lang="en-US" dirty="0" err="1"/>
              <a:t>ect</a:t>
            </a:r>
            <a:endParaRPr lang="en-US"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2</a:t>
            </a:fld>
            <a:endParaRPr lang="en-GB"/>
          </a:p>
        </p:txBody>
      </p:sp>
    </p:spTree>
    <p:extLst>
      <p:ext uri="{BB962C8B-B14F-4D97-AF65-F5344CB8AC3E}">
        <p14:creationId xmlns:p14="http://schemas.microsoft.com/office/powerpoint/2010/main" val="167967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17</a:t>
            </a:fld>
            <a:endParaRPr lang="en-GB"/>
          </a:p>
        </p:txBody>
      </p:sp>
    </p:spTree>
    <p:extLst>
      <p:ext uri="{BB962C8B-B14F-4D97-AF65-F5344CB8AC3E}">
        <p14:creationId xmlns:p14="http://schemas.microsoft.com/office/powerpoint/2010/main" val="416710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6D976-F3DC-F24F-5987-B431DABE8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D146F-A763-3606-B87C-384915C8B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857C7-8D8C-3463-3F8D-658B683C2CF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B7C953F-51AF-4E69-9035-3EAACD3A5710}"/>
              </a:ext>
            </a:extLst>
          </p:cNvPr>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a:extLst>
              <a:ext uri="{FF2B5EF4-FFF2-40B4-BE49-F238E27FC236}">
                <a16:creationId xmlns:a16="http://schemas.microsoft.com/office/drawing/2014/main" id="{59E0DD1C-46F8-127A-B27D-E43E7CD5C67D}"/>
              </a:ext>
            </a:extLst>
          </p:cNvPr>
          <p:cNvSpPr>
            <a:spLocks noGrp="1"/>
          </p:cNvSpPr>
          <p:nvPr>
            <p:ph type="sldNum" sz="quarter" idx="5"/>
          </p:nvPr>
        </p:nvSpPr>
        <p:spPr/>
        <p:txBody>
          <a:bodyPr/>
          <a:lstStyle/>
          <a:p>
            <a:fld id="{CF9F34B3-5694-4F95-BB11-702864208D43}" type="slidenum">
              <a:rPr lang="en-GB" smtClean="0"/>
              <a:pPr/>
              <a:t>18</a:t>
            </a:fld>
            <a:endParaRPr lang="en-GB"/>
          </a:p>
        </p:txBody>
      </p:sp>
    </p:spTree>
    <p:extLst>
      <p:ext uri="{BB962C8B-B14F-4D97-AF65-F5344CB8AC3E}">
        <p14:creationId xmlns:p14="http://schemas.microsoft.com/office/powerpoint/2010/main" val="55173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21</a:t>
            </a:fld>
            <a:endParaRPr lang="en-GB"/>
          </a:p>
        </p:txBody>
      </p:sp>
    </p:spTree>
    <p:extLst>
      <p:ext uri="{BB962C8B-B14F-4D97-AF65-F5344CB8AC3E}">
        <p14:creationId xmlns:p14="http://schemas.microsoft.com/office/powerpoint/2010/main" val="32606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3945-FAEC-8FDF-18D9-207741604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C6C60-9A02-B7B8-DDC3-2121EB09F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FFC53-FB49-ACE8-E22B-7E86690455E2}"/>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C4CE9AE-DE75-C784-9C71-5FE2CD92840B}"/>
              </a:ext>
            </a:extLst>
          </p:cNvPr>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a:extLst>
              <a:ext uri="{FF2B5EF4-FFF2-40B4-BE49-F238E27FC236}">
                <a16:creationId xmlns:a16="http://schemas.microsoft.com/office/drawing/2014/main" id="{6D8CC76F-5841-0C93-6D64-6C7AD7EFE0FF}"/>
              </a:ext>
            </a:extLst>
          </p:cNvPr>
          <p:cNvSpPr>
            <a:spLocks noGrp="1"/>
          </p:cNvSpPr>
          <p:nvPr>
            <p:ph type="sldNum" sz="quarter" idx="5"/>
          </p:nvPr>
        </p:nvSpPr>
        <p:spPr/>
        <p:txBody>
          <a:bodyPr/>
          <a:lstStyle/>
          <a:p>
            <a:fld id="{CF9F34B3-5694-4F95-BB11-702864208D43}" type="slidenum">
              <a:rPr lang="en-GB" smtClean="0"/>
              <a:pPr/>
              <a:t>22</a:t>
            </a:fld>
            <a:endParaRPr lang="en-GB"/>
          </a:p>
        </p:txBody>
      </p:sp>
    </p:spTree>
    <p:extLst>
      <p:ext uri="{BB962C8B-B14F-4D97-AF65-F5344CB8AC3E}">
        <p14:creationId xmlns:p14="http://schemas.microsoft.com/office/powerpoint/2010/main" val="233739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24</a:t>
            </a:fld>
            <a:endParaRPr lang="en-GB"/>
          </a:p>
        </p:txBody>
      </p:sp>
    </p:spTree>
    <p:extLst>
      <p:ext uri="{BB962C8B-B14F-4D97-AF65-F5344CB8AC3E}">
        <p14:creationId xmlns:p14="http://schemas.microsoft.com/office/powerpoint/2010/main" val="15105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definitions of what armed conflict is in international law. It makes sense and we can all understand what it means.</a:t>
            </a:r>
          </a:p>
          <a:p>
            <a:r>
              <a:rPr lang="en-US" dirty="0"/>
              <a:t>However, if you are going to code this in a dataset you will see that this is not sufficient.</a:t>
            </a:r>
          </a:p>
          <a:p>
            <a:endParaRPr lang="en-US" dirty="0"/>
          </a:p>
          <a:p>
            <a:r>
              <a:rPr lang="en-US" dirty="0"/>
              <a:t>If you remember back from the lecture with Henrik, what are some of the features that researchers need to take into account which this definition doesn’t include?</a:t>
            </a:r>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4</a:t>
            </a:fld>
            <a:endParaRPr lang="en-GB"/>
          </a:p>
        </p:txBody>
      </p:sp>
    </p:spTree>
    <p:extLst>
      <p:ext uri="{BB962C8B-B14F-4D97-AF65-F5344CB8AC3E}">
        <p14:creationId xmlns:p14="http://schemas.microsoft.com/office/powerpoint/2010/main" val="232553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types of rigid definitions is needed for us to run quantitative analyses. We need to know that when we add the variable conflict, all of the conflicts coded is treated in the same way, and it is not based on people perceptions. Still this type of coding of course has its challenges.</a:t>
            </a:r>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5</a:t>
            </a:fld>
            <a:endParaRPr lang="en-GB"/>
          </a:p>
        </p:txBody>
      </p:sp>
    </p:spTree>
    <p:extLst>
      <p:ext uri="{BB962C8B-B14F-4D97-AF65-F5344CB8AC3E}">
        <p14:creationId xmlns:p14="http://schemas.microsoft.com/office/powerpoint/2010/main" val="186425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these data are not public yet, will be next week, so please don’t go sharing this with the media for the next week</a:t>
            </a:r>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6</a:t>
            </a:fld>
            <a:endParaRPr lang="en-GB"/>
          </a:p>
        </p:txBody>
      </p:sp>
    </p:spTree>
    <p:extLst>
      <p:ext uri="{BB962C8B-B14F-4D97-AF65-F5344CB8AC3E}">
        <p14:creationId xmlns:p14="http://schemas.microsoft.com/office/powerpoint/2010/main" val="412454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based – the increased number of conflicts when we include IS</a:t>
            </a:r>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7</a:t>
            </a:fld>
            <a:endParaRPr lang="en-GB"/>
          </a:p>
        </p:txBody>
      </p:sp>
    </p:spTree>
    <p:extLst>
      <p:ext uri="{BB962C8B-B14F-4D97-AF65-F5344CB8AC3E}">
        <p14:creationId xmlns:p14="http://schemas.microsoft.com/office/powerpoint/2010/main" val="278006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Cameroon – IS</a:t>
            </a:r>
          </a:p>
          <a:p>
            <a:r>
              <a:rPr lang="en-US" dirty="0"/>
              <a:t>Cameroon - </a:t>
            </a:r>
            <a:r>
              <a:rPr lang="en-US" dirty="0" err="1"/>
              <a:t>Ambazonia</a:t>
            </a:r>
            <a:r>
              <a:rPr lang="en-US" dirty="0"/>
              <a:t> insurgents</a:t>
            </a:r>
          </a:p>
          <a:p>
            <a:r>
              <a:rPr lang="en-US" dirty="0"/>
              <a:t>Cameroon – Boko Haram</a:t>
            </a:r>
          </a:p>
          <a:p>
            <a:endParaRPr lang="en-US" dirty="0"/>
          </a:p>
          <a:p>
            <a:r>
              <a:rPr lang="en-US" dirty="0"/>
              <a:t>Niger  - IS</a:t>
            </a:r>
          </a:p>
          <a:p>
            <a:r>
              <a:rPr lang="en-US" dirty="0"/>
              <a:t>Niger –JNIM</a:t>
            </a:r>
          </a:p>
          <a:p>
            <a:endParaRPr lang="en-US" dirty="0"/>
          </a:p>
          <a:p>
            <a:r>
              <a:rPr lang="en-US" dirty="0"/>
              <a:t>Nigeria – IS</a:t>
            </a:r>
          </a:p>
          <a:p>
            <a:r>
              <a:rPr lang="en-US" dirty="0"/>
              <a:t>Niger – Boko Haram</a:t>
            </a:r>
          </a:p>
          <a:p>
            <a:r>
              <a:rPr lang="en-US" dirty="0" err="1"/>
              <a:t>Nigier</a:t>
            </a:r>
            <a:r>
              <a:rPr lang="en-US" dirty="0"/>
              <a:t> – IPOB (indigenous people of Biafra)</a:t>
            </a:r>
          </a:p>
          <a:p>
            <a:endParaRPr lang="en-US" dirty="0"/>
          </a:p>
          <a:p>
            <a:r>
              <a:rPr lang="en-US" dirty="0"/>
              <a:t>Similar in 2024</a:t>
            </a:r>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9</a:t>
            </a:fld>
            <a:endParaRPr lang="en-GB"/>
          </a:p>
        </p:txBody>
      </p:sp>
    </p:spTree>
    <p:extLst>
      <p:ext uri="{BB962C8B-B14F-4D97-AF65-F5344CB8AC3E}">
        <p14:creationId xmlns:p14="http://schemas.microsoft.com/office/powerpoint/2010/main" val="129012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EFEFE"/>
                </a:highlight>
                <a:latin typeface="Helvetica Neue"/>
              </a:rPr>
              <a:t>The Bodoland conflict concerns the territorial status of the area north of the river Brahmaputra in Assam, situated in northeast India. Separatist demands have been </a:t>
            </a:r>
            <a:r>
              <a:rPr lang="en-US" b="0" i="0" dirty="0" err="1">
                <a:solidFill>
                  <a:srgbClr val="000000"/>
                </a:solidFill>
                <a:effectLst/>
                <a:highlight>
                  <a:srgbClr val="FEFEFE"/>
                </a:highlight>
                <a:latin typeface="Helvetica Neue"/>
              </a:rPr>
              <a:t>fuelled</a:t>
            </a:r>
            <a:r>
              <a:rPr lang="en-US" b="0" i="0" dirty="0">
                <a:solidFill>
                  <a:srgbClr val="000000"/>
                </a:solidFill>
                <a:effectLst/>
                <a:highlight>
                  <a:srgbClr val="FEFEFE"/>
                </a:highlight>
                <a:latin typeface="Helvetica Neue"/>
              </a:rPr>
              <a:t> by demographic changes and a sense of economic, political and cultural </a:t>
            </a:r>
            <a:r>
              <a:rPr lang="en-US" b="0" i="0" dirty="0" err="1">
                <a:solidFill>
                  <a:srgbClr val="000000"/>
                </a:solidFill>
                <a:effectLst/>
                <a:highlight>
                  <a:srgbClr val="FEFEFE"/>
                </a:highlight>
                <a:latin typeface="Helvetica Neue"/>
              </a:rPr>
              <a:t>marginalisation</a:t>
            </a:r>
            <a:r>
              <a:rPr lang="en-US" b="0" i="0" dirty="0">
                <a:solidFill>
                  <a:srgbClr val="000000"/>
                </a:solidFill>
                <a:effectLst/>
                <a:highlight>
                  <a:srgbClr val="FEFEFE"/>
                </a:highlight>
                <a:latin typeface="Helvetica Neue"/>
              </a:rPr>
              <a:t> among local tribal groups. The conflict emerged in 1989, when </a:t>
            </a:r>
            <a:r>
              <a:rPr lang="en-US" b="0" i="0" u="sng" dirty="0">
                <a:solidFill>
                  <a:srgbClr val="0555A4"/>
                </a:solidFill>
                <a:effectLst/>
                <a:highlight>
                  <a:srgbClr val="FEFEFE"/>
                </a:highlight>
                <a:latin typeface="Helvetica Neue"/>
                <a:hlinkClick r:id="rId3"/>
              </a:rPr>
              <a:t>ABSU</a:t>
            </a:r>
            <a:r>
              <a:rPr lang="en-US" b="0" i="0" dirty="0">
                <a:solidFill>
                  <a:srgbClr val="000000"/>
                </a:solidFill>
                <a:effectLst/>
                <a:highlight>
                  <a:srgbClr val="FEFEFE"/>
                </a:highlight>
                <a:latin typeface="Helvetica Neue"/>
              </a:rPr>
              <a:t> (All </a:t>
            </a:r>
            <a:r>
              <a:rPr lang="en-US" b="0" i="0" u="sng" dirty="0">
                <a:solidFill>
                  <a:srgbClr val="0555A4"/>
                </a:solidFill>
                <a:effectLst/>
                <a:highlight>
                  <a:srgbClr val="FEFEFE"/>
                </a:highlight>
                <a:latin typeface="Helvetica Neue"/>
                <a:hlinkClick r:id="rId4"/>
              </a:rPr>
              <a:t>Bodo</a:t>
            </a:r>
            <a:r>
              <a:rPr lang="en-US" b="0" i="0" dirty="0">
                <a:solidFill>
                  <a:srgbClr val="000000"/>
                </a:solidFill>
                <a:effectLst/>
                <a:highlight>
                  <a:srgbClr val="FEFEFE"/>
                </a:highlight>
                <a:latin typeface="Helvetica Neue"/>
              </a:rPr>
              <a:t> Student Union) launched an insurgency. </a:t>
            </a:r>
            <a:r>
              <a:rPr lang="en-US" b="0" i="0" u="sng" dirty="0">
                <a:solidFill>
                  <a:srgbClr val="0555A4"/>
                </a:solidFill>
                <a:effectLst/>
                <a:highlight>
                  <a:srgbClr val="FEFEFE"/>
                </a:highlight>
                <a:latin typeface="Helvetica Neue"/>
                <a:hlinkClick r:id="rId3"/>
              </a:rPr>
              <a:t>ABSU</a:t>
            </a:r>
            <a:r>
              <a:rPr lang="en-US" b="0" i="0" dirty="0">
                <a:solidFill>
                  <a:srgbClr val="000000"/>
                </a:solidFill>
                <a:effectLst/>
                <a:highlight>
                  <a:srgbClr val="FEFEFE"/>
                </a:highlight>
                <a:latin typeface="Helvetica Neue"/>
              </a:rPr>
              <a:t> later signed a peace agreement with the government, but the conflict was restarted by </a:t>
            </a:r>
            <a:r>
              <a:rPr lang="en-US" b="0" i="0" u="sng" dirty="0">
                <a:solidFill>
                  <a:srgbClr val="0555A4"/>
                </a:solidFill>
                <a:effectLst/>
                <a:highlight>
                  <a:srgbClr val="FEFEFE"/>
                </a:highlight>
                <a:latin typeface="Helvetica Neue"/>
                <a:hlinkClick r:id="rId5"/>
              </a:rPr>
              <a:t>NDFB</a:t>
            </a:r>
            <a:r>
              <a:rPr lang="en-US" b="0" i="0" dirty="0">
                <a:solidFill>
                  <a:srgbClr val="000000"/>
                </a:solidFill>
                <a:effectLst/>
                <a:highlight>
                  <a:srgbClr val="FEFEFE"/>
                </a:highlight>
                <a:latin typeface="Helvetica Neue"/>
              </a:rPr>
              <a:t> (National Democratic Front of Bodoland) in 1993. Fighting between the </a:t>
            </a:r>
            <a:r>
              <a:rPr lang="en-US" b="0" i="0" u="sng" dirty="0">
                <a:solidFill>
                  <a:srgbClr val="0555A4"/>
                </a:solidFill>
                <a:effectLst/>
                <a:highlight>
                  <a:srgbClr val="FEFEFE"/>
                </a:highlight>
                <a:latin typeface="Helvetica Neue"/>
                <a:hlinkClick r:id="rId5"/>
              </a:rPr>
              <a:t>NDFB</a:t>
            </a:r>
            <a:r>
              <a:rPr lang="en-US" b="0" i="0" dirty="0">
                <a:solidFill>
                  <a:srgbClr val="000000"/>
                </a:solidFill>
                <a:effectLst/>
                <a:highlight>
                  <a:srgbClr val="FEFEFE"/>
                </a:highlight>
                <a:latin typeface="Helvetica Neue"/>
              </a:rPr>
              <a:t> and the Government of </a:t>
            </a:r>
            <a:r>
              <a:rPr lang="en-US" b="0" i="0" u="sng" dirty="0">
                <a:solidFill>
                  <a:srgbClr val="0555A4"/>
                </a:solidFill>
                <a:effectLst/>
                <a:highlight>
                  <a:srgbClr val="FEFEFE"/>
                </a:highlight>
                <a:latin typeface="Helvetica Neue"/>
                <a:hlinkClick r:id="rId6"/>
              </a:rPr>
              <a:t>India</a:t>
            </a:r>
            <a:r>
              <a:rPr lang="en-US" b="0" i="0" dirty="0">
                <a:solidFill>
                  <a:srgbClr val="000000"/>
                </a:solidFill>
                <a:effectLst/>
                <a:highlight>
                  <a:srgbClr val="FEFEFE"/>
                </a:highlight>
                <a:latin typeface="Helvetica Neue"/>
              </a:rPr>
              <a:t> persisted for over a decade until the two sides signed a ceasefire in 2004. Fighting broke out again in 2009, 2010 and 2013 between Indian Security forces and two different factions of the NDFB.</a:t>
            </a:r>
          </a:p>
          <a:p>
            <a:endParaRPr lang="en-US" b="0" i="0" dirty="0">
              <a:solidFill>
                <a:srgbClr val="000000"/>
              </a:solidFill>
              <a:effectLst/>
              <a:highlight>
                <a:srgbClr val="FEFEFE"/>
              </a:highlight>
              <a:latin typeface="Helvetica Neue"/>
            </a:endParaRPr>
          </a:p>
          <a:p>
            <a:r>
              <a:rPr lang="en-US" b="0" i="0" dirty="0">
                <a:solidFill>
                  <a:srgbClr val="000000"/>
                </a:solidFill>
                <a:effectLst/>
                <a:highlight>
                  <a:srgbClr val="FEFEFE"/>
                </a:highlight>
                <a:latin typeface="Helvetica Neue"/>
              </a:rPr>
              <a:t>How do we measure conflict onset, incident, ending, occurrence and duration</a:t>
            </a:r>
          </a:p>
          <a:p>
            <a:r>
              <a:rPr lang="en-US" b="0" i="0" dirty="0">
                <a:solidFill>
                  <a:srgbClr val="000000"/>
                </a:solidFill>
                <a:effectLst/>
                <a:highlight>
                  <a:srgbClr val="FEFEFE"/>
                </a:highlight>
                <a:latin typeface="Helvetica Neue"/>
              </a:rPr>
              <a:t>2 – year lull?</a:t>
            </a:r>
          </a:p>
          <a:p>
            <a:endParaRPr lang="en-US"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10</a:t>
            </a:fld>
            <a:endParaRPr lang="en-GB"/>
          </a:p>
        </p:txBody>
      </p:sp>
    </p:spTree>
    <p:extLst>
      <p:ext uri="{BB962C8B-B14F-4D97-AF65-F5344CB8AC3E}">
        <p14:creationId xmlns:p14="http://schemas.microsoft.com/office/powerpoint/2010/main" val="339333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15</a:t>
            </a:fld>
            <a:endParaRPr lang="en-GB"/>
          </a:p>
        </p:txBody>
      </p:sp>
    </p:spTree>
    <p:extLst>
      <p:ext uri="{BB962C8B-B14F-4D97-AF65-F5344CB8AC3E}">
        <p14:creationId xmlns:p14="http://schemas.microsoft.com/office/powerpoint/2010/main" val="242887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4997DE1-57DC-4CA4-9AFD-51CFFBF634AF}" type="datetime3">
              <a:rPr lang="en-US" smtClean="0"/>
              <a:pPr/>
              <a:t>29 September 2025</a:t>
            </a:fld>
            <a:endParaRPr lang="en-GB"/>
          </a:p>
        </p:txBody>
      </p:sp>
      <p:sp>
        <p:nvSpPr>
          <p:cNvPr id="5" name="Slide Number Placeholder 4"/>
          <p:cNvSpPr>
            <a:spLocks noGrp="1"/>
          </p:cNvSpPr>
          <p:nvPr>
            <p:ph type="sldNum" sz="quarter" idx="5"/>
          </p:nvPr>
        </p:nvSpPr>
        <p:spPr/>
        <p:txBody>
          <a:bodyPr/>
          <a:lstStyle/>
          <a:p>
            <a:fld id="{CF9F34B3-5694-4F95-BB11-702864208D43}" type="slidenum">
              <a:rPr lang="en-GB" smtClean="0"/>
              <a:pPr/>
              <a:t>16</a:t>
            </a:fld>
            <a:endParaRPr lang="en-GB"/>
          </a:p>
        </p:txBody>
      </p:sp>
    </p:spTree>
    <p:extLst>
      <p:ext uri="{BB962C8B-B14F-4D97-AF65-F5344CB8AC3E}">
        <p14:creationId xmlns:p14="http://schemas.microsoft.com/office/powerpoint/2010/main" val="3835012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C:\Users\jorgen\Documents\Adm - PRIO (new)\Visual profile\PPT\PPT element 2b.jpg"/>
          <p:cNvPicPr>
            <a:picLocks noChangeAspect="1" noChangeArrowheads="1"/>
          </p:cNvPicPr>
          <p:nvPr userDrawn="1"/>
        </p:nvPicPr>
        <p:blipFill>
          <a:blip r:embed="rId2" cstate="print"/>
          <a:srcRect t="125"/>
          <a:stretch>
            <a:fillRect/>
          </a:stretch>
        </p:blipFill>
        <p:spPr bwMode="auto">
          <a:xfrm>
            <a:off x="0" y="0"/>
            <a:ext cx="9144000" cy="6858000"/>
          </a:xfrm>
          <a:prstGeom prst="rect">
            <a:avLst/>
          </a:prstGeom>
          <a:noFill/>
        </p:spPr>
      </p:pic>
      <p:sp>
        <p:nvSpPr>
          <p:cNvPr id="11" name="TextBox 10"/>
          <p:cNvSpPr txBox="1"/>
          <p:nvPr userDrawn="1"/>
        </p:nvSpPr>
        <p:spPr>
          <a:xfrm>
            <a:off x="142845" y="6339808"/>
            <a:ext cx="3000396" cy="349702"/>
          </a:xfrm>
          <a:prstGeom prst="rect">
            <a:avLst/>
          </a:prstGeom>
          <a:noFill/>
        </p:spPr>
        <p:txBody>
          <a:bodyPr wrap="square" lIns="0" tIns="36000" rIns="0" bIns="36000" rtlCol="0" anchor="ctr" anchorCtr="0">
            <a:noAutofit/>
          </a:bodyPr>
          <a:lstStyle/>
          <a:p>
            <a:pPr algn="r"/>
            <a:r>
              <a:rPr lang="en-GB" sz="1800" dirty="0">
                <a:solidFill>
                  <a:schemeClr val="accent2"/>
                </a:solidFill>
                <a:latin typeface="Gill Sans MT" pitchFamily="34" charset="0"/>
              </a:rPr>
              <a:t>Peace Research Institute Oslo</a:t>
            </a:r>
          </a:p>
        </p:txBody>
      </p:sp>
      <p:sp>
        <p:nvSpPr>
          <p:cNvPr id="2" name="Title 1"/>
          <p:cNvSpPr>
            <a:spLocks noGrp="1"/>
          </p:cNvSpPr>
          <p:nvPr>
            <p:ph type="title" hasCustomPrompt="1"/>
          </p:nvPr>
        </p:nvSpPr>
        <p:spPr>
          <a:xfrm>
            <a:off x="3714744" y="1571613"/>
            <a:ext cx="5178431" cy="4000528"/>
          </a:xfrm>
        </p:spPr>
        <p:txBody>
          <a:bodyPr tIns="18000" bIns="18000" anchor="t">
            <a:noAutofit/>
          </a:bodyPr>
          <a:lstStyle>
            <a:lvl1pPr algn="l">
              <a:lnSpc>
                <a:spcPct val="100000"/>
              </a:lnSpc>
              <a:defRPr sz="4300" b="0" cap="none" baseline="0">
                <a:solidFill>
                  <a:schemeClr val="bg1"/>
                </a:solidFill>
              </a:defRPr>
            </a:lvl1pPr>
          </a:lstStyle>
          <a:p>
            <a:r>
              <a:rPr lang="en-US" dirty="0"/>
              <a:t>Title</a:t>
            </a:r>
            <a:endParaRPr lang="en-GB" dirty="0"/>
          </a:p>
        </p:txBody>
      </p:sp>
      <p:sp>
        <p:nvSpPr>
          <p:cNvPr id="3" name="Text Placeholder 2"/>
          <p:cNvSpPr>
            <a:spLocks noGrp="1"/>
          </p:cNvSpPr>
          <p:nvPr>
            <p:ph type="body" idx="1" hasCustomPrompt="1"/>
          </p:nvPr>
        </p:nvSpPr>
        <p:spPr>
          <a:xfrm>
            <a:off x="3714744" y="4143381"/>
            <a:ext cx="5178431" cy="2022470"/>
          </a:xfrm>
        </p:spPr>
        <p:txBody>
          <a:bodyPr anchor="b"/>
          <a:lstStyle>
            <a:lvl1pPr marL="0" indent="0">
              <a:buNone/>
              <a:defRPr sz="2000">
                <a:solidFill>
                  <a:srgbClr val="85BBC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Venue and date</a:t>
            </a:r>
          </a:p>
        </p:txBody>
      </p:sp>
      <p:sp>
        <p:nvSpPr>
          <p:cNvPr id="7" name="Text Placeholder 2"/>
          <p:cNvSpPr>
            <a:spLocks noGrp="1"/>
          </p:cNvSpPr>
          <p:nvPr>
            <p:ph type="body" idx="13" hasCustomPrompt="1"/>
          </p:nvPr>
        </p:nvSpPr>
        <p:spPr>
          <a:xfrm>
            <a:off x="3714744" y="142852"/>
            <a:ext cx="5178431" cy="1071570"/>
          </a:xfrm>
        </p:spPr>
        <p:txBody>
          <a:bodyPr anchor="b">
            <a:normAutofit/>
          </a:bodyPr>
          <a:lstStyle>
            <a:lvl1pPr marL="0" indent="0">
              <a:buNone/>
              <a:defRPr sz="2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a:t>
            </a:r>
          </a:p>
        </p:txBody>
      </p:sp>
      <p:pic>
        <p:nvPicPr>
          <p:cNvPr id="1031" name="Picture 7" descr="C:\Users\jorgen\Documents\Adm - PRIO (new)\Visual profile\PPT\logo.jpg"/>
          <p:cNvPicPr>
            <a:picLocks noChangeAspect="1" noChangeArrowheads="1"/>
          </p:cNvPicPr>
          <p:nvPr userDrawn="1"/>
        </p:nvPicPr>
        <p:blipFill>
          <a:blip r:embed="rId3" cstate="print"/>
          <a:srcRect/>
          <a:stretch>
            <a:fillRect/>
          </a:stretch>
        </p:blipFill>
        <p:spPr bwMode="auto">
          <a:xfrm>
            <a:off x="411560" y="285728"/>
            <a:ext cx="2731680" cy="121408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narrativ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0825" y="1285858"/>
            <a:ext cx="4176713" cy="48799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2000233" y="6165850"/>
            <a:ext cx="2427306" cy="215444"/>
          </a:xfrm>
        </p:spPr>
        <p:txBody>
          <a:bodyPr wrap="square" tIns="0" rIns="0" bIns="0">
            <a:spAutoFit/>
          </a:bodyPr>
          <a:lstStyle>
            <a:lvl1pPr marL="0" indent="0" algn="r">
              <a:buNone/>
              <a:defRPr sz="1400">
                <a:solidFill>
                  <a:srgbClr val="BBC5B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
        <p:nvSpPr>
          <p:cNvPr id="8"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9" name="Text Placeholder 8"/>
          <p:cNvSpPr>
            <a:spLocks noGrp="1"/>
          </p:cNvSpPr>
          <p:nvPr>
            <p:ph type="body" sz="quarter" idx="13" hasCustomPrompt="1"/>
          </p:nvPr>
        </p:nvSpPr>
        <p:spPr>
          <a:xfrm>
            <a:off x="4716463" y="1285875"/>
            <a:ext cx="4176712" cy="4879975"/>
          </a:xfrm>
        </p:spPr>
        <p:txBody>
          <a:bodyPr>
            <a:noAutofit/>
          </a:bodyPr>
          <a:lstStyle>
            <a:lvl1pPr marL="0" indent="0">
              <a:buNone/>
              <a:defRPr sz="2300" i="1">
                <a:latin typeface="+mn-lt"/>
              </a:defRPr>
            </a:lvl1pPr>
          </a:lstStyle>
          <a:p>
            <a:pPr lvl="0"/>
            <a:r>
              <a:rPr lang="en-US" dirty="0"/>
              <a:t>Narrative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you slide with picture">
    <p:spTree>
      <p:nvGrpSpPr>
        <p:cNvPr id="1" name=""/>
        <p:cNvGrpSpPr/>
        <p:nvPr/>
      </p:nvGrpSpPr>
      <p:grpSpPr>
        <a:xfrm>
          <a:off x="0" y="0"/>
          <a:ext cx="0" cy="0"/>
          <a:chOff x="0" y="0"/>
          <a:chExt cx="0" cy="0"/>
        </a:xfrm>
      </p:grpSpPr>
      <p:pic>
        <p:nvPicPr>
          <p:cNvPr id="12" name="Picture 6" descr="C:\Users\jorgen\Documents\Adm - PRIO (new)\Visual profile\PPT\PPT element 2b.jpg"/>
          <p:cNvPicPr>
            <a:picLocks noChangeAspect="1" noChangeArrowheads="1"/>
          </p:cNvPicPr>
          <p:nvPr userDrawn="1"/>
        </p:nvPicPr>
        <p:blipFill>
          <a:blip r:embed="rId2" cstate="print"/>
          <a:srcRect t="125"/>
          <a:stretch>
            <a:fillRect/>
          </a:stretch>
        </p:blipFill>
        <p:spPr bwMode="auto">
          <a:xfrm>
            <a:off x="0" y="0"/>
            <a:ext cx="9144000" cy="6858000"/>
          </a:xfrm>
          <a:prstGeom prst="rect">
            <a:avLst/>
          </a:prstGeom>
          <a:noFill/>
        </p:spPr>
      </p:pic>
      <p:sp>
        <p:nvSpPr>
          <p:cNvPr id="11" name="TextBox 10"/>
          <p:cNvSpPr txBox="1"/>
          <p:nvPr userDrawn="1"/>
        </p:nvSpPr>
        <p:spPr>
          <a:xfrm>
            <a:off x="142845" y="6339808"/>
            <a:ext cx="3000396" cy="349702"/>
          </a:xfrm>
          <a:prstGeom prst="rect">
            <a:avLst/>
          </a:prstGeom>
          <a:noFill/>
        </p:spPr>
        <p:txBody>
          <a:bodyPr wrap="square" lIns="0" tIns="36000" rIns="0" bIns="36000" rtlCol="0" anchor="ctr" anchorCtr="0">
            <a:noAutofit/>
          </a:bodyPr>
          <a:lstStyle/>
          <a:p>
            <a:pPr algn="r"/>
            <a:r>
              <a:rPr lang="en-GB" sz="1800" dirty="0">
                <a:solidFill>
                  <a:schemeClr val="accent2"/>
                </a:solidFill>
                <a:latin typeface="Gill Sans MT" pitchFamily="34" charset="0"/>
              </a:rPr>
              <a:t>Peace Research Institute Oslo</a:t>
            </a:r>
          </a:p>
        </p:txBody>
      </p:sp>
      <p:sp>
        <p:nvSpPr>
          <p:cNvPr id="3" name="Text Placeholder 2"/>
          <p:cNvSpPr>
            <a:spLocks noGrp="1"/>
          </p:cNvSpPr>
          <p:nvPr>
            <p:ph type="body" idx="1" hasCustomPrompt="1"/>
          </p:nvPr>
        </p:nvSpPr>
        <p:spPr>
          <a:xfrm>
            <a:off x="3714744" y="5572139"/>
            <a:ext cx="5178431" cy="593711"/>
          </a:xfrm>
        </p:spPr>
        <p:txBody>
          <a:bodyPr anchor="b">
            <a:normAutofit/>
          </a:bodyPr>
          <a:lstStyle>
            <a:lvl1pPr marL="0" indent="0">
              <a:buNone/>
              <a:defRPr sz="3600">
                <a:solidFill>
                  <a:srgbClr val="85BBC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Enter web address here</a:t>
            </a:r>
            <a:endParaRPr lang="en-US" dirty="0"/>
          </a:p>
        </p:txBody>
      </p:sp>
      <p:pic>
        <p:nvPicPr>
          <p:cNvPr id="1031" name="Picture 7" descr="C:\Users\jorgen\Documents\Adm - PRIO (new)\Visual profile\PPT\logo.jpg"/>
          <p:cNvPicPr>
            <a:picLocks noChangeAspect="1" noChangeArrowheads="1"/>
          </p:cNvPicPr>
          <p:nvPr userDrawn="1"/>
        </p:nvPicPr>
        <p:blipFill>
          <a:blip r:embed="rId3" cstate="print"/>
          <a:srcRect/>
          <a:stretch>
            <a:fillRect/>
          </a:stretch>
        </p:blipFill>
        <p:spPr bwMode="auto">
          <a:xfrm>
            <a:off x="411560" y="285728"/>
            <a:ext cx="2731680" cy="1214080"/>
          </a:xfrm>
          <a:prstGeom prst="rect">
            <a:avLst/>
          </a:prstGeom>
          <a:noFill/>
        </p:spPr>
      </p:pic>
      <p:sp>
        <p:nvSpPr>
          <p:cNvPr id="8" name="TextBox 7"/>
          <p:cNvSpPr txBox="1"/>
          <p:nvPr userDrawn="1"/>
        </p:nvSpPr>
        <p:spPr>
          <a:xfrm>
            <a:off x="3714744" y="599945"/>
            <a:ext cx="5070512" cy="734423"/>
          </a:xfrm>
          <a:prstGeom prst="rect">
            <a:avLst/>
          </a:prstGeom>
          <a:noFill/>
        </p:spPr>
        <p:txBody>
          <a:bodyPr wrap="square" lIns="36000" tIns="36000" rIns="36000" bIns="36000" rtlCol="0" anchor="ctr" anchorCtr="0">
            <a:spAutoFit/>
          </a:bodyPr>
          <a:lstStyle/>
          <a:p>
            <a:r>
              <a:rPr lang="en-GB" sz="4300" dirty="0">
                <a:solidFill>
                  <a:schemeClr val="bg1"/>
                </a:solidFill>
                <a:latin typeface="+mn-lt"/>
              </a:rPr>
              <a:t>Thank you</a:t>
            </a:r>
          </a:p>
        </p:txBody>
      </p:sp>
      <p:sp>
        <p:nvSpPr>
          <p:cNvPr id="10" name="Picture Placeholder 9"/>
          <p:cNvSpPr>
            <a:spLocks noGrp="1"/>
          </p:cNvSpPr>
          <p:nvPr>
            <p:ph type="pic" sz="quarter" idx="10"/>
          </p:nvPr>
        </p:nvSpPr>
        <p:spPr>
          <a:xfrm>
            <a:off x="3714750" y="1571625"/>
            <a:ext cx="5178425" cy="3786188"/>
          </a:xfrm>
        </p:spPr>
        <p:txBody>
          <a:bodyPr/>
          <a:lstStyle>
            <a:lvl1pPr>
              <a:defRPr>
                <a:solidFill>
                  <a:schemeClr val="bg1"/>
                </a:solidFill>
              </a:defRPr>
            </a:lvl1pPr>
          </a:lstStyle>
          <a:p>
            <a:r>
              <a:rPr lang="en-US"/>
              <a:t>Click icon to add picture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black background)">
    <p:spTree>
      <p:nvGrpSpPr>
        <p:cNvPr id="1" name=""/>
        <p:cNvGrpSpPr/>
        <p:nvPr/>
      </p:nvGrpSpPr>
      <p:grpSpPr>
        <a:xfrm>
          <a:off x="0" y="0"/>
          <a:ext cx="0" cy="0"/>
          <a:chOff x="0" y="0"/>
          <a:chExt cx="0" cy="0"/>
        </a:xfrm>
      </p:grpSpPr>
      <p:sp>
        <p:nvSpPr>
          <p:cNvPr id="9" name="Rectangle 8"/>
          <p:cNvSpPr/>
          <p:nvPr userDrawn="1"/>
        </p:nvSpPr>
        <p:spPr>
          <a:xfrm>
            <a:off x="0" y="1071546"/>
            <a:ext cx="9144000" cy="5786454"/>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250825" y="1285860"/>
            <a:ext cx="8642350" cy="47857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pic>
        <p:nvPicPr>
          <p:cNvPr id="2050" name="Picture 2" descr="C:\Users\jorgen\Documents\Adm - PRIO (new)\Visual profile\PPT\logo negative.jpg"/>
          <p:cNvPicPr>
            <a:picLocks noChangeAspect="1" noChangeArrowheads="1"/>
          </p:cNvPicPr>
          <p:nvPr userDrawn="1"/>
        </p:nvPicPr>
        <p:blipFill>
          <a:blip r:embed="rId2" cstate="print"/>
          <a:srcRect/>
          <a:stretch>
            <a:fillRect/>
          </a:stretch>
        </p:blipFill>
        <p:spPr bwMode="auto">
          <a:xfrm>
            <a:off x="302413" y="6230854"/>
            <a:ext cx="1071592" cy="503862"/>
          </a:xfrm>
          <a:prstGeom prst="rect">
            <a:avLst/>
          </a:prstGeom>
          <a:noFill/>
        </p:spPr>
      </p:pic>
      <p:sp>
        <p:nvSpPr>
          <p:cNvPr id="8" name="Title 1"/>
          <p:cNvSpPr>
            <a:spLocks noGrp="1"/>
          </p:cNvSpPr>
          <p:nvPr>
            <p:ph type="title"/>
          </p:nvPr>
        </p:nvSpPr>
        <p:spPr>
          <a:xfrm>
            <a:off x="250825" y="0"/>
            <a:ext cx="8642350" cy="1071546"/>
          </a:xfrm>
        </p:spPr>
        <p:txBody>
          <a:bodyPr/>
          <a:lstStyle/>
          <a:p>
            <a:r>
              <a:rPr lang="en-US"/>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black background, no headin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250825" y="214290"/>
            <a:ext cx="8642350" cy="5857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pic>
        <p:nvPicPr>
          <p:cNvPr id="2050" name="Picture 2" descr="C:\Users\jorgen\Documents\Adm - PRIO (new)\Visual profile\PPT\logo negative.jpg"/>
          <p:cNvPicPr>
            <a:picLocks noChangeAspect="1" noChangeArrowheads="1"/>
          </p:cNvPicPr>
          <p:nvPr userDrawn="1"/>
        </p:nvPicPr>
        <p:blipFill>
          <a:blip r:embed="rId2" cstate="print"/>
          <a:srcRect/>
          <a:stretch>
            <a:fillRect/>
          </a:stretch>
        </p:blipFill>
        <p:spPr bwMode="auto">
          <a:xfrm>
            <a:off x="302413" y="6230854"/>
            <a:ext cx="1071592" cy="5038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E4BDD70C-289F-4728-AACD-4FFF58EFF1F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2000240"/>
            <a:ext cx="4176713" cy="416561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4876" y="2000240"/>
            <a:ext cx="4178299" cy="416561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
        <p:nvSpPr>
          <p:cNvPr id="9" name="Text Placeholder 8"/>
          <p:cNvSpPr>
            <a:spLocks noGrp="1"/>
          </p:cNvSpPr>
          <p:nvPr>
            <p:ph type="body" sz="quarter" idx="13" hasCustomPrompt="1"/>
          </p:nvPr>
        </p:nvSpPr>
        <p:spPr>
          <a:xfrm>
            <a:off x="250825" y="1285875"/>
            <a:ext cx="4176713" cy="571489"/>
          </a:xfrm>
          <a:solidFill>
            <a:srgbClr val="46949D"/>
          </a:solidFill>
        </p:spPr>
        <p:txBody>
          <a:bodyPr anchor="ctr">
            <a:normAutofit/>
          </a:bodyPr>
          <a:lstStyle>
            <a:lvl1pPr>
              <a:buNone/>
              <a:defRPr sz="2300">
                <a:solidFill>
                  <a:schemeClr val="bg1"/>
                </a:solidFill>
                <a:latin typeface="+mn-lt"/>
              </a:defRPr>
            </a:lvl1pPr>
          </a:lstStyle>
          <a:p>
            <a:pPr lvl="0"/>
            <a:r>
              <a:rPr lang="en-US" dirty="0"/>
              <a:t>Heading</a:t>
            </a:r>
            <a:endParaRPr lang="en-GB" dirty="0"/>
          </a:p>
        </p:txBody>
      </p:sp>
      <p:sp>
        <p:nvSpPr>
          <p:cNvPr id="10" name="Text Placeholder 8"/>
          <p:cNvSpPr>
            <a:spLocks noGrp="1"/>
          </p:cNvSpPr>
          <p:nvPr>
            <p:ph type="body" sz="quarter" idx="14" hasCustomPrompt="1"/>
          </p:nvPr>
        </p:nvSpPr>
        <p:spPr>
          <a:xfrm>
            <a:off x="4716462" y="1285860"/>
            <a:ext cx="4176713" cy="571489"/>
          </a:xfrm>
          <a:solidFill>
            <a:srgbClr val="46949D"/>
          </a:solidFill>
        </p:spPr>
        <p:txBody>
          <a:bodyPr anchor="ctr">
            <a:normAutofit/>
          </a:bodyPr>
          <a:lstStyle>
            <a:lvl1pPr>
              <a:buNone/>
              <a:defRPr sz="2300">
                <a:solidFill>
                  <a:schemeClr val="bg1"/>
                </a:solidFill>
                <a:latin typeface="+mn-lt"/>
              </a:defRPr>
            </a:lvl1pPr>
          </a:lstStyle>
          <a:p>
            <a:pPr lvl="0"/>
            <a:r>
              <a:rPr lang="en-US" dirty="0"/>
              <a:t>Heading</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1285860"/>
            <a:ext cx="4176713" cy="487999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4876" y="1285860"/>
            <a:ext cx="4178299" cy="4879990"/>
          </a:xfrm>
        </p:spPr>
        <p:txBody>
          <a:bodyPr>
            <a:normAutofit/>
          </a:bodyPr>
          <a:lstStyle>
            <a:lvl1pPr>
              <a:defRPr sz="21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4)">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7" name="Picture Placeholder 6"/>
          <p:cNvSpPr>
            <a:spLocks noGrp="1"/>
          </p:cNvSpPr>
          <p:nvPr>
            <p:ph type="pic" sz="quarter" idx="13"/>
          </p:nvPr>
        </p:nvSpPr>
        <p:spPr>
          <a:xfrm>
            <a:off x="287366" y="1697612"/>
            <a:ext cx="2035161" cy="2034000"/>
          </a:xfrm>
        </p:spPr>
        <p:txBody>
          <a:bodyPr/>
          <a:lstStyle/>
          <a:p>
            <a:r>
              <a:rPr lang="en-US"/>
              <a:t>Click icon to add picture</a:t>
            </a:r>
            <a:endParaRPr lang="en-GB"/>
          </a:p>
        </p:txBody>
      </p:sp>
      <p:sp>
        <p:nvSpPr>
          <p:cNvPr id="10" name="Text Placeholder 9"/>
          <p:cNvSpPr>
            <a:spLocks noGrp="1"/>
          </p:cNvSpPr>
          <p:nvPr>
            <p:ph type="body" sz="quarter" idx="14" hasCustomPrompt="1"/>
          </p:nvPr>
        </p:nvSpPr>
        <p:spPr>
          <a:xfrm>
            <a:off x="287366"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12" name="Text Placeholder 9"/>
          <p:cNvSpPr>
            <a:spLocks noGrp="1"/>
          </p:cNvSpPr>
          <p:nvPr>
            <p:ph type="body" sz="quarter" idx="15" hasCustomPrompt="1"/>
          </p:nvPr>
        </p:nvSpPr>
        <p:spPr>
          <a:xfrm>
            <a:off x="287366"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19" name="Picture Placeholder 6"/>
          <p:cNvSpPr>
            <a:spLocks noGrp="1"/>
          </p:cNvSpPr>
          <p:nvPr>
            <p:ph type="pic" sz="quarter" idx="16"/>
          </p:nvPr>
        </p:nvSpPr>
        <p:spPr>
          <a:xfrm>
            <a:off x="2465404" y="1697612"/>
            <a:ext cx="2035161" cy="2034000"/>
          </a:xfrm>
        </p:spPr>
        <p:txBody>
          <a:bodyPr/>
          <a:lstStyle/>
          <a:p>
            <a:r>
              <a:rPr lang="en-US"/>
              <a:t>Click icon to add picture</a:t>
            </a:r>
            <a:endParaRPr lang="en-GB"/>
          </a:p>
        </p:txBody>
      </p:sp>
      <p:sp>
        <p:nvSpPr>
          <p:cNvPr id="20" name="Text Placeholder 9"/>
          <p:cNvSpPr>
            <a:spLocks noGrp="1"/>
          </p:cNvSpPr>
          <p:nvPr>
            <p:ph type="body" sz="quarter" idx="17" hasCustomPrompt="1"/>
          </p:nvPr>
        </p:nvSpPr>
        <p:spPr>
          <a:xfrm>
            <a:off x="2465404" y="3724268"/>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1" name="Text Placeholder 9"/>
          <p:cNvSpPr>
            <a:spLocks noGrp="1"/>
          </p:cNvSpPr>
          <p:nvPr>
            <p:ph type="body" sz="quarter" idx="18" hasCustomPrompt="1"/>
          </p:nvPr>
        </p:nvSpPr>
        <p:spPr>
          <a:xfrm>
            <a:off x="2465404" y="4367210"/>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3" name="Picture Placeholder 6"/>
          <p:cNvSpPr>
            <a:spLocks noGrp="1"/>
          </p:cNvSpPr>
          <p:nvPr>
            <p:ph type="pic" sz="quarter" idx="19"/>
          </p:nvPr>
        </p:nvSpPr>
        <p:spPr>
          <a:xfrm>
            <a:off x="4643438" y="1697612"/>
            <a:ext cx="2035161" cy="2034000"/>
          </a:xfrm>
        </p:spPr>
        <p:txBody>
          <a:bodyPr/>
          <a:lstStyle/>
          <a:p>
            <a:r>
              <a:rPr lang="en-US"/>
              <a:t>Click icon to add picture</a:t>
            </a:r>
            <a:endParaRPr lang="en-GB" dirty="0"/>
          </a:p>
        </p:txBody>
      </p:sp>
      <p:sp>
        <p:nvSpPr>
          <p:cNvPr id="24" name="Text Placeholder 9"/>
          <p:cNvSpPr>
            <a:spLocks noGrp="1"/>
          </p:cNvSpPr>
          <p:nvPr>
            <p:ph type="body" sz="quarter" idx="20" hasCustomPrompt="1"/>
          </p:nvPr>
        </p:nvSpPr>
        <p:spPr>
          <a:xfrm>
            <a:off x="4643443"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5" name="Text Placeholder 9"/>
          <p:cNvSpPr>
            <a:spLocks noGrp="1"/>
          </p:cNvSpPr>
          <p:nvPr>
            <p:ph type="body" sz="quarter" idx="21" hasCustomPrompt="1"/>
          </p:nvPr>
        </p:nvSpPr>
        <p:spPr>
          <a:xfrm>
            <a:off x="4643443"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6" name="Picture Placeholder 6"/>
          <p:cNvSpPr>
            <a:spLocks noGrp="1"/>
          </p:cNvSpPr>
          <p:nvPr>
            <p:ph type="pic" sz="quarter" idx="22"/>
          </p:nvPr>
        </p:nvSpPr>
        <p:spPr>
          <a:xfrm>
            <a:off x="6821480" y="1697612"/>
            <a:ext cx="2035161" cy="2034000"/>
          </a:xfrm>
        </p:spPr>
        <p:txBody>
          <a:bodyPr/>
          <a:lstStyle/>
          <a:p>
            <a:r>
              <a:rPr lang="en-US"/>
              <a:t>Click icon to add picture</a:t>
            </a:r>
            <a:endParaRPr lang="en-GB"/>
          </a:p>
        </p:txBody>
      </p:sp>
      <p:sp>
        <p:nvSpPr>
          <p:cNvPr id="27" name="Text Placeholder 9"/>
          <p:cNvSpPr>
            <a:spLocks noGrp="1"/>
          </p:cNvSpPr>
          <p:nvPr>
            <p:ph type="body" sz="quarter" idx="23" hasCustomPrompt="1"/>
          </p:nvPr>
        </p:nvSpPr>
        <p:spPr>
          <a:xfrm>
            <a:off x="6821480" y="3731612"/>
            <a:ext cx="2035161"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8" name="Text Placeholder 9"/>
          <p:cNvSpPr>
            <a:spLocks noGrp="1"/>
          </p:cNvSpPr>
          <p:nvPr>
            <p:ph type="body" sz="quarter" idx="24" hasCustomPrompt="1"/>
          </p:nvPr>
        </p:nvSpPr>
        <p:spPr>
          <a:xfrm>
            <a:off x="6821480" y="4374554"/>
            <a:ext cx="2035161"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ople (5)">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BDD70C-289F-4728-AACD-4FFF58EFF1F9}" type="slidenum">
              <a:rPr lang="en-GB" smtClean="0"/>
              <a:pPr/>
              <a:t>‹#›</a:t>
            </a:fld>
            <a:endParaRPr lang="en-GB"/>
          </a:p>
        </p:txBody>
      </p:sp>
      <p:sp>
        <p:nvSpPr>
          <p:cNvPr id="5" name="Title 1"/>
          <p:cNvSpPr>
            <a:spLocks noGrp="1"/>
          </p:cNvSpPr>
          <p:nvPr>
            <p:ph type="title"/>
          </p:nvPr>
        </p:nvSpPr>
        <p:spPr>
          <a:xfrm>
            <a:off x="250825" y="0"/>
            <a:ext cx="8642350" cy="1071546"/>
          </a:xfrm>
        </p:spPr>
        <p:txBody>
          <a:bodyPr/>
          <a:lstStyle/>
          <a:p>
            <a:r>
              <a:rPr lang="en-US"/>
              <a:t>Click to edit Master title style</a:t>
            </a:r>
            <a:endParaRPr lang="en-GB" dirty="0"/>
          </a:p>
        </p:txBody>
      </p:sp>
      <p:sp>
        <p:nvSpPr>
          <p:cNvPr id="7" name="Picture Placeholder 6"/>
          <p:cNvSpPr>
            <a:spLocks noGrp="1"/>
          </p:cNvSpPr>
          <p:nvPr>
            <p:ph type="pic" sz="quarter" idx="13"/>
          </p:nvPr>
        </p:nvSpPr>
        <p:spPr>
          <a:xfrm>
            <a:off x="291966" y="1881000"/>
            <a:ext cx="1548000" cy="1548000"/>
          </a:xfrm>
        </p:spPr>
        <p:txBody>
          <a:bodyPr/>
          <a:lstStyle/>
          <a:p>
            <a:r>
              <a:rPr lang="en-US"/>
              <a:t>Click icon to add picture</a:t>
            </a:r>
            <a:endParaRPr lang="en-GB"/>
          </a:p>
        </p:txBody>
      </p:sp>
      <p:sp>
        <p:nvSpPr>
          <p:cNvPr id="10" name="Text Placeholder 9"/>
          <p:cNvSpPr>
            <a:spLocks noGrp="1"/>
          </p:cNvSpPr>
          <p:nvPr>
            <p:ph type="body" sz="quarter" idx="14" hasCustomPrompt="1"/>
          </p:nvPr>
        </p:nvSpPr>
        <p:spPr>
          <a:xfrm>
            <a:off x="291966"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12" name="Text Placeholder 9"/>
          <p:cNvSpPr>
            <a:spLocks noGrp="1"/>
          </p:cNvSpPr>
          <p:nvPr>
            <p:ph type="body" sz="quarter" idx="15" hasCustomPrompt="1"/>
          </p:nvPr>
        </p:nvSpPr>
        <p:spPr>
          <a:xfrm>
            <a:off x="291966"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19" name="Picture Placeholder 6"/>
          <p:cNvSpPr>
            <a:spLocks noGrp="1"/>
          </p:cNvSpPr>
          <p:nvPr>
            <p:ph type="pic" sz="quarter" idx="16"/>
          </p:nvPr>
        </p:nvSpPr>
        <p:spPr>
          <a:xfrm>
            <a:off x="2019964" y="1881000"/>
            <a:ext cx="1548000" cy="1548000"/>
          </a:xfrm>
        </p:spPr>
        <p:txBody>
          <a:bodyPr/>
          <a:lstStyle/>
          <a:p>
            <a:r>
              <a:rPr lang="en-US"/>
              <a:t>Click icon to add picture</a:t>
            </a:r>
            <a:endParaRPr lang="en-GB"/>
          </a:p>
        </p:txBody>
      </p:sp>
      <p:sp>
        <p:nvSpPr>
          <p:cNvPr id="20" name="Text Placeholder 9"/>
          <p:cNvSpPr>
            <a:spLocks noGrp="1"/>
          </p:cNvSpPr>
          <p:nvPr>
            <p:ph type="body" sz="quarter" idx="17" hasCustomPrompt="1"/>
          </p:nvPr>
        </p:nvSpPr>
        <p:spPr>
          <a:xfrm>
            <a:off x="2019964"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1" name="Text Placeholder 9"/>
          <p:cNvSpPr>
            <a:spLocks noGrp="1"/>
          </p:cNvSpPr>
          <p:nvPr>
            <p:ph type="body" sz="quarter" idx="18" hasCustomPrompt="1"/>
          </p:nvPr>
        </p:nvSpPr>
        <p:spPr>
          <a:xfrm>
            <a:off x="2019964"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3" name="Picture Placeholder 6"/>
          <p:cNvSpPr>
            <a:spLocks noGrp="1"/>
          </p:cNvSpPr>
          <p:nvPr>
            <p:ph type="pic" sz="quarter" idx="19"/>
          </p:nvPr>
        </p:nvSpPr>
        <p:spPr>
          <a:xfrm>
            <a:off x="3747966" y="1881000"/>
            <a:ext cx="1548000" cy="1548000"/>
          </a:xfrm>
        </p:spPr>
        <p:txBody>
          <a:bodyPr/>
          <a:lstStyle/>
          <a:p>
            <a:r>
              <a:rPr lang="en-US"/>
              <a:t>Click icon to add picture</a:t>
            </a:r>
            <a:endParaRPr lang="en-GB"/>
          </a:p>
        </p:txBody>
      </p:sp>
      <p:sp>
        <p:nvSpPr>
          <p:cNvPr id="24" name="Text Placeholder 9"/>
          <p:cNvSpPr>
            <a:spLocks noGrp="1"/>
          </p:cNvSpPr>
          <p:nvPr>
            <p:ph type="body" sz="quarter" idx="20" hasCustomPrompt="1"/>
          </p:nvPr>
        </p:nvSpPr>
        <p:spPr>
          <a:xfrm>
            <a:off x="3747966"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5" name="Text Placeholder 9"/>
          <p:cNvSpPr>
            <a:spLocks noGrp="1"/>
          </p:cNvSpPr>
          <p:nvPr>
            <p:ph type="body" sz="quarter" idx="21" hasCustomPrompt="1"/>
          </p:nvPr>
        </p:nvSpPr>
        <p:spPr>
          <a:xfrm>
            <a:off x="3747966"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6" name="Picture Placeholder 6"/>
          <p:cNvSpPr>
            <a:spLocks noGrp="1"/>
          </p:cNvSpPr>
          <p:nvPr>
            <p:ph type="pic" sz="quarter" idx="22"/>
          </p:nvPr>
        </p:nvSpPr>
        <p:spPr>
          <a:xfrm>
            <a:off x="5493968" y="1881000"/>
            <a:ext cx="1548000" cy="1548000"/>
          </a:xfrm>
        </p:spPr>
        <p:txBody>
          <a:bodyPr/>
          <a:lstStyle/>
          <a:p>
            <a:r>
              <a:rPr lang="en-US"/>
              <a:t>Click icon to add picture</a:t>
            </a:r>
            <a:endParaRPr lang="en-GB"/>
          </a:p>
        </p:txBody>
      </p:sp>
      <p:sp>
        <p:nvSpPr>
          <p:cNvPr id="27" name="Text Placeholder 9"/>
          <p:cNvSpPr>
            <a:spLocks noGrp="1"/>
          </p:cNvSpPr>
          <p:nvPr>
            <p:ph type="body" sz="quarter" idx="23" hasCustomPrompt="1"/>
          </p:nvPr>
        </p:nvSpPr>
        <p:spPr>
          <a:xfrm>
            <a:off x="5493968"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28" name="Text Placeholder 9"/>
          <p:cNvSpPr>
            <a:spLocks noGrp="1"/>
          </p:cNvSpPr>
          <p:nvPr>
            <p:ph type="body" sz="quarter" idx="24" hasCustomPrompt="1"/>
          </p:nvPr>
        </p:nvSpPr>
        <p:spPr>
          <a:xfrm>
            <a:off x="5493968"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
        <p:nvSpPr>
          <p:cNvPr id="22" name="Picture Placeholder 6"/>
          <p:cNvSpPr>
            <a:spLocks noGrp="1"/>
          </p:cNvSpPr>
          <p:nvPr>
            <p:ph type="pic" sz="quarter" idx="25"/>
          </p:nvPr>
        </p:nvSpPr>
        <p:spPr>
          <a:xfrm>
            <a:off x="7221968" y="1881000"/>
            <a:ext cx="1548000" cy="1548000"/>
          </a:xfrm>
        </p:spPr>
        <p:txBody>
          <a:bodyPr/>
          <a:lstStyle/>
          <a:p>
            <a:r>
              <a:rPr lang="en-US"/>
              <a:t>Click icon to add picture</a:t>
            </a:r>
            <a:endParaRPr lang="en-GB"/>
          </a:p>
        </p:txBody>
      </p:sp>
      <p:sp>
        <p:nvSpPr>
          <p:cNvPr id="29" name="Text Placeholder 9"/>
          <p:cNvSpPr>
            <a:spLocks noGrp="1"/>
          </p:cNvSpPr>
          <p:nvPr>
            <p:ph type="body" sz="quarter" idx="26" hasCustomPrompt="1"/>
          </p:nvPr>
        </p:nvSpPr>
        <p:spPr>
          <a:xfrm>
            <a:off x="7221968" y="3429000"/>
            <a:ext cx="1548000" cy="648000"/>
          </a:xfrm>
          <a:solidFill>
            <a:schemeClr val="accent3"/>
          </a:solidFill>
        </p:spPr>
        <p:txBody>
          <a:bodyPr lIns="36000" tIns="36000" rIns="36000" bIns="36000" anchor="b" anchorCtr="0">
            <a:normAutofit/>
          </a:bodyPr>
          <a:lstStyle>
            <a:lvl1pPr>
              <a:buNone/>
              <a:defRPr sz="1800" b="1">
                <a:solidFill>
                  <a:schemeClr val="bg1"/>
                </a:solidFill>
              </a:defRPr>
            </a:lvl1pPr>
          </a:lstStyle>
          <a:p>
            <a:pPr lvl="0"/>
            <a:r>
              <a:rPr lang="en-US" dirty="0"/>
              <a:t>Enter name</a:t>
            </a:r>
            <a:endParaRPr lang="en-GB" dirty="0"/>
          </a:p>
        </p:txBody>
      </p:sp>
      <p:sp>
        <p:nvSpPr>
          <p:cNvPr id="30" name="Text Placeholder 9"/>
          <p:cNvSpPr>
            <a:spLocks noGrp="1"/>
          </p:cNvSpPr>
          <p:nvPr>
            <p:ph type="body" sz="quarter" idx="27" hasCustomPrompt="1"/>
          </p:nvPr>
        </p:nvSpPr>
        <p:spPr>
          <a:xfrm>
            <a:off x="7221968" y="4071942"/>
            <a:ext cx="1548000" cy="648000"/>
          </a:xfrm>
          <a:solidFill>
            <a:schemeClr val="accent6"/>
          </a:solidFill>
        </p:spPr>
        <p:txBody>
          <a:bodyPr lIns="36000" tIns="36000" rIns="36000" bIns="36000" anchor="t" anchorCtr="0">
            <a:normAutofit/>
          </a:bodyPr>
          <a:lstStyle>
            <a:lvl1pPr>
              <a:buNone/>
              <a:defRPr sz="1800" b="0">
                <a:solidFill>
                  <a:schemeClr val="accent3"/>
                </a:solidFill>
              </a:defRPr>
            </a:lvl1pPr>
          </a:lstStyle>
          <a:p>
            <a:pPr lvl="0"/>
            <a:r>
              <a:rPr lang="en-US" dirty="0"/>
              <a:t>Enter title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E4BDD70C-289F-4728-AACD-4FFF58EFF1F9}" type="slidenum">
              <a:rPr lang="en-GB" smtClean="0"/>
              <a:pPr/>
              <a:t>‹#›</a:t>
            </a:fld>
            <a:endParaRPr lang="en-GB"/>
          </a:p>
        </p:txBody>
      </p:sp>
      <p:pic>
        <p:nvPicPr>
          <p:cNvPr id="4" name="Picture 3" descr="C:\Users\jorgen\Documents\My Graphics (v-based)\Maps - Reference\Wordl (PRIO colours).png"/>
          <p:cNvPicPr>
            <a:picLocks noChangeAspect="1" noChangeArrowheads="1"/>
          </p:cNvPicPr>
          <p:nvPr userDrawn="1"/>
        </p:nvPicPr>
        <p:blipFill>
          <a:blip r:embed="rId2" cstate="print"/>
          <a:srcRect l="11718" r="2743"/>
          <a:stretch>
            <a:fillRect/>
          </a:stretch>
        </p:blipFill>
        <p:spPr bwMode="auto">
          <a:xfrm>
            <a:off x="141605" y="1285860"/>
            <a:ext cx="9002395" cy="5118677"/>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0825" y="1285858"/>
            <a:ext cx="8642350" cy="47857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1000100" y="6428006"/>
            <a:ext cx="7572429" cy="215444"/>
          </a:xfrm>
        </p:spPr>
        <p:txBody>
          <a:bodyPr wrap="square" tIns="0" bIns="0">
            <a:spAutoFit/>
          </a:bodyPr>
          <a:lstStyle>
            <a:lvl1pPr marL="0" indent="0" algn="r">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credits</a:t>
            </a:r>
          </a:p>
        </p:txBody>
      </p:sp>
      <p:sp>
        <p:nvSpPr>
          <p:cNvPr id="7" name="Slide Number Placeholder 6"/>
          <p:cNvSpPr>
            <a:spLocks noGrp="1"/>
          </p:cNvSpPr>
          <p:nvPr>
            <p:ph type="sldNum" sz="quarter" idx="12"/>
          </p:nvPr>
        </p:nvSpPr>
        <p:spPr/>
        <p:txBody>
          <a:bodyPr/>
          <a:lstStyle/>
          <a:p>
            <a:fld id="{E4BDD70C-289F-4728-AACD-4FFF58EFF1F9}" type="slidenum">
              <a:rPr lang="en-GB" smtClean="0"/>
              <a:pPr/>
              <a:t>‹#›</a:t>
            </a:fld>
            <a:endParaRPr lang="en-GB" dirty="0"/>
          </a:p>
        </p:txBody>
      </p:sp>
      <p:sp>
        <p:nvSpPr>
          <p:cNvPr id="8" name="Title 1"/>
          <p:cNvSpPr>
            <a:spLocks noGrp="1"/>
          </p:cNvSpPr>
          <p:nvPr>
            <p:ph type="title"/>
          </p:nvPr>
        </p:nvSpPr>
        <p:spPr>
          <a:xfrm>
            <a:off x="250825" y="0"/>
            <a:ext cx="8642350" cy="1071546"/>
          </a:xfrm>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C:\Users\jorgen\Documents\Adm - PRIO (new)\Visual profile\PPT\logo.jpg"/>
          <p:cNvPicPr>
            <a:picLocks noChangeAspect="1" noChangeArrowheads="1"/>
          </p:cNvPicPr>
          <p:nvPr userDrawn="1"/>
        </p:nvPicPr>
        <p:blipFill>
          <a:blip r:embed="rId15" cstate="print"/>
          <a:srcRect/>
          <a:stretch>
            <a:fillRect/>
          </a:stretch>
        </p:blipFill>
        <p:spPr bwMode="auto">
          <a:xfrm>
            <a:off x="321468" y="6244410"/>
            <a:ext cx="1049930" cy="466748"/>
          </a:xfrm>
          <a:prstGeom prst="rect">
            <a:avLst/>
          </a:prstGeom>
          <a:noFill/>
        </p:spPr>
      </p:pic>
      <p:sp>
        <p:nvSpPr>
          <p:cNvPr id="3" name="Text Placeholder 2"/>
          <p:cNvSpPr>
            <a:spLocks noGrp="1"/>
          </p:cNvSpPr>
          <p:nvPr>
            <p:ph type="body" idx="1"/>
          </p:nvPr>
        </p:nvSpPr>
        <p:spPr>
          <a:xfrm>
            <a:off x="250825" y="1285860"/>
            <a:ext cx="8642350" cy="48799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59575" y="6357958"/>
            <a:ext cx="2133600" cy="365125"/>
          </a:xfrm>
          <a:prstGeom prst="rect">
            <a:avLst/>
          </a:prstGeom>
        </p:spPr>
        <p:txBody>
          <a:bodyPr vert="horz" lIns="0" tIns="45720" rIns="0" bIns="45720" rtlCol="0" anchor="ctr"/>
          <a:lstStyle>
            <a:lvl1pPr algn="r">
              <a:defRPr sz="1100">
                <a:solidFill>
                  <a:schemeClr val="bg1">
                    <a:lumMod val="50000"/>
                  </a:schemeClr>
                </a:solidFill>
                <a:latin typeface="Gill Sans MT" pitchFamily="34" charset="0"/>
              </a:defRPr>
            </a:lvl1pPr>
          </a:lstStyle>
          <a:p>
            <a:fld id="{E4BDD70C-289F-4728-AACD-4FFF58EFF1F9}" type="slidenum">
              <a:rPr lang="en-GB" smtClean="0"/>
              <a:pPr/>
              <a:t>‹#›</a:t>
            </a:fld>
            <a:endParaRPr lang="en-GB" dirty="0"/>
          </a:p>
        </p:txBody>
      </p:sp>
      <p:pic>
        <p:nvPicPr>
          <p:cNvPr id="1026" name="Picture 2" descr="C:\Users\jorgen\Documents\Adm - PRIO (new)\Visual profile\PPT\PPT element 1 PRIO.jpg"/>
          <p:cNvPicPr>
            <a:picLocks noChangeAspect="1" noChangeArrowheads="1"/>
          </p:cNvPicPr>
          <p:nvPr userDrawn="1"/>
        </p:nvPicPr>
        <p:blipFill>
          <a:blip r:embed="rId16" cstate="print"/>
          <a:srcRect b="84375"/>
          <a:stretch>
            <a:fillRect/>
          </a:stretch>
        </p:blipFill>
        <p:spPr bwMode="auto">
          <a:xfrm>
            <a:off x="0" y="0"/>
            <a:ext cx="9144000" cy="1071546"/>
          </a:xfrm>
          <a:prstGeom prst="rect">
            <a:avLst/>
          </a:prstGeom>
          <a:noFill/>
        </p:spPr>
      </p:pic>
      <p:sp>
        <p:nvSpPr>
          <p:cNvPr id="2" name="Title Placeholder 1"/>
          <p:cNvSpPr>
            <a:spLocks noGrp="1"/>
          </p:cNvSpPr>
          <p:nvPr>
            <p:ph type="title"/>
          </p:nvPr>
        </p:nvSpPr>
        <p:spPr>
          <a:xfrm>
            <a:off x="250825" y="0"/>
            <a:ext cx="8642350" cy="1071546"/>
          </a:xfrm>
          <a:prstGeom prst="rect">
            <a:avLst/>
          </a:prstGeom>
        </p:spPr>
        <p:txBody>
          <a:bodyPr vert="horz" lIns="91440" tIns="45720" rIns="91440" bIns="45720" rtlCol="0" anchor="ctr">
            <a:normAutofit/>
          </a:bodyPr>
          <a:lstStyle/>
          <a:p>
            <a:r>
              <a:rPr lang="en-US"/>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66" r:id="rId1"/>
    <p:sldLayoutId id="2147483650" r:id="rId2"/>
    <p:sldLayoutId id="2147483652" r:id="rId3"/>
    <p:sldLayoutId id="2147483663" r:id="rId4"/>
    <p:sldLayoutId id="2147483655" r:id="rId5"/>
    <p:sldLayoutId id="2147483669" r:id="rId6"/>
    <p:sldLayoutId id="2147483670" r:id="rId7"/>
    <p:sldLayoutId id="2147483665" r:id="rId8"/>
    <p:sldLayoutId id="2147483657" r:id="rId9"/>
    <p:sldLayoutId id="2147483664" r:id="rId10"/>
    <p:sldLayoutId id="2147483667" r:id="rId11"/>
    <p:sldLayoutId id="2147483671" r:id="rId12"/>
    <p:sldLayoutId id="2147483668" r:id="rId13"/>
  </p:sldLayoutIdLst>
  <p:hf hdr="0" ftr="0" dt="0"/>
  <p:txStyles>
    <p:titleStyle>
      <a:lvl1pPr algn="l" defTabSz="914400" rtl="0" eaLnBrk="1" latinLnBrk="0" hangingPunct="1">
        <a:lnSpc>
          <a:spcPct val="90000"/>
        </a:lnSpc>
        <a:spcBef>
          <a:spcPct val="0"/>
        </a:spcBef>
        <a:buNone/>
        <a:defRPr sz="3300" kern="1200">
          <a:solidFill>
            <a:schemeClr val="bg1"/>
          </a:solidFill>
          <a:latin typeface="+mn-lt"/>
          <a:ea typeface="+mj-ea"/>
          <a:cs typeface="+mj-cs"/>
        </a:defRPr>
      </a:lvl1pPr>
    </p:titleStyle>
    <p:bodyStyle>
      <a:lvl1pPr marL="265113" indent="-265113" algn="l" defTabSz="914400" rtl="0" eaLnBrk="1" latinLnBrk="0" hangingPunct="1">
        <a:spcBef>
          <a:spcPct val="20000"/>
        </a:spcBef>
        <a:buClr>
          <a:srgbClr val="BBC5BA"/>
        </a:buClr>
        <a:buFont typeface="Arial" pitchFamily="34" charset="0"/>
        <a:buChar char="•"/>
        <a:defRPr sz="2100" kern="1200">
          <a:solidFill>
            <a:srgbClr val="006A8D"/>
          </a:solidFill>
          <a:latin typeface="Gill Sans MT" pitchFamily="34" charset="0"/>
          <a:ea typeface="+mn-ea"/>
          <a:cs typeface="+mn-cs"/>
        </a:defRPr>
      </a:lvl1pPr>
      <a:lvl2pPr marL="539750" indent="-274638" algn="l" defTabSz="914400" rtl="0" eaLnBrk="1" latinLnBrk="0" hangingPunct="1">
        <a:spcBef>
          <a:spcPct val="20000"/>
        </a:spcBef>
        <a:buClr>
          <a:srgbClr val="BBC5BA"/>
        </a:buClr>
        <a:buFont typeface="Arial" pitchFamily="34" charset="0"/>
        <a:buChar char="–"/>
        <a:defRPr sz="2100" i="1" kern="1200">
          <a:solidFill>
            <a:srgbClr val="46949D"/>
          </a:solidFill>
          <a:latin typeface="Gill Sans MT" pitchFamily="34" charset="0"/>
          <a:ea typeface="+mn-ea"/>
          <a:cs typeface="+mn-cs"/>
        </a:defRPr>
      </a:lvl2pPr>
      <a:lvl3pPr marL="804863" indent="-265113" algn="l" defTabSz="914400" rtl="0" eaLnBrk="1" latinLnBrk="0" hangingPunct="1">
        <a:spcBef>
          <a:spcPct val="20000"/>
        </a:spcBef>
        <a:buClr>
          <a:srgbClr val="BBC5BA"/>
        </a:buClr>
        <a:buFont typeface="Arial" pitchFamily="34" charset="0"/>
        <a:buChar char="•"/>
        <a:defRPr sz="2100" kern="1200">
          <a:solidFill>
            <a:srgbClr val="85BBC3"/>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1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2E48-F590-81B0-4B9C-9C3FE4BD666D}"/>
              </a:ext>
            </a:extLst>
          </p:cNvPr>
          <p:cNvSpPr>
            <a:spLocks noGrp="1"/>
          </p:cNvSpPr>
          <p:nvPr>
            <p:ph type="title"/>
          </p:nvPr>
        </p:nvSpPr>
        <p:spPr/>
        <p:txBody>
          <a:bodyPr/>
          <a:lstStyle/>
          <a:p>
            <a:br>
              <a:rPr lang="en-GB" dirty="0"/>
            </a:br>
            <a:r>
              <a:rPr lang="en-GB" dirty="0"/>
              <a:t>Conflict trends</a:t>
            </a:r>
            <a:endParaRPr lang="en-US" dirty="0"/>
          </a:p>
        </p:txBody>
      </p:sp>
      <p:sp>
        <p:nvSpPr>
          <p:cNvPr id="3" name="Text Placeholder 2">
            <a:extLst>
              <a:ext uri="{FF2B5EF4-FFF2-40B4-BE49-F238E27FC236}">
                <a16:creationId xmlns:a16="http://schemas.microsoft.com/office/drawing/2014/main" id="{866BB54D-78EF-AE3B-51B9-225C7E73F4D3}"/>
              </a:ext>
            </a:extLst>
          </p:cNvPr>
          <p:cNvSpPr>
            <a:spLocks noGrp="1"/>
          </p:cNvSpPr>
          <p:nvPr>
            <p:ph type="body" idx="1"/>
          </p:nvPr>
        </p:nvSpPr>
        <p:spPr/>
        <p:txBody>
          <a:bodyPr/>
          <a:lstStyle/>
          <a:p>
            <a:r>
              <a:rPr lang="en-GB" dirty="0"/>
              <a:t>Summer School War, peace and the world order</a:t>
            </a:r>
            <a:endParaRPr lang="en-US" dirty="0"/>
          </a:p>
          <a:p>
            <a:r>
              <a:rPr lang="en-US" dirty="0"/>
              <a:t>September 30. 2025, Firenze</a:t>
            </a:r>
          </a:p>
        </p:txBody>
      </p:sp>
      <p:sp>
        <p:nvSpPr>
          <p:cNvPr id="4" name="Text Placeholder 3">
            <a:extLst>
              <a:ext uri="{FF2B5EF4-FFF2-40B4-BE49-F238E27FC236}">
                <a16:creationId xmlns:a16="http://schemas.microsoft.com/office/drawing/2014/main" id="{D55F17F1-FA56-9C3B-2128-7BCC60AFB187}"/>
              </a:ext>
            </a:extLst>
          </p:cNvPr>
          <p:cNvSpPr>
            <a:spLocks noGrp="1"/>
          </p:cNvSpPr>
          <p:nvPr>
            <p:ph type="body" idx="13"/>
          </p:nvPr>
        </p:nvSpPr>
        <p:spPr/>
        <p:txBody>
          <a:bodyPr/>
          <a:lstStyle/>
          <a:p>
            <a:r>
              <a:rPr lang="en-US" dirty="0"/>
              <a:t>Siri Aas Rustad</a:t>
            </a:r>
          </a:p>
        </p:txBody>
      </p:sp>
    </p:spTree>
    <p:extLst>
      <p:ext uri="{BB962C8B-B14F-4D97-AF65-F5344CB8AC3E}">
        <p14:creationId xmlns:p14="http://schemas.microsoft.com/office/powerpoint/2010/main" val="1182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EBB376-48EE-FC56-C130-9826B1C7077A}"/>
              </a:ext>
            </a:extLst>
          </p:cNvPr>
          <p:cNvSpPr>
            <a:spLocks noGrp="1"/>
          </p:cNvSpPr>
          <p:nvPr>
            <p:ph type="title"/>
          </p:nvPr>
        </p:nvSpPr>
        <p:spPr/>
        <p:txBody>
          <a:bodyPr/>
          <a:lstStyle/>
          <a:p>
            <a:r>
              <a:rPr lang="en-US" dirty="0"/>
              <a:t>Conflict duration and ending</a:t>
            </a:r>
          </a:p>
        </p:txBody>
      </p:sp>
      <p:sp>
        <p:nvSpPr>
          <p:cNvPr id="4" name="Slide Number Placeholder 3">
            <a:extLst>
              <a:ext uri="{FF2B5EF4-FFF2-40B4-BE49-F238E27FC236}">
                <a16:creationId xmlns:a16="http://schemas.microsoft.com/office/drawing/2014/main" id="{086D4562-EDE4-02FC-6919-13A3E32D091B}"/>
              </a:ext>
            </a:extLst>
          </p:cNvPr>
          <p:cNvSpPr>
            <a:spLocks noGrp="1"/>
          </p:cNvSpPr>
          <p:nvPr>
            <p:ph type="sldNum" sz="quarter" idx="12"/>
          </p:nvPr>
        </p:nvSpPr>
        <p:spPr/>
        <p:txBody>
          <a:bodyPr/>
          <a:lstStyle/>
          <a:p>
            <a:fld id="{E4BDD70C-289F-4728-AACD-4FFF58EFF1F9}" type="slidenum">
              <a:rPr lang="en-GB" smtClean="0"/>
              <a:pPr/>
              <a:t>10</a:t>
            </a:fld>
            <a:endParaRPr lang="en-GB" dirty="0"/>
          </a:p>
        </p:txBody>
      </p:sp>
      <p:graphicFrame>
        <p:nvGraphicFramePr>
          <p:cNvPr id="2" name="Content Placeholder 1">
            <a:extLst>
              <a:ext uri="{FF2B5EF4-FFF2-40B4-BE49-F238E27FC236}">
                <a16:creationId xmlns:a16="http://schemas.microsoft.com/office/drawing/2014/main" id="{1D1E1ACB-9337-FDFF-B75A-F772B89A905D}"/>
              </a:ext>
            </a:extLst>
          </p:cNvPr>
          <p:cNvGraphicFramePr>
            <a:graphicFrameLocks noGrp="1"/>
          </p:cNvGraphicFramePr>
          <p:nvPr>
            <p:ph idx="1"/>
            <p:extLst>
              <p:ext uri="{D42A27DB-BD31-4B8C-83A1-F6EECF244321}">
                <p14:modId xmlns:p14="http://schemas.microsoft.com/office/powerpoint/2010/main" val="393414098"/>
              </p:ext>
            </p:extLst>
          </p:nvPr>
        </p:nvGraphicFramePr>
        <p:xfrm>
          <a:off x="381000" y="1981200"/>
          <a:ext cx="8512175" cy="465137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map of india with different colored spots&#10;&#10;Description automatically generated">
            <a:extLst>
              <a:ext uri="{FF2B5EF4-FFF2-40B4-BE49-F238E27FC236}">
                <a16:creationId xmlns:a16="http://schemas.microsoft.com/office/drawing/2014/main" id="{60B5D58D-0366-55F5-37EC-5F1B2EDD64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00" t="6129" r="22500" b="10831"/>
          <a:stretch/>
        </p:blipFill>
        <p:spPr>
          <a:xfrm>
            <a:off x="7013275" y="0"/>
            <a:ext cx="2130725" cy="1981200"/>
          </a:xfrm>
          <a:prstGeom prst="rect">
            <a:avLst/>
          </a:prstGeom>
          <a:solidFill>
            <a:schemeClr val="accent2"/>
          </a:solidFill>
        </p:spPr>
      </p:pic>
    </p:spTree>
    <p:extLst>
      <p:ext uri="{BB962C8B-B14F-4D97-AF65-F5344CB8AC3E}">
        <p14:creationId xmlns:p14="http://schemas.microsoft.com/office/powerpoint/2010/main" val="246233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606F91-A667-728E-BDB6-504D2FCCAF10}"/>
              </a:ext>
            </a:extLst>
          </p:cNvPr>
          <p:cNvSpPr>
            <a:spLocks noGrp="1"/>
          </p:cNvSpPr>
          <p:nvPr>
            <p:ph type="pic" idx="1"/>
          </p:nvPr>
        </p:nvSpPr>
        <p:spPr/>
        <p:txBody>
          <a:bodyPr>
            <a:normAutofit/>
          </a:bodyPr>
          <a:lstStyle/>
          <a:p>
            <a:pPr algn="ctr"/>
            <a:endParaRPr lang="en-US" sz="4400" dirty="0">
              <a:solidFill>
                <a:schemeClr val="bg1"/>
              </a:solidFill>
            </a:endParaRPr>
          </a:p>
          <a:p>
            <a:pPr algn="ctr"/>
            <a:endParaRPr lang="en-US" sz="4400" dirty="0">
              <a:solidFill>
                <a:schemeClr val="bg1"/>
              </a:solidFill>
            </a:endParaRPr>
          </a:p>
          <a:p>
            <a:pPr algn="ctr"/>
            <a:endParaRPr lang="en-US" sz="4400" dirty="0">
              <a:solidFill>
                <a:schemeClr val="bg1"/>
              </a:solidFill>
            </a:endParaRPr>
          </a:p>
          <a:p>
            <a:pPr algn="ctr"/>
            <a:r>
              <a:rPr lang="en-US" sz="4400" dirty="0">
                <a:solidFill>
                  <a:schemeClr val="bg1"/>
                </a:solidFill>
              </a:rPr>
              <a:t>Other types of conflict</a:t>
            </a:r>
          </a:p>
        </p:txBody>
      </p:sp>
      <p:sp>
        <p:nvSpPr>
          <p:cNvPr id="3" name="Text Placeholder 2">
            <a:extLst>
              <a:ext uri="{FF2B5EF4-FFF2-40B4-BE49-F238E27FC236}">
                <a16:creationId xmlns:a16="http://schemas.microsoft.com/office/drawing/2014/main" id="{1A5E328D-2495-4C1F-10AC-121F11651838}"/>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82DAC15A-FA50-55A6-ADCC-23FFDE518C69}"/>
              </a:ext>
            </a:extLst>
          </p:cNvPr>
          <p:cNvSpPr>
            <a:spLocks noGrp="1"/>
          </p:cNvSpPr>
          <p:nvPr>
            <p:ph type="sldNum" sz="quarter" idx="12"/>
          </p:nvPr>
        </p:nvSpPr>
        <p:spPr/>
        <p:txBody>
          <a:bodyPr/>
          <a:lstStyle/>
          <a:p>
            <a:fld id="{E4BDD70C-289F-4728-AACD-4FFF58EFF1F9}" type="slidenum">
              <a:rPr lang="en-GB" smtClean="0"/>
              <a:pPr/>
              <a:t>11</a:t>
            </a:fld>
            <a:endParaRPr lang="en-GB" dirty="0"/>
          </a:p>
        </p:txBody>
      </p:sp>
    </p:spTree>
    <p:extLst>
      <p:ext uri="{BB962C8B-B14F-4D97-AF65-F5344CB8AC3E}">
        <p14:creationId xmlns:p14="http://schemas.microsoft.com/office/powerpoint/2010/main" val="31519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652-C0DA-9D53-DBC2-E1341C11EF85}"/>
              </a:ext>
            </a:extLst>
          </p:cNvPr>
          <p:cNvSpPr>
            <a:spLocks noGrp="1"/>
          </p:cNvSpPr>
          <p:nvPr>
            <p:ph type="title"/>
          </p:nvPr>
        </p:nvSpPr>
        <p:spPr/>
        <p:txBody>
          <a:bodyPr/>
          <a:lstStyle/>
          <a:p>
            <a:r>
              <a:rPr lang="en-US" dirty="0"/>
              <a:t>Non-state conflicts</a:t>
            </a:r>
          </a:p>
        </p:txBody>
      </p:sp>
      <p:sp>
        <p:nvSpPr>
          <p:cNvPr id="8" name="Content Placeholder 7">
            <a:extLst>
              <a:ext uri="{FF2B5EF4-FFF2-40B4-BE49-F238E27FC236}">
                <a16:creationId xmlns:a16="http://schemas.microsoft.com/office/drawing/2014/main" id="{2BD18BE9-F86F-A3DB-9D2F-618FBF28B3AF}"/>
              </a:ext>
            </a:extLst>
          </p:cNvPr>
          <p:cNvSpPr>
            <a:spLocks noGrp="1"/>
          </p:cNvSpPr>
          <p:nvPr>
            <p:ph idx="1"/>
          </p:nvPr>
        </p:nvSpPr>
        <p:spPr>
          <a:xfrm>
            <a:off x="250825" y="1285860"/>
            <a:ext cx="7597775" cy="4879990"/>
          </a:xfrm>
        </p:spPr>
        <p:txBody>
          <a:bodyPr/>
          <a:lstStyle/>
          <a:p>
            <a:endParaRPr lang="en-US" dirty="0"/>
          </a:p>
          <a:p>
            <a:r>
              <a:rPr lang="en-US" dirty="0"/>
              <a:t>Use of armed force between two organized armed groups, neither of which is the government of a state, which</a:t>
            </a:r>
          </a:p>
          <a:p>
            <a:r>
              <a:rPr lang="en-US" dirty="0"/>
              <a:t>At least 25 battle-related deaths in a year</a:t>
            </a:r>
          </a:p>
          <a:p>
            <a:r>
              <a:rPr lang="en-US" dirty="0"/>
              <a:t>Three types of NSC</a:t>
            </a:r>
          </a:p>
          <a:p>
            <a:endParaRPr lang="en-US" dirty="0"/>
          </a:p>
          <a:p>
            <a:r>
              <a:rPr lang="en-US" dirty="0"/>
              <a:t>There is no requirement for an incompatibility in the non-state conflict data</a:t>
            </a:r>
          </a:p>
        </p:txBody>
      </p:sp>
      <p:sp>
        <p:nvSpPr>
          <p:cNvPr id="4" name="Slide Number Placeholder 3">
            <a:extLst>
              <a:ext uri="{FF2B5EF4-FFF2-40B4-BE49-F238E27FC236}">
                <a16:creationId xmlns:a16="http://schemas.microsoft.com/office/drawing/2014/main" id="{E90F3E7A-3826-FC79-22F6-B6DB0AB67425}"/>
              </a:ext>
            </a:extLst>
          </p:cNvPr>
          <p:cNvSpPr>
            <a:spLocks noGrp="1"/>
          </p:cNvSpPr>
          <p:nvPr>
            <p:ph type="sldNum" sz="quarter" idx="12"/>
          </p:nvPr>
        </p:nvSpPr>
        <p:spPr/>
        <p:txBody>
          <a:bodyPr/>
          <a:lstStyle/>
          <a:p>
            <a:fld id="{E4BDD70C-289F-4728-AACD-4FFF58EFF1F9}" type="slidenum">
              <a:rPr lang="en-GB" smtClean="0"/>
              <a:pPr/>
              <a:t>12</a:t>
            </a:fld>
            <a:endParaRPr lang="en-GB"/>
          </a:p>
        </p:txBody>
      </p:sp>
    </p:spTree>
    <p:extLst>
      <p:ext uri="{BB962C8B-B14F-4D97-AF65-F5344CB8AC3E}">
        <p14:creationId xmlns:p14="http://schemas.microsoft.com/office/powerpoint/2010/main" val="207342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4D330D-FC85-6CEA-4D30-0CE74421A435}"/>
              </a:ext>
            </a:extLst>
          </p:cNvPr>
          <p:cNvSpPr>
            <a:spLocks noGrp="1"/>
          </p:cNvSpPr>
          <p:nvPr>
            <p:ph type="title"/>
          </p:nvPr>
        </p:nvSpPr>
        <p:spPr>
          <a:xfrm>
            <a:off x="250825" y="0"/>
            <a:ext cx="8642350" cy="1071546"/>
          </a:xfrm>
        </p:spPr>
        <p:txBody>
          <a:bodyPr/>
          <a:lstStyle/>
          <a:p>
            <a:r>
              <a:rPr lang="en-US" dirty="0"/>
              <a:t>Non-State Conflicts</a:t>
            </a:r>
          </a:p>
        </p:txBody>
      </p:sp>
      <p:pic>
        <p:nvPicPr>
          <p:cNvPr id="5" name="Picture 4">
            <a:extLst>
              <a:ext uri="{FF2B5EF4-FFF2-40B4-BE49-F238E27FC236}">
                <a16:creationId xmlns:a16="http://schemas.microsoft.com/office/drawing/2014/main" id="{83A4446B-0B60-300C-225B-745442250EA8}"/>
              </a:ext>
            </a:extLst>
          </p:cNvPr>
          <p:cNvPicPr>
            <a:picLocks noChangeAspect="1"/>
          </p:cNvPicPr>
          <p:nvPr/>
        </p:nvPicPr>
        <p:blipFill>
          <a:blip r:embed="rId2"/>
          <a:stretch>
            <a:fillRect/>
          </a:stretch>
        </p:blipFill>
        <p:spPr>
          <a:xfrm>
            <a:off x="604529" y="1285860"/>
            <a:ext cx="7934941" cy="4879990"/>
          </a:xfrm>
          <a:prstGeom prst="rect">
            <a:avLst/>
          </a:prstGeom>
          <a:noFill/>
        </p:spPr>
      </p:pic>
      <p:sp>
        <p:nvSpPr>
          <p:cNvPr id="4" name="Slide Number Placeholder 3">
            <a:extLst>
              <a:ext uri="{FF2B5EF4-FFF2-40B4-BE49-F238E27FC236}">
                <a16:creationId xmlns:a16="http://schemas.microsoft.com/office/drawing/2014/main" id="{056BDB2E-BADA-A7F3-7435-C3650349B568}"/>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13</a:t>
            </a:fld>
            <a:endParaRPr lang="en-GB"/>
          </a:p>
        </p:txBody>
      </p:sp>
    </p:spTree>
    <p:extLst>
      <p:ext uri="{BB962C8B-B14F-4D97-AF65-F5344CB8AC3E}">
        <p14:creationId xmlns:p14="http://schemas.microsoft.com/office/powerpoint/2010/main" val="415962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0B5-9320-3C7B-B14C-9F448AD1558B}"/>
              </a:ext>
            </a:extLst>
          </p:cNvPr>
          <p:cNvSpPr>
            <a:spLocks noGrp="1"/>
          </p:cNvSpPr>
          <p:nvPr>
            <p:ph type="title"/>
          </p:nvPr>
        </p:nvSpPr>
        <p:spPr>
          <a:xfrm>
            <a:off x="250825" y="0"/>
            <a:ext cx="8642350" cy="1071546"/>
          </a:xfrm>
        </p:spPr>
        <p:txBody>
          <a:bodyPr anchor="ctr">
            <a:normAutofit/>
          </a:bodyPr>
          <a:lstStyle/>
          <a:p>
            <a:r>
              <a:rPr lang="en-US" dirty="0"/>
              <a:t>One-sided violence</a:t>
            </a:r>
          </a:p>
        </p:txBody>
      </p:sp>
      <p:sp>
        <p:nvSpPr>
          <p:cNvPr id="3" name="Content Placeholder 2">
            <a:extLst>
              <a:ext uri="{FF2B5EF4-FFF2-40B4-BE49-F238E27FC236}">
                <a16:creationId xmlns:a16="http://schemas.microsoft.com/office/drawing/2014/main" id="{077EA66E-838B-C0F2-8526-FA442EE84465}"/>
              </a:ext>
            </a:extLst>
          </p:cNvPr>
          <p:cNvSpPr>
            <a:spLocks noGrp="1"/>
          </p:cNvSpPr>
          <p:nvPr>
            <p:ph sz="half" idx="1"/>
          </p:nvPr>
        </p:nvSpPr>
        <p:spPr>
          <a:xfrm>
            <a:off x="250825" y="1285860"/>
            <a:ext cx="8435975" cy="4879990"/>
          </a:xfrm>
        </p:spPr>
        <p:txBody>
          <a:bodyPr>
            <a:normAutofit/>
          </a:bodyPr>
          <a:lstStyle/>
          <a:p>
            <a:endParaRPr lang="en-US" dirty="0"/>
          </a:p>
          <a:p>
            <a:r>
              <a:rPr lang="en-US" dirty="0"/>
              <a:t>Use of armed force by the government of a state or by a formally organized group against civilians</a:t>
            </a:r>
          </a:p>
          <a:p>
            <a:r>
              <a:rPr lang="en-US" dirty="0"/>
              <a:t>At least 25 deaths. </a:t>
            </a:r>
          </a:p>
          <a:p>
            <a:r>
              <a:rPr lang="en-US" dirty="0"/>
              <a:t>Extrajudicial killings in custody are excluded. </a:t>
            </a:r>
          </a:p>
        </p:txBody>
      </p:sp>
      <p:sp>
        <p:nvSpPr>
          <p:cNvPr id="4" name="Slide Number Placeholder 3">
            <a:extLst>
              <a:ext uri="{FF2B5EF4-FFF2-40B4-BE49-F238E27FC236}">
                <a16:creationId xmlns:a16="http://schemas.microsoft.com/office/drawing/2014/main" id="{D8F9EFFD-4627-47FE-AA79-E4D4324D59D5}"/>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14</a:t>
            </a:fld>
            <a:endParaRPr lang="en-GB"/>
          </a:p>
        </p:txBody>
      </p:sp>
    </p:spTree>
    <p:extLst>
      <p:ext uri="{BB962C8B-B14F-4D97-AF65-F5344CB8AC3E}">
        <p14:creationId xmlns:p14="http://schemas.microsoft.com/office/powerpoint/2010/main" val="143704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26497D-8E89-5388-64C7-31D2EF29A228}"/>
              </a:ext>
            </a:extLst>
          </p:cNvPr>
          <p:cNvPicPr>
            <a:picLocks noChangeAspect="1"/>
          </p:cNvPicPr>
          <p:nvPr/>
        </p:nvPicPr>
        <p:blipFill>
          <a:blip r:embed="rId3"/>
          <a:stretch>
            <a:fillRect/>
          </a:stretch>
        </p:blipFill>
        <p:spPr>
          <a:xfrm>
            <a:off x="531001" y="214290"/>
            <a:ext cx="8081998" cy="5857365"/>
          </a:xfrm>
          <a:prstGeom prst="rect">
            <a:avLst/>
          </a:prstGeom>
          <a:noFill/>
        </p:spPr>
      </p:pic>
      <p:sp>
        <p:nvSpPr>
          <p:cNvPr id="28" name="Text Placeholder 2">
            <a:extLst>
              <a:ext uri="{FF2B5EF4-FFF2-40B4-BE49-F238E27FC236}">
                <a16:creationId xmlns:a16="http://schemas.microsoft.com/office/drawing/2014/main" id="{B9EB2244-E1B1-4644-CAA8-33723458F107}"/>
              </a:ext>
            </a:extLst>
          </p:cNvPr>
          <p:cNvSpPr>
            <a:spLocks noGrp="1"/>
          </p:cNvSpPr>
          <p:nvPr>
            <p:ph type="body" sz="half" idx="2"/>
          </p:nvPr>
        </p:nvSpPr>
        <p:spPr>
          <a:xfrm>
            <a:off x="1000100" y="6428006"/>
            <a:ext cx="7572429" cy="215444"/>
          </a:xfrm>
        </p:spPr>
        <p:txBody>
          <a:bodyPr/>
          <a:lstStyle/>
          <a:p>
            <a:endParaRPr lang="en-US"/>
          </a:p>
        </p:txBody>
      </p:sp>
      <p:sp>
        <p:nvSpPr>
          <p:cNvPr id="5" name="Slide Number Placeholder 4">
            <a:extLst>
              <a:ext uri="{FF2B5EF4-FFF2-40B4-BE49-F238E27FC236}">
                <a16:creationId xmlns:a16="http://schemas.microsoft.com/office/drawing/2014/main" id="{27C34729-B59D-E340-43C5-F31F438E61BA}"/>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15</a:t>
            </a:fld>
            <a:endParaRPr lang="en-GB"/>
          </a:p>
        </p:txBody>
      </p:sp>
    </p:spTree>
    <p:extLst>
      <p:ext uri="{BB962C8B-B14F-4D97-AF65-F5344CB8AC3E}">
        <p14:creationId xmlns:p14="http://schemas.microsoft.com/office/powerpoint/2010/main" val="28039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209075A2-3080-5E4D-8D7D-19D1D5B707E7}"/>
              </a:ext>
            </a:extLst>
          </p:cNvPr>
          <p:cNvSpPr>
            <a:spLocks noGrp="1"/>
          </p:cNvSpPr>
          <p:nvPr>
            <p:ph type="body" sz="half" idx="2"/>
          </p:nvPr>
        </p:nvSpPr>
        <p:spPr>
          <a:xfrm>
            <a:off x="1000100" y="6428006"/>
            <a:ext cx="7572429" cy="215444"/>
          </a:xfrm>
        </p:spPr>
        <p:txBody>
          <a:bodyPr/>
          <a:lstStyle/>
          <a:p>
            <a:endParaRPr lang="en-US"/>
          </a:p>
        </p:txBody>
      </p:sp>
      <p:sp>
        <p:nvSpPr>
          <p:cNvPr id="4" name="Slide Number Placeholder 3">
            <a:extLst>
              <a:ext uri="{FF2B5EF4-FFF2-40B4-BE49-F238E27FC236}">
                <a16:creationId xmlns:a16="http://schemas.microsoft.com/office/drawing/2014/main" id="{651AEA66-B3B1-8D2C-8C0B-497309AFE2B5}"/>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16</a:t>
            </a:fld>
            <a:endParaRPr lang="en-GB"/>
          </a:p>
        </p:txBody>
      </p:sp>
      <p:sp>
        <p:nvSpPr>
          <p:cNvPr id="5" name="TextBox 4">
            <a:extLst>
              <a:ext uri="{FF2B5EF4-FFF2-40B4-BE49-F238E27FC236}">
                <a16:creationId xmlns:a16="http://schemas.microsoft.com/office/drawing/2014/main" id="{F30829DB-F9C9-268D-72AD-523783477BF6}"/>
              </a:ext>
            </a:extLst>
          </p:cNvPr>
          <p:cNvSpPr txBox="1"/>
          <p:nvPr/>
        </p:nvSpPr>
        <p:spPr>
          <a:xfrm>
            <a:off x="1151138" y="2514602"/>
            <a:ext cx="6976388" cy="903700"/>
          </a:xfrm>
          <a:prstGeom prst="rect">
            <a:avLst/>
          </a:prstGeom>
          <a:noFill/>
        </p:spPr>
        <p:txBody>
          <a:bodyPr wrap="none" lIns="36000" tIns="36000" rIns="36000" bIns="36000" rtlCol="0" anchor="ctr" anchorCtr="0">
            <a:spAutoFit/>
          </a:bodyPr>
          <a:lstStyle/>
          <a:p>
            <a:r>
              <a:rPr lang="en-US" sz="5400" dirty="0">
                <a:solidFill>
                  <a:schemeClr val="bg1"/>
                </a:solidFill>
                <a:latin typeface="Gill Sans MT" pitchFamily="34" charset="0"/>
              </a:rPr>
              <a:t>Where are the conflicts?</a:t>
            </a:r>
          </a:p>
        </p:txBody>
      </p:sp>
    </p:spTree>
    <p:extLst>
      <p:ext uri="{BB962C8B-B14F-4D97-AF65-F5344CB8AC3E}">
        <p14:creationId xmlns:p14="http://schemas.microsoft.com/office/powerpoint/2010/main" val="203094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AI-generated content may be incorrect.">
            <a:extLst>
              <a:ext uri="{FF2B5EF4-FFF2-40B4-BE49-F238E27FC236}">
                <a16:creationId xmlns:a16="http://schemas.microsoft.com/office/drawing/2014/main" id="{D0C9449E-8FC7-634F-A535-DA0DD88D686F}"/>
              </a:ext>
            </a:extLst>
          </p:cNvPr>
          <p:cNvPicPr>
            <a:picLocks noChangeAspect="1"/>
          </p:cNvPicPr>
          <p:nvPr/>
        </p:nvPicPr>
        <p:blipFill>
          <a:blip r:embed="rId3" cstate="print">
            <a:extLst>
              <a:ext uri="{28A0092B-C50C-407E-A947-70E740481C1C}">
                <a14:useLocalDpi xmlns:a14="http://schemas.microsoft.com/office/drawing/2010/main" val="0"/>
              </a:ext>
            </a:extLst>
          </a:blip>
          <a:srcRect l="5033" t="21230" r="3711" b="22692"/>
          <a:stretch/>
        </p:blipFill>
        <p:spPr>
          <a:xfrm>
            <a:off x="160022" y="1676400"/>
            <a:ext cx="8938292" cy="3886201"/>
          </a:xfrm>
          <a:prstGeom prst="rect">
            <a:avLst/>
          </a:prstGeom>
          <a:noFill/>
        </p:spPr>
      </p:pic>
      <p:sp>
        <p:nvSpPr>
          <p:cNvPr id="18" name="Text Placeholder 2">
            <a:extLst>
              <a:ext uri="{FF2B5EF4-FFF2-40B4-BE49-F238E27FC236}">
                <a16:creationId xmlns:a16="http://schemas.microsoft.com/office/drawing/2014/main" id="{EF61A3C1-47E3-D1DA-BF51-D549C2329A11}"/>
              </a:ext>
            </a:extLst>
          </p:cNvPr>
          <p:cNvSpPr>
            <a:spLocks noGrp="1"/>
          </p:cNvSpPr>
          <p:nvPr>
            <p:ph type="body" sz="half" idx="2"/>
          </p:nvPr>
        </p:nvSpPr>
        <p:spPr>
          <a:xfrm>
            <a:off x="1000100" y="6428006"/>
            <a:ext cx="7572429" cy="215444"/>
          </a:xfrm>
        </p:spPr>
        <p:txBody>
          <a:bodyPr/>
          <a:lstStyle/>
          <a:p>
            <a:endParaRPr lang="en-US"/>
          </a:p>
        </p:txBody>
      </p:sp>
      <p:sp>
        <p:nvSpPr>
          <p:cNvPr id="4" name="Slide Number Placeholder 3">
            <a:extLst>
              <a:ext uri="{FF2B5EF4-FFF2-40B4-BE49-F238E27FC236}">
                <a16:creationId xmlns:a16="http://schemas.microsoft.com/office/drawing/2014/main" id="{64D64DBE-485F-2C1E-613D-F890D43DC331}"/>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17</a:t>
            </a:fld>
            <a:endParaRPr lang="en-GB"/>
          </a:p>
        </p:txBody>
      </p:sp>
      <p:sp>
        <p:nvSpPr>
          <p:cNvPr id="20" name="Title 4">
            <a:extLst>
              <a:ext uri="{FF2B5EF4-FFF2-40B4-BE49-F238E27FC236}">
                <a16:creationId xmlns:a16="http://schemas.microsoft.com/office/drawing/2014/main" id="{70322DFF-7243-8935-7932-FA515A84AEA8}"/>
              </a:ext>
            </a:extLst>
          </p:cNvPr>
          <p:cNvSpPr>
            <a:spLocks noGrp="1"/>
          </p:cNvSpPr>
          <p:nvPr>
            <p:ph type="title"/>
          </p:nvPr>
        </p:nvSpPr>
        <p:spPr>
          <a:xfrm>
            <a:off x="250825" y="0"/>
            <a:ext cx="8642350" cy="1071546"/>
          </a:xfrm>
        </p:spPr>
        <p:txBody>
          <a:bodyPr/>
          <a:lstStyle/>
          <a:p>
            <a:r>
              <a:rPr lang="en-US" dirty="0"/>
              <a:t>Conflict events 2024</a:t>
            </a:r>
          </a:p>
        </p:txBody>
      </p:sp>
    </p:spTree>
    <p:extLst>
      <p:ext uri="{BB962C8B-B14F-4D97-AF65-F5344CB8AC3E}">
        <p14:creationId xmlns:p14="http://schemas.microsoft.com/office/powerpoint/2010/main" val="376563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968C-5005-BF26-A33E-67EE09AD5FB5}"/>
            </a:ext>
          </a:extLst>
        </p:cNvPr>
        <p:cNvGrpSpPr/>
        <p:nvPr/>
      </p:nvGrpSpPr>
      <p:grpSpPr>
        <a:xfrm>
          <a:off x="0" y="0"/>
          <a:ext cx="0" cy="0"/>
          <a:chOff x="0" y="0"/>
          <a:chExt cx="0" cy="0"/>
        </a:xfrm>
      </p:grpSpPr>
      <p:sp>
        <p:nvSpPr>
          <p:cNvPr id="20" name="Text Placeholder 2">
            <a:extLst>
              <a:ext uri="{FF2B5EF4-FFF2-40B4-BE49-F238E27FC236}">
                <a16:creationId xmlns:a16="http://schemas.microsoft.com/office/drawing/2014/main" id="{5947E1E8-BD30-8C19-E053-E536DD9DAD55}"/>
              </a:ext>
            </a:extLst>
          </p:cNvPr>
          <p:cNvSpPr>
            <a:spLocks noGrp="1"/>
          </p:cNvSpPr>
          <p:nvPr>
            <p:ph type="body" sz="half" idx="2"/>
          </p:nvPr>
        </p:nvSpPr>
        <p:spPr>
          <a:xfrm>
            <a:off x="1000100" y="6428006"/>
            <a:ext cx="7572429" cy="215444"/>
          </a:xfrm>
        </p:spPr>
        <p:txBody>
          <a:bodyPr/>
          <a:lstStyle/>
          <a:p>
            <a:endParaRPr lang="en-US"/>
          </a:p>
        </p:txBody>
      </p:sp>
      <p:sp>
        <p:nvSpPr>
          <p:cNvPr id="4" name="Slide Number Placeholder 3">
            <a:extLst>
              <a:ext uri="{FF2B5EF4-FFF2-40B4-BE49-F238E27FC236}">
                <a16:creationId xmlns:a16="http://schemas.microsoft.com/office/drawing/2014/main" id="{C88E76AF-BF20-83F9-FB70-40F94170EED7}"/>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18</a:t>
            </a:fld>
            <a:endParaRPr lang="en-GB"/>
          </a:p>
        </p:txBody>
      </p:sp>
      <p:sp>
        <p:nvSpPr>
          <p:cNvPr id="5" name="TextBox 4">
            <a:extLst>
              <a:ext uri="{FF2B5EF4-FFF2-40B4-BE49-F238E27FC236}">
                <a16:creationId xmlns:a16="http://schemas.microsoft.com/office/drawing/2014/main" id="{7811364B-ABC2-4B22-27E9-E4731D03638D}"/>
              </a:ext>
            </a:extLst>
          </p:cNvPr>
          <p:cNvSpPr txBox="1"/>
          <p:nvPr/>
        </p:nvSpPr>
        <p:spPr>
          <a:xfrm>
            <a:off x="775316" y="2514602"/>
            <a:ext cx="8021995" cy="903700"/>
          </a:xfrm>
          <a:prstGeom prst="rect">
            <a:avLst/>
          </a:prstGeom>
          <a:noFill/>
        </p:spPr>
        <p:txBody>
          <a:bodyPr wrap="none" lIns="36000" tIns="36000" rIns="36000" bIns="36000" rtlCol="0" anchor="ctr" anchorCtr="0">
            <a:spAutoFit/>
          </a:bodyPr>
          <a:lstStyle/>
          <a:p>
            <a:r>
              <a:rPr lang="en-US" sz="5400" dirty="0">
                <a:solidFill>
                  <a:schemeClr val="bg1"/>
                </a:solidFill>
                <a:latin typeface="Gill Sans MT" pitchFamily="34" charset="0"/>
              </a:rPr>
              <a:t>Conflict exposed population</a:t>
            </a:r>
          </a:p>
        </p:txBody>
      </p:sp>
    </p:spTree>
    <p:extLst>
      <p:ext uri="{BB962C8B-B14F-4D97-AF65-F5344CB8AC3E}">
        <p14:creationId xmlns:p14="http://schemas.microsoft.com/office/powerpoint/2010/main" val="1935726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EE676C-FEF5-D0CE-7346-E5F69C399717}"/>
              </a:ext>
            </a:extLst>
          </p:cNvPr>
          <p:cNvSpPr>
            <a:spLocks noGrp="1"/>
          </p:cNvSpPr>
          <p:nvPr>
            <p:ph type="title"/>
          </p:nvPr>
        </p:nvSpPr>
        <p:spPr>
          <a:xfrm>
            <a:off x="250825" y="0"/>
            <a:ext cx="8642350" cy="1071546"/>
          </a:xfrm>
        </p:spPr>
        <p:txBody>
          <a:bodyPr/>
          <a:lstStyle/>
          <a:p>
            <a:r>
              <a:rPr lang="en-US" dirty="0"/>
              <a:t>People exposed to conflict</a:t>
            </a:r>
          </a:p>
        </p:txBody>
      </p:sp>
      <p:sp>
        <p:nvSpPr>
          <p:cNvPr id="4" name="Slide Number Placeholder 3">
            <a:extLst>
              <a:ext uri="{FF2B5EF4-FFF2-40B4-BE49-F238E27FC236}">
                <a16:creationId xmlns:a16="http://schemas.microsoft.com/office/drawing/2014/main" id="{0FFC0D39-8E65-1F7B-783C-46CDE8DC9D00}"/>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19</a:t>
            </a:fld>
            <a:endParaRPr lang="en-GB"/>
          </a:p>
        </p:txBody>
      </p:sp>
      <p:graphicFrame>
        <p:nvGraphicFramePr>
          <p:cNvPr id="6" name="Chart 5">
            <a:extLst>
              <a:ext uri="{FF2B5EF4-FFF2-40B4-BE49-F238E27FC236}">
                <a16:creationId xmlns:a16="http://schemas.microsoft.com/office/drawing/2014/main" id="{5CD0F061-B6C5-A5B9-FD7D-54C1C3419271}"/>
              </a:ext>
            </a:extLst>
          </p:cNvPr>
          <p:cNvGraphicFramePr>
            <a:graphicFrameLocks/>
          </p:cNvGraphicFramePr>
          <p:nvPr>
            <p:extLst>
              <p:ext uri="{D42A27DB-BD31-4B8C-83A1-F6EECF244321}">
                <p14:modId xmlns:p14="http://schemas.microsoft.com/office/powerpoint/2010/main" val="1596267852"/>
              </p:ext>
            </p:extLst>
          </p:nvPr>
        </p:nvGraphicFramePr>
        <p:xfrm>
          <a:off x="250825" y="1285860"/>
          <a:ext cx="8642350" cy="4879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31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Overview over lecture</a:t>
            </a:r>
          </a:p>
        </p:txBody>
      </p:sp>
      <p:sp>
        <p:nvSpPr>
          <p:cNvPr id="5" name="Content Placeholder 4"/>
          <p:cNvSpPr>
            <a:spLocks noGrp="1"/>
          </p:cNvSpPr>
          <p:nvPr>
            <p:ph idx="1"/>
          </p:nvPr>
        </p:nvSpPr>
        <p:spPr/>
        <p:txBody>
          <a:bodyPr/>
          <a:lstStyle/>
          <a:p>
            <a:endParaRPr lang="en-GB" dirty="0"/>
          </a:p>
          <a:p>
            <a:endParaRPr lang="en-GB" dirty="0"/>
          </a:p>
          <a:p>
            <a:r>
              <a:rPr lang="en-GB" dirty="0"/>
              <a:t>Reflect on what is conflict</a:t>
            </a:r>
          </a:p>
          <a:p>
            <a:r>
              <a:rPr lang="en-GB" dirty="0"/>
              <a:t>Definitions</a:t>
            </a:r>
          </a:p>
          <a:p>
            <a:r>
              <a:rPr lang="en-GB" dirty="0"/>
              <a:t>Conflict trends (</a:t>
            </a:r>
            <a:r>
              <a:rPr lang="en-GB" dirty="0" err="1"/>
              <a:t>statebased</a:t>
            </a:r>
            <a:r>
              <a:rPr lang="en-GB" dirty="0"/>
              <a:t> conflicts)</a:t>
            </a:r>
          </a:p>
          <a:p>
            <a:r>
              <a:rPr lang="en-GB" dirty="0"/>
              <a:t>Challenges with the conflict data</a:t>
            </a:r>
          </a:p>
          <a:p>
            <a:r>
              <a:rPr lang="en-GB" dirty="0"/>
              <a:t>Other types of conflict </a:t>
            </a:r>
          </a:p>
          <a:p>
            <a:r>
              <a:rPr lang="en-GB" dirty="0"/>
              <a:t>Coding exercises</a:t>
            </a:r>
          </a:p>
          <a:p>
            <a:r>
              <a:rPr lang="en-GB" dirty="0"/>
              <a:t>Battle deaths</a:t>
            </a:r>
          </a:p>
        </p:txBody>
      </p:sp>
      <p:sp>
        <p:nvSpPr>
          <p:cNvPr id="6" name="Slide Number Placeholder 5"/>
          <p:cNvSpPr>
            <a:spLocks noGrp="1"/>
          </p:cNvSpPr>
          <p:nvPr>
            <p:ph type="sldNum" sz="quarter" idx="12"/>
          </p:nvPr>
        </p:nvSpPr>
        <p:spPr/>
        <p:txBody>
          <a:bodyPr/>
          <a:lstStyle/>
          <a:p>
            <a:fld id="{E4BDD70C-289F-4728-AACD-4FFF58EFF1F9}"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B8B-F999-2C25-7FA2-85B921ECABD9}"/>
              </a:ext>
            </a:extLst>
          </p:cNvPr>
          <p:cNvSpPr>
            <a:spLocks noGrp="1"/>
          </p:cNvSpPr>
          <p:nvPr>
            <p:ph type="title"/>
          </p:nvPr>
        </p:nvSpPr>
        <p:spPr/>
        <p:txBody>
          <a:bodyPr/>
          <a:lstStyle/>
          <a:p>
            <a:r>
              <a:rPr lang="en-GB" dirty="0"/>
              <a:t>Exposed people intensity I</a:t>
            </a:r>
          </a:p>
        </p:txBody>
      </p:sp>
      <p:sp>
        <p:nvSpPr>
          <p:cNvPr id="4" name="Slide Number Placeholder 3">
            <a:extLst>
              <a:ext uri="{FF2B5EF4-FFF2-40B4-BE49-F238E27FC236}">
                <a16:creationId xmlns:a16="http://schemas.microsoft.com/office/drawing/2014/main" id="{2084298A-557E-DC2F-377F-E342B8FA1B21}"/>
              </a:ext>
            </a:extLst>
          </p:cNvPr>
          <p:cNvSpPr>
            <a:spLocks noGrp="1"/>
          </p:cNvSpPr>
          <p:nvPr>
            <p:ph type="sldNum" sz="quarter" idx="12"/>
          </p:nvPr>
        </p:nvSpPr>
        <p:spPr/>
        <p:txBody>
          <a:bodyPr/>
          <a:lstStyle/>
          <a:p>
            <a:fld id="{E4BDD70C-289F-4728-AACD-4FFF58EFF1F9}" type="slidenum">
              <a:rPr lang="en-GB" smtClean="0"/>
              <a:pPr/>
              <a:t>20</a:t>
            </a:fld>
            <a:endParaRPr lang="en-GB"/>
          </a:p>
        </p:txBody>
      </p:sp>
      <p:graphicFrame>
        <p:nvGraphicFramePr>
          <p:cNvPr id="5" name="Content Placeholder 4">
            <a:extLst>
              <a:ext uri="{FF2B5EF4-FFF2-40B4-BE49-F238E27FC236}">
                <a16:creationId xmlns:a16="http://schemas.microsoft.com/office/drawing/2014/main" id="{3ED6982C-9E49-199C-469B-ED2BCEB57DAC}"/>
              </a:ext>
            </a:extLst>
          </p:cNvPr>
          <p:cNvGraphicFramePr>
            <a:graphicFrameLocks noGrp="1"/>
          </p:cNvGraphicFramePr>
          <p:nvPr>
            <p:ph idx="1"/>
            <p:extLst>
              <p:ext uri="{D42A27DB-BD31-4B8C-83A1-F6EECF244321}">
                <p14:modId xmlns:p14="http://schemas.microsoft.com/office/powerpoint/2010/main" val="155929588"/>
              </p:ext>
            </p:extLst>
          </p:nvPr>
        </p:nvGraphicFramePr>
        <p:xfrm>
          <a:off x="250825" y="1285875"/>
          <a:ext cx="8642350" cy="4879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260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AC3C-5B9D-FAF0-6A83-D277E1054224}"/>
              </a:ext>
            </a:extLst>
          </p:cNvPr>
          <p:cNvSpPr>
            <a:spLocks noGrp="1"/>
          </p:cNvSpPr>
          <p:nvPr>
            <p:ph type="title"/>
          </p:nvPr>
        </p:nvSpPr>
        <p:spPr>
          <a:xfrm>
            <a:off x="250825" y="0"/>
            <a:ext cx="8642350" cy="1071546"/>
          </a:xfrm>
        </p:spPr>
        <p:txBody>
          <a:bodyPr anchor="ctr">
            <a:normAutofit/>
          </a:bodyPr>
          <a:lstStyle/>
          <a:p>
            <a:r>
              <a:rPr lang="en-GB" dirty="0"/>
              <a:t>Exposed people intensity II</a:t>
            </a:r>
          </a:p>
        </p:txBody>
      </p:sp>
      <p:sp>
        <p:nvSpPr>
          <p:cNvPr id="4" name="Slide Number Placeholder 3">
            <a:extLst>
              <a:ext uri="{FF2B5EF4-FFF2-40B4-BE49-F238E27FC236}">
                <a16:creationId xmlns:a16="http://schemas.microsoft.com/office/drawing/2014/main" id="{B4C4A375-5B49-0001-886B-420F26ADF331}"/>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21</a:t>
            </a:fld>
            <a:endParaRPr lang="en-GB"/>
          </a:p>
        </p:txBody>
      </p:sp>
      <p:graphicFrame>
        <p:nvGraphicFramePr>
          <p:cNvPr id="5" name="Chart 4">
            <a:extLst>
              <a:ext uri="{FF2B5EF4-FFF2-40B4-BE49-F238E27FC236}">
                <a16:creationId xmlns:a16="http://schemas.microsoft.com/office/drawing/2014/main" id="{E5CEF812-19D5-DD1C-1F2E-7B95A2D176A5}"/>
              </a:ext>
            </a:extLst>
          </p:cNvPr>
          <p:cNvGraphicFramePr>
            <a:graphicFrameLocks/>
          </p:cNvGraphicFramePr>
          <p:nvPr>
            <p:extLst>
              <p:ext uri="{D42A27DB-BD31-4B8C-83A1-F6EECF244321}">
                <p14:modId xmlns:p14="http://schemas.microsoft.com/office/powerpoint/2010/main" val="311786357"/>
              </p:ext>
            </p:extLst>
          </p:nvPr>
        </p:nvGraphicFramePr>
        <p:xfrm>
          <a:off x="250825" y="1285860"/>
          <a:ext cx="8642350" cy="4879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55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9074A-9078-B3A6-CE9B-3276AFD6930E}"/>
            </a:ext>
          </a:extLst>
        </p:cNvPr>
        <p:cNvGrpSpPr/>
        <p:nvPr/>
      </p:nvGrpSpPr>
      <p:grpSpPr>
        <a:xfrm>
          <a:off x="0" y="0"/>
          <a:ext cx="0" cy="0"/>
          <a:chOff x="0" y="0"/>
          <a:chExt cx="0" cy="0"/>
        </a:xfrm>
      </p:grpSpPr>
      <p:sp>
        <p:nvSpPr>
          <p:cNvPr id="20" name="Text Placeholder 2">
            <a:extLst>
              <a:ext uri="{FF2B5EF4-FFF2-40B4-BE49-F238E27FC236}">
                <a16:creationId xmlns:a16="http://schemas.microsoft.com/office/drawing/2014/main" id="{0DBDD46F-8D96-4F05-120E-E7628C2D9BFE}"/>
              </a:ext>
            </a:extLst>
          </p:cNvPr>
          <p:cNvSpPr>
            <a:spLocks noGrp="1"/>
          </p:cNvSpPr>
          <p:nvPr>
            <p:ph type="body" sz="half" idx="2"/>
          </p:nvPr>
        </p:nvSpPr>
        <p:spPr>
          <a:xfrm>
            <a:off x="1000100" y="6428006"/>
            <a:ext cx="7572429" cy="215444"/>
          </a:xfrm>
        </p:spPr>
        <p:txBody>
          <a:bodyPr/>
          <a:lstStyle/>
          <a:p>
            <a:endParaRPr lang="en-US"/>
          </a:p>
        </p:txBody>
      </p:sp>
      <p:sp>
        <p:nvSpPr>
          <p:cNvPr id="4" name="Slide Number Placeholder 3">
            <a:extLst>
              <a:ext uri="{FF2B5EF4-FFF2-40B4-BE49-F238E27FC236}">
                <a16:creationId xmlns:a16="http://schemas.microsoft.com/office/drawing/2014/main" id="{1518A8F6-8808-C8E4-1D5F-08C383D3A906}"/>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22</a:t>
            </a:fld>
            <a:endParaRPr lang="en-GB"/>
          </a:p>
        </p:txBody>
      </p:sp>
      <p:sp>
        <p:nvSpPr>
          <p:cNvPr id="5" name="TextBox 4">
            <a:extLst>
              <a:ext uri="{FF2B5EF4-FFF2-40B4-BE49-F238E27FC236}">
                <a16:creationId xmlns:a16="http://schemas.microsoft.com/office/drawing/2014/main" id="{D0630046-835C-A9D0-D1DF-A1A970DDF451}"/>
              </a:ext>
            </a:extLst>
          </p:cNvPr>
          <p:cNvSpPr txBox="1"/>
          <p:nvPr/>
        </p:nvSpPr>
        <p:spPr>
          <a:xfrm>
            <a:off x="2209800" y="2499734"/>
            <a:ext cx="4160361" cy="903700"/>
          </a:xfrm>
          <a:prstGeom prst="rect">
            <a:avLst/>
          </a:prstGeom>
          <a:noFill/>
        </p:spPr>
        <p:txBody>
          <a:bodyPr wrap="none" lIns="36000" tIns="36000" rIns="36000" bIns="36000" rtlCol="0" anchor="ctr" anchorCtr="0">
            <a:spAutoFit/>
          </a:bodyPr>
          <a:lstStyle/>
          <a:p>
            <a:r>
              <a:rPr lang="en-US" sz="5400" dirty="0" err="1">
                <a:solidFill>
                  <a:schemeClr val="bg1"/>
                </a:solidFill>
                <a:latin typeface="Gill Sans MT" pitchFamily="34" charset="0"/>
              </a:rPr>
              <a:t>Concequenses</a:t>
            </a:r>
            <a:endParaRPr lang="en-US" sz="5400" dirty="0">
              <a:solidFill>
                <a:schemeClr val="bg1"/>
              </a:solidFill>
              <a:latin typeface="Gill Sans MT" pitchFamily="34" charset="0"/>
            </a:endParaRPr>
          </a:p>
        </p:txBody>
      </p:sp>
    </p:spTree>
    <p:extLst>
      <p:ext uri="{BB962C8B-B14F-4D97-AF65-F5344CB8AC3E}">
        <p14:creationId xmlns:p14="http://schemas.microsoft.com/office/powerpoint/2010/main" val="16245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9C6CEF-9DC0-C370-B666-23E5A0C4D2EA}"/>
              </a:ext>
            </a:extLst>
          </p:cNvPr>
          <p:cNvSpPr>
            <a:spLocks noGrp="1"/>
          </p:cNvSpPr>
          <p:nvPr>
            <p:ph type="title"/>
          </p:nvPr>
        </p:nvSpPr>
        <p:spPr>
          <a:xfrm>
            <a:off x="250825" y="0"/>
            <a:ext cx="8642350" cy="1071546"/>
          </a:xfrm>
        </p:spPr>
        <p:txBody>
          <a:bodyPr anchor="ctr">
            <a:normAutofit/>
          </a:bodyPr>
          <a:lstStyle/>
          <a:p>
            <a:r>
              <a:rPr lang="en-GB" dirty="0"/>
              <a:t>The forgotten conflicts</a:t>
            </a:r>
          </a:p>
        </p:txBody>
      </p:sp>
      <p:pic>
        <p:nvPicPr>
          <p:cNvPr id="7" name="Picture 6">
            <a:extLst>
              <a:ext uri="{FF2B5EF4-FFF2-40B4-BE49-F238E27FC236}">
                <a16:creationId xmlns:a16="http://schemas.microsoft.com/office/drawing/2014/main" id="{CACEBA72-4F99-5B3C-6035-1CAB72281E25}"/>
              </a:ext>
            </a:extLst>
          </p:cNvPr>
          <p:cNvPicPr>
            <a:picLocks noChangeAspect="1"/>
          </p:cNvPicPr>
          <p:nvPr/>
        </p:nvPicPr>
        <p:blipFill>
          <a:blip r:embed="rId2"/>
          <a:stretch>
            <a:fillRect/>
          </a:stretch>
        </p:blipFill>
        <p:spPr>
          <a:xfrm>
            <a:off x="250825" y="1716509"/>
            <a:ext cx="8642350" cy="4018691"/>
          </a:xfrm>
          <a:prstGeom prst="rect">
            <a:avLst/>
          </a:prstGeom>
          <a:noFill/>
        </p:spPr>
      </p:pic>
      <p:sp>
        <p:nvSpPr>
          <p:cNvPr id="4" name="Slide Number Placeholder 3">
            <a:extLst>
              <a:ext uri="{FF2B5EF4-FFF2-40B4-BE49-F238E27FC236}">
                <a16:creationId xmlns:a16="http://schemas.microsoft.com/office/drawing/2014/main" id="{6A385189-1DF2-F270-2148-ABA03CB4C69C}"/>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23</a:t>
            </a:fld>
            <a:endParaRPr lang="en-GB"/>
          </a:p>
        </p:txBody>
      </p:sp>
    </p:spTree>
    <p:extLst>
      <p:ext uri="{BB962C8B-B14F-4D97-AF65-F5344CB8AC3E}">
        <p14:creationId xmlns:p14="http://schemas.microsoft.com/office/powerpoint/2010/main" val="424853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4F72-FEA7-2084-B4C9-E8611FC0EB88}"/>
              </a:ext>
            </a:extLst>
          </p:cNvPr>
          <p:cNvSpPr>
            <a:spLocks noGrp="1"/>
          </p:cNvSpPr>
          <p:nvPr>
            <p:ph type="title"/>
          </p:nvPr>
        </p:nvSpPr>
        <p:spPr/>
        <p:txBody>
          <a:bodyPr/>
          <a:lstStyle/>
          <a:p>
            <a:r>
              <a:rPr lang="en-GB" dirty="0"/>
              <a:t>International conflicts 2025</a:t>
            </a:r>
          </a:p>
        </p:txBody>
      </p:sp>
      <p:sp>
        <p:nvSpPr>
          <p:cNvPr id="4" name="Slide Number Placeholder 3">
            <a:extLst>
              <a:ext uri="{FF2B5EF4-FFF2-40B4-BE49-F238E27FC236}">
                <a16:creationId xmlns:a16="http://schemas.microsoft.com/office/drawing/2014/main" id="{5477CF95-CAA5-74BD-3B26-766C0F082776}"/>
              </a:ext>
            </a:extLst>
          </p:cNvPr>
          <p:cNvSpPr>
            <a:spLocks noGrp="1"/>
          </p:cNvSpPr>
          <p:nvPr>
            <p:ph type="sldNum" sz="quarter" idx="12"/>
          </p:nvPr>
        </p:nvSpPr>
        <p:spPr/>
        <p:txBody>
          <a:bodyPr/>
          <a:lstStyle/>
          <a:p>
            <a:fld id="{E4BDD70C-289F-4728-AACD-4FFF58EFF1F9}" type="slidenum">
              <a:rPr lang="en-GB" smtClean="0"/>
              <a:pPr/>
              <a:t>24</a:t>
            </a:fld>
            <a:endParaRPr lang="en-GB"/>
          </a:p>
        </p:txBody>
      </p:sp>
      <p:pic>
        <p:nvPicPr>
          <p:cNvPr id="8" name="Picture 7" descr="A map of the world&#10;&#10;AI-generated content may be incorrect.">
            <a:extLst>
              <a:ext uri="{FF2B5EF4-FFF2-40B4-BE49-F238E27FC236}">
                <a16:creationId xmlns:a16="http://schemas.microsoft.com/office/drawing/2014/main" id="{8CD2C0E1-4BCB-5150-BFBB-1B21E7DD585B}"/>
              </a:ext>
            </a:extLst>
          </p:cNvPr>
          <p:cNvPicPr>
            <a:picLocks noChangeAspect="1"/>
          </p:cNvPicPr>
          <p:nvPr/>
        </p:nvPicPr>
        <p:blipFill>
          <a:blip r:embed="rId3">
            <a:extLst>
              <a:ext uri="{28A0092B-C50C-407E-A947-70E740481C1C}">
                <a14:useLocalDpi xmlns:a14="http://schemas.microsoft.com/office/drawing/2010/main" val="0"/>
              </a:ext>
            </a:extLst>
          </a:blip>
          <a:srcRect l="14467" t="18538" r="10395" b="19794"/>
          <a:stretch>
            <a:fillRect/>
          </a:stretch>
        </p:blipFill>
        <p:spPr>
          <a:xfrm>
            <a:off x="-104554" y="1146078"/>
            <a:ext cx="9248554" cy="5026123"/>
          </a:xfrm>
          <a:prstGeom prst="rect">
            <a:avLst/>
          </a:prstGeom>
        </p:spPr>
      </p:pic>
      <p:sp>
        <p:nvSpPr>
          <p:cNvPr id="9" name="Star: 6 Points 8">
            <a:extLst>
              <a:ext uri="{FF2B5EF4-FFF2-40B4-BE49-F238E27FC236}">
                <a16:creationId xmlns:a16="http://schemas.microsoft.com/office/drawing/2014/main" id="{B2233F34-28DD-2A14-AC44-B4B312481793}"/>
              </a:ext>
            </a:extLst>
          </p:cNvPr>
          <p:cNvSpPr/>
          <p:nvPr/>
        </p:nvSpPr>
        <p:spPr>
          <a:xfrm>
            <a:off x="6477000" y="2971800"/>
            <a:ext cx="152400" cy="189769"/>
          </a:xfrm>
          <a:prstGeom prst="star6">
            <a:avLst/>
          </a:prstGeom>
          <a:solidFill>
            <a:srgbClr val="FFFF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6 Points 9">
            <a:extLst>
              <a:ext uri="{FF2B5EF4-FFF2-40B4-BE49-F238E27FC236}">
                <a16:creationId xmlns:a16="http://schemas.microsoft.com/office/drawing/2014/main" id="{CF4CF915-1C53-BB67-F8AF-EE1C68DA92A3}"/>
              </a:ext>
            </a:extLst>
          </p:cNvPr>
          <p:cNvSpPr/>
          <p:nvPr/>
        </p:nvSpPr>
        <p:spPr>
          <a:xfrm>
            <a:off x="7543800" y="3469370"/>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6 Points 10">
            <a:extLst>
              <a:ext uri="{FF2B5EF4-FFF2-40B4-BE49-F238E27FC236}">
                <a16:creationId xmlns:a16="http://schemas.microsoft.com/office/drawing/2014/main" id="{F57321F1-E36D-B9D3-E48C-3C34B9C7C306}"/>
              </a:ext>
            </a:extLst>
          </p:cNvPr>
          <p:cNvSpPr/>
          <p:nvPr/>
        </p:nvSpPr>
        <p:spPr>
          <a:xfrm>
            <a:off x="6683375" y="2971799"/>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6 Points 11">
            <a:extLst>
              <a:ext uri="{FF2B5EF4-FFF2-40B4-BE49-F238E27FC236}">
                <a16:creationId xmlns:a16="http://schemas.microsoft.com/office/drawing/2014/main" id="{DA80D32B-8C10-E220-4893-13437B4D29F3}"/>
              </a:ext>
            </a:extLst>
          </p:cNvPr>
          <p:cNvSpPr/>
          <p:nvPr/>
        </p:nvSpPr>
        <p:spPr>
          <a:xfrm>
            <a:off x="5791200" y="2971800"/>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6 Points 12">
            <a:extLst>
              <a:ext uri="{FF2B5EF4-FFF2-40B4-BE49-F238E27FC236}">
                <a16:creationId xmlns:a16="http://schemas.microsoft.com/office/drawing/2014/main" id="{6847722E-D7C0-EF54-DC16-E0A948872B83}"/>
              </a:ext>
            </a:extLst>
          </p:cNvPr>
          <p:cNvSpPr/>
          <p:nvPr/>
        </p:nvSpPr>
        <p:spPr>
          <a:xfrm>
            <a:off x="5611813" y="3066683"/>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6 Points 13">
            <a:extLst>
              <a:ext uri="{FF2B5EF4-FFF2-40B4-BE49-F238E27FC236}">
                <a16:creationId xmlns:a16="http://schemas.microsoft.com/office/drawing/2014/main" id="{F5BEFC11-751E-021B-20DB-C6166555C8AE}"/>
              </a:ext>
            </a:extLst>
          </p:cNvPr>
          <p:cNvSpPr/>
          <p:nvPr/>
        </p:nvSpPr>
        <p:spPr>
          <a:xfrm>
            <a:off x="5692942" y="3578291"/>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6 Points 14">
            <a:extLst>
              <a:ext uri="{FF2B5EF4-FFF2-40B4-BE49-F238E27FC236}">
                <a16:creationId xmlns:a16="http://schemas.microsoft.com/office/drawing/2014/main" id="{6CEE4662-E4D2-F2AA-C52D-09C32E391D2E}"/>
              </a:ext>
            </a:extLst>
          </p:cNvPr>
          <p:cNvSpPr/>
          <p:nvPr/>
        </p:nvSpPr>
        <p:spPr>
          <a:xfrm>
            <a:off x="5334000" y="2362200"/>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6 Points 15">
            <a:extLst>
              <a:ext uri="{FF2B5EF4-FFF2-40B4-BE49-F238E27FC236}">
                <a16:creationId xmlns:a16="http://schemas.microsoft.com/office/drawing/2014/main" id="{2756C701-53FE-1496-D1DB-B79606D3CFA0}"/>
              </a:ext>
            </a:extLst>
          </p:cNvPr>
          <p:cNvSpPr/>
          <p:nvPr/>
        </p:nvSpPr>
        <p:spPr>
          <a:xfrm>
            <a:off x="5845342" y="3519503"/>
            <a:ext cx="152400" cy="189769"/>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441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91902-334A-672C-6F43-69FA45E8A3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8107DA-68B7-A8C6-3D5A-CAE64EE09689}"/>
              </a:ext>
            </a:extLst>
          </p:cNvPr>
          <p:cNvSpPr>
            <a:spLocks noGrp="1"/>
          </p:cNvSpPr>
          <p:nvPr>
            <p:ph type="title"/>
          </p:nvPr>
        </p:nvSpPr>
        <p:spPr/>
        <p:txBody>
          <a:bodyPr/>
          <a:lstStyle/>
          <a:p>
            <a:r>
              <a:rPr lang="en-US" dirty="0"/>
              <a:t>Take away from the lecture</a:t>
            </a:r>
          </a:p>
        </p:txBody>
      </p:sp>
      <p:sp>
        <p:nvSpPr>
          <p:cNvPr id="6" name="Content Placeholder 5">
            <a:extLst>
              <a:ext uri="{FF2B5EF4-FFF2-40B4-BE49-F238E27FC236}">
                <a16:creationId xmlns:a16="http://schemas.microsoft.com/office/drawing/2014/main" id="{EBC64B90-9121-2856-E81D-303AD537CB3F}"/>
              </a:ext>
            </a:extLst>
          </p:cNvPr>
          <p:cNvSpPr>
            <a:spLocks noGrp="1"/>
          </p:cNvSpPr>
          <p:nvPr>
            <p:ph idx="1"/>
          </p:nvPr>
        </p:nvSpPr>
        <p:spPr/>
        <p:txBody>
          <a:bodyPr/>
          <a:lstStyle/>
          <a:p>
            <a:endParaRPr lang="en-US" dirty="0"/>
          </a:p>
          <a:p>
            <a:pPr marL="0" indent="0" algn="ctr">
              <a:buNone/>
            </a:pPr>
            <a:endParaRPr lang="en-US" dirty="0"/>
          </a:p>
          <a:p>
            <a:pPr marL="0" indent="0" algn="ctr">
              <a:buNone/>
            </a:pPr>
            <a:endParaRPr lang="en-US" dirty="0"/>
          </a:p>
          <a:p>
            <a:pPr marL="0" indent="0" algn="ctr">
              <a:buNone/>
            </a:pPr>
            <a:r>
              <a:rPr lang="en-US" dirty="0"/>
              <a:t>In order to understand research on conflict we need to understand how each researcher define conflict, and what that means for what is included and what is not included.</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AA3BA0-E38D-A5F3-DC49-B220830F5ABD}"/>
              </a:ext>
            </a:extLst>
          </p:cNvPr>
          <p:cNvSpPr>
            <a:spLocks noGrp="1"/>
          </p:cNvSpPr>
          <p:nvPr>
            <p:ph type="sldNum" sz="quarter" idx="12"/>
          </p:nvPr>
        </p:nvSpPr>
        <p:spPr/>
        <p:txBody>
          <a:bodyPr/>
          <a:lstStyle/>
          <a:p>
            <a:fld id="{E4BDD70C-289F-4728-AACD-4FFF58EFF1F9}" type="slidenum">
              <a:rPr lang="en-GB" smtClean="0"/>
              <a:pPr/>
              <a:t>3</a:t>
            </a:fld>
            <a:endParaRPr lang="en-GB" dirty="0"/>
          </a:p>
        </p:txBody>
      </p:sp>
    </p:spTree>
    <p:extLst>
      <p:ext uri="{BB962C8B-B14F-4D97-AF65-F5344CB8AC3E}">
        <p14:creationId xmlns:p14="http://schemas.microsoft.com/office/powerpoint/2010/main" val="212259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B753-5199-73A7-FEB1-86C6F4920F84}"/>
              </a:ext>
            </a:extLst>
          </p:cNvPr>
          <p:cNvSpPr>
            <a:spLocks noGrp="1"/>
          </p:cNvSpPr>
          <p:nvPr>
            <p:ph type="title"/>
          </p:nvPr>
        </p:nvSpPr>
        <p:spPr/>
        <p:txBody>
          <a:bodyPr/>
          <a:lstStyle/>
          <a:p>
            <a:r>
              <a:rPr lang="en-US" dirty="0"/>
              <a:t>Definitions of armed conflict</a:t>
            </a:r>
          </a:p>
        </p:txBody>
      </p:sp>
      <p:sp>
        <p:nvSpPr>
          <p:cNvPr id="3" name="Content Placeholder 2">
            <a:extLst>
              <a:ext uri="{FF2B5EF4-FFF2-40B4-BE49-F238E27FC236}">
                <a16:creationId xmlns:a16="http://schemas.microsoft.com/office/drawing/2014/main" id="{AF87BDEC-C4B8-A4DA-3D1C-1CD60A500BCC}"/>
              </a:ext>
            </a:extLst>
          </p:cNvPr>
          <p:cNvSpPr>
            <a:spLocks noGrp="1"/>
          </p:cNvSpPr>
          <p:nvPr>
            <p:ph idx="1"/>
          </p:nvPr>
        </p:nvSpPr>
        <p:spPr/>
        <p:txBody>
          <a:bodyPr/>
          <a:lstStyle/>
          <a:p>
            <a:pPr marL="0" indent="0" algn="l">
              <a:buNone/>
            </a:pPr>
            <a:r>
              <a:rPr lang="en-US" b="1" i="0" dirty="0">
                <a:solidFill>
                  <a:srgbClr val="111111"/>
                </a:solidFill>
                <a:effectLst/>
                <a:latin typeface="-apple-system"/>
              </a:rPr>
              <a:t>Internation law:</a:t>
            </a:r>
          </a:p>
          <a:p>
            <a:pPr algn="l">
              <a:buFont typeface="+mj-lt"/>
              <a:buAutoNum type="arabicPeriod"/>
            </a:pPr>
            <a:endParaRPr lang="en-US" b="1" dirty="0">
              <a:solidFill>
                <a:srgbClr val="111111"/>
              </a:solidFill>
              <a:latin typeface="-apple-system"/>
            </a:endParaRPr>
          </a:p>
          <a:p>
            <a:pPr algn="l">
              <a:buFont typeface="+mj-lt"/>
              <a:buAutoNum type="arabicPeriod"/>
            </a:pPr>
            <a:r>
              <a:rPr lang="en-US" b="1" i="0" dirty="0">
                <a:solidFill>
                  <a:srgbClr val="111111"/>
                </a:solidFill>
                <a:effectLst/>
                <a:latin typeface="-apple-system"/>
              </a:rPr>
              <a:t>International Armed Conflict</a:t>
            </a:r>
            <a:r>
              <a:rPr lang="en-US" b="0" i="0" dirty="0">
                <a:solidFill>
                  <a:srgbClr val="111111"/>
                </a:solidFill>
                <a:effectLst/>
                <a:latin typeface="-apple-system"/>
              </a:rPr>
              <a:t>: This occurs when </a:t>
            </a:r>
            <a:r>
              <a:rPr lang="en-US" b="1" i="0" dirty="0">
                <a:solidFill>
                  <a:srgbClr val="111111"/>
                </a:solidFill>
                <a:effectLst/>
                <a:latin typeface="-apple-system"/>
              </a:rPr>
              <a:t>two or more states</a:t>
            </a:r>
            <a:r>
              <a:rPr lang="en-US" b="0" i="0" dirty="0">
                <a:solidFill>
                  <a:srgbClr val="111111"/>
                </a:solidFill>
                <a:effectLst/>
                <a:latin typeface="-apple-system"/>
              </a:rPr>
              <a:t> engage in armed hostilities against each other. </a:t>
            </a:r>
            <a:r>
              <a:rPr lang="en-US" dirty="0">
                <a:solidFill>
                  <a:srgbClr val="111111"/>
                </a:solidFill>
                <a:latin typeface="-apple-system"/>
              </a:rPr>
              <a:t>It doesn’t require a formal declaration of war or specific reasons; any armed force between states qualifies</a:t>
            </a:r>
            <a:endParaRPr lang="en-US" b="0" i="0" dirty="0">
              <a:solidFill>
                <a:srgbClr val="111111"/>
              </a:solidFill>
              <a:effectLst/>
              <a:latin typeface="-apple-system"/>
            </a:endParaRPr>
          </a:p>
          <a:p>
            <a:pPr algn="l">
              <a:buFont typeface="+mj-lt"/>
              <a:buAutoNum type="arabicPeriod"/>
            </a:pPr>
            <a:r>
              <a:rPr lang="en-US" b="1" i="0" dirty="0">
                <a:solidFill>
                  <a:srgbClr val="111111"/>
                </a:solidFill>
                <a:effectLst/>
                <a:latin typeface="-apple-system"/>
              </a:rPr>
              <a:t>Non-International Armed Conflict</a:t>
            </a:r>
            <a:r>
              <a:rPr lang="en-US" b="0" i="0" dirty="0">
                <a:solidFill>
                  <a:srgbClr val="111111"/>
                </a:solidFill>
                <a:effectLst/>
                <a:latin typeface="-apple-system"/>
              </a:rPr>
              <a:t>: Here, </a:t>
            </a:r>
            <a:r>
              <a:rPr lang="en-US" b="1" i="0" dirty="0">
                <a:solidFill>
                  <a:srgbClr val="111111"/>
                </a:solidFill>
                <a:effectLst/>
                <a:latin typeface="-apple-system"/>
              </a:rPr>
              <a:t>governmental forces</a:t>
            </a:r>
            <a:r>
              <a:rPr lang="en-US" b="0" i="0" dirty="0">
                <a:solidFill>
                  <a:srgbClr val="111111"/>
                </a:solidFill>
                <a:effectLst/>
                <a:latin typeface="-apple-system"/>
              </a:rPr>
              <a:t> clash with </a:t>
            </a:r>
            <a:r>
              <a:rPr lang="en-US" b="1" i="0" dirty="0">
                <a:solidFill>
                  <a:srgbClr val="111111"/>
                </a:solidFill>
                <a:effectLst/>
                <a:latin typeface="-apple-system"/>
              </a:rPr>
              <a:t>non-governmental armed groups</a:t>
            </a:r>
            <a:r>
              <a:rPr lang="en-US" b="0" i="0" dirty="0">
                <a:solidFill>
                  <a:srgbClr val="111111"/>
                </a:solidFill>
                <a:effectLst/>
                <a:latin typeface="-apple-system"/>
              </a:rPr>
              <a:t>, or such groups fight among themselves. </a:t>
            </a:r>
            <a:r>
              <a:rPr lang="en-US" dirty="0">
                <a:solidFill>
                  <a:srgbClr val="111111"/>
                </a:solidFill>
                <a:latin typeface="-apple-system"/>
              </a:rPr>
              <a:t>Examples include civil wars or insurgencies</a:t>
            </a:r>
            <a:endParaRPr lang="en-US" b="0" i="0" dirty="0">
              <a:solidFill>
                <a:srgbClr val="111111"/>
              </a:solidFill>
              <a:effectLst/>
              <a:latin typeface="-apple-system"/>
            </a:endParaRPr>
          </a:p>
          <a:p>
            <a:endParaRPr lang="en-US" dirty="0"/>
          </a:p>
        </p:txBody>
      </p:sp>
      <p:sp>
        <p:nvSpPr>
          <p:cNvPr id="4" name="Slide Number Placeholder 3">
            <a:extLst>
              <a:ext uri="{FF2B5EF4-FFF2-40B4-BE49-F238E27FC236}">
                <a16:creationId xmlns:a16="http://schemas.microsoft.com/office/drawing/2014/main" id="{F6C0D305-A648-F34F-C64E-4624681D2441}"/>
              </a:ext>
            </a:extLst>
          </p:cNvPr>
          <p:cNvSpPr>
            <a:spLocks noGrp="1"/>
          </p:cNvSpPr>
          <p:nvPr>
            <p:ph type="sldNum" sz="quarter" idx="12"/>
          </p:nvPr>
        </p:nvSpPr>
        <p:spPr/>
        <p:txBody>
          <a:bodyPr/>
          <a:lstStyle/>
          <a:p>
            <a:fld id="{E4BDD70C-289F-4728-AACD-4FFF58EFF1F9}" type="slidenum">
              <a:rPr lang="en-GB" smtClean="0"/>
              <a:pPr/>
              <a:t>4</a:t>
            </a:fld>
            <a:endParaRPr lang="en-GB"/>
          </a:p>
        </p:txBody>
      </p:sp>
    </p:spTree>
    <p:extLst>
      <p:ext uri="{BB962C8B-B14F-4D97-AF65-F5344CB8AC3E}">
        <p14:creationId xmlns:p14="http://schemas.microsoft.com/office/powerpoint/2010/main" val="346301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49FF-35FB-4E37-5D71-A099F9DDA81D}"/>
              </a:ext>
            </a:extLst>
          </p:cNvPr>
          <p:cNvSpPr>
            <a:spLocks noGrp="1"/>
          </p:cNvSpPr>
          <p:nvPr>
            <p:ph type="title"/>
          </p:nvPr>
        </p:nvSpPr>
        <p:spPr>
          <a:xfrm>
            <a:off x="131252" y="170"/>
            <a:ext cx="8642350" cy="1071546"/>
          </a:xfrm>
        </p:spPr>
        <p:txBody>
          <a:bodyPr anchor="ctr">
            <a:normAutofit/>
          </a:bodyPr>
          <a:lstStyle/>
          <a:p>
            <a:r>
              <a:rPr lang="en-US" dirty="0"/>
              <a:t>UCDP conflict data</a:t>
            </a:r>
          </a:p>
        </p:txBody>
      </p:sp>
      <p:sp>
        <p:nvSpPr>
          <p:cNvPr id="3" name="Content Placeholder 2">
            <a:extLst>
              <a:ext uri="{FF2B5EF4-FFF2-40B4-BE49-F238E27FC236}">
                <a16:creationId xmlns:a16="http://schemas.microsoft.com/office/drawing/2014/main" id="{B84C02F0-51EA-B96D-C668-CD160C8EB459}"/>
              </a:ext>
            </a:extLst>
          </p:cNvPr>
          <p:cNvSpPr>
            <a:spLocks noGrp="1"/>
          </p:cNvSpPr>
          <p:nvPr>
            <p:ph sz="half" idx="1"/>
          </p:nvPr>
        </p:nvSpPr>
        <p:spPr>
          <a:xfrm>
            <a:off x="250825" y="1285860"/>
            <a:ext cx="7673975" cy="4879990"/>
          </a:xfrm>
        </p:spPr>
        <p:txBody>
          <a:bodyPr>
            <a:normAutofit/>
          </a:bodyPr>
          <a:lstStyle/>
          <a:p>
            <a:pPr rtl="0" fontAlgn="base">
              <a:buFont typeface="Arial" panose="020B0604020202020204" pitchFamily="34" charset="0"/>
              <a:buChar char="•"/>
            </a:pPr>
            <a:endParaRPr lang="en-US" b="0" i="0" u="none" strike="noStrike" dirty="0">
              <a:effectLst/>
            </a:endParaRPr>
          </a:p>
          <a:p>
            <a:pPr rtl="0" fontAlgn="base">
              <a:buFont typeface="Arial" panose="020B0604020202020204" pitchFamily="34" charset="0"/>
              <a:buChar char="•"/>
            </a:pPr>
            <a:endParaRPr lang="en-US" dirty="0"/>
          </a:p>
          <a:p>
            <a:pPr rtl="0" fontAlgn="base">
              <a:buFont typeface="Arial" panose="020B0604020202020204" pitchFamily="34" charset="0"/>
              <a:buChar char="•"/>
            </a:pPr>
            <a:endParaRPr lang="en-US" b="0" i="0" u="none" strike="noStrike" dirty="0">
              <a:effectLst/>
            </a:endParaRPr>
          </a:p>
          <a:p>
            <a:pPr rtl="0" fontAlgn="base">
              <a:buFont typeface="Arial" panose="020B0604020202020204" pitchFamily="34" charset="0"/>
              <a:buChar char="•"/>
            </a:pPr>
            <a:r>
              <a:rPr lang="en-US" b="0" i="0" u="none" strike="noStrike" dirty="0">
                <a:effectLst/>
              </a:rPr>
              <a:t>State-based conflicts</a:t>
            </a:r>
            <a:r>
              <a:rPr lang="en-US" b="0" i="0" dirty="0">
                <a:effectLst/>
              </a:rPr>
              <a:t>​</a:t>
            </a:r>
          </a:p>
          <a:p>
            <a:pPr rtl="0" fontAlgn="base">
              <a:buFont typeface="Arial" panose="020B0604020202020204" pitchFamily="34" charset="0"/>
              <a:buChar char="•"/>
            </a:pPr>
            <a:r>
              <a:rPr lang="en-US" b="0" i="1" u="none" strike="noStrike" dirty="0">
                <a:effectLst/>
              </a:rPr>
              <a:t>At least 25 battle deaths (1,000 = War)</a:t>
            </a:r>
            <a:r>
              <a:rPr lang="en-US" b="0" i="0" dirty="0">
                <a:effectLst/>
              </a:rPr>
              <a:t>​</a:t>
            </a:r>
          </a:p>
          <a:p>
            <a:pPr rtl="0" fontAlgn="base">
              <a:buFont typeface="Arial" panose="020B0604020202020204" pitchFamily="34" charset="0"/>
              <a:buChar char="•"/>
            </a:pPr>
            <a:r>
              <a:rPr lang="en-US" b="0" i="1" u="none" strike="noStrike" dirty="0">
                <a:effectLst/>
              </a:rPr>
              <a:t>Two organized parties of which at least one is a government</a:t>
            </a:r>
            <a:r>
              <a:rPr lang="en-US" b="0" i="0" dirty="0">
                <a:effectLst/>
              </a:rPr>
              <a:t>​</a:t>
            </a:r>
          </a:p>
          <a:p>
            <a:pPr rtl="0" fontAlgn="base">
              <a:buFont typeface="Arial" panose="020B0604020202020204" pitchFamily="34" charset="0"/>
              <a:buChar char="•"/>
            </a:pPr>
            <a:r>
              <a:rPr lang="nb-NO" b="0" i="1" u="none" strike="noStrike" dirty="0">
                <a:effectLst/>
              </a:rPr>
              <a:t>Politically motivated (</a:t>
            </a:r>
            <a:r>
              <a:rPr lang="en-US" b="0" i="1" u="none" strike="noStrike" dirty="0">
                <a:effectLst/>
              </a:rPr>
              <a:t>government</a:t>
            </a:r>
            <a:r>
              <a:rPr lang="nb-NO" b="0" i="1" u="none" strike="noStrike" dirty="0">
                <a:effectLst/>
              </a:rPr>
              <a:t>/territory)</a:t>
            </a:r>
            <a:r>
              <a:rPr lang="en-US" b="0" i="0" dirty="0">
                <a:effectLst/>
              </a:rPr>
              <a:t>​</a:t>
            </a:r>
          </a:p>
          <a:p>
            <a:pPr marL="0" indent="0">
              <a:buNone/>
            </a:pPr>
            <a:endParaRPr lang="en-US" dirty="0"/>
          </a:p>
        </p:txBody>
      </p:sp>
      <p:sp>
        <p:nvSpPr>
          <p:cNvPr id="4" name="Slide Number Placeholder 3">
            <a:extLst>
              <a:ext uri="{FF2B5EF4-FFF2-40B4-BE49-F238E27FC236}">
                <a16:creationId xmlns:a16="http://schemas.microsoft.com/office/drawing/2014/main" id="{143DE88A-4E22-5B7F-78C7-2E9CBA576D5D}"/>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5</a:t>
            </a:fld>
            <a:endParaRPr lang="en-GB"/>
          </a:p>
        </p:txBody>
      </p:sp>
    </p:spTree>
    <p:extLst>
      <p:ext uri="{BB962C8B-B14F-4D97-AF65-F5344CB8AC3E}">
        <p14:creationId xmlns:p14="http://schemas.microsoft.com/office/powerpoint/2010/main" val="345881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74AC7-A700-96C2-E803-7787E785A022}"/>
              </a:ext>
            </a:extLst>
          </p:cNvPr>
          <p:cNvPicPr>
            <a:picLocks noChangeAspect="1"/>
          </p:cNvPicPr>
          <p:nvPr/>
        </p:nvPicPr>
        <p:blipFill>
          <a:blip r:embed="rId3"/>
          <a:stretch>
            <a:fillRect/>
          </a:stretch>
        </p:blipFill>
        <p:spPr>
          <a:xfrm>
            <a:off x="-298935" y="2057400"/>
            <a:ext cx="9595336" cy="4138150"/>
          </a:xfrm>
          <a:prstGeom prst="rect">
            <a:avLst/>
          </a:prstGeom>
        </p:spPr>
      </p:pic>
      <p:sp>
        <p:nvSpPr>
          <p:cNvPr id="2" name="Title 1">
            <a:extLst>
              <a:ext uri="{FF2B5EF4-FFF2-40B4-BE49-F238E27FC236}">
                <a16:creationId xmlns:a16="http://schemas.microsoft.com/office/drawing/2014/main" id="{34AFF82A-750D-5E4F-54DB-C0542554ED85}"/>
              </a:ext>
            </a:extLst>
          </p:cNvPr>
          <p:cNvSpPr>
            <a:spLocks noGrp="1"/>
          </p:cNvSpPr>
          <p:nvPr>
            <p:ph type="title"/>
          </p:nvPr>
        </p:nvSpPr>
        <p:spPr>
          <a:xfrm>
            <a:off x="250825" y="0"/>
            <a:ext cx="8642350" cy="1071546"/>
          </a:xfrm>
        </p:spPr>
        <p:txBody>
          <a:bodyPr anchor="ctr">
            <a:normAutofit/>
          </a:bodyPr>
          <a:lstStyle/>
          <a:p>
            <a:r>
              <a:rPr lang="en-US" dirty="0"/>
              <a:t>UCDP Conflict Data 1946-2024</a:t>
            </a:r>
          </a:p>
        </p:txBody>
      </p:sp>
      <p:sp>
        <p:nvSpPr>
          <p:cNvPr id="5" name="Slide Number Placeholder 4">
            <a:extLst>
              <a:ext uri="{FF2B5EF4-FFF2-40B4-BE49-F238E27FC236}">
                <a16:creationId xmlns:a16="http://schemas.microsoft.com/office/drawing/2014/main" id="{ED9EE378-9941-9299-8A72-94644E51AA13}"/>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6</a:t>
            </a:fld>
            <a:endParaRPr lang="en-GB"/>
          </a:p>
        </p:txBody>
      </p:sp>
      <p:sp>
        <p:nvSpPr>
          <p:cNvPr id="8" name="Rectangle: Rounded Corners 7">
            <a:extLst>
              <a:ext uri="{FF2B5EF4-FFF2-40B4-BE49-F238E27FC236}">
                <a16:creationId xmlns:a16="http://schemas.microsoft.com/office/drawing/2014/main" id="{9F36D053-EE12-6FEB-EE02-485AF46BDDA6}"/>
              </a:ext>
            </a:extLst>
          </p:cNvPr>
          <p:cNvSpPr/>
          <p:nvPr/>
        </p:nvSpPr>
        <p:spPr>
          <a:xfrm>
            <a:off x="6553200" y="372869"/>
            <a:ext cx="2133600" cy="1397353"/>
          </a:xfrm>
          <a:prstGeom prst="roundRect">
            <a:avLst/>
          </a:prstGeom>
          <a:solidFill>
            <a:schemeClr val="accent5"/>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61 conflicts</a:t>
            </a:r>
          </a:p>
          <a:p>
            <a:r>
              <a:rPr lang="en-US" dirty="0">
                <a:solidFill>
                  <a:schemeClr val="tx1"/>
                </a:solidFill>
              </a:rPr>
              <a:t>4 interstate</a:t>
            </a:r>
          </a:p>
          <a:p>
            <a:r>
              <a:rPr lang="en-US" dirty="0">
                <a:solidFill>
                  <a:schemeClr val="tx1"/>
                </a:solidFill>
              </a:rPr>
              <a:t>38 civil wars</a:t>
            </a:r>
          </a:p>
          <a:p>
            <a:r>
              <a:rPr lang="en-US" dirty="0">
                <a:solidFill>
                  <a:schemeClr val="tx1"/>
                </a:solidFill>
              </a:rPr>
              <a:t>19 </a:t>
            </a:r>
            <a:r>
              <a:rPr lang="en-US" dirty="0" err="1">
                <a:solidFill>
                  <a:schemeClr val="tx1"/>
                </a:solidFill>
              </a:rPr>
              <a:t>int’n</a:t>
            </a:r>
            <a:r>
              <a:rPr lang="en-US" dirty="0">
                <a:solidFill>
                  <a:schemeClr val="tx1"/>
                </a:solidFill>
              </a:rPr>
              <a:t> civil wars</a:t>
            </a:r>
            <a:endParaRPr lang="en-US" dirty="0"/>
          </a:p>
        </p:txBody>
      </p:sp>
    </p:spTree>
    <p:extLst>
      <p:ext uri="{BB962C8B-B14F-4D97-AF65-F5344CB8AC3E}">
        <p14:creationId xmlns:p14="http://schemas.microsoft.com/office/powerpoint/2010/main" val="37172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itle 1">
            <a:extLst>
              <a:ext uri="{FF2B5EF4-FFF2-40B4-BE49-F238E27FC236}">
                <a16:creationId xmlns:a16="http://schemas.microsoft.com/office/drawing/2014/main" id="{E3D986BD-9874-4C2A-C317-373FA44A55C9}"/>
              </a:ext>
            </a:extLst>
          </p:cNvPr>
          <p:cNvSpPr>
            <a:spLocks noGrp="1"/>
          </p:cNvSpPr>
          <p:nvPr>
            <p:ph type="title"/>
          </p:nvPr>
        </p:nvSpPr>
        <p:spPr>
          <a:xfrm>
            <a:off x="250825" y="0"/>
            <a:ext cx="8642350" cy="1071546"/>
          </a:xfrm>
        </p:spPr>
        <p:txBody>
          <a:bodyPr/>
          <a:lstStyle/>
          <a:p>
            <a:r>
              <a:rPr lang="en-US" dirty="0"/>
              <a:t>IS and JNIM conflicts</a:t>
            </a:r>
          </a:p>
        </p:txBody>
      </p:sp>
      <p:sp>
        <p:nvSpPr>
          <p:cNvPr id="5" name="Slide Number Placeholder 4">
            <a:extLst>
              <a:ext uri="{FF2B5EF4-FFF2-40B4-BE49-F238E27FC236}">
                <a16:creationId xmlns:a16="http://schemas.microsoft.com/office/drawing/2014/main" id="{2BFC20B5-6FB7-E9B6-9501-E640EB1CAE6B}"/>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7</a:t>
            </a:fld>
            <a:endParaRPr lang="en-GB"/>
          </a:p>
        </p:txBody>
      </p:sp>
      <p:graphicFrame>
        <p:nvGraphicFramePr>
          <p:cNvPr id="2" name="Chart 1">
            <a:extLst>
              <a:ext uri="{FF2B5EF4-FFF2-40B4-BE49-F238E27FC236}">
                <a16:creationId xmlns:a16="http://schemas.microsoft.com/office/drawing/2014/main" id="{13142EEB-C175-0773-0B87-B5E0EE133F24}"/>
              </a:ext>
            </a:extLst>
          </p:cNvPr>
          <p:cNvGraphicFramePr>
            <a:graphicFrameLocks/>
          </p:cNvGraphicFramePr>
          <p:nvPr>
            <p:extLst>
              <p:ext uri="{D42A27DB-BD31-4B8C-83A1-F6EECF244321}">
                <p14:modId xmlns:p14="http://schemas.microsoft.com/office/powerpoint/2010/main" val="4197063453"/>
              </p:ext>
            </p:extLst>
          </p:nvPr>
        </p:nvGraphicFramePr>
        <p:xfrm>
          <a:off x="250825" y="1285860"/>
          <a:ext cx="8642350" cy="4879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43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itle 1">
            <a:extLst>
              <a:ext uri="{FF2B5EF4-FFF2-40B4-BE49-F238E27FC236}">
                <a16:creationId xmlns:a16="http://schemas.microsoft.com/office/drawing/2014/main" id="{88BE768B-1B57-E380-0070-FECC9EF4AACE}"/>
              </a:ext>
            </a:extLst>
          </p:cNvPr>
          <p:cNvSpPr>
            <a:spLocks noGrp="1"/>
          </p:cNvSpPr>
          <p:nvPr>
            <p:ph type="title"/>
          </p:nvPr>
        </p:nvSpPr>
        <p:spPr>
          <a:xfrm>
            <a:off x="250825" y="0"/>
            <a:ext cx="8642350" cy="1071546"/>
          </a:xfrm>
        </p:spPr>
        <p:txBody>
          <a:bodyPr/>
          <a:lstStyle/>
          <a:p>
            <a:r>
              <a:rPr lang="en-US" dirty="0"/>
              <a:t>Number of conflict countries</a:t>
            </a:r>
          </a:p>
        </p:txBody>
      </p:sp>
      <p:sp>
        <p:nvSpPr>
          <p:cNvPr id="4" name="Slide Number Placeholder 3">
            <a:extLst>
              <a:ext uri="{FF2B5EF4-FFF2-40B4-BE49-F238E27FC236}">
                <a16:creationId xmlns:a16="http://schemas.microsoft.com/office/drawing/2014/main" id="{F0B94243-6CAA-833B-A5BA-86E7D533AC1D}"/>
              </a:ext>
            </a:extLst>
          </p:cNvPr>
          <p:cNvSpPr>
            <a:spLocks noGrp="1"/>
          </p:cNvSpPr>
          <p:nvPr>
            <p:ph type="sldNum" sz="quarter" idx="12"/>
          </p:nvPr>
        </p:nvSpPr>
        <p:spPr>
          <a:xfrm>
            <a:off x="6759575" y="6357958"/>
            <a:ext cx="2133600" cy="365125"/>
          </a:xfrm>
        </p:spPr>
        <p:txBody>
          <a:bodyPr anchor="ctr">
            <a:normAutofit/>
          </a:bodyPr>
          <a:lstStyle/>
          <a:p>
            <a:pPr>
              <a:spcAft>
                <a:spcPts val="600"/>
              </a:spcAft>
            </a:pPr>
            <a:fld id="{E4BDD70C-289F-4728-AACD-4FFF58EFF1F9}" type="slidenum">
              <a:rPr lang="en-GB" smtClean="0"/>
              <a:pPr>
                <a:spcAft>
                  <a:spcPts val="600"/>
                </a:spcAft>
              </a:pPr>
              <a:t>8</a:t>
            </a:fld>
            <a:endParaRPr lang="en-GB"/>
          </a:p>
        </p:txBody>
      </p:sp>
      <p:graphicFrame>
        <p:nvGraphicFramePr>
          <p:cNvPr id="2" name="Chart 1">
            <a:extLst>
              <a:ext uri="{FF2B5EF4-FFF2-40B4-BE49-F238E27FC236}">
                <a16:creationId xmlns:a16="http://schemas.microsoft.com/office/drawing/2014/main" id="{1784D3F6-BED6-3339-943C-0B42411AF6CE}"/>
              </a:ext>
            </a:extLst>
          </p:cNvPr>
          <p:cNvGraphicFramePr>
            <a:graphicFrameLocks/>
          </p:cNvGraphicFramePr>
          <p:nvPr>
            <p:extLst>
              <p:ext uri="{D42A27DB-BD31-4B8C-83A1-F6EECF244321}">
                <p14:modId xmlns:p14="http://schemas.microsoft.com/office/powerpoint/2010/main" val="1603808672"/>
              </p:ext>
            </p:extLst>
          </p:nvPr>
        </p:nvGraphicFramePr>
        <p:xfrm>
          <a:off x="250825" y="1285860"/>
          <a:ext cx="8642350" cy="4879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96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B3ED7B-59AA-BFF6-2EA0-6A5889C54BB5}"/>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E89EBF66-26B1-1BA3-8C04-6C04774CBCC7}"/>
              </a:ext>
            </a:extLst>
          </p:cNvPr>
          <p:cNvSpPr>
            <a:spLocks noGrp="1"/>
          </p:cNvSpPr>
          <p:nvPr>
            <p:ph type="sldNum" sz="quarter" idx="12"/>
          </p:nvPr>
        </p:nvSpPr>
        <p:spPr/>
        <p:txBody>
          <a:bodyPr/>
          <a:lstStyle/>
          <a:p>
            <a:fld id="{E4BDD70C-289F-4728-AACD-4FFF58EFF1F9}" type="slidenum">
              <a:rPr lang="en-GB" smtClean="0"/>
              <a:pPr/>
              <a:t>9</a:t>
            </a:fld>
            <a:endParaRPr lang="en-GB" dirty="0"/>
          </a:p>
        </p:txBody>
      </p:sp>
      <p:pic>
        <p:nvPicPr>
          <p:cNvPr id="6" name="Picture 5" descr="A map of the country&#10;&#10;Description automatically generated">
            <a:extLst>
              <a:ext uri="{FF2B5EF4-FFF2-40B4-BE49-F238E27FC236}">
                <a16:creationId xmlns:a16="http://schemas.microsoft.com/office/drawing/2014/main" id="{5CB4A6D4-D793-9CB6-54EA-9F512BCB3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7299"/>
            <a:ext cx="9144000" cy="4863402"/>
          </a:xfrm>
          <a:prstGeom prst="rect">
            <a:avLst/>
          </a:prstGeom>
        </p:spPr>
      </p:pic>
      <p:sp>
        <p:nvSpPr>
          <p:cNvPr id="7" name="Oval 6">
            <a:extLst>
              <a:ext uri="{FF2B5EF4-FFF2-40B4-BE49-F238E27FC236}">
                <a16:creationId xmlns:a16="http://schemas.microsoft.com/office/drawing/2014/main" id="{F8FBCCAE-3886-CEEE-891F-0B1B5C3341DF}"/>
              </a:ext>
            </a:extLst>
          </p:cNvPr>
          <p:cNvSpPr/>
          <p:nvPr/>
        </p:nvSpPr>
        <p:spPr>
          <a:xfrm>
            <a:off x="4114800" y="2895600"/>
            <a:ext cx="12192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164B3F6-C9C2-34F3-B12F-C19AF39EAF6A}"/>
              </a:ext>
            </a:extLst>
          </p:cNvPr>
          <p:cNvCxnSpPr>
            <a:cxnSpLocks/>
          </p:cNvCxnSpPr>
          <p:nvPr/>
        </p:nvCxnSpPr>
        <p:spPr>
          <a:xfrm flipH="1">
            <a:off x="5334000" y="2286000"/>
            <a:ext cx="1295400" cy="8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71DD70-53A1-1DD7-B08E-355397FAEFF6}"/>
              </a:ext>
            </a:extLst>
          </p:cNvPr>
          <p:cNvSpPr txBox="1"/>
          <p:nvPr/>
        </p:nvSpPr>
        <p:spPr>
          <a:xfrm>
            <a:off x="6611815" y="2019069"/>
            <a:ext cx="1183585" cy="395869"/>
          </a:xfrm>
          <a:prstGeom prst="rect">
            <a:avLst/>
          </a:prstGeom>
          <a:noFill/>
        </p:spPr>
        <p:txBody>
          <a:bodyPr wrap="none" lIns="36000" tIns="36000" rIns="36000" bIns="36000" rtlCol="0" anchor="ctr" anchorCtr="0">
            <a:spAutoFit/>
          </a:bodyPr>
          <a:lstStyle/>
          <a:p>
            <a:r>
              <a:rPr lang="en-US" sz="2100" dirty="0">
                <a:solidFill>
                  <a:schemeClr val="tx2"/>
                </a:solidFill>
                <a:latin typeface="Gill Sans MT" pitchFamily="34" charset="0"/>
              </a:rPr>
              <a:t>5 conflicts</a:t>
            </a:r>
          </a:p>
        </p:txBody>
      </p:sp>
      <p:sp>
        <p:nvSpPr>
          <p:cNvPr id="15" name="Left Brace 14">
            <a:extLst>
              <a:ext uri="{FF2B5EF4-FFF2-40B4-BE49-F238E27FC236}">
                <a16:creationId xmlns:a16="http://schemas.microsoft.com/office/drawing/2014/main" id="{F6F59055-6142-B2D3-F18E-0B47E12A4FFE}"/>
              </a:ext>
            </a:extLst>
          </p:cNvPr>
          <p:cNvSpPr/>
          <p:nvPr/>
        </p:nvSpPr>
        <p:spPr>
          <a:xfrm>
            <a:off x="1348600" y="1082566"/>
            <a:ext cx="914400" cy="4327633"/>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ln w="28575">
                <a:solidFill>
                  <a:srgbClr val="FF0000"/>
                </a:solidFill>
              </a:ln>
            </a:endParaRPr>
          </a:p>
        </p:txBody>
      </p:sp>
      <p:cxnSp>
        <p:nvCxnSpPr>
          <p:cNvPr id="17" name="Straight Arrow Connector 16">
            <a:extLst>
              <a:ext uri="{FF2B5EF4-FFF2-40B4-BE49-F238E27FC236}">
                <a16:creationId xmlns:a16="http://schemas.microsoft.com/office/drawing/2014/main" id="{D775A8B6-60B6-4D63-85DF-BD70BCA4BF91}"/>
              </a:ext>
            </a:extLst>
          </p:cNvPr>
          <p:cNvCxnSpPr/>
          <p:nvPr/>
        </p:nvCxnSpPr>
        <p:spPr>
          <a:xfrm>
            <a:off x="955998" y="2295182"/>
            <a:ext cx="7620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9519188-B0DB-7373-62E3-9279AD94A589}"/>
              </a:ext>
            </a:extLst>
          </p:cNvPr>
          <p:cNvSpPr txBox="1"/>
          <p:nvPr/>
        </p:nvSpPr>
        <p:spPr>
          <a:xfrm>
            <a:off x="260475" y="1576148"/>
            <a:ext cx="1183585" cy="719034"/>
          </a:xfrm>
          <a:prstGeom prst="rect">
            <a:avLst/>
          </a:prstGeom>
          <a:noFill/>
        </p:spPr>
        <p:txBody>
          <a:bodyPr wrap="none" lIns="36000" tIns="36000" rIns="36000" bIns="36000" rtlCol="0" anchor="ctr" anchorCtr="0">
            <a:spAutoFit/>
          </a:bodyPr>
          <a:lstStyle/>
          <a:p>
            <a:pPr algn="ctr"/>
            <a:r>
              <a:rPr lang="en-US" sz="2100" dirty="0">
                <a:solidFill>
                  <a:schemeClr val="tx2"/>
                </a:solidFill>
                <a:latin typeface="Gill Sans MT" pitchFamily="34" charset="0"/>
              </a:rPr>
              <a:t>8 conflicts</a:t>
            </a:r>
          </a:p>
          <a:p>
            <a:pPr algn="ctr"/>
            <a:r>
              <a:rPr lang="en-US" sz="2100" dirty="0">
                <a:solidFill>
                  <a:schemeClr val="tx2"/>
                </a:solidFill>
                <a:latin typeface="Gill Sans MT" pitchFamily="34" charset="0"/>
              </a:rPr>
              <a:t>(13%)</a:t>
            </a:r>
          </a:p>
        </p:txBody>
      </p:sp>
      <p:sp>
        <p:nvSpPr>
          <p:cNvPr id="2" name="TextBox 1">
            <a:extLst>
              <a:ext uri="{FF2B5EF4-FFF2-40B4-BE49-F238E27FC236}">
                <a16:creationId xmlns:a16="http://schemas.microsoft.com/office/drawing/2014/main" id="{D15A6A30-FE31-888A-B2C4-C08B14419B55}"/>
              </a:ext>
            </a:extLst>
          </p:cNvPr>
          <p:cNvSpPr txBox="1"/>
          <p:nvPr/>
        </p:nvSpPr>
        <p:spPr>
          <a:xfrm flipH="1">
            <a:off x="362362" y="212106"/>
            <a:ext cx="5657438" cy="503590"/>
          </a:xfrm>
          <a:prstGeom prst="rect">
            <a:avLst/>
          </a:prstGeom>
          <a:noFill/>
        </p:spPr>
        <p:txBody>
          <a:bodyPr wrap="square" lIns="36000" tIns="36000" rIns="36000" bIns="36000" rtlCol="0" anchor="ctr" anchorCtr="0">
            <a:spAutoFit/>
          </a:bodyPr>
          <a:lstStyle/>
          <a:p>
            <a:r>
              <a:rPr lang="en-US" sz="2800" dirty="0">
                <a:solidFill>
                  <a:schemeClr val="bg1"/>
                </a:solidFill>
                <a:latin typeface="Gill Sans MT" pitchFamily="34" charset="0"/>
              </a:rPr>
              <a:t>Nigeria, Niger and Cameroon 2023</a:t>
            </a:r>
            <a:endParaRPr lang="en-US" sz="2800" dirty="0">
              <a:solidFill>
                <a:schemeClr val="tx2"/>
              </a:solidFill>
              <a:latin typeface="Gill Sans MT" pitchFamily="34" charset="0"/>
            </a:endParaRPr>
          </a:p>
        </p:txBody>
      </p:sp>
    </p:spTree>
    <p:extLst>
      <p:ext uri="{BB962C8B-B14F-4D97-AF65-F5344CB8AC3E}">
        <p14:creationId xmlns:p14="http://schemas.microsoft.com/office/powerpoint/2010/main" val="38870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animBg="1"/>
      <p:bldP spid="18" grpId="0"/>
    </p:bldLst>
  </p:timing>
</p:sld>
</file>

<file path=ppt/theme/theme1.xml><?xml version="1.0" encoding="utf-8"?>
<a:theme xmlns:a="http://schemas.openxmlformats.org/drawingml/2006/main" name="Office Theme">
  <a:themeElements>
    <a:clrScheme name="PRIO Palette">
      <a:dk1>
        <a:sysClr val="windowText" lastClr="000000"/>
      </a:dk1>
      <a:lt1>
        <a:sysClr val="window" lastClr="FFFFFF"/>
      </a:lt1>
      <a:dk2>
        <a:srgbClr val="00728F"/>
      </a:dk2>
      <a:lt2>
        <a:srgbClr val="AEBBBA"/>
      </a:lt2>
      <a:accent1>
        <a:srgbClr val="004F5A"/>
      </a:accent1>
      <a:accent2>
        <a:srgbClr val="00728F"/>
      </a:accent2>
      <a:accent3>
        <a:srgbClr val="38939B"/>
      </a:accent3>
      <a:accent4>
        <a:srgbClr val="72AFB6"/>
      </a:accent4>
      <a:accent5>
        <a:srgbClr val="9FC6CD"/>
      </a:accent5>
      <a:accent6>
        <a:srgbClr val="BCD6C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nchor="ctr" anchorCtr="0">
        <a:spAutoFit/>
      </a:bodyPr>
      <a:lstStyle>
        <a:defPPr>
          <a:defRPr sz="2100" dirty="0" smtClean="0">
            <a:solidFill>
              <a:schemeClr val="tx2"/>
            </a:solidFill>
            <a:latin typeface="Gill Sans M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FC21E654D8E548ABEBADE4AA0BDBF2" ma:contentTypeVersion="1" ma:contentTypeDescription="Create a new document." ma:contentTypeScope="" ma:versionID="84ae752bb3172fc8a573ad52f7d1c389">
  <xsd:schema xmlns:xsd="http://www.w3.org/2001/XMLSchema" xmlns:xs="http://www.w3.org/2001/XMLSchema" xmlns:p="http://schemas.microsoft.com/office/2006/metadata/properties" xmlns:ns2="http://schemas.microsoft.com/sharepoint.v3" targetNamespace="http://schemas.microsoft.com/office/2006/metadata/properties" ma:root="true" ma:fieldsID="9d45d6692b29d45fe0f1409833356480" ns2:_="">
    <xsd:import namespace="http://schemas.microsoft.com/sharepoint.v3"/>
    <xsd:element name="properties">
      <xsd:complexType>
        <xsd:sequence>
          <xsd:element name="documentManagement">
            <xsd:complexType>
              <xsd:all>
                <xsd:element ref="ns2: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internalName="Category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CategoryDescription xmlns="http://schemas.microsoft.com/sharepoint.v3">PRIOpedia Editors must download a copy!</CategoryDescription>
  </documentManagement>
</p:properties>
</file>

<file path=customXml/itemProps1.xml><?xml version="1.0" encoding="utf-8"?>
<ds:datastoreItem xmlns:ds="http://schemas.openxmlformats.org/officeDocument/2006/customXml" ds:itemID="{2AE174A6-9FFE-422A-8FAD-3F9DA630CBD1}">
  <ds:schemaRefs>
    <ds:schemaRef ds:uri="http://schemas.microsoft.com/sharepoint/v3/contenttype/forms"/>
  </ds:schemaRefs>
</ds:datastoreItem>
</file>

<file path=customXml/itemProps2.xml><?xml version="1.0" encoding="utf-8"?>
<ds:datastoreItem xmlns:ds="http://schemas.openxmlformats.org/officeDocument/2006/customXml" ds:itemID="{936C8509-BC94-4DEA-9C7C-CE376AAF6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F00BDF-B365-4711-B1D9-3A2EDB272E59}">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PRIO Template - Narrow</Template>
  <TotalTime>0</TotalTime>
  <Words>1005</Words>
  <Application>Microsoft Office PowerPoint</Application>
  <PresentationFormat>On-screen Show (4:3)</PresentationFormat>
  <Paragraphs>151</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Gill Sans MT</vt:lpstr>
      <vt:lpstr>Calibri</vt:lpstr>
      <vt:lpstr>Arial</vt:lpstr>
      <vt:lpstr>-apple-system</vt:lpstr>
      <vt:lpstr>Helvetica Neue</vt:lpstr>
      <vt:lpstr>Office Theme</vt:lpstr>
      <vt:lpstr> Conflict trends</vt:lpstr>
      <vt:lpstr>Overview over lecture</vt:lpstr>
      <vt:lpstr>Take away from the lecture</vt:lpstr>
      <vt:lpstr>Definitions of armed conflict</vt:lpstr>
      <vt:lpstr>UCDP conflict data</vt:lpstr>
      <vt:lpstr>UCDP Conflict Data 1946-2024</vt:lpstr>
      <vt:lpstr>IS and JNIM conflicts</vt:lpstr>
      <vt:lpstr>Number of conflict countries</vt:lpstr>
      <vt:lpstr>PowerPoint Presentation</vt:lpstr>
      <vt:lpstr>Conflict duration and ending</vt:lpstr>
      <vt:lpstr>PowerPoint Presentation</vt:lpstr>
      <vt:lpstr>Non-state conflicts</vt:lpstr>
      <vt:lpstr>Non-State Conflicts</vt:lpstr>
      <vt:lpstr>One-sided violence</vt:lpstr>
      <vt:lpstr>PowerPoint Presentation</vt:lpstr>
      <vt:lpstr>PowerPoint Presentation</vt:lpstr>
      <vt:lpstr>Conflict events 2024</vt:lpstr>
      <vt:lpstr>PowerPoint Presentation</vt:lpstr>
      <vt:lpstr>People exposed to conflict</vt:lpstr>
      <vt:lpstr>Exposed people intensity I</vt:lpstr>
      <vt:lpstr>Exposed people intensity II</vt:lpstr>
      <vt:lpstr>PowerPoint Presentation</vt:lpstr>
      <vt:lpstr>The forgotten conflicts</vt:lpstr>
      <vt:lpstr>International conflicts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Siri Aas Rustad</dc:creator>
  <cp:lastModifiedBy>Siri Aas Rustad</cp:lastModifiedBy>
  <cp:revision>26</cp:revision>
  <dcterms:created xsi:type="dcterms:W3CDTF">2024-07-01T05:59:37Z</dcterms:created>
  <dcterms:modified xsi:type="dcterms:W3CDTF">2025-09-29T12:45:46Z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0x0101001CFC21E654D8E548ABEBADE4AA0BDBF2</vt:lpwstr>
  </property>
</Properties>
</file>