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6"/>
  </p:notesMasterIdLst>
  <p:sldIdLst>
    <p:sldId id="437" r:id="rId2"/>
    <p:sldId id="748" r:id="rId3"/>
    <p:sldId id="751" r:id="rId4"/>
    <p:sldId id="435" r:id="rId5"/>
    <p:sldId id="754" r:id="rId6"/>
    <p:sldId id="749" r:id="rId7"/>
    <p:sldId id="746" r:id="rId8"/>
    <p:sldId id="464" r:id="rId9"/>
    <p:sldId id="755" r:id="rId10"/>
    <p:sldId id="757" r:id="rId11"/>
    <p:sldId id="756" r:id="rId12"/>
    <p:sldId id="759" r:id="rId13"/>
    <p:sldId id="758" r:id="rId14"/>
    <p:sldId id="463" r:id="rId15"/>
  </p:sldIdLst>
  <p:sldSz cx="13004800" cy="9753600"/>
  <p:notesSz cx="6797675" cy="9926638"/>
  <p:defaultTextStyle>
    <a:defPPr>
      <a:defRPr lang="en-US"/>
    </a:defPPr>
    <a:lvl1pPr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4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4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4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4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B25"/>
    <a:srgbClr val="CDFDB5"/>
    <a:srgbClr val="669900"/>
    <a:srgbClr val="99CC00"/>
    <a:srgbClr val="666633"/>
    <a:srgbClr val="FFCC00"/>
    <a:srgbClr val="FF9966"/>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3" autoAdjust="0"/>
    <p:restoredTop sz="71696" autoAdjust="0"/>
  </p:normalViewPr>
  <p:slideViewPr>
    <p:cSldViewPr>
      <p:cViewPr varScale="1">
        <p:scale>
          <a:sx n="64" d="100"/>
          <a:sy n="64" d="100"/>
        </p:scale>
        <p:origin x="2496" y="18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hdr" sz="quarter"/>
          </p:nvPr>
        </p:nvSpPr>
        <p:spPr bwMode="auto">
          <a:xfrm>
            <a:off x="0" y="0"/>
            <a:ext cx="2946400" cy="496888"/>
          </a:xfrm>
          <a:prstGeom prst="rect">
            <a:avLst/>
          </a:prstGeom>
          <a:noFill/>
          <a:ln w="25400">
            <a:noFill/>
            <a:miter lim="800000"/>
            <a:headEnd/>
            <a:tailEnd/>
          </a:ln>
          <a:effectLst/>
        </p:spPr>
        <p:txBody>
          <a:bodyPr vert="horz" wrap="square" lIns="94476" tIns="47238" rIns="94476" bIns="47238" numCol="1" anchor="t" anchorCtr="0" compatLnSpc="1">
            <a:prstTxWarp prst="textNoShape">
              <a:avLst/>
            </a:prstTxWarp>
          </a:bodyPr>
          <a:lstStyle>
            <a:lvl1pPr algn="l">
              <a:defRPr sz="1200">
                <a:latin typeface="Gill Sans" charset="0"/>
                <a:ea typeface="ヒラギノ角ゴ ProN W3" charset="-128"/>
                <a:cs typeface="+mn-cs"/>
                <a:sym typeface="Gill Sans" charset="0"/>
              </a:defRPr>
            </a:lvl1pPr>
          </a:lstStyle>
          <a:p>
            <a:pPr>
              <a:defRPr/>
            </a:pPr>
            <a:endParaRPr lang="it-IT"/>
          </a:p>
        </p:txBody>
      </p:sp>
      <p:sp>
        <p:nvSpPr>
          <p:cNvPr id="7171" name="Rectangle 3"/>
          <p:cNvSpPr>
            <a:spLocks noGrp="1"/>
          </p:cNvSpPr>
          <p:nvPr>
            <p:ph type="dt" idx="1"/>
          </p:nvPr>
        </p:nvSpPr>
        <p:spPr bwMode="auto">
          <a:xfrm>
            <a:off x="3851275" y="0"/>
            <a:ext cx="2946400" cy="496888"/>
          </a:xfrm>
          <a:prstGeom prst="rect">
            <a:avLst/>
          </a:prstGeom>
          <a:noFill/>
          <a:ln w="25400">
            <a:noFill/>
            <a:miter lim="800000"/>
            <a:headEnd/>
            <a:tailEnd/>
          </a:ln>
          <a:effectLst/>
        </p:spPr>
        <p:txBody>
          <a:bodyPr vert="horz" wrap="square" lIns="94476" tIns="47238" rIns="94476" bIns="47238" numCol="1" anchor="t" anchorCtr="0" compatLnSpc="1">
            <a:prstTxWarp prst="textNoShape">
              <a:avLst/>
            </a:prstTxWarp>
          </a:bodyPr>
          <a:lstStyle>
            <a:lvl1pPr algn="r">
              <a:defRPr sz="1200">
                <a:latin typeface="Gill Sans" charset="0"/>
                <a:ea typeface="ヒラギノ角ゴ ProN W3" charset="-128"/>
                <a:cs typeface="+mn-cs"/>
                <a:sym typeface="Gill Sans" charset="0"/>
              </a:defRPr>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7173" name="Rectangle 5"/>
          <p:cNvSpPr>
            <a:spLocks noGrp="1"/>
          </p:cNvSpPr>
          <p:nvPr>
            <p:ph type="body" sz="quarter" idx="3"/>
          </p:nvPr>
        </p:nvSpPr>
        <p:spPr bwMode="auto">
          <a:xfrm>
            <a:off x="906463" y="4716463"/>
            <a:ext cx="4984750" cy="4467225"/>
          </a:xfrm>
          <a:prstGeom prst="rect">
            <a:avLst/>
          </a:prstGeom>
          <a:noFill/>
          <a:ln w="25400">
            <a:noFill/>
            <a:miter lim="800000"/>
            <a:headEnd/>
            <a:tailEnd/>
          </a:ln>
          <a:effectLst/>
        </p:spPr>
        <p:txBody>
          <a:bodyPr vert="horz" wrap="square" lIns="94476" tIns="47238" rIns="94476" bIns="47238"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7174" name="Rectangle 6"/>
          <p:cNvSpPr>
            <a:spLocks noGrp="1"/>
          </p:cNvSpPr>
          <p:nvPr>
            <p:ph type="ftr" sz="quarter" idx="4"/>
          </p:nvPr>
        </p:nvSpPr>
        <p:spPr bwMode="auto">
          <a:xfrm>
            <a:off x="0" y="9429750"/>
            <a:ext cx="2946400" cy="496888"/>
          </a:xfrm>
          <a:prstGeom prst="rect">
            <a:avLst/>
          </a:prstGeom>
          <a:noFill/>
          <a:ln w="25400">
            <a:noFill/>
            <a:miter lim="800000"/>
            <a:headEnd/>
            <a:tailEnd/>
          </a:ln>
          <a:effectLst/>
        </p:spPr>
        <p:txBody>
          <a:bodyPr vert="horz" wrap="square" lIns="94476" tIns="47238" rIns="94476" bIns="47238" numCol="1" anchor="b" anchorCtr="0" compatLnSpc="1">
            <a:prstTxWarp prst="textNoShape">
              <a:avLst/>
            </a:prstTxWarp>
          </a:bodyPr>
          <a:lstStyle>
            <a:lvl1pPr algn="l">
              <a:defRPr sz="1200">
                <a:latin typeface="Gill Sans" charset="0"/>
                <a:ea typeface="ヒラギノ角ゴ ProN W3" charset="-128"/>
                <a:cs typeface="+mn-cs"/>
                <a:sym typeface="Gill Sans" charset="0"/>
              </a:defRPr>
            </a:lvl1pPr>
          </a:lstStyle>
          <a:p>
            <a:pPr>
              <a:defRPr/>
            </a:pPr>
            <a:endParaRPr lang="it-IT"/>
          </a:p>
        </p:txBody>
      </p:sp>
      <p:sp>
        <p:nvSpPr>
          <p:cNvPr id="7175" name="Rectangle 7"/>
          <p:cNvSpPr>
            <a:spLocks noGrp="1"/>
          </p:cNvSpPr>
          <p:nvPr>
            <p:ph type="sldNum" sz="quarter" idx="5"/>
          </p:nvPr>
        </p:nvSpPr>
        <p:spPr bwMode="auto">
          <a:xfrm>
            <a:off x="3851275" y="9429750"/>
            <a:ext cx="2946400" cy="496888"/>
          </a:xfrm>
          <a:prstGeom prst="rect">
            <a:avLst/>
          </a:prstGeom>
          <a:noFill/>
          <a:ln w="25400">
            <a:noFill/>
            <a:miter lim="800000"/>
            <a:headEnd/>
            <a:tailEnd/>
          </a:ln>
          <a:effectLst/>
        </p:spPr>
        <p:txBody>
          <a:bodyPr vert="horz" wrap="square" lIns="94476" tIns="47238" rIns="94476" bIns="47238" numCol="1" anchor="b" anchorCtr="0" compatLnSpc="1">
            <a:prstTxWarp prst="textNoShape">
              <a:avLst/>
            </a:prstTxWarp>
          </a:bodyPr>
          <a:lstStyle>
            <a:lvl1pPr algn="r">
              <a:defRPr sz="1200">
                <a:latin typeface="Gill Sans" pitchFamily="1" charset="0"/>
                <a:ea typeface="ヒラギノ角ゴ ProN W3" pitchFamily="1" charset="-128"/>
                <a:cs typeface="+mn-cs"/>
                <a:sym typeface="Gill Sans" pitchFamily="1" charset="0"/>
              </a:defRPr>
            </a:lvl1pPr>
          </a:lstStyle>
          <a:p>
            <a:pPr>
              <a:defRPr/>
            </a:pPr>
            <a:fld id="{C1266B2D-C446-4FF9-9B34-F6B59ACED2A2}" type="slidenum">
              <a:rPr lang="it-IT"/>
              <a:pPr>
                <a:defRPr/>
              </a:pPr>
              <a:t>‹N›</a:t>
            </a:fld>
            <a:endParaRPr lang="it-IT"/>
          </a:p>
        </p:txBody>
      </p:sp>
    </p:spTree>
    <p:extLst>
      <p:ext uri="{BB962C8B-B14F-4D97-AF65-F5344CB8AC3E}">
        <p14:creationId xmlns:p14="http://schemas.microsoft.com/office/powerpoint/2010/main" val="206983556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itchFamily="34" charset="-128"/>
        <a:cs typeface="MS PGothic"/>
      </a:defRPr>
    </a:lvl1pPr>
    <a:lvl2pPr marL="457200" algn="l" rtl="0" eaLnBrk="0" fontAlgn="base" hangingPunct="0">
      <a:spcBef>
        <a:spcPct val="0"/>
      </a:spcBef>
      <a:spcAft>
        <a:spcPct val="0"/>
      </a:spcAft>
      <a:defRPr sz="1200" kern="1200">
        <a:solidFill>
          <a:schemeClr val="tx1"/>
        </a:solidFill>
        <a:latin typeface="Gill Sans" charset="0"/>
        <a:ea typeface="MS PGothic" pitchFamily="34" charset="-128"/>
        <a:cs typeface="MS PGothic"/>
      </a:defRPr>
    </a:lvl2pPr>
    <a:lvl3pPr marL="914400" algn="l" rtl="0" eaLnBrk="0" fontAlgn="base" hangingPunct="0">
      <a:spcBef>
        <a:spcPct val="0"/>
      </a:spcBef>
      <a:spcAft>
        <a:spcPct val="0"/>
      </a:spcAft>
      <a:defRPr sz="1200" kern="1200">
        <a:solidFill>
          <a:schemeClr val="tx1"/>
        </a:solidFill>
        <a:latin typeface="Gill Sans" charset="0"/>
        <a:ea typeface="MS PGothic" pitchFamily="34" charset="-128"/>
        <a:cs typeface="MS PGothic"/>
      </a:defRPr>
    </a:lvl3pPr>
    <a:lvl4pPr marL="1371600" algn="l" rtl="0" eaLnBrk="0" fontAlgn="base" hangingPunct="0">
      <a:spcBef>
        <a:spcPct val="0"/>
      </a:spcBef>
      <a:spcAft>
        <a:spcPct val="0"/>
      </a:spcAft>
      <a:defRPr sz="1200" kern="1200">
        <a:solidFill>
          <a:schemeClr val="tx1"/>
        </a:solidFill>
        <a:latin typeface="Gill Sans" charset="0"/>
        <a:ea typeface="MS PGothic" pitchFamily="34" charset="-128"/>
        <a:cs typeface="MS PGothic"/>
      </a:defRPr>
    </a:lvl4pPr>
    <a:lvl5pPr marL="1828800" algn="l" rtl="0" eaLnBrk="0" fontAlgn="base" hangingPunct="0">
      <a:spcBef>
        <a:spcPct val="0"/>
      </a:spcBef>
      <a:spcAft>
        <a:spcPct val="0"/>
      </a:spcAft>
      <a:defRPr sz="1200" kern="1200">
        <a:solidFill>
          <a:schemeClr val="tx1"/>
        </a:solidFill>
        <a:latin typeface="Gill Sans"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ccademia_dei_Lincei"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n.wikipedia.org/wiki/Ro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u="sng">
                <a:solidFill>
                  <a:schemeClr val="tx1"/>
                </a:solidFill>
                <a:latin typeface="Arial" charset="0"/>
                <a:ea typeface="ＭＳ Ｐゴシック" charset="0"/>
                <a:cs typeface="ＭＳ Ｐゴシック" charset="0"/>
              </a:defRPr>
            </a:lvl1pPr>
            <a:lvl2pPr marL="742950" indent="-285750" defTabSz="927100" eaLnBrk="0" hangingPunct="0">
              <a:defRPr sz="2400" u="sng">
                <a:solidFill>
                  <a:schemeClr val="tx1"/>
                </a:solidFill>
                <a:latin typeface="Arial" charset="0"/>
                <a:ea typeface="ＭＳ Ｐゴシック" charset="0"/>
              </a:defRPr>
            </a:lvl2pPr>
            <a:lvl3pPr marL="1143000" indent="-228600" defTabSz="927100" eaLnBrk="0" hangingPunct="0">
              <a:defRPr sz="2400" u="sng">
                <a:solidFill>
                  <a:schemeClr val="tx1"/>
                </a:solidFill>
                <a:latin typeface="Arial" charset="0"/>
                <a:ea typeface="ＭＳ Ｐゴシック" charset="0"/>
              </a:defRPr>
            </a:lvl3pPr>
            <a:lvl4pPr marL="1600200" indent="-228600" defTabSz="927100" eaLnBrk="0" hangingPunct="0">
              <a:defRPr sz="2400" u="sng">
                <a:solidFill>
                  <a:schemeClr val="tx1"/>
                </a:solidFill>
                <a:latin typeface="Arial" charset="0"/>
                <a:ea typeface="ＭＳ Ｐゴシック" charset="0"/>
              </a:defRPr>
            </a:lvl4pPr>
            <a:lvl5pPr marL="2057400" indent="-228600" defTabSz="927100" eaLnBrk="0" hangingPunct="0">
              <a:defRPr sz="2400" u="sng">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u="sng">
                <a:solidFill>
                  <a:schemeClr val="tx1"/>
                </a:solidFill>
                <a:latin typeface="Arial" charset="0"/>
                <a:ea typeface="ＭＳ Ｐゴシック" charset="0"/>
              </a:defRPr>
            </a:lvl9pPr>
          </a:lstStyle>
          <a:p>
            <a:pPr eaLnBrk="1" hangingPunct="1"/>
            <a:fld id="{8D027A8E-05D9-DA4B-9707-4EC9F0C58136}" type="slidenum">
              <a:rPr lang="it-IT" sz="1200" u="none"/>
              <a:pPr eaLnBrk="1" hangingPunct="1"/>
              <a:t>1</a:t>
            </a:fld>
            <a:endParaRPr lang="it-IT" sz="1200" u="none"/>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314510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Climate security literature reproduces Orientalist images of the global south as incompetent and violent: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è</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ovvio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che</a:t>
            </a:r>
            <a:r>
              <a:rPr lang="en-US" sz="1200" dirty="0">
                <a:effectLst/>
                <a:latin typeface="Calibri" panose="020F0502020204030204" pitchFamily="34" charset="0"/>
                <a:ea typeface="Calibri" panose="020F0502020204030204" pitchFamily="34" charset="0"/>
                <a:cs typeface="Times New Roman" panose="02020603050405020304" pitchFamily="18" charset="0"/>
              </a:rPr>
              <a:t> ‘people in poor countries do not respond to bad weather by attacking each other’, rather ‘climate change and ecological stress is treated as a problem to be solved, not [a] harbinger of apocalyptic violence’…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climate security narrative runs the risk of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securitsing</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African</a:t>
            </a:r>
            <a:r>
              <a:rPr lang="it-IT" sz="1200" dirty="0">
                <a:effectLst/>
                <a:latin typeface="Calibri" panose="020F0502020204030204" pitchFamily="34" charset="0"/>
                <a:ea typeface="Calibri" panose="020F0502020204030204" pitchFamily="34" charset="0"/>
                <a:cs typeface="Times New Roman" panose="02020603050405020304" pitchFamily="18" charset="0"/>
              </a:rPr>
              <a:t> way of life,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while</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de-securitizing the “American </a:t>
            </a:r>
            <a:r>
              <a:rPr lang="it-IT" sz="1200" dirty="0">
                <a:effectLst/>
                <a:latin typeface="Calibri" panose="020F0502020204030204" pitchFamily="34" charset="0"/>
                <a:ea typeface="Calibri" panose="020F0502020204030204" pitchFamily="34" charset="0"/>
                <a:cs typeface="Times New Roman" panose="02020603050405020304" pitchFamily="18" charset="0"/>
              </a:rPr>
              <a:t>way of life».</a:t>
            </a:r>
          </a:p>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10</a:t>
            </a:fld>
            <a:endParaRPr lang="it-IT"/>
          </a:p>
        </p:txBody>
      </p:sp>
    </p:spTree>
    <p:extLst>
      <p:ext uri="{BB962C8B-B14F-4D97-AF65-F5344CB8AC3E}">
        <p14:creationId xmlns:p14="http://schemas.microsoft.com/office/powerpoint/2010/main" val="291810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C412-E14A-3372-941D-EC51A6DCA92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B718DB-DB8F-971D-A1B0-C9E017E421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387AA8F-A1FE-2F18-05AA-D007FD25861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Times New Roman" panose="02020603050405020304" pitchFamily="18" charset="0"/>
                <a:ea typeface="Calibri" panose="020F0502020204030204" pitchFamily="34" charset="0"/>
              </a:rPr>
              <a:t>Aiming to illuminate the actual nature of the alleged nexus between climate change and security, many studies have been carried out to investigate weather, how and to what extent climate factors are causally linked to dynamics of (in)security, including instability and armed conflicts. Remarkably, the large majority of these studies find that evidence of such a causal link – whether deterministic, probabilistic or other – is tenuous at best, often contradictory and largely inconclusive.</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rPr>
              <a:t>This is not to imply a skeptical view on the reality of climate change. But while there is overwhelming evidence on the evolution of geophysical trends and its expected disruptions, their impact on human societies is far more difficult to predict.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spite of considerable scientific progress in this domain, in fact, methodological challenges continue to undermine our confidence in the observation of a robust causal linkage between climate and conflict events, including A) temporal and spatial mismatch between variables (Selby 2014; Selby and Hoffmann 2014), and B) the extrapolation of future projections from past records which unscrupulously assumes the undisrupted continuity of existing climate trends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Werrell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Femia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a:extLst>
              <a:ext uri="{FF2B5EF4-FFF2-40B4-BE49-F238E27FC236}">
                <a16:creationId xmlns:a16="http://schemas.microsoft.com/office/drawing/2014/main" id="{3467691F-3FD1-875B-DAE2-DFB9597FB94D}"/>
              </a:ext>
            </a:extLst>
          </p:cNvPr>
          <p:cNvSpPr>
            <a:spLocks noGrp="1"/>
          </p:cNvSpPr>
          <p:nvPr>
            <p:ph type="sldNum" sz="quarter" idx="5"/>
          </p:nvPr>
        </p:nvSpPr>
        <p:spPr/>
        <p:txBody>
          <a:bodyPr/>
          <a:lstStyle/>
          <a:p>
            <a:pPr>
              <a:defRPr/>
            </a:pPr>
            <a:fld id="{C1266B2D-C446-4FF9-9B34-F6B59ACED2A2}" type="slidenum">
              <a:rPr lang="it-IT" smtClean="0"/>
              <a:pPr>
                <a:defRPr/>
              </a:pPr>
              <a:t>11</a:t>
            </a:fld>
            <a:endParaRPr lang="it-IT"/>
          </a:p>
        </p:txBody>
      </p:sp>
    </p:spTree>
    <p:extLst>
      <p:ext uri="{BB962C8B-B14F-4D97-AF65-F5344CB8AC3E}">
        <p14:creationId xmlns:p14="http://schemas.microsoft.com/office/powerpoint/2010/main" val="205155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is not to imply a skeptical view on the reality of climate change. But while there is overwhelming evidence on the evolution of geophysical trends and its expected disruptions, their impact on human societies is far more difficult to predict (Hulme 2011). In spite of considerable scientific progress in this domain, in fact, methodological challenges continue to undermine our confidence in the observation of a robust causal linkage between climate and conflict events,: temporal and spatial mismatch between variables (Selby 2014; Selby and Hoffmann 2014), and the extrapolation of future projections from past records which unscrupulously assumes the undisrupted continuity of existing climate trends (Werrell and Femia 2019). </a:t>
            </a:r>
          </a:p>
          <a:p>
            <a:pPr marL="0" lvl="0" indent="0" algn="just">
              <a:buFont typeface="Symbol"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climatologists tend to agree that the Sahel’s climate is one of extremes: this implies that exceptional weather and climatic events are paradoxically the norm, especially if longer time-spans are examined. Historical records and geological data both confirm that multi-decadal droughts have occurred quite regularly throughout the Sahel’s history, leading climatologists to conclude that “there is no such thing as ‘normal’ rainfall in the Sahel”. Lack of a baseline undermines comparisons, making the detection of variations highly dependent on the arbitrary choice of the time period selected. Compared to the past decade, for instance, rainfall has significantly increased in some parts of the Sahel, including in the region of Agadez.</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Researchers have also disputed that the Sahel is undergoing a process of desertification. While desertification was noticeable in the 1970s, more accurate evidence made available by satellite sensing has suggested that the process is reverting. The Sahelian strip south of the Sahara is reportedly much greener than it used to be 30-40 years ago, and possibly than at any point in history for which data is available, with denser tree cover and an increase in water bodies</a:t>
            </a:r>
            <a:r>
              <a:rPr lang="it-IT"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000" b="0" i="0" u="none" strike="noStrike" noProof="0" dirty="0" err="1">
                <a:solidFill>
                  <a:srgbClr val="000000"/>
                </a:solidFill>
                <a:effectLst/>
              </a:rPr>
              <a:t>Agentevitié</a:t>
            </a:r>
            <a:r>
              <a:rPr lang="fr-FR" sz="1000" b="0" i="0" u="none" strike="noStrike" noProof="0" dirty="0">
                <a:solidFill>
                  <a:srgbClr val="000000"/>
                </a:solidFill>
                <a:effectLst/>
              </a:rPr>
              <a:t>: l’exemple de napoléon ou </a:t>
            </a:r>
            <a:r>
              <a:rPr lang="fr-FR" sz="1000" b="0" i="0" u="none" strike="noStrike" noProof="0" dirty="0" err="1">
                <a:solidFill>
                  <a:srgbClr val="000000"/>
                </a:solidFill>
                <a:effectLst/>
              </a:rPr>
              <a:t>dello</a:t>
            </a:r>
            <a:r>
              <a:rPr lang="fr-FR" sz="1000" b="0" i="0" u="none" strike="noStrike" noProof="0" dirty="0">
                <a:solidFill>
                  <a:srgbClr val="000000"/>
                </a:solidFill>
                <a:effectLst/>
              </a:rPr>
              <a:t> </a:t>
            </a:r>
            <a:r>
              <a:rPr lang="fr-FR" sz="1000" b="0" i="0" u="none" strike="noStrike" noProof="0" dirty="0" err="1">
                <a:solidFill>
                  <a:srgbClr val="000000"/>
                </a:solidFill>
                <a:effectLst/>
              </a:rPr>
              <a:t>sbarco</a:t>
            </a:r>
            <a:r>
              <a:rPr lang="fr-FR" sz="1000" b="0" i="0" u="none" strike="noStrike" noProof="0" dirty="0">
                <a:solidFill>
                  <a:srgbClr val="000000"/>
                </a:solidFill>
                <a:effectLst/>
              </a:rPr>
              <a:t> in </a:t>
            </a:r>
            <a:r>
              <a:rPr lang="fr-FR" sz="1000" b="0" i="0" u="none" strike="noStrike" noProof="0" dirty="0" err="1">
                <a:solidFill>
                  <a:srgbClr val="000000"/>
                </a:solidFill>
                <a:effectLst/>
              </a:rPr>
              <a:t>normandia</a:t>
            </a:r>
            <a:r>
              <a:rPr lang="fr-FR" sz="1000" b="0" i="0" u="none" strike="noStrike" noProof="0" dirty="0">
                <a:solidFill>
                  <a:srgbClr val="000000"/>
                </a:solidFill>
                <a:effectLst/>
              </a:rPr>
              <a:t> (landing in </a:t>
            </a:r>
            <a:r>
              <a:rPr lang="fr-FR" sz="1000" b="0" i="0" u="none" strike="noStrike" noProof="0" dirty="0" err="1">
                <a:solidFill>
                  <a:srgbClr val="000000"/>
                </a:solidFill>
                <a:effectLst/>
              </a:rPr>
              <a:t>normandy</a:t>
            </a:r>
            <a:r>
              <a:rPr lang="fr-FR" sz="1000" b="0" i="0" u="none" strike="noStrike" noProof="0" dirty="0">
                <a:solidFill>
                  <a:srgbClr val="00000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Departing from the Malthusian assumptions of early studies, then, recent research approaches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conceptualise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climate variability and change less as direct drivers of conflict than as threat multipliers, interacting in complex ways with pre-existing vulnerabilities. This has led to a greater focus on the governance issues that mediate between environmental stressors and societal outcomes.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narrow focus on abstract variables privileged by large-scale big data studies may then be inappro­priate. A more qualitative, fine-grained account allow­ing for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contextualisation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and socio-political nuance may be better suited to grasping the complex interac­tions between climate variability and conflict escala­tion. That such an approach inhibits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generalisations</a:t>
            </a:r>
            <a:r>
              <a:rPr lang="en-US" sz="1000" dirty="0">
                <a:effectLst/>
                <a:latin typeface="Calibri" panose="020F0502020204030204" pitchFamily="34" charset="0"/>
                <a:ea typeface="Calibri" panose="020F0502020204030204" pitchFamily="34" charset="0"/>
                <a:cs typeface="Times New Roman" panose="02020603050405020304" pitchFamily="18" charset="0"/>
              </a:rPr>
              <a:t> may be after all good news for policymaking: lacking context-sensitivity, one-size-fits-all responses to security challenges are recipes for failure.</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fr-FR" sz="1000" b="0" i="0" u="none" strike="noStrike" noProof="0" dirty="0">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12</a:t>
            </a:fld>
            <a:endParaRPr lang="it-IT"/>
          </a:p>
        </p:txBody>
      </p:sp>
    </p:spTree>
    <p:extLst>
      <p:ext uri="{BB962C8B-B14F-4D97-AF65-F5344CB8AC3E}">
        <p14:creationId xmlns:p14="http://schemas.microsoft.com/office/powerpoint/2010/main" val="7945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Narrative </a:t>
            </a:r>
            <a:r>
              <a:rPr lang="it-IT" dirty="0" err="1"/>
              <a:t>environmental</a:t>
            </a:r>
            <a:r>
              <a:rPr lang="it-IT" dirty="0"/>
              <a:t> </a:t>
            </a:r>
            <a:r>
              <a:rPr lang="it-IT" dirty="0" err="1"/>
              <a:t>insecurity</a:t>
            </a:r>
            <a:r>
              <a:rPr lang="it-IT" dirty="0"/>
              <a:t> </a:t>
            </a:r>
            <a:r>
              <a:rPr lang="it-IT" dirty="0" err="1"/>
              <a:t>fostered</a:t>
            </a:r>
            <a:r>
              <a:rPr lang="it-IT" dirty="0"/>
              <a:t> anche da Bashir, of </a:t>
            </a:r>
            <a:r>
              <a:rPr lang="it-IT" dirty="0" err="1"/>
              <a:t>course</a:t>
            </a:r>
            <a:r>
              <a:rPr lang="it-IT" dirty="0"/>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dirigeants</a:t>
            </a:r>
            <a:r>
              <a:rPr lang="it-IT" b="0" i="0" u="none" strike="noStrike" dirty="0">
                <a:solidFill>
                  <a:srgbClr val="000000"/>
                </a:solidFill>
                <a:effectLst/>
              </a:rPr>
              <a:t> </a:t>
            </a:r>
            <a:r>
              <a:rPr lang="it-IT" b="0" i="0" u="none" strike="noStrike" dirty="0" err="1">
                <a:solidFill>
                  <a:srgbClr val="000000"/>
                </a:solidFill>
                <a:effectLst/>
              </a:rPr>
              <a:t>locaux</a:t>
            </a:r>
            <a:r>
              <a:rPr lang="it-IT" b="0" i="0" u="none" strike="noStrike" dirty="0">
                <a:solidFill>
                  <a:srgbClr val="000000"/>
                </a:solidFill>
                <a:effectLst/>
              </a:rPr>
              <a:t> </a:t>
            </a:r>
            <a:r>
              <a:rPr lang="it-IT" b="0" i="0" u="none" strike="noStrike" dirty="0" err="1">
                <a:solidFill>
                  <a:srgbClr val="000000"/>
                </a:solidFill>
                <a:effectLst/>
              </a:rPr>
              <a:t>ont</a:t>
            </a:r>
            <a:r>
              <a:rPr lang="it-IT" b="0" i="0" u="none" strike="noStrike" dirty="0">
                <a:solidFill>
                  <a:srgbClr val="000000"/>
                </a:solidFill>
                <a:effectLst/>
              </a:rPr>
              <a:t> </a:t>
            </a:r>
            <a:r>
              <a:rPr lang="it-IT" b="0" i="0" u="none" strike="noStrike" dirty="0" err="1">
                <a:solidFill>
                  <a:srgbClr val="000000"/>
                </a:solidFill>
                <a:effectLst/>
              </a:rPr>
              <a:t>soutenu</a:t>
            </a:r>
            <a:r>
              <a:rPr lang="it-IT" b="0" i="0" u="none" strike="noStrike" dirty="0">
                <a:solidFill>
                  <a:srgbClr val="000000"/>
                </a:solidFill>
                <a:effectLst/>
              </a:rPr>
              <a:t> ce </a:t>
            </a:r>
            <a:r>
              <a:rPr lang="it-IT" b="0" i="0" u="none" strike="noStrike" dirty="0" err="1">
                <a:solidFill>
                  <a:srgbClr val="000000"/>
                </a:solidFill>
                <a:effectLst/>
              </a:rPr>
              <a:t>récit</a:t>
            </a:r>
            <a:r>
              <a:rPr lang="it-IT" b="0" i="0" u="none" strike="noStrike" dirty="0">
                <a:solidFill>
                  <a:srgbClr val="000000"/>
                </a:solidFill>
                <a:effectLst/>
              </a:rPr>
              <a:t>, qui a </a:t>
            </a:r>
            <a:r>
              <a:rPr lang="it-IT" b="0" i="0" u="none" strike="noStrike" dirty="0" err="1">
                <a:solidFill>
                  <a:srgbClr val="000000"/>
                </a:solidFill>
                <a:effectLst/>
              </a:rPr>
              <a:t>contribué</a:t>
            </a:r>
            <a:r>
              <a:rPr lang="it-IT" b="0" i="0" u="none" strike="noStrike" dirty="0">
                <a:solidFill>
                  <a:srgbClr val="000000"/>
                </a:solidFill>
                <a:effectLst/>
              </a:rPr>
              <a:t> à </a:t>
            </a:r>
            <a:r>
              <a:rPr lang="it-IT" b="0" i="0" u="none" strike="noStrike" dirty="0" err="1">
                <a:solidFill>
                  <a:srgbClr val="000000"/>
                </a:solidFill>
                <a:effectLst/>
              </a:rPr>
              <a:t>attirer</a:t>
            </a:r>
            <a:r>
              <a:rPr lang="it-IT" b="0" i="0" u="none" strike="noStrike" dirty="0">
                <a:solidFill>
                  <a:srgbClr val="000000"/>
                </a:solidFill>
                <a:effectLst/>
              </a:rPr>
              <a:t> l'</a:t>
            </a:r>
            <a:r>
              <a:rPr lang="it-IT" b="0" i="0" u="none" strike="noStrike" dirty="0" err="1">
                <a:solidFill>
                  <a:srgbClr val="000000"/>
                </a:solidFill>
                <a:effectLst/>
              </a:rPr>
              <a:t>attention</a:t>
            </a:r>
            <a:r>
              <a:rPr lang="it-IT" b="0" i="0" u="none" strike="noStrike" dirty="0">
                <a:solidFill>
                  <a:srgbClr val="000000"/>
                </a:solidFill>
                <a:effectLst/>
              </a:rPr>
              <a:t> et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fonds</a:t>
            </a:r>
            <a:r>
              <a:rPr lang="it-IT" b="0" i="0" u="none" strike="noStrike" dirty="0">
                <a:solidFill>
                  <a:srgbClr val="000000"/>
                </a:solidFill>
                <a:effectLst/>
              </a:rPr>
              <a:t>, tout en </a:t>
            </a:r>
            <a:r>
              <a:rPr lang="it-IT" b="0" i="0" u="none" strike="noStrike" dirty="0" err="1">
                <a:solidFill>
                  <a:srgbClr val="000000"/>
                </a:solidFill>
                <a:effectLst/>
              </a:rPr>
              <a:t>détournant</a:t>
            </a:r>
            <a:r>
              <a:rPr lang="it-IT" b="0" i="0" u="none" strike="noStrike" dirty="0">
                <a:solidFill>
                  <a:srgbClr val="000000"/>
                </a:solidFill>
                <a:effectLst/>
              </a:rPr>
              <a:t> le </a:t>
            </a:r>
            <a:r>
              <a:rPr lang="it-IT" b="0" i="0" u="none" strike="noStrike" dirty="0" err="1">
                <a:solidFill>
                  <a:srgbClr val="000000"/>
                </a:solidFill>
                <a:effectLst/>
              </a:rPr>
              <a:t>blâme</a:t>
            </a:r>
            <a:r>
              <a:rPr lang="it-IT" b="0" i="0" u="none" strike="noStrike" dirty="0">
                <a:solidFill>
                  <a:srgbClr val="000000"/>
                </a:solidFill>
                <a:effectLst/>
              </a:rPr>
              <a:t> de </a:t>
            </a:r>
            <a:r>
              <a:rPr lang="it-IT" b="0" i="0" u="none" strike="noStrike" dirty="0" err="1">
                <a:solidFill>
                  <a:srgbClr val="000000"/>
                </a:solidFill>
                <a:effectLst/>
              </a:rPr>
              <a:t>leurs</a:t>
            </a:r>
            <a:r>
              <a:rPr lang="it-IT" b="0" i="0" u="none" strike="noStrike" dirty="0">
                <a:solidFill>
                  <a:srgbClr val="000000"/>
                </a:solidFill>
                <a:effectLst/>
              </a:rPr>
              <a:t> </a:t>
            </a:r>
            <a:r>
              <a:rPr lang="it-IT" b="0" i="0" u="none" strike="noStrike" dirty="0" err="1">
                <a:solidFill>
                  <a:srgbClr val="000000"/>
                </a:solidFill>
                <a:effectLst/>
              </a:rPr>
              <a:t>propres</a:t>
            </a:r>
            <a:r>
              <a:rPr lang="it-IT" b="0" i="0" u="none" strike="noStrike" dirty="0">
                <a:solidFill>
                  <a:srgbClr val="000000"/>
                </a:solidFill>
                <a:effectLst/>
              </a:rPr>
              <a:t> </a:t>
            </a:r>
            <a:r>
              <a:rPr lang="it-IT" b="0" i="0" u="none" strike="noStrike" dirty="0" err="1">
                <a:solidFill>
                  <a:srgbClr val="000000"/>
                </a:solidFill>
                <a:effectLst/>
              </a:rPr>
              <a:t>actes</a:t>
            </a:r>
            <a:r>
              <a:rPr lang="it-IT" b="0" i="0" u="none" strike="noStrike" dirty="0">
                <a:solidFill>
                  <a:srgbClr val="000000"/>
                </a:solidFill>
                <a:effectLst/>
              </a:rPr>
              <a:t>. Le </a:t>
            </a:r>
            <a:r>
              <a:rPr lang="it-IT" b="0" i="0" u="none" strike="noStrike" dirty="0" err="1">
                <a:solidFill>
                  <a:srgbClr val="000000"/>
                </a:solidFill>
                <a:effectLst/>
              </a:rPr>
              <a:t>fait</a:t>
            </a:r>
            <a:r>
              <a:rPr lang="it-IT" b="0" i="0" u="none" strike="noStrike" dirty="0">
                <a:solidFill>
                  <a:srgbClr val="000000"/>
                </a:solidFill>
                <a:effectLst/>
              </a:rPr>
              <a:t> d'</a:t>
            </a:r>
            <a:r>
              <a:rPr lang="it-IT" b="0" i="0" u="none" strike="noStrike" dirty="0" err="1">
                <a:solidFill>
                  <a:srgbClr val="000000"/>
                </a:solidFill>
                <a:effectLst/>
              </a:rPr>
              <a:t>accuser</a:t>
            </a:r>
            <a:r>
              <a:rPr lang="it-IT" b="0" i="0" u="none" strike="noStrike" dirty="0">
                <a:solidFill>
                  <a:srgbClr val="000000"/>
                </a:solidFill>
                <a:effectLst/>
              </a:rPr>
              <a:t> le </a:t>
            </a:r>
            <a:r>
              <a:rPr lang="it-IT" b="0" i="0" u="none" strike="noStrike" dirty="0" err="1">
                <a:solidFill>
                  <a:srgbClr val="000000"/>
                </a:solidFill>
                <a:effectLst/>
              </a:rPr>
              <a:t>changement</a:t>
            </a:r>
            <a:r>
              <a:rPr lang="it-IT" b="0" i="0" u="none" strike="noStrike" dirty="0">
                <a:solidFill>
                  <a:srgbClr val="000000"/>
                </a:solidFill>
                <a:effectLst/>
              </a:rPr>
              <a:t> </a:t>
            </a:r>
            <a:r>
              <a:rPr lang="it-IT" b="0" i="0" u="none" strike="noStrike" dirty="0" err="1">
                <a:solidFill>
                  <a:srgbClr val="000000"/>
                </a:solidFill>
                <a:effectLst/>
              </a:rPr>
              <a:t>climatique</a:t>
            </a:r>
            <a:r>
              <a:rPr lang="it-IT" b="0" i="0" u="none" strike="noStrike" dirty="0">
                <a:solidFill>
                  <a:srgbClr val="000000"/>
                </a:solidFill>
                <a:effectLst/>
              </a:rPr>
              <a:t> a </a:t>
            </a:r>
            <a:r>
              <a:rPr lang="it-IT" b="0" i="0" u="none" strike="noStrike" dirty="0" err="1">
                <a:solidFill>
                  <a:srgbClr val="000000"/>
                </a:solidFill>
                <a:effectLst/>
              </a:rPr>
              <a:t>permis</a:t>
            </a:r>
            <a:r>
              <a:rPr lang="it-IT" b="0" i="0" u="none" strike="noStrike" dirty="0">
                <a:solidFill>
                  <a:srgbClr val="000000"/>
                </a:solidFill>
                <a:effectLst/>
              </a:rPr>
              <a:t> </a:t>
            </a:r>
            <a:r>
              <a:rPr lang="it-IT" b="0" i="0" u="none" strike="noStrike" dirty="0" err="1">
                <a:solidFill>
                  <a:srgbClr val="000000"/>
                </a:solidFill>
                <a:effectLst/>
              </a:rPr>
              <a:t>aux</a:t>
            </a:r>
            <a:r>
              <a:rPr lang="it-IT" b="0" i="0" u="none" strike="noStrike" dirty="0">
                <a:solidFill>
                  <a:srgbClr val="000000"/>
                </a:solidFill>
                <a:effectLst/>
              </a:rPr>
              <a:t> </a:t>
            </a:r>
            <a:r>
              <a:rPr lang="it-IT" b="0" i="0" u="none" strike="noStrike" dirty="0" err="1">
                <a:solidFill>
                  <a:srgbClr val="000000"/>
                </a:solidFill>
                <a:effectLst/>
              </a:rPr>
              <a:t>autorités</a:t>
            </a:r>
            <a:r>
              <a:rPr lang="it-IT" b="0" i="0" u="none" strike="noStrike" dirty="0">
                <a:solidFill>
                  <a:srgbClr val="000000"/>
                </a:solidFill>
                <a:effectLst/>
              </a:rPr>
              <a:t> </a:t>
            </a:r>
            <a:r>
              <a:rPr lang="it-IT" b="0" i="0" u="none" strike="noStrike" dirty="0" err="1">
                <a:solidFill>
                  <a:srgbClr val="000000"/>
                </a:solidFill>
                <a:effectLst/>
              </a:rPr>
              <a:t>soudanaises</a:t>
            </a:r>
            <a:r>
              <a:rPr lang="it-IT" b="0" i="0" u="none" strike="noStrike" dirty="0">
                <a:solidFill>
                  <a:srgbClr val="000000"/>
                </a:solidFill>
                <a:effectLst/>
              </a:rPr>
              <a:t> de </a:t>
            </a:r>
            <a:r>
              <a:rPr lang="it-IT" b="0" i="0" u="none" strike="noStrike" dirty="0" err="1">
                <a:solidFill>
                  <a:srgbClr val="000000"/>
                </a:solidFill>
                <a:effectLst/>
              </a:rPr>
              <a:t>présenter</a:t>
            </a:r>
            <a:r>
              <a:rPr lang="it-IT" b="0" i="0" u="none" strike="noStrike" dirty="0">
                <a:solidFill>
                  <a:srgbClr val="000000"/>
                </a:solidFill>
                <a:effectLst/>
              </a:rPr>
              <a:t> la </a:t>
            </a:r>
            <a:r>
              <a:rPr lang="it-IT" b="0" i="0" u="none" strike="noStrike" dirty="0" err="1">
                <a:solidFill>
                  <a:srgbClr val="000000"/>
                </a:solidFill>
                <a:effectLst/>
              </a:rPr>
              <a:t>brutalité</a:t>
            </a:r>
            <a:r>
              <a:rPr lang="it-IT" b="0" i="0" u="none" strike="noStrike" dirty="0">
                <a:solidFill>
                  <a:srgbClr val="000000"/>
                </a:solidFill>
                <a:effectLst/>
              </a:rPr>
              <a:t> </a:t>
            </a:r>
            <a:r>
              <a:rPr lang="it-IT" b="0" i="0" u="none" strike="noStrike" dirty="0" err="1">
                <a:solidFill>
                  <a:srgbClr val="000000"/>
                </a:solidFill>
                <a:effectLst/>
              </a:rPr>
              <a:t>du</a:t>
            </a:r>
            <a:r>
              <a:rPr lang="it-IT" b="0" i="0" u="none" strike="noStrike" dirty="0">
                <a:solidFill>
                  <a:srgbClr val="000000"/>
                </a:solidFill>
                <a:effectLst/>
              </a:rPr>
              <a:t> </a:t>
            </a:r>
            <a:r>
              <a:rPr lang="it-IT" b="0" i="0" u="none" strike="noStrike" dirty="0" err="1">
                <a:solidFill>
                  <a:srgbClr val="000000"/>
                </a:solidFill>
                <a:effectLst/>
              </a:rPr>
              <a:t>conflit</a:t>
            </a:r>
            <a:r>
              <a:rPr lang="it-IT" b="0" i="0" u="none" strike="noStrike" dirty="0">
                <a:solidFill>
                  <a:srgbClr val="000000"/>
                </a:solidFill>
                <a:effectLst/>
              </a:rPr>
              <a:t> </a:t>
            </a:r>
            <a:r>
              <a:rPr lang="it-IT" b="0" i="0" u="none" strike="noStrike" dirty="0" err="1">
                <a:solidFill>
                  <a:srgbClr val="000000"/>
                </a:solidFill>
                <a:effectLst/>
              </a:rPr>
              <a:t>au</a:t>
            </a:r>
            <a:r>
              <a:rPr lang="it-IT" b="0" i="0" u="none" strike="noStrike" dirty="0">
                <a:solidFill>
                  <a:srgbClr val="000000"/>
                </a:solidFill>
                <a:effectLst/>
              </a:rPr>
              <a:t> </a:t>
            </a:r>
            <a:r>
              <a:rPr lang="it-IT" b="0" i="0" u="none" strike="noStrike" dirty="0" err="1">
                <a:solidFill>
                  <a:srgbClr val="000000"/>
                </a:solidFill>
                <a:effectLst/>
              </a:rPr>
              <a:t>Darfour</a:t>
            </a:r>
            <a:r>
              <a:rPr lang="it-IT" b="0" i="0" u="none" strike="noStrike" dirty="0">
                <a:solidFill>
                  <a:srgbClr val="000000"/>
                </a:solidFill>
                <a:effectLst/>
              </a:rPr>
              <a:t> </a:t>
            </a:r>
            <a:r>
              <a:rPr lang="it-IT" b="0" i="0" u="none" strike="noStrike" dirty="0" err="1">
                <a:solidFill>
                  <a:srgbClr val="000000"/>
                </a:solidFill>
                <a:effectLst/>
              </a:rPr>
              <a:t>comme</a:t>
            </a:r>
            <a:r>
              <a:rPr lang="it-IT" b="0" i="0" u="none" strike="noStrike" dirty="0">
                <a:solidFill>
                  <a:srgbClr val="000000"/>
                </a:solidFill>
                <a:effectLst/>
              </a:rPr>
              <a:t> </a:t>
            </a:r>
            <a:r>
              <a:rPr lang="it-IT" b="0" i="0" u="none" strike="noStrike" dirty="0" err="1">
                <a:solidFill>
                  <a:srgbClr val="000000"/>
                </a:solidFill>
                <a:effectLst/>
              </a:rPr>
              <a:t>ayant</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origines</a:t>
            </a:r>
            <a:r>
              <a:rPr lang="it-IT" b="0" i="0" u="none" strike="noStrike" dirty="0">
                <a:solidFill>
                  <a:srgbClr val="000000"/>
                </a:solidFill>
                <a:effectLst/>
              </a:rPr>
              <a:t> </a:t>
            </a:r>
            <a:r>
              <a:rPr lang="it-IT" b="0" i="0" u="none" strike="noStrike" dirty="0" err="1">
                <a:solidFill>
                  <a:srgbClr val="000000"/>
                </a:solidFill>
                <a:effectLst/>
              </a:rPr>
              <a:t>essentiellement</a:t>
            </a:r>
            <a:r>
              <a:rPr lang="it-IT" b="0" i="0" u="none" strike="noStrike" dirty="0">
                <a:solidFill>
                  <a:srgbClr val="000000"/>
                </a:solidFill>
                <a:effectLst/>
              </a:rPr>
              <a:t> socio-</a:t>
            </a:r>
            <a:r>
              <a:rPr lang="it-IT" b="0" i="0" u="none" strike="noStrike" dirty="0" err="1">
                <a:solidFill>
                  <a:srgbClr val="000000"/>
                </a:solidFill>
                <a:effectLst/>
              </a:rPr>
              <a:t>environnementales</a:t>
            </a:r>
            <a:r>
              <a:rPr lang="it-IT" b="0" i="0" u="none" strike="noStrike" dirty="0">
                <a:solidFill>
                  <a:srgbClr val="000000"/>
                </a:solidFill>
                <a:effectLst/>
              </a:rPr>
              <a:t> et </a:t>
            </a:r>
            <a:r>
              <a:rPr lang="it-IT" b="0" i="0" u="none" strike="noStrike" dirty="0" err="1">
                <a:solidFill>
                  <a:srgbClr val="000000"/>
                </a:solidFill>
                <a:effectLst/>
              </a:rPr>
              <a:t>externes</a:t>
            </a:r>
            <a:r>
              <a:rPr lang="it-IT" b="0" i="0" u="none" strike="noStrike" dirty="0">
                <a:solidFill>
                  <a:srgbClr val="000000"/>
                </a:solidFill>
                <a:effectLst/>
              </a:rPr>
              <a:t>, </a:t>
            </a:r>
            <a:r>
              <a:rPr lang="it-IT" b="0" i="0" u="none" strike="noStrike" dirty="0" err="1">
                <a:solidFill>
                  <a:srgbClr val="000000"/>
                </a:solidFill>
                <a:effectLst/>
              </a:rPr>
              <a:t>plutôt</a:t>
            </a:r>
            <a:r>
              <a:rPr lang="it-IT" b="0" i="0" u="none" strike="noStrike" dirty="0">
                <a:solidFill>
                  <a:srgbClr val="000000"/>
                </a:solidFill>
                <a:effectLst/>
              </a:rPr>
              <a:t> </a:t>
            </a:r>
            <a:r>
              <a:rPr lang="it-IT" b="0" i="0" u="none" strike="noStrike" dirty="0" err="1">
                <a:solidFill>
                  <a:srgbClr val="000000"/>
                </a:solidFill>
                <a:effectLst/>
              </a:rPr>
              <a:t>que</a:t>
            </a:r>
            <a:r>
              <a:rPr lang="it-IT" b="0" i="0" u="none" strike="noStrike" dirty="0">
                <a:solidFill>
                  <a:srgbClr val="000000"/>
                </a:solidFill>
                <a:effectLst/>
              </a:rPr>
              <a:t> </a:t>
            </a:r>
            <a:r>
              <a:rPr lang="it-IT" b="0" i="0" u="none" strike="noStrike" dirty="0" err="1">
                <a:solidFill>
                  <a:srgbClr val="000000"/>
                </a:solidFill>
                <a:effectLst/>
              </a:rPr>
              <a:t>comme</a:t>
            </a:r>
            <a:r>
              <a:rPr lang="it-IT" b="0" i="0" u="none" strike="noStrike" dirty="0">
                <a:solidFill>
                  <a:srgbClr val="000000"/>
                </a:solidFill>
                <a:effectLst/>
              </a:rPr>
              <a:t> un </a:t>
            </a:r>
            <a:r>
              <a:rPr lang="it-IT" b="0" i="0" u="none" strike="noStrike" dirty="0" err="1">
                <a:solidFill>
                  <a:srgbClr val="000000"/>
                </a:solidFill>
                <a:effectLst/>
              </a:rPr>
              <a:t>problème</a:t>
            </a:r>
            <a:r>
              <a:rPr lang="it-IT" b="0" i="0" u="none" strike="noStrike" dirty="0">
                <a:solidFill>
                  <a:srgbClr val="000000"/>
                </a:solidFill>
                <a:effectLst/>
              </a:rPr>
              <a:t> dont </a:t>
            </a:r>
            <a:r>
              <a:rPr lang="it-IT" b="0" i="0" u="none" strike="noStrike" dirty="0" err="1">
                <a:solidFill>
                  <a:srgbClr val="000000"/>
                </a:solidFill>
                <a:effectLst/>
              </a:rPr>
              <a:t>elles</a:t>
            </a:r>
            <a:r>
              <a:rPr lang="it-IT" b="0" i="0" u="none" strike="noStrike" dirty="0">
                <a:solidFill>
                  <a:srgbClr val="000000"/>
                </a:solidFill>
                <a:effectLst/>
              </a:rPr>
              <a:t> </a:t>
            </a:r>
            <a:r>
              <a:rPr lang="it-IT" b="0" i="0" u="none" strike="noStrike" dirty="0" err="1">
                <a:solidFill>
                  <a:srgbClr val="000000"/>
                </a:solidFill>
                <a:effectLst/>
              </a:rPr>
              <a:t>sont</a:t>
            </a:r>
            <a:r>
              <a:rPr lang="it-IT" b="0" i="0" u="none" strike="noStrike" dirty="0">
                <a:solidFill>
                  <a:srgbClr val="000000"/>
                </a:solidFill>
                <a:effectLst/>
              </a:rPr>
              <a:t> </a:t>
            </a:r>
            <a:r>
              <a:rPr lang="it-IT" b="0" i="0" u="none" strike="noStrike" dirty="0" err="1">
                <a:solidFill>
                  <a:srgbClr val="000000"/>
                </a:solidFill>
                <a:effectLst/>
              </a:rPr>
              <a:t>responsables</a:t>
            </a:r>
            <a:r>
              <a:rPr lang="it-IT" b="0" i="0" u="none" strike="noStrike" dirty="0">
                <a:solidFill>
                  <a:srgbClr val="000000"/>
                </a:solidFill>
                <a:effectLst/>
              </a:rPr>
              <a:t>... Bashir est </a:t>
            </a:r>
            <a:r>
              <a:rPr lang="it-IT" b="0" i="0" u="none" strike="noStrike" dirty="0" err="1">
                <a:solidFill>
                  <a:srgbClr val="000000"/>
                </a:solidFill>
                <a:effectLst/>
              </a:rPr>
              <a:t>ainsi</a:t>
            </a:r>
            <a:r>
              <a:rPr lang="it-IT" b="0" i="0" u="none" strike="noStrike" dirty="0">
                <a:solidFill>
                  <a:srgbClr val="000000"/>
                </a:solidFill>
                <a:effectLst/>
              </a:rPr>
              <a:t> </a:t>
            </a:r>
            <a:r>
              <a:rPr lang="it-IT" b="0" i="0" u="none" strike="noStrike" dirty="0" err="1">
                <a:solidFill>
                  <a:srgbClr val="000000"/>
                </a:solidFill>
                <a:effectLst/>
              </a:rPr>
              <a:t>devenu</a:t>
            </a:r>
            <a:r>
              <a:rPr lang="it-IT" b="0" i="0" u="none" strike="noStrike" dirty="0">
                <a:solidFill>
                  <a:srgbClr val="000000"/>
                </a:solidFill>
                <a:effectLst/>
              </a:rPr>
              <a:t> un </a:t>
            </a:r>
            <a:r>
              <a:rPr lang="it-IT" b="0" i="0" u="none" strike="noStrike" dirty="0" err="1">
                <a:solidFill>
                  <a:srgbClr val="000000"/>
                </a:solidFill>
                <a:effectLst/>
              </a:rPr>
              <a:t>partisan</a:t>
            </a:r>
            <a:r>
              <a:rPr lang="it-IT" b="0" i="0" u="none" strike="noStrike" dirty="0">
                <a:solidFill>
                  <a:srgbClr val="000000"/>
                </a:solidFill>
                <a:effectLst/>
              </a:rPr>
              <a:t> </a:t>
            </a:r>
            <a:r>
              <a:rPr lang="it-IT" b="0" i="0" u="none" strike="noStrike" dirty="0" err="1">
                <a:solidFill>
                  <a:srgbClr val="000000"/>
                </a:solidFill>
                <a:effectLst/>
              </a:rPr>
              <a:t>actif</a:t>
            </a:r>
            <a:r>
              <a:rPr lang="it-IT" b="0" i="0" u="none" strike="noStrike" dirty="0">
                <a:solidFill>
                  <a:srgbClr val="000000"/>
                </a:solidFill>
                <a:effectLst/>
              </a:rPr>
              <a:t> </a:t>
            </a:r>
            <a:r>
              <a:rPr lang="it-IT" b="0" i="0" u="none" strike="noStrike" dirty="0" err="1">
                <a:solidFill>
                  <a:srgbClr val="000000"/>
                </a:solidFill>
                <a:effectLst/>
              </a:rPr>
              <a:t>du</a:t>
            </a:r>
            <a:r>
              <a:rPr lang="it-IT" b="0" i="0" u="none" strike="noStrike" dirty="0">
                <a:solidFill>
                  <a:srgbClr val="000000"/>
                </a:solidFill>
                <a:effectLst/>
              </a:rPr>
              <a:t> </a:t>
            </a:r>
            <a:r>
              <a:rPr lang="it-IT" b="0" i="0" u="none" strike="noStrike" dirty="0" err="1">
                <a:solidFill>
                  <a:srgbClr val="000000"/>
                </a:solidFill>
                <a:effectLst/>
              </a:rPr>
              <a:t>discours</a:t>
            </a:r>
            <a:r>
              <a:rPr lang="it-IT" b="0" i="0" u="none" strike="noStrike" dirty="0">
                <a:solidFill>
                  <a:srgbClr val="000000"/>
                </a:solidFill>
                <a:effectLst/>
              </a:rPr>
              <a:t> sur la </a:t>
            </a:r>
            <a:r>
              <a:rPr lang="it-IT" b="0" i="0" u="none" strike="noStrike" dirty="0" err="1">
                <a:solidFill>
                  <a:srgbClr val="000000"/>
                </a:solidFill>
                <a:effectLst/>
              </a:rPr>
              <a:t>sécurité</a:t>
            </a:r>
            <a:r>
              <a:rPr lang="it-IT" b="0" i="0" u="none" strike="noStrike" dirty="0">
                <a:solidFill>
                  <a:srgbClr val="000000"/>
                </a:solidFill>
                <a:effectLst/>
              </a:rPr>
              <a:t> </a:t>
            </a:r>
            <a:r>
              <a:rPr lang="it-IT" b="0" i="0" u="none" strike="noStrike" dirty="0" err="1">
                <a:solidFill>
                  <a:srgbClr val="000000"/>
                </a:solidFill>
                <a:effectLst/>
              </a:rPr>
              <a:t>climatique</a:t>
            </a:r>
            <a:r>
              <a:rPr lang="it-IT" b="0" i="0" u="none" strike="noStrike" dirty="0">
                <a:solidFill>
                  <a:srgbClr val="000000"/>
                </a:solidFill>
                <a:effectLst/>
              </a:rPr>
              <a:t>, </a:t>
            </a:r>
            <a:r>
              <a:rPr lang="it-IT" b="0" i="0" u="none" strike="noStrike" dirty="0" err="1">
                <a:solidFill>
                  <a:srgbClr val="000000"/>
                </a:solidFill>
                <a:effectLst/>
              </a:rPr>
              <a:t>alors</a:t>
            </a:r>
            <a:r>
              <a:rPr lang="it-IT" b="0" i="0" u="none" strike="noStrike" dirty="0">
                <a:solidFill>
                  <a:srgbClr val="000000"/>
                </a:solidFill>
                <a:effectLst/>
              </a:rPr>
              <a:t> </a:t>
            </a:r>
            <a:r>
              <a:rPr lang="it-IT" b="0" i="0" u="none" strike="noStrike" dirty="0" err="1">
                <a:solidFill>
                  <a:srgbClr val="000000"/>
                </a:solidFill>
                <a:effectLst/>
              </a:rPr>
              <a:t>qu'il</a:t>
            </a:r>
            <a:r>
              <a:rPr lang="it-IT" b="0" i="0" u="none" strike="noStrike" dirty="0">
                <a:solidFill>
                  <a:srgbClr val="000000"/>
                </a:solidFill>
                <a:effectLst/>
              </a:rPr>
              <a:t> n'a </a:t>
            </a:r>
            <a:r>
              <a:rPr lang="it-IT" b="0" i="0" u="none" strike="noStrike" dirty="0" err="1">
                <a:solidFill>
                  <a:srgbClr val="000000"/>
                </a:solidFill>
                <a:effectLst/>
              </a:rPr>
              <a:t>cessé</a:t>
            </a:r>
            <a:r>
              <a:rPr lang="it-IT" b="0" i="0" u="none" strike="noStrike" dirty="0">
                <a:solidFill>
                  <a:srgbClr val="000000"/>
                </a:solidFill>
                <a:effectLst/>
              </a:rPr>
              <a:t> de </a:t>
            </a:r>
            <a:r>
              <a:rPr lang="it-IT" b="0" i="0" u="none" strike="noStrike" dirty="0" err="1">
                <a:solidFill>
                  <a:srgbClr val="000000"/>
                </a:solidFill>
                <a:effectLst/>
              </a:rPr>
              <a:t>réprimer</a:t>
            </a:r>
            <a:r>
              <a:rPr lang="it-IT" b="0" i="0" u="none" strike="noStrike" dirty="0">
                <a:solidFill>
                  <a:srgbClr val="000000"/>
                </a:solidFill>
                <a:effectLst/>
              </a:rPr>
              <a:t> et de </a:t>
            </a:r>
            <a:r>
              <a:rPr lang="it-IT" b="0" i="0" u="none" strike="noStrike" dirty="0" err="1">
                <a:solidFill>
                  <a:srgbClr val="000000"/>
                </a:solidFill>
                <a:effectLst/>
              </a:rPr>
              <a:t>violer</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droits</a:t>
            </a:r>
            <a:r>
              <a:rPr lang="it-IT" b="0" i="0" u="none" strike="noStrike" dirty="0">
                <a:solidFill>
                  <a:srgbClr val="000000"/>
                </a:solidFill>
                <a:effectLst/>
              </a:rPr>
              <a:t> de l'</a:t>
            </a:r>
            <a:r>
              <a:rPr lang="it-IT" b="0" i="0" u="none" strike="noStrike" dirty="0" err="1">
                <a:solidFill>
                  <a:srgbClr val="000000"/>
                </a:solidFill>
                <a:effectLst/>
              </a:rPr>
              <a:t>homme</a:t>
            </a:r>
            <a:r>
              <a:rPr lang="it-IT" b="0" i="0" u="none" strike="noStrike" dirty="0">
                <a:solidFill>
                  <a:srgbClr val="000000"/>
                </a:solidFill>
                <a:effectLst/>
              </a:rPr>
              <a:t>. Le </a:t>
            </a:r>
            <a:r>
              <a:rPr lang="it-IT" b="0" i="0" u="none" strike="noStrike" dirty="0" err="1">
                <a:solidFill>
                  <a:srgbClr val="000000"/>
                </a:solidFill>
                <a:effectLst/>
              </a:rPr>
              <a:t>discours</a:t>
            </a:r>
            <a:r>
              <a:rPr lang="it-IT" b="0" i="0" u="none" strike="noStrike" dirty="0">
                <a:solidFill>
                  <a:srgbClr val="000000"/>
                </a:solidFill>
                <a:effectLst/>
              </a:rPr>
              <a:t> sur la </a:t>
            </a:r>
            <a:r>
              <a:rPr lang="it-IT" b="0" i="0" u="none" strike="noStrike" dirty="0" err="1">
                <a:solidFill>
                  <a:srgbClr val="000000"/>
                </a:solidFill>
                <a:effectLst/>
              </a:rPr>
              <a:t>sécurité</a:t>
            </a:r>
            <a:r>
              <a:rPr lang="it-IT" b="0" i="0" u="none" strike="noStrike" dirty="0">
                <a:solidFill>
                  <a:srgbClr val="000000"/>
                </a:solidFill>
                <a:effectLst/>
              </a:rPr>
              <a:t> </a:t>
            </a:r>
            <a:r>
              <a:rPr lang="it-IT" b="0" i="0" u="none" strike="noStrike" dirty="0" err="1">
                <a:solidFill>
                  <a:srgbClr val="000000"/>
                </a:solidFill>
                <a:effectLst/>
              </a:rPr>
              <a:t>climatique</a:t>
            </a:r>
            <a:r>
              <a:rPr lang="it-IT" b="0" i="0" u="none" strike="noStrike" dirty="0">
                <a:solidFill>
                  <a:srgbClr val="000000"/>
                </a:solidFill>
                <a:effectLst/>
              </a:rPr>
              <a:t> </a:t>
            </a:r>
            <a:r>
              <a:rPr lang="it-IT" b="0" i="0" u="none" strike="noStrike" dirty="0" err="1">
                <a:solidFill>
                  <a:srgbClr val="000000"/>
                </a:solidFill>
                <a:effectLst/>
              </a:rPr>
              <a:t>aide</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acteurs</a:t>
            </a:r>
            <a:r>
              <a:rPr lang="it-IT" b="0" i="0" u="none" strike="noStrike" dirty="0">
                <a:solidFill>
                  <a:srgbClr val="000000"/>
                </a:solidFill>
                <a:effectLst/>
              </a:rPr>
              <a:t> </a:t>
            </a:r>
            <a:r>
              <a:rPr lang="it-IT" b="0" i="0" u="none" strike="noStrike" dirty="0" err="1">
                <a:solidFill>
                  <a:srgbClr val="000000"/>
                </a:solidFill>
                <a:effectLst/>
              </a:rPr>
              <a:t>étatiques</a:t>
            </a:r>
            <a:r>
              <a:rPr lang="it-IT" b="0" i="0" u="none" strike="noStrike" dirty="0">
                <a:solidFill>
                  <a:srgbClr val="000000"/>
                </a:solidFill>
                <a:effectLst/>
              </a:rPr>
              <a:t> </a:t>
            </a:r>
            <a:r>
              <a:rPr lang="it-IT" b="0" i="0" u="none" strike="noStrike" dirty="0" err="1">
                <a:solidFill>
                  <a:srgbClr val="000000"/>
                </a:solidFill>
                <a:effectLst/>
              </a:rPr>
              <a:t>régionaux</a:t>
            </a:r>
            <a:r>
              <a:rPr lang="it-IT" b="0" i="0" u="none" strike="noStrike" dirty="0">
                <a:solidFill>
                  <a:srgbClr val="000000"/>
                </a:solidFill>
                <a:effectLst/>
              </a:rPr>
              <a:t> à "se </a:t>
            </a:r>
            <a:r>
              <a:rPr lang="it-IT" b="0" i="0" u="none" strike="noStrike" dirty="0" err="1">
                <a:solidFill>
                  <a:srgbClr val="000000"/>
                </a:solidFill>
                <a:effectLst/>
              </a:rPr>
              <a:t>présenter</a:t>
            </a:r>
            <a:r>
              <a:rPr lang="it-IT" b="0" i="0" u="none" strike="noStrike" dirty="0">
                <a:solidFill>
                  <a:srgbClr val="000000"/>
                </a:solidFill>
                <a:effectLst/>
              </a:rPr>
              <a:t> </a:t>
            </a:r>
            <a:r>
              <a:rPr lang="it-IT" b="0" i="0" u="none" strike="noStrike" dirty="0" err="1">
                <a:solidFill>
                  <a:srgbClr val="000000"/>
                </a:solidFill>
                <a:effectLst/>
              </a:rPr>
              <a:t>comme</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victimes</a:t>
            </a:r>
            <a:r>
              <a:rPr lang="it-IT" b="0" i="0" u="none" strike="noStrike" dirty="0">
                <a:solidFill>
                  <a:srgbClr val="000000"/>
                </a:solidFill>
                <a:effectLst/>
              </a:rPr>
              <a:t>»… </a:t>
            </a:r>
            <a:r>
              <a:rPr lang="it-IT" b="0" i="0" u="none" strike="noStrike" dirty="0" err="1">
                <a:solidFill>
                  <a:srgbClr val="000000"/>
                </a:solidFill>
                <a:effectLst/>
              </a:rPr>
              <a:t>l'accent</a:t>
            </a:r>
            <a:r>
              <a:rPr lang="it-IT" b="0" i="0" u="none" strike="noStrike" dirty="0">
                <a:solidFill>
                  <a:srgbClr val="000000"/>
                </a:solidFill>
                <a:effectLst/>
              </a:rPr>
              <a:t> mis sur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questions</a:t>
            </a:r>
            <a:r>
              <a:rPr lang="it-IT" b="0" i="0" u="none" strike="noStrike" dirty="0">
                <a:solidFill>
                  <a:srgbClr val="000000"/>
                </a:solidFill>
                <a:effectLst/>
              </a:rPr>
              <a:t> </a:t>
            </a:r>
            <a:r>
              <a:rPr lang="it-IT" b="0" i="0" u="none" strike="noStrike" dirty="0" err="1">
                <a:solidFill>
                  <a:srgbClr val="000000"/>
                </a:solidFill>
                <a:effectLst/>
              </a:rPr>
              <a:t>climatiques</a:t>
            </a:r>
            <a:r>
              <a:rPr lang="it-IT" b="0" i="0" u="none" strike="noStrike" dirty="0">
                <a:solidFill>
                  <a:srgbClr val="000000"/>
                </a:solidFill>
                <a:effectLst/>
              </a:rPr>
              <a:t> </a:t>
            </a:r>
            <a:r>
              <a:rPr lang="it-IT" b="0" i="0" u="none" strike="noStrike" dirty="0" err="1">
                <a:solidFill>
                  <a:srgbClr val="000000"/>
                </a:solidFill>
                <a:effectLst/>
              </a:rPr>
              <a:t>tend</a:t>
            </a:r>
            <a:r>
              <a:rPr lang="it-IT" b="0" i="0" u="none" strike="noStrike" dirty="0">
                <a:solidFill>
                  <a:srgbClr val="000000"/>
                </a:solidFill>
                <a:effectLst/>
              </a:rPr>
              <a:t> à </a:t>
            </a:r>
            <a:r>
              <a:rPr lang="it-IT" b="0" i="0" u="none" strike="noStrike" dirty="0" err="1">
                <a:solidFill>
                  <a:srgbClr val="000000"/>
                </a:solidFill>
                <a:effectLst/>
              </a:rPr>
              <a:t>faire</a:t>
            </a:r>
            <a:r>
              <a:rPr lang="it-IT" b="0" i="0" u="none" strike="noStrike" dirty="0">
                <a:solidFill>
                  <a:srgbClr val="000000"/>
                </a:solidFill>
                <a:effectLst/>
              </a:rPr>
              <a:t> </a:t>
            </a:r>
            <a:r>
              <a:rPr lang="it-IT" b="0" i="0" u="none" strike="noStrike" dirty="0" err="1">
                <a:solidFill>
                  <a:srgbClr val="000000"/>
                </a:solidFill>
                <a:effectLst/>
              </a:rPr>
              <a:t>oublier</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questions</a:t>
            </a:r>
            <a:r>
              <a:rPr lang="it-IT" b="0" i="0" u="none" strike="noStrike" dirty="0">
                <a:solidFill>
                  <a:srgbClr val="000000"/>
                </a:solidFill>
                <a:effectLst/>
              </a:rPr>
              <a:t> </a:t>
            </a:r>
            <a:r>
              <a:rPr lang="it-IT" b="0" i="0" u="none" strike="noStrike" dirty="0" err="1">
                <a:solidFill>
                  <a:srgbClr val="000000"/>
                </a:solidFill>
                <a:effectLst/>
              </a:rPr>
              <a:t>politiques</a:t>
            </a:r>
            <a:r>
              <a:rPr lang="it-IT" b="0" i="0" u="none" strike="noStrike" dirty="0">
                <a:solidFill>
                  <a:srgbClr val="000000"/>
                </a:solidFill>
                <a:effectLst/>
              </a:rPr>
              <a:t>, </a:t>
            </a:r>
            <a:r>
              <a:rPr lang="it-IT" b="0" i="0" u="none" strike="noStrike" dirty="0" err="1">
                <a:solidFill>
                  <a:srgbClr val="000000"/>
                </a:solidFill>
                <a:effectLst/>
              </a:rPr>
              <a:t>voire</a:t>
            </a:r>
            <a:r>
              <a:rPr lang="it-IT" b="0" i="0" u="none" strike="noStrike" dirty="0">
                <a:solidFill>
                  <a:srgbClr val="000000"/>
                </a:solidFill>
                <a:effectLst/>
              </a:rPr>
              <a:t> </a:t>
            </a:r>
            <a:r>
              <a:rPr lang="it-IT" b="0" i="0" u="none" strike="noStrike" dirty="0" err="1">
                <a:solidFill>
                  <a:srgbClr val="000000"/>
                </a:solidFill>
                <a:effectLst/>
              </a:rPr>
              <a:t>géopolitiques</a:t>
            </a:r>
            <a:r>
              <a:rPr lang="it-IT" b="0" i="0" u="none" strike="noStrike" dirty="0">
                <a:solidFill>
                  <a:srgbClr val="000000"/>
                </a:solidFill>
                <a:effectLst/>
              </a:rPr>
              <a:t>, y </a:t>
            </a:r>
            <a:r>
              <a:rPr lang="it-IT" b="0" i="0" u="none" strike="noStrike" dirty="0" err="1">
                <a:solidFill>
                  <a:srgbClr val="000000"/>
                </a:solidFill>
                <a:effectLst/>
              </a:rPr>
              <a:t>compris</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opérations</a:t>
            </a:r>
            <a:r>
              <a:rPr lang="it-IT" b="0" i="0" u="none" strike="noStrike" dirty="0">
                <a:solidFill>
                  <a:srgbClr val="000000"/>
                </a:solidFill>
                <a:effectLst/>
              </a:rPr>
              <a:t> d'</a:t>
            </a:r>
            <a:r>
              <a:rPr lang="it-IT" b="0" i="0" u="none" strike="noStrike" dirty="0" err="1">
                <a:solidFill>
                  <a:srgbClr val="000000"/>
                </a:solidFill>
                <a:effectLst/>
              </a:rPr>
              <a:t>infiltration</a:t>
            </a:r>
            <a:r>
              <a:rPr lang="it-IT" b="0" i="0" u="none" strike="noStrike" dirty="0">
                <a:solidFill>
                  <a:srgbClr val="000000"/>
                </a:solidFill>
                <a:effectLst/>
              </a:rPr>
              <a:t> de Khartoum et l'</a:t>
            </a:r>
            <a:r>
              <a:rPr lang="it-IT" b="0" i="0" u="none" strike="noStrike" dirty="0" err="1">
                <a:solidFill>
                  <a:srgbClr val="000000"/>
                </a:solidFill>
                <a:effectLst/>
              </a:rPr>
              <a:t>ingérence</a:t>
            </a:r>
            <a:r>
              <a:rPr lang="it-IT" b="0" i="0" u="none" strike="noStrike" dirty="0">
                <a:solidFill>
                  <a:srgbClr val="000000"/>
                </a:solidFill>
                <a:effectLst/>
              </a:rPr>
              <a:t> de la </a:t>
            </a:r>
            <a:r>
              <a:rPr lang="it-IT" b="0" i="0" u="none" strike="noStrike" dirty="0" err="1">
                <a:solidFill>
                  <a:srgbClr val="000000"/>
                </a:solidFill>
                <a:effectLst/>
              </a:rPr>
              <a:t>Libye</a:t>
            </a:r>
            <a:r>
              <a:rPr lang="it-IT" b="0" i="0" u="none" strike="noStrike" dirty="0">
                <a:solidFill>
                  <a:srgbClr val="000000"/>
                </a:solidFill>
                <a:effectLst/>
              </a:rPr>
              <a:t> et </a:t>
            </a:r>
            <a:r>
              <a:rPr lang="it-IT" b="0" i="0" u="none" strike="noStrike" dirty="0" err="1">
                <a:solidFill>
                  <a:srgbClr val="000000"/>
                </a:solidFill>
                <a:effectLst/>
              </a:rPr>
              <a:t>du</a:t>
            </a:r>
            <a:r>
              <a:rPr lang="it-IT" b="0" i="0" u="none" strike="noStrike" dirty="0">
                <a:solidFill>
                  <a:srgbClr val="000000"/>
                </a:solidFill>
                <a:effectLst/>
              </a:rPr>
              <a:t> </a:t>
            </a:r>
            <a:r>
              <a:rPr lang="it-IT" b="0" i="0" u="none" strike="noStrike" dirty="0" err="1">
                <a:solidFill>
                  <a:srgbClr val="000000"/>
                </a:solidFill>
                <a:effectLst/>
              </a:rPr>
              <a:t>Tchad</a:t>
            </a:r>
            <a:r>
              <a:rPr lang="it-IT" b="0" i="0" u="none" strike="noStrike" dirty="0">
                <a:solidFill>
                  <a:srgbClr val="000000"/>
                </a:solidFill>
                <a:effectLst/>
              </a:rPr>
              <a:t>, qui </a:t>
            </a:r>
            <a:r>
              <a:rPr lang="it-IT" b="0" i="0" u="none" strike="noStrike" dirty="0" err="1">
                <a:solidFill>
                  <a:srgbClr val="000000"/>
                </a:solidFill>
                <a:effectLst/>
              </a:rPr>
              <a:t>ont</a:t>
            </a:r>
            <a:r>
              <a:rPr lang="it-IT" b="0" i="0" u="none" strike="noStrike" dirty="0">
                <a:solidFill>
                  <a:srgbClr val="000000"/>
                </a:solidFill>
                <a:effectLst/>
              </a:rPr>
              <a:t> </a:t>
            </a:r>
            <a:r>
              <a:rPr lang="it-IT" b="0" i="0" u="none" strike="noStrike" dirty="0" err="1">
                <a:solidFill>
                  <a:srgbClr val="000000"/>
                </a:solidFill>
                <a:effectLst/>
              </a:rPr>
              <a:t>toutes</a:t>
            </a:r>
            <a:r>
              <a:rPr lang="it-IT" b="0" i="0" u="none" strike="noStrike" dirty="0">
                <a:solidFill>
                  <a:srgbClr val="000000"/>
                </a:solidFill>
                <a:effectLst/>
              </a:rPr>
              <a:t> </a:t>
            </a:r>
            <a:r>
              <a:rPr lang="it-IT" b="0" i="0" u="none" strike="noStrike" dirty="0" err="1">
                <a:solidFill>
                  <a:srgbClr val="000000"/>
                </a:solidFill>
                <a:effectLst/>
              </a:rPr>
              <a:t>leurs</a:t>
            </a:r>
            <a:r>
              <a:rPr lang="it-IT" b="0" i="0" u="none" strike="noStrike" dirty="0">
                <a:solidFill>
                  <a:srgbClr val="000000"/>
                </a:solidFill>
                <a:effectLst/>
              </a:rPr>
              <a:t> </a:t>
            </a:r>
            <a:r>
              <a:rPr lang="it-IT" b="0" i="0" u="none" strike="noStrike" dirty="0" err="1">
                <a:solidFill>
                  <a:srgbClr val="000000"/>
                </a:solidFill>
                <a:effectLst/>
              </a:rPr>
              <a:t>racines</a:t>
            </a:r>
            <a:r>
              <a:rPr lang="it-IT" b="0" i="0" u="none" strike="noStrike" dirty="0">
                <a:solidFill>
                  <a:srgbClr val="000000"/>
                </a:solidFill>
                <a:effectLst/>
              </a:rPr>
              <a:t> à 1 000 km </a:t>
            </a:r>
            <a:r>
              <a:rPr lang="it-IT" b="0" i="0" u="none" strike="noStrike" dirty="0" err="1">
                <a:solidFill>
                  <a:srgbClr val="000000"/>
                </a:solidFill>
                <a:effectLst/>
              </a:rPr>
              <a:t>du</a:t>
            </a:r>
            <a:r>
              <a:rPr lang="it-IT" b="0" i="0" u="none" strike="noStrike" dirty="0">
                <a:solidFill>
                  <a:srgbClr val="000000"/>
                </a:solidFill>
                <a:effectLst/>
              </a:rPr>
              <a:t> </a:t>
            </a:r>
            <a:r>
              <a:rPr lang="it-IT" b="0" i="0" u="none" strike="noStrike" dirty="0" err="1">
                <a:solidFill>
                  <a:srgbClr val="000000"/>
                </a:solidFill>
                <a:effectLst/>
              </a:rPr>
              <a:t>Darfour</a:t>
            </a:r>
            <a:r>
              <a:rPr lang="it-IT" b="0" i="0" u="none" strike="noStrike" dirty="0">
                <a:solidFill>
                  <a:srgbClr val="000000"/>
                </a:solidFill>
                <a:effectLst/>
              </a:rPr>
              <a:t> et n'</a:t>
            </a:r>
            <a:r>
              <a:rPr lang="it-IT" b="0" i="0" u="none" strike="noStrike" dirty="0" err="1">
                <a:solidFill>
                  <a:srgbClr val="000000"/>
                </a:solidFill>
                <a:effectLst/>
              </a:rPr>
              <a:t>ont</a:t>
            </a:r>
            <a:r>
              <a:rPr lang="it-IT" b="0" i="0" u="none" strike="noStrike" dirty="0">
                <a:solidFill>
                  <a:srgbClr val="000000"/>
                </a:solidFill>
                <a:effectLst/>
              </a:rPr>
              <a:t> </a:t>
            </a:r>
            <a:r>
              <a:rPr lang="it-IT" b="0" i="0" u="none" strike="noStrike" dirty="0" err="1">
                <a:solidFill>
                  <a:srgbClr val="000000"/>
                </a:solidFill>
                <a:effectLst/>
              </a:rPr>
              <a:t>pas</a:t>
            </a:r>
            <a:r>
              <a:rPr lang="it-IT" b="0" i="0" u="none" strike="noStrike" dirty="0">
                <a:solidFill>
                  <a:srgbClr val="000000"/>
                </a:solidFill>
                <a:effectLst/>
              </a:rPr>
              <a:t> grand-</a:t>
            </a:r>
            <a:r>
              <a:rPr lang="it-IT" b="0" i="0" u="none" strike="noStrike" dirty="0" err="1">
                <a:solidFill>
                  <a:srgbClr val="000000"/>
                </a:solidFill>
                <a:effectLst/>
              </a:rPr>
              <a:t>chose</a:t>
            </a:r>
            <a:r>
              <a:rPr lang="it-IT" b="0" i="0" u="none" strike="noStrike" dirty="0">
                <a:solidFill>
                  <a:srgbClr val="000000"/>
                </a:solidFill>
                <a:effectLst/>
              </a:rPr>
              <a:t> à </a:t>
            </a:r>
            <a:r>
              <a:rPr lang="it-IT" b="0" i="0" u="none" strike="noStrike" dirty="0" err="1">
                <a:solidFill>
                  <a:srgbClr val="000000"/>
                </a:solidFill>
                <a:effectLst/>
              </a:rPr>
              <a:t>voir</a:t>
            </a:r>
            <a:r>
              <a:rPr lang="it-IT" b="0" i="0" u="none" strike="noStrike" dirty="0">
                <a:solidFill>
                  <a:srgbClr val="000000"/>
                </a:solidFill>
                <a:effectLst/>
              </a:rPr>
              <a:t> </a:t>
            </a:r>
            <a:r>
              <a:rPr lang="it-IT" b="0" i="0" u="none" strike="noStrike" dirty="0" err="1">
                <a:solidFill>
                  <a:srgbClr val="000000"/>
                </a:solidFill>
                <a:effectLst/>
              </a:rPr>
              <a:t>avec</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précipitations</a:t>
            </a:r>
            <a:r>
              <a:rPr lang="it-IT" b="0" i="0" u="none" strike="noStrike" dirty="0">
                <a:solidFill>
                  <a:srgbClr val="000000"/>
                </a:solidFill>
                <a:effectLst/>
              </a:rPr>
              <a:t> </a:t>
            </a:r>
            <a:r>
              <a:rPr lang="it-IT" b="0" i="0" u="none" strike="noStrike" dirty="0" err="1">
                <a:solidFill>
                  <a:srgbClr val="000000"/>
                </a:solidFill>
                <a:effectLst/>
              </a:rPr>
              <a:t>au</a:t>
            </a:r>
            <a:r>
              <a:rPr lang="it-IT" b="0" i="0" u="none" strike="noStrike" dirty="0">
                <a:solidFill>
                  <a:srgbClr val="000000"/>
                </a:solidFill>
                <a:effectLst/>
              </a:rPr>
              <a:t> </a:t>
            </a:r>
            <a:r>
              <a:rPr lang="it-IT" b="0" i="0" u="none" strike="noStrike" dirty="0" err="1">
                <a:solidFill>
                  <a:srgbClr val="000000"/>
                </a:solidFill>
                <a:effectLst/>
              </a:rPr>
              <a:t>Darfour</a:t>
            </a:r>
            <a:r>
              <a:rPr lang="it-IT" b="0" i="0" u="none" strike="noStrike" dirty="0">
                <a:solidFill>
                  <a:srgbClr val="000000"/>
                </a:solidFill>
                <a:effectLst/>
              </a:rPr>
              <a:t> ipse.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b="0" i="0" u="none" strike="noStrike" dirty="0">
                <a:solidFill>
                  <a:srgbClr val="000000"/>
                </a:solidFill>
                <a:effectLst/>
              </a:rPr>
              <a:t>La </a:t>
            </a:r>
            <a:r>
              <a:rPr lang="it-IT" b="0" i="0" u="none" strike="noStrike" dirty="0" err="1">
                <a:solidFill>
                  <a:srgbClr val="000000"/>
                </a:solidFill>
                <a:effectLst/>
              </a:rPr>
              <a:t>région</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monts</a:t>
            </a:r>
            <a:r>
              <a:rPr lang="it-IT" b="0" i="0" u="none" strike="noStrike" dirty="0">
                <a:solidFill>
                  <a:srgbClr val="000000"/>
                </a:solidFill>
                <a:effectLst/>
              </a:rPr>
              <a:t> </a:t>
            </a:r>
            <a:r>
              <a:rPr lang="it-IT" b="0" i="0" u="none" strike="noStrike" dirty="0" err="1">
                <a:solidFill>
                  <a:srgbClr val="000000"/>
                </a:solidFill>
                <a:effectLst/>
              </a:rPr>
              <a:t>Nouba</a:t>
            </a:r>
            <a:r>
              <a:rPr lang="it-IT" b="0" i="0" u="none" strike="noStrike" dirty="0">
                <a:solidFill>
                  <a:srgbClr val="000000"/>
                </a:solidFill>
                <a:effectLst/>
              </a:rPr>
              <a:t> est </a:t>
            </a:r>
            <a:r>
              <a:rPr lang="it-IT" b="0" i="0" u="none" strike="noStrike" dirty="0" err="1">
                <a:solidFill>
                  <a:srgbClr val="000000"/>
                </a:solidFill>
                <a:effectLst/>
              </a:rPr>
              <a:t>depuis</a:t>
            </a:r>
            <a:r>
              <a:rPr lang="it-IT" b="0" i="0" u="none" strike="noStrike" dirty="0">
                <a:solidFill>
                  <a:srgbClr val="000000"/>
                </a:solidFill>
                <a:effectLst/>
              </a:rPr>
              <a:t> </a:t>
            </a:r>
            <a:r>
              <a:rPr lang="it-IT" b="0" i="0" u="none" strike="noStrike" dirty="0" err="1">
                <a:solidFill>
                  <a:srgbClr val="000000"/>
                </a:solidFill>
                <a:effectLst/>
              </a:rPr>
              <a:t>longtemps</a:t>
            </a:r>
            <a:r>
              <a:rPr lang="it-IT" b="0" i="0" u="none" strike="noStrike" dirty="0">
                <a:solidFill>
                  <a:srgbClr val="000000"/>
                </a:solidFill>
                <a:effectLst/>
              </a:rPr>
              <a:t> la </a:t>
            </a:r>
            <a:r>
              <a:rPr lang="it-IT" b="0" i="0" u="none" strike="noStrike" dirty="0" err="1">
                <a:solidFill>
                  <a:srgbClr val="000000"/>
                </a:solidFill>
                <a:effectLst/>
              </a:rPr>
              <a:t>cible</a:t>
            </a:r>
            <a:r>
              <a:rPr lang="it-IT" b="0" i="0" u="none" strike="noStrike" dirty="0">
                <a:solidFill>
                  <a:srgbClr val="000000"/>
                </a:solidFill>
                <a:effectLst/>
              </a:rPr>
              <a:t> de l'</a:t>
            </a:r>
            <a:r>
              <a:rPr lang="it-IT" b="0" i="0" u="none" strike="noStrike" dirty="0" err="1">
                <a:solidFill>
                  <a:srgbClr val="000000"/>
                </a:solidFill>
                <a:effectLst/>
              </a:rPr>
              <a:t>État</a:t>
            </a:r>
            <a:r>
              <a:rPr lang="it-IT" b="0" i="0" u="none" strike="noStrike" dirty="0">
                <a:solidFill>
                  <a:srgbClr val="000000"/>
                </a:solidFill>
                <a:effectLst/>
              </a:rPr>
              <a:t> </a:t>
            </a:r>
            <a:r>
              <a:rPr lang="it-IT" b="0" i="0" u="none" strike="noStrike" dirty="0" err="1">
                <a:solidFill>
                  <a:srgbClr val="000000"/>
                </a:solidFill>
                <a:effectLst/>
              </a:rPr>
              <a:t>soudanais</a:t>
            </a:r>
            <a:r>
              <a:rPr lang="it-IT" b="0" i="0" u="none" strike="noStrike" dirty="0">
                <a:solidFill>
                  <a:srgbClr val="000000"/>
                </a:solidFill>
                <a:effectLst/>
              </a:rPr>
              <a:t> et de l'élite </a:t>
            </a:r>
            <a:r>
              <a:rPr lang="it-IT" b="0" i="0" u="none" strike="noStrike" dirty="0" err="1">
                <a:solidFill>
                  <a:srgbClr val="000000"/>
                </a:solidFill>
                <a:effectLst/>
              </a:rPr>
              <a:t>reverine</a:t>
            </a:r>
            <a:r>
              <a:rPr lang="it-IT" b="0" i="0" u="none" strike="noStrike" dirty="0">
                <a:solidFill>
                  <a:srgbClr val="000000"/>
                </a:solidFill>
                <a:effectLst/>
              </a:rPr>
              <a:t>, qui </a:t>
            </a:r>
            <a:r>
              <a:rPr lang="it-IT" b="0" i="0" u="none" strike="noStrike" dirty="0" err="1">
                <a:solidFill>
                  <a:srgbClr val="000000"/>
                </a:solidFill>
                <a:effectLst/>
              </a:rPr>
              <a:t>souhaitent</a:t>
            </a:r>
            <a:r>
              <a:rPr lang="it-IT" b="0" i="0" u="none" strike="noStrike" dirty="0">
                <a:solidFill>
                  <a:srgbClr val="000000"/>
                </a:solidFill>
                <a:effectLst/>
              </a:rPr>
              <a:t> s'</a:t>
            </a:r>
            <a:r>
              <a:rPr lang="it-IT" b="0" i="0" u="none" strike="noStrike" dirty="0" err="1">
                <a:solidFill>
                  <a:srgbClr val="000000"/>
                </a:solidFill>
                <a:effectLst/>
              </a:rPr>
              <a:t>approprier</a:t>
            </a:r>
            <a:r>
              <a:rPr lang="it-IT" b="0" i="0" u="none" strike="noStrike" dirty="0">
                <a:solidFill>
                  <a:srgbClr val="000000"/>
                </a:solidFill>
                <a:effectLst/>
              </a:rPr>
              <a:t>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terres</a:t>
            </a:r>
            <a:r>
              <a:rPr lang="it-IT" b="0" i="0" u="none" strike="noStrike" dirty="0">
                <a:solidFill>
                  <a:srgbClr val="000000"/>
                </a:solidFill>
                <a:effectLst/>
              </a:rPr>
              <a:t> </a:t>
            </a:r>
            <a:r>
              <a:rPr lang="it-IT" b="0" i="0" u="none" strike="noStrike" dirty="0" err="1">
                <a:solidFill>
                  <a:srgbClr val="000000"/>
                </a:solidFill>
                <a:effectLst/>
              </a:rPr>
              <a:t>agricoles</a:t>
            </a:r>
            <a:r>
              <a:rPr lang="it-IT" b="0" i="0" u="none" strike="noStrike" dirty="0">
                <a:solidFill>
                  <a:srgbClr val="000000"/>
                </a:solidFill>
                <a:effectLst/>
              </a:rPr>
              <a:t> </a:t>
            </a:r>
            <a:r>
              <a:rPr lang="it-IT" b="0" i="0" u="none" strike="noStrike" dirty="0" err="1">
                <a:solidFill>
                  <a:srgbClr val="000000"/>
                </a:solidFill>
                <a:effectLst/>
              </a:rPr>
              <a:t>pluviales</a:t>
            </a:r>
            <a:r>
              <a:rPr lang="it-IT" b="0" i="0" u="none" strike="noStrike" dirty="0">
                <a:solidFill>
                  <a:srgbClr val="000000"/>
                </a:solidFill>
                <a:effectLst/>
              </a:rPr>
              <a:t> pour la production de </a:t>
            </a:r>
            <a:r>
              <a:rPr lang="it-IT" b="0" i="0" u="none" strike="noStrike" dirty="0" err="1">
                <a:solidFill>
                  <a:srgbClr val="000000"/>
                </a:solidFill>
                <a:effectLst/>
              </a:rPr>
              <a:t>coton</a:t>
            </a:r>
            <a:r>
              <a:rPr lang="it-IT" b="0" i="0" u="none" strike="noStrike" dirty="0">
                <a:solidFill>
                  <a:srgbClr val="000000"/>
                </a:solidFill>
                <a:effectLst/>
              </a:rPr>
              <a:t>. </a:t>
            </a:r>
            <a:r>
              <a:rPr lang="it-IT" b="0" i="0" u="none" strike="noStrike" dirty="0" err="1">
                <a:solidFill>
                  <a:srgbClr val="000000"/>
                </a:solidFill>
                <a:effectLst/>
              </a:rPr>
              <a:t>Cette</a:t>
            </a:r>
            <a:r>
              <a:rPr lang="it-IT" b="0" i="0" u="none" strike="noStrike" dirty="0">
                <a:solidFill>
                  <a:srgbClr val="000000"/>
                </a:solidFill>
                <a:effectLst/>
              </a:rPr>
              <a:t> situation a </a:t>
            </a:r>
            <a:r>
              <a:rPr lang="it-IT" b="0" i="0" u="none" strike="noStrike" dirty="0" err="1">
                <a:solidFill>
                  <a:srgbClr val="000000"/>
                </a:solidFill>
                <a:effectLst/>
              </a:rPr>
              <a:t>atteint</a:t>
            </a:r>
            <a:r>
              <a:rPr lang="it-IT" b="0" i="0" u="none" strike="noStrike" dirty="0">
                <a:solidFill>
                  <a:srgbClr val="000000"/>
                </a:solidFill>
                <a:effectLst/>
              </a:rPr>
              <a:t> son </a:t>
            </a:r>
            <a:r>
              <a:rPr lang="it-IT" b="0" i="0" u="none" strike="noStrike" dirty="0" err="1">
                <a:solidFill>
                  <a:srgbClr val="000000"/>
                </a:solidFill>
                <a:effectLst/>
              </a:rPr>
              <a:t>paroxysme</a:t>
            </a:r>
            <a:r>
              <a:rPr lang="it-IT" b="0" i="0" u="none" strike="noStrike" dirty="0">
                <a:solidFill>
                  <a:srgbClr val="000000"/>
                </a:solidFill>
                <a:effectLst/>
              </a:rPr>
              <a:t> </a:t>
            </a:r>
            <a:r>
              <a:rPr lang="it-IT" b="0" i="0" u="none" strike="noStrike" dirty="0" err="1">
                <a:solidFill>
                  <a:srgbClr val="000000"/>
                </a:solidFill>
                <a:effectLst/>
              </a:rPr>
              <a:t>au</a:t>
            </a:r>
            <a:r>
              <a:rPr lang="it-IT" b="0" i="0" u="none" strike="noStrike" dirty="0">
                <a:solidFill>
                  <a:srgbClr val="000000"/>
                </a:solidFill>
                <a:effectLst/>
              </a:rPr>
              <a:t> </a:t>
            </a:r>
            <a:r>
              <a:rPr lang="it-IT" b="0" i="0" u="none" strike="noStrike" dirty="0" err="1">
                <a:solidFill>
                  <a:srgbClr val="000000"/>
                </a:solidFill>
                <a:effectLst/>
              </a:rPr>
              <a:t>début</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années</a:t>
            </a:r>
            <a:r>
              <a:rPr lang="it-IT" b="0" i="0" u="none" strike="noStrike" dirty="0">
                <a:solidFill>
                  <a:srgbClr val="000000"/>
                </a:solidFill>
                <a:effectLst/>
              </a:rPr>
              <a:t> 1990, </a:t>
            </a:r>
            <a:r>
              <a:rPr lang="it-IT" b="0" i="0" u="none" strike="noStrike" dirty="0" err="1">
                <a:solidFill>
                  <a:srgbClr val="000000"/>
                </a:solidFill>
                <a:effectLst/>
              </a:rPr>
              <a:t>lorsqu'environ</a:t>
            </a:r>
            <a:r>
              <a:rPr lang="it-IT" b="0" i="0" u="none" strike="noStrike" dirty="0">
                <a:solidFill>
                  <a:srgbClr val="000000"/>
                </a:solidFill>
                <a:effectLst/>
              </a:rPr>
              <a:t> 20 à 30 000 </a:t>
            </a:r>
            <a:r>
              <a:rPr lang="it-IT" b="0" i="0" u="none" strike="noStrike" dirty="0" err="1">
                <a:solidFill>
                  <a:srgbClr val="000000"/>
                </a:solidFill>
                <a:effectLst/>
              </a:rPr>
              <a:t>Noubas</a:t>
            </a:r>
            <a:r>
              <a:rPr lang="it-IT" b="0" i="0" u="none" strike="noStrike" dirty="0">
                <a:solidFill>
                  <a:srgbClr val="000000"/>
                </a:solidFill>
                <a:effectLst/>
              </a:rPr>
              <a:t> </a:t>
            </a:r>
            <a:r>
              <a:rPr lang="it-IT" b="0" i="0" u="none" strike="noStrike" dirty="0" err="1">
                <a:solidFill>
                  <a:srgbClr val="000000"/>
                </a:solidFill>
                <a:effectLst/>
              </a:rPr>
              <a:t>ont</a:t>
            </a:r>
            <a:r>
              <a:rPr lang="it-IT" b="0" i="0" u="none" strike="noStrike" dirty="0">
                <a:solidFill>
                  <a:srgbClr val="000000"/>
                </a:solidFill>
                <a:effectLst/>
              </a:rPr>
              <a:t> </a:t>
            </a:r>
            <a:r>
              <a:rPr lang="it-IT" b="0" i="0" u="none" strike="noStrike" dirty="0" err="1">
                <a:solidFill>
                  <a:srgbClr val="000000"/>
                </a:solidFill>
                <a:effectLst/>
              </a:rPr>
              <a:t>été</a:t>
            </a:r>
            <a:r>
              <a:rPr lang="it-IT" b="0" i="0" u="none" strike="noStrike" dirty="0">
                <a:solidFill>
                  <a:srgbClr val="000000"/>
                </a:solidFill>
                <a:effectLst/>
              </a:rPr>
              <a:t> </a:t>
            </a:r>
            <a:r>
              <a:rPr lang="it-IT" b="0" i="0" u="none" strike="noStrike" dirty="0" err="1">
                <a:solidFill>
                  <a:srgbClr val="000000"/>
                </a:solidFill>
                <a:effectLst/>
              </a:rPr>
              <a:t>déportés</a:t>
            </a:r>
            <a:r>
              <a:rPr lang="it-IT" b="0" i="0" u="none" strike="noStrike" dirty="0">
                <a:solidFill>
                  <a:srgbClr val="000000"/>
                </a:solidFill>
                <a:effectLst/>
              </a:rPr>
              <a:t> </a:t>
            </a:r>
            <a:r>
              <a:rPr lang="it-IT" b="0" i="0" u="none" strike="noStrike" dirty="0" err="1">
                <a:solidFill>
                  <a:srgbClr val="000000"/>
                </a:solidFill>
                <a:effectLst/>
              </a:rPr>
              <a:t>dans</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camps</a:t>
            </a:r>
            <a:r>
              <a:rPr lang="it-IT" b="0" i="0" u="none" strike="noStrike" dirty="0">
                <a:solidFill>
                  <a:srgbClr val="000000"/>
                </a:solidFill>
                <a:effectLst/>
              </a:rPr>
              <a:t> de </a:t>
            </a:r>
            <a:r>
              <a:rPr lang="it-IT" b="0" i="0" u="none" strike="noStrike" dirty="0" err="1">
                <a:solidFill>
                  <a:srgbClr val="000000"/>
                </a:solidFill>
                <a:effectLst/>
              </a:rPr>
              <a:t>réinstallation</a:t>
            </a:r>
            <a:r>
              <a:rPr lang="it-IT" b="0" i="0" u="none" strike="noStrike" dirty="0">
                <a:solidFill>
                  <a:srgbClr val="000000"/>
                </a:solidFill>
                <a:effectLst/>
              </a:rPr>
              <a:t> </a:t>
            </a:r>
            <a:r>
              <a:rPr lang="it-IT" b="0" i="0" u="none" strike="noStrike" dirty="0" err="1">
                <a:solidFill>
                  <a:srgbClr val="000000"/>
                </a:solidFill>
                <a:effectLst/>
              </a:rPr>
              <a:t>connus</a:t>
            </a:r>
            <a:r>
              <a:rPr lang="it-IT" b="0" i="0" u="none" strike="noStrike" dirty="0">
                <a:solidFill>
                  <a:srgbClr val="000000"/>
                </a:solidFill>
                <a:effectLst/>
              </a:rPr>
              <a:t> </a:t>
            </a:r>
            <a:r>
              <a:rPr lang="it-IT" b="0" i="0" u="none" strike="noStrike" dirty="0" err="1">
                <a:solidFill>
                  <a:srgbClr val="000000"/>
                </a:solidFill>
                <a:effectLst/>
              </a:rPr>
              <a:t>sous</a:t>
            </a:r>
            <a:r>
              <a:rPr lang="it-IT" b="0" i="0" u="none" strike="noStrike" dirty="0">
                <a:solidFill>
                  <a:srgbClr val="000000"/>
                </a:solidFill>
                <a:effectLst/>
              </a:rPr>
              <a:t> le </a:t>
            </a:r>
            <a:r>
              <a:rPr lang="it-IT" b="0" i="0" u="none" strike="noStrike" dirty="0" err="1">
                <a:solidFill>
                  <a:srgbClr val="000000"/>
                </a:solidFill>
                <a:effectLst/>
              </a:rPr>
              <a:t>nom</a:t>
            </a:r>
            <a:r>
              <a:rPr lang="it-IT" b="0" i="0" u="none" strike="noStrike" dirty="0">
                <a:solidFill>
                  <a:srgbClr val="000000"/>
                </a:solidFill>
                <a:effectLst/>
              </a:rPr>
              <a:t> de "</a:t>
            </a:r>
            <a:r>
              <a:rPr lang="it-IT" b="0" i="0" u="none" strike="noStrike" dirty="0" err="1">
                <a:solidFill>
                  <a:srgbClr val="000000"/>
                </a:solidFill>
                <a:effectLst/>
              </a:rPr>
              <a:t>villages</a:t>
            </a:r>
            <a:r>
              <a:rPr lang="it-IT" b="0" i="0" u="none" strike="noStrike" dirty="0">
                <a:solidFill>
                  <a:srgbClr val="000000"/>
                </a:solidFill>
                <a:effectLst/>
              </a:rPr>
              <a:t> de la </a:t>
            </a:r>
            <a:r>
              <a:rPr lang="it-IT" b="0" i="0" u="none" strike="noStrike" dirty="0" err="1">
                <a:solidFill>
                  <a:srgbClr val="000000"/>
                </a:solidFill>
                <a:effectLst/>
              </a:rPr>
              <a:t>paix</a:t>
            </a:r>
            <a:r>
              <a:rPr lang="it-IT" b="0" i="0" u="none" strike="noStrike" dirty="0">
                <a:solidFill>
                  <a:srgbClr val="000000"/>
                </a:solidFill>
                <a:effectLst/>
              </a:rPr>
              <a:t>" et </a:t>
            </a:r>
            <a:r>
              <a:rPr lang="it-IT" b="0" i="0" u="none" strike="noStrike" dirty="0" err="1">
                <a:solidFill>
                  <a:srgbClr val="000000"/>
                </a:solidFill>
                <a:effectLst/>
              </a:rPr>
              <a:t>contraints</a:t>
            </a:r>
            <a:r>
              <a:rPr lang="it-IT" b="0" i="0" u="none" strike="noStrike" dirty="0">
                <a:solidFill>
                  <a:srgbClr val="000000"/>
                </a:solidFill>
                <a:effectLst/>
              </a:rPr>
              <a:t> de </a:t>
            </a:r>
            <a:r>
              <a:rPr lang="it-IT" b="0" i="0" u="none" strike="noStrike" dirty="0" err="1">
                <a:solidFill>
                  <a:srgbClr val="000000"/>
                </a:solidFill>
                <a:effectLst/>
              </a:rPr>
              <a:t>travailler</a:t>
            </a:r>
            <a:r>
              <a:rPr lang="it-IT" b="0" i="0" u="none" strike="noStrike" dirty="0">
                <a:solidFill>
                  <a:srgbClr val="000000"/>
                </a:solidFill>
                <a:effectLst/>
              </a:rPr>
              <a:t> </a:t>
            </a:r>
            <a:r>
              <a:rPr lang="it-IT" b="0" i="0" u="none" strike="noStrike" dirty="0" err="1">
                <a:solidFill>
                  <a:srgbClr val="000000"/>
                </a:solidFill>
                <a:effectLst/>
              </a:rPr>
              <a:t>dans</a:t>
            </a:r>
            <a:r>
              <a:rPr lang="it-IT" b="0" i="0" u="none" strike="noStrike" dirty="0">
                <a:solidFill>
                  <a:srgbClr val="000000"/>
                </a:solidFill>
                <a:effectLst/>
              </a:rPr>
              <a:t> </a:t>
            </a:r>
            <a:r>
              <a:rPr lang="it-IT" b="0" i="0" u="none" strike="noStrike" dirty="0" err="1">
                <a:solidFill>
                  <a:srgbClr val="000000"/>
                </a:solidFill>
                <a:effectLst/>
              </a:rPr>
              <a:t>des</a:t>
            </a:r>
            <a:r>
              <a:rPr lang="it-IT" b="0" i="0" u="none" strike="noStrike" dirty="0">
                <a:solidFill>
                  <a:srgbClr val="000000"/>
                </a:solidFill>
                <a:effectLst/>
              </a:rPr>
              <a:t> exploitations </a:t>
            </a:r>
            <a:r>
              <a:rPr lang="it-IT" b="0" i="0" u="none" strike="noStrike" dirty="0" err="1">
                <a:solidFill>
                  <a:srgbClr val="000000"/>
                </a:solidFill>
                <a:effectLst/>
              </a:rPr>
              <a:t>agricoles</a:t>
            </a:r>
            <a:r>
              <a:rPr lang="it-IT" b="0" i="0" u="none" strike="noStrike" dirty="0">
                <a:solidFill>
                  <a:srgbClr val="000000"/>
                </a:solidFill>
                <a:effectLst/>
              </a:rPr>
              <a:t> </a:t>
            </a:r>
            <a:r>
              <a:rPr lang="it-IT" b="0" i="0" u="none" strike="noStrike" dirty="0" err="1">
                <a:solidFill>
                  <a:srgbClr val="000000"/>
                </a:solidFill>
                <a:effectLst/>
              </a:rPr>
              <a:t>mécanisées</a:t>
            </a:r>
            <a:r>
              <a:rPr lang="it-IT" b="0" i="0" u="none" strike="noStrike" dirty="0">
                <a:solidFill>
                  <a:srgbClr val="000000"/>
                </a:solidFill>
                <a:effectLst/>
              </a:rPr>
              <a:t> à grande </a:t>
            </a:r>
            <a:r>
              <a:rPr lang="it-IT" b="0" i="0" u="none" strike="noStrike" dirty="0" err="1">
                <a:solidFill>
                  <a:srgbClr val="000000"/>
                </a:solidFill>
                <a:effectLst/>
              </a:rPr>
              <a:t>échelle</a:t>
            </a:r>
            <a:r>
              <a:rPr lang="it-IT" b="0" i="0" u="none" strike="noStrike" dirty="0">
                <a:solidFill>
                  <a:srgbClr val="000000"/>
                </a:solidFill>
                <a:effectLst/>
              </a:rPr>
              <a:t> (Salih, 1995, p. 76), </a:t>
            </a:r>
            <a:r>
              <a:rPr lang="it-IT" b="0" i="0" u="none" strike="noStrike" dirty="0" err="1">
                <a:solidFill>
                  <a:srgbClr val="000000"/>
                </a:solidFill>
                <a:effectLst/>
              </a:rPr>
              <a:t>les</a:t>
            </a:r>
            <a:r>
              <a:rPr lang="it-IT" b="0" i="0" u="none" strike="noStrike" dirty="0">
                <a:solidFill>
                  <a:srgbClr val="000000"/>
                </a:solidFill>
                <a:effectLst/>
              </a:rPr>
              <a:t> </a:t>
            </a:r>
            <a:r>
              <a:rPr lang="it-IT" b="0" i="0" u="none" strike="noStrike" dirty="0" err="1">
                <a:solidFill>
                  <a:srgbClr val="000000"/>
                </a:solidFill>
                <a:effectLst/>
              </a:rPr>
              <a:t>terres</a:t>
            </a:r>
            <a:r>
              <a:rPr lang="it-IT" b="0" i="0" u="none" strike="noStrike" dirty="0">
                <a:solidFill>
                  <a:srgbClr val="000000"/>
                </a:solidFill>
                <a:effectLst/>
              </a:rPr>
              <a:t> </a:t>
            </a:r>
            <a:r>
              <a:rPr lang="it-IT" b="0" i="0" u="none" strike="noStrike" dirty="0" err="1">
                <a:solidFill>
                  <a:srgbClr val="000000"/>
                </a:solidFill>
                <a:effectLst/>
              </a:rPr>
              <a:t>qu'ils</a:t>
            </a:r>
            <a:r>
              <a:rPr lang="it-IT" b="0" i="0" u="none" strike="noStrike" dirty="0">
                <a:solidFill>
                  <a:srgbClr val="000000"/>
                </a:solidFill>
                <a:effectLst/>
              </a:rPr>
              <a:t> s'</a:t>
            </a:r>
            <a:r>
              <a:rPr lang="it-IT" b="0" i="0" u="none" strike="noStrike" dirty="0" err="1">
                <a:solidFill>
                  <a:srgbClr val="000000"/>
                </a:solidFill>
                <a:effectLst/>
              </a:rPr>
              <a:t>étaient</a:t>
            </a:r>
            <a:r>
              <a:rPr lang="it-IT" b="0" i="0" u="none" strike="noStrike" dirty="0">
                <a:solidFill>
                  <a:srgbClr val="000000"/>
                </a:solidFill>
                <a:effectLst/>
              </a:rPr>
              <a:t> </a:t>
            </a:r>
            <a:r>
              <a:rPr lang="it-IT" b="0" i="0" u="none" strike="noStrike" dirty="0" err="1">
                <a:solidFill>
                  <a:srgbClr val="000000"/>
                </a:solidFill>
                <a:effectLst/>
              </a:rPr>
              <a:t>appropriées</a:t>
            </a:r>
            <a:r>
              <a:rPr lang="it-IT" b="0" i="0" u="none" strike="noStrike" dirty="0">
                <a:solidFill>
                  <a:srgbClr val="000000"/>
                </a:solidFill>
                <a:effectLst/>
              </a:rPr>
              <a:t> </a:t>
            </a:r>
            <a:r>
              <a:rPr lang="it-IT" b="0" i="0" u="none" strike="noStrike" dirty="0" err="1">
                <a:solidFill>
                  <a:srgbClr val="000000"/>
                </a:solidFill>
                <a:effectLst/>
              </a:rPr>
              <a:t>étant</a:t>
            </a:r>
            <a:r>
              <a:rPr lang="it-IT" b="0" i="0" u="none" strike="noStrike" dirty="0">
                <a:solidFill>
                  <a:srgbClr val="000000"/>
                </a:solidFill>
                <a:effectLst/>
              </a:rPr>
              <a:t> </a:t>
            </a:r>
            <a:r>
              <a:rPr lang="it-IT" b="0" i="0" u="none" strike="noStrike" dirty="0" err="1">
                <a:solidFill>
                  <a:srgbClr val="000000"/>
                </a:solidFill>
                <a:effectLst/>
              </a:rPr>
              <a:t>ensuite</a:t>
            </a:r>
            <a:r>
              <a:rPr lang="it-IT" b="0" i="0" u="none" strike="noStrike" dirty="0">
                <a:solidFill>
                  <a:srgbClr val="000000"/>
                </a:solidFill>
                <a:effectLst/>
              </a:rPr>
              <a:t> </a:t>
            </a:r>
            <a:r>
              <a:rPr lang="it-IT" b="0" i="0" u="none" strike="noStrike" dirty="0" err="1">
                <a:solidFill>
                  <a:srgbClr val="000000"/>
                </a:solidFill>
                <a:effectLst/>
              </a:rPr>
              <a:t>vendues</a:t>
            </a:r>
            <a:r>
              <a:rPr lang="it-IT" b="0" i="0" u="none" strike="noStrike" dirty="0">
                <a:solidFill>
                  <a:srgbClr val="000000"/>
                </a:solidFill>
                <a:effectLst/>
              </a:rPr>
              <a:t> </a:t>
            </a:r>
            <a:r>
              <a:rPr lang="it-IT" b="0" i="0" u="none" strike="noStrike" dirty="0" err="1">
                <a:solidFill>
                  <a:srgbClr val="000000"/>
                </a:solidFill>
                <a:effectLst/>
              </a:rPr>
              <a:t>aux</a:t>
            </a:r>
            <a:r>
              <a:rPr lang="it-IT" b="0" i="0" u="none" strike="noStrike" dirty="0">
                <a:solidFill>
                  <a:srgbClr val="000000"/>
                </a:solidFill>
                <a:effectLst/>
              </a:rPr>
              <a:t> </a:t>
            </a:r>
            <a:r>
              <a:rPr lang="it-IT" b="0" i="0" u="none" strike="noStrike" dirty="0" err="1">
                <a:solidFill>
                  <a:srgbClr val="000000"/>
                </a:solidFill>
                <a:effectLst/>
              </a:rPr>
              <a:t>enchères</a:t>
            </a:r>
            <a:r>
              <a:rPr lang="it-IT" b="0" i="0" u="none" strike="noStrike" dirty="0">
                <a:solidFill>
                  <a:srgbClr val="000000"/>
                </a:solidFill>
                <a:effectLst/>
              </a:rPr>
              <a:t> à </a:t>
            </a:r>
            <a:r>
              <a:rPr lang="it-IT" b="0" i="0" u="none" strike="noStrike" dirty="0" err="1">
                <a:solidFill>
                  <a:srgbClr val="000000"/>
                </a:solidFill>
                <a:effectLst/>
              </a:rPr>
              <a:t>des</a:t>
            </a:r>
            <a:r>
              <a:rPr lang="it-IT" b="0" i="0" u="none" strike="noStrike" dirty="0">
                <a:solidFill>
                  <a:srgbClr val="000000"/>
                </a:solidFill>
                <a:effectLst/>
              </a:rPr>
              <a:t> entreprises et </a:t>
            </a:r>
            <a:r>
              <a:rPr lang="it-IT" b="0" i="0" u="none" strike="noStrike" dirty="0" err="1">
                <a:solidFill>
                  <a:srgbClr val="000000"/>
                </a:solidFill>
                <a:effectLst/>
              </a:rPr>
              <a:t>des</a:t>
            </a:r>
            <a:r>
              <a:rPr lang="it-IT" b="0" i="0" u="none" strike="noStrike" dirty="0">
                <a:solidFill>
                  <a:srgbClr val="000000"/>
                </a:solidFill>
                <a:effectLst/>
              </a:rPr>
              <a:t> </a:t>
            </a:r>
            <a:r>
              <a:rPr lang="it-IT" b="0" i="0" u="none" strike="noStrike" dirty="0" err="1">
                <a:solidFill>
                  <a:srgbClr val="000000"/>
                </a:solidFill>
                <a:effectLst/>
              </a:rPr>
              <a:t>colons</a:t>
            </a:r>
            <a:r>
              <a:rPr lang="it-IT" b="0" i="0" u="none" strike="noStrike" dirty="0">
                <a:solidFill>
                  <a:srgbClr val="000000"/>
                </a:solidFill>
                <a:effectLst/>
              </a:rPr>
              <a:t> </a:t>
            </a:r>
            <a:r>
              <a:rPr lang="it-IT" b="0" i="0" u="none" strike="noStrike" dirty="0" err="1">
                <a:solidFill>
                  <a:srgbClr val="000000"/>
                </a:solidFill>
                <a:effectLst/>
              </a:rPr>
              <a:t>arabes</a:t>
            </a:r>
            <a:r>
              <a:rPr lang="it-IT" b="0" i="0" u="none" strike="noStrike" dirty="0">
                <a:solidFill>
                  <a:srgbClr val="000000"/>
                </a:solidFill>
                <a:effectLst/>
              </a:rPr>
              <a:t> par le </a:t>
            </a:r>
            <a:r>
              <a:rPr lang="it-IT" b="0" i="0" u="none" strike="noStrike" dirty="0" err="1">
                <a:solidFill>
                  <a:srgbClr val="000000"/>
                </a:solidFill>
                <a:effectLst/>
              </a:rPr>
              <a:t>ministère</a:t>
            </a:r>
            <a:r>
              <a:rPr lang="it-IT" b="0" i="0" u="none" strike="noStrike" dirty="0">
                <a:solidFill>
                  <a:srgbClr val="000000"/>
                </a:solidFill>
                <a:effectLst/>
              </a:rPr>
              <a:t> </a:t>
            </a:r>
            <a:r>
              <a:rPr lang="it-IT" b="0" i="0" u="none" strike="noStrike" dirty="0" err="1">
                <a:solidFill>
                  <a:srgbClr val="000000"/>
                </a:solidFill>
                <a:effectLst/>
              </a:rPr>
              <a:t>soudanais</a:t>
            </a:r>
            <a:r>
              <a:rPr lang="it-IT" b="0" i="0" u="none" strike="noStrike" dirty="0">
                <a:solidFill>
                  <a:srgbClr val="000000"/>
                </a:solidFill>
                <a:effectLst/>
              </a:rPr>
              <a:t> de la </a:t>
            </a:r>
            <a:r>
              <a:rPr lang="it-IT" b="0" i="0" u="none" strike="noStrike" dirty="0" err="1">
                <a:solidFill>
                  <a:srgbClr val="000000"/>
                </a:solidFill>
                <a:effectLst/>
              </a:rPr>
              <a:t>Planification</a:t>
            </a:r>
            <a:r>
              <a:rPr lang="it-IT" b="0" i="0" u="none" strike="noStrike" dirty="0">
                <a:solidFill>
                  <a:srgbClr val="000000"/>
                </a:solidFill>
                <a:effectLst/>
              </a:rPr>
              <a:t>. Va notato che questi progetti si inseriscono in contesto di liberalizzazione </a:t>
            </a:r>
            <a:r>
              <a:rPr lang="it-IT" b="0" i="0" u="none" strike="noStrike" dirty="0" err="1">
                <a:solidFill>
                  <a:srgbClr val="000000"/>
                </a:solidFill>
                <a:effectLst/>
              </a:rPr>
              <a:t>forcibly</a:t>
            </a:r>
            <a:r>
              <a:rPr lang="it-IT" b="0" i="0" u="none" strike="noStrike" dirty="0">
                <a:solidFill>
                  <a:srgbClr val="000000"/>
                </a:solidFill>
                <a:effectLst/>
              </a:rPr>
              <a:t> </a:t>
            </a:r>
            <a:r>
              <a:rPr lang="it-IT" b="0" i="0" u="none" strike="noStrike" dirty="0" err="1">
                <a:solidFill>
                  <a:srgbClr val="000000"/>
                </a:solidFill>
                <a:effectLst/>
              </a:rPr>
              <a:t>implemented</a:t>
            </a:r>
            <a:r>
              <a:rPr lang="it-IT" b="0" i="0" u="none" strike="noStrike" dirty="0">
                <a:solidFill>
                  <a:srgbClr val="000000"/>
                </a:solidFill>
                <a:effectLst/>
              </a:rPr>
              <a:t> by Sudan government </a:t>
            </a:r>
            <a:r>
              <a:rPr lang="it-IT" b="0" i="0" u="none" strike="noStrike" dirty="0" err="1">
                <a:solidFill>
                  <a:srgbClr val="000000"/>
                </a:solidFill>
                <a:effectLst/>
              </a:rPr>
              <a:t>since</a:t>
            </a:r>
            <a:r>
              <a:rPr lang="it-IT" b="0" i="0" u="none" strike="noStrike" dirty="0">
                <a:solidFill>
                  <a:srgbClr val="000000"/>
                </a:solidFill>
                <a:effectLst/>
              </a:rPr>
              <a:t> the 1970s, che cercano di fare del Sudan </a:t>
            </a:r>
            <a:r>
              <a:rPr lang="it-IT" b="0" i="0" u="none" strike="noStrike" dirty="0" err="1">
                <a:solidFill>
                  <a:srgbClr val="000000"/>
                </a:solidFill>
                <a:effectLst/>
              </a:rPr>
              <a:t>African</a:t>
            </a:r>
            <a:r>
              <a:rPr lang="it-IT" b="0" i="0" u="none" strike="noStrike" dirty="0">
                <a:solidFill>
                  <a:srgbClr val="000000"/>
                </a:solidFill>
                <a:effectLst/>
              </a:rPr>
              <a:t> </a:t>
            </a:r>
            <a:r>
              <a:rPr lang="it-IT" b="0" i="0" u="none" strike="noStrike" dirty="0" err="1">
                <a:solidFill>
                  <a:srgbClr val="000000"/>
                </a:solidFill>
                <a:effectLst/>
              </a:rPr>
              <a:t>breadbasket</a:t>
            </a:r>
            <a:r>
              <a:rPr lang="it-IT" b="0" i="0" u="none" strike="noStrike" dirty="0">
                <a:solidFill>
                  <a:srgbClr val="000000"/>
                </a:solidFill>
                <a:effectLst/>
              </a:rPr>
              <a:t>, con massicci trasferimenti terra per usi da export </a:t>
            </a:r>
            <a:r>
              <a:rPr lang="it-IT" b="0" i="0" u="none" strike="noStrike" dirty="0" err="1">
                <a:solidFill>
                  <a:srgbClr val="000000"/>
                </a:solidFill>
                <a:effectLst/>
              </a:rPr>
              <a:t>crops</a:t>
            </a:r>
            <a:endParaRPr lang="it-IT" b="0" i="0" u="none" strike="noStrike" dirty="0">
              <a:solidFill>
                <a:srgbClr val="000000"/>
              </a:solidFill>
              <a:effectLst/>
            </a:endParaRPr>
          </a:p>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13</a:t>
            </a:fld>
            <a:endParaRPr lang="it-IT"/>
          </a:p>
        </p:txBody>
      </p:sp>
    </p:spTree>
    <p:extLst>
      <p:ext uri="{BB962C8B-B14F-4D97-AF65-F5344CB8AC3E}">
        <p14:creationId xmlns:p14="http://schemas.microsoft.com/office/powerpoint/2010/main" val="210293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2</a:t>
            </a:fld>
            <a:endParaRPr lang="it-IT"/>
          </a:p>
        </p:txBody>
      </p:sp>
    </p:spTree>
    <p:extLst>
      <p:ext uri="{BB962C8B-B14F-4D97-AF65-F5344CB8AC3E}">
        <p14:creationId xmlns:p14="http://schemas.microsoft.com/office/powerpoint/2010/main" val="187323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case in point is the Lake Chad climate security narrative. It suggests that Lake Chad has been drying, shrinking and even disappearing; that this is attributable to global anthropogenic climate change; and that this has been a significant causal or contributory factor in the on-going security crisis. This narrative has been advanced by heads of all four of the states bordering Lake Chad, by the African Union; by the key regional institution, the Lake Chad Basin Commission (LCBC); by Barack Obama, John Kerry, Emmanuel Macron, by UNSGs Ban Ki-moon and António Guterres, e da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molti</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think tanks. </a:t>
            </a:r>
            <a:endParaRPr lang="it-IT" dirty="0"/>
          </a:p>
          <a:p>
            <a:r>
              <a:rPr lang="it-IT" dirty="0" err="1"/>
              <a:t>Iconic</a:t>
            </a:r>
            <a:r>
              <a:rPr lang="it-IT" dirty="0"/>
              <a:t> image </a:t>
            </a:r>
            <a:r>
              <a:rPr lang="it-IT" dirty="0" err="1"/>
              <a:t>taken</a:t>
            </a:r>
            <a:r>
              <a:rPr lang="it-IT" dirty="0"/>
              <a:t> from NASA </a:t>
            </a:r>
            <a:r>
              <a:rPr lang="it-IT" dirty="0" err="1"/>
              <a:t>satellites</a:t>
            </a:r>
            <a:r>
              <a:rPr lang="it-IT" dirty="0"/>
              <a:t> of the </a:t>
            </a:r>
            <a:r>
              <a:rPr lang="it-IT" dirty="0" err="1"/>
              <a:t>lake</a:t>
            </a:r>
            <a:r>
              <a:rPr lang="it-IT" dirty="0"/>
              <a:t> </a:t>
            </a:r>
            <a:r>
              <a:rPr lang="it-IT" dirty="0" err="1"/>
              <a:t>chad</a:t>
            </a:r>
            <a:r>
              <a:rPr lang="it-IT" dirty="0"/>
              <a:t> </a:t>
            </a:r>
            <a:r>
              <a:rPr lang="it-IT" dirty="0" err="1"/>
              <a:t>shrinking</a:t>
            </a:r>
            <a:r>
              <a:rPr lang="it-IT" dirty="0"/>
              <a:t> </a:t>
            </a:r>
            <a:r>
              <a:rPr lang="it-IT" dirty="0" err="1"/>
              <a:t>appear</a:t>
            </a:r>
            <a:r>
              <a:rPr lang="it-IT" dirty="0"/>
              <a:t> to </a:t>
            </a:r>
            <a:r>
              <a:rPr lang="it-IT" dirty="0" err="1"/>
              <a:t>provide</a:t>
            </a:r>
            <a:r>
              <a:rPr lang="it-IT" dirty="0"/>
              <a:t> </a:t>
            </a:r>
            <a:r>
              <a:rPr lang="it-IT" dirty="0" err="1"/>
              <a:t>ample</a:t>
            </a:r>
            <a:r>
              <a:rPr lang="it-IT" dirty="0"/>
              <a:t> </a:t>
            </a:r>
            <a:r>
              <a:rPr lang="it-IT" dirty="0" err="1"/>
              <a:t>illustration</a:t>
            </a:r>
            <a:r>
              <a:rPr lang="it-IT" dirty="0"/>
              <a:t> of the impact of </a:t>
            </a:r>
            <a:r>
              <a:rPr lang="it-IT" dirty="0" err="1"/>
              <a:t>climate</a:t>
            </a:r>
            <a:r>
              <a:rPr lang="it-IT" dirty="0"/>
              <a:t> </a:t>
            </a:r>
            <a:r>
              <a:rPr lang="it-IT" dirty="0" err="1"/>
              <a:t>change</a:t>
            </a:r>
            <a:r>
              <a:rPr lang="it-IT" dirty="0"/>
              <a:t> on fragile </a:t>
            </a:r>
            <a:r>
              <a:rPr lang="it-IT" dirty="0" err="1"/>
              <a:t>sahelian</a:t>
            </a:r>
            <a:r>
              <a:rPr lang="it-IT" dirty="0"/>
              <a:t> </a:t>
            </a:r>
            <a:r>
              <a:rPr lang="it-IT" dirty="0" err="1"/>
              <a:t>environment</a:t>
            </a:r>
            <a:r>
              <a:rPr lang="it-IT" dirty="0"/>
              <a:t>, and </a:t>
            </a:r>
            <a:r>
              <a:rPr lang="it-IT" dirty="0" err="1"/>
              <a:t>contribute</a:t>
            </a:r>
            <a:r>
              <a:rPr lang="it-IT" dirty="0"/>
              <a:t> to shaping the </a:t>
            </a:r>
            <a:r>
              <a:rPr lang="it-IT" dirty="0" err="1"/>
              <a:t>imaginary</a:t>
            </a:r>
            <a:r>
              <a:rPr lang="it-IT" dirty="0"/>
              <a:t> </a:t>
            </a:r>
            <a:r>
              <a:rPr lang="it-IT" dirty="0" err="1"/>
              <a:t>that</a:t>
            </a:r>
            <a:r>
              <a:rPr lang="it-IT" dirty="0"/>
              <a:t> </a:t>
            </a:r>
            <a:r>
              <a:rPr lang="it-IT" dirty="0" err="1"/>
              <a:t>underpins</a:t>
            </a:r>
            <a:r>
              <a:rPr lang="it-IT" dirty="0"/>
              <a:t> the </a:t>
            </a:r>
            <a:r>
              <a:rPr lang="it-IT" dirty="0" err="1"/>
              <a:t>climate</a:t>
            </a:r>
            <a:r>
              <a:rPr lang="it-IT" dirty="0"/>
              <a:t> security narrative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idea that terrorism and climate change are some­how connected is a seductive one. It offers interna­tional donors the opportunity to kill two birds with one stone by addressing jointly what are arguably the most pressing issues facing the international community, thereby overcoming political divides. And it provides local governments with a narrative that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depoliticises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conflicts and downplays their own responsibilities.</a:t>
            </a:r>
          </a:p>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3</a:t>
            </a:fld>
            <a:endParaRPr lang="it-IT"/>
          </a:p>
        </p:txBody>
      </p:sp>
    </p:spTree>
    <p:extLst>
      <p:ext uri="{BB962C8B-B14F-4D97-AF65-F5344CB8AC3E}">
        <p14:creationId xmlns:p14="http://schemas.microsoft.com/office/powerpoint/2010/main" val="280601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Satelliti geostazionari cominciano a andare in orbita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since</a:t>
            </a:r>
            <a:r>
              <a:rPr lang="it-IT" sz="1800" dirty="0">
                <a:effectLst/>
                <a:latin typeface="Calibri" panose="020F0502020204030204" pitchFamily="34" charset="0"/>
                <a:ea typeface="Calibri" panose="020F0502020204030204" pitchFamily="34" charset="0"/>
                <a:cs typeface="Times New Roman" panose="02020603050405020304" pitchFamily="18" charset="0"/>
              </a:rPr>
              <a:t> 1964 (7 anni dopo sputnik). </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secondo Hans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Blumemberg</a:t>
            </a:r>
            <a:r>
              <a:rPr lang="it-IT" sz="1800" dirty="0">
                <a:effectLst/>
                <a:latin typeface="Calibri" panose="020F0502020204030204" pitchFamily="34" charset="0"/>
                <a:ea typeface="Calibri" panose="020F0502020204030204" pitchFamily="34" charset="0"/>
                <a:cs typeface="Times New Roman" panose="02020603050405020304" pitchFamily="18" charset="0"/>
              </a:rPr>
              <a:t> la visione della terra dallo spazio rende finalmente la Terra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ri</a:t>
            </a:r>
            <a:r>
              <a:rPr lang="it-IT" sz="1800" dirty="0">
                <a:effectLst/>
                <a:latin typeface="Calibri" panose="020F0502020204030204" pitchFamily="34" charset="0"/>
                <a:ea typeface="Calibri" panose="020F0502020204030204" pitchFamily="34" charset="0"/>
                <a:cs typeface="Times New Roman" panose="02020603050405020304" pitchFamily="18" charset="0"/>
              </a:rPr>
              <a:t>-conoscibile. Fino a prima era sempre stata invisibile, essendo sotto i piedi anziché davanti agli occhi era ovvia e inavvertita. Mancava appunto la negazione come condizione di appariscenza: la terra vista dallo spazio, un’isola blu in un oceano di nulla. È quindi un “miracolo di eccezione, l’unico pianeta blu nel mezzo del deludente deserto celeste”, che finalmente appare ai suoi abitanti come oggetto di pregio, pieno di vita e di valore.</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Secondo Vegetti (L’invenzione del Globo, Einaudi 2017), pensiero proto-ecologista e quello ecumenico-umanitarista devono molto a diffusione di immagini della Terra diffuse dallo spazio, specie via riviste di controcultura americane di quegli anni. Pensiero verde e pacifista, basato su visione olistica del mondo, “per costruire comunità animate da una nuova coscienza etica post-nazionale. Su questo vedi anche </a:t>
            </a:r>
            <a:r>
              <a:rPr lang="en-US" sz="1800" dirty="0" err="1">
                <a:effectLst/>
                <a:latin typeface="Aptos" panose="020B0004020202020204" pitchFamily="34" charset="0"/>
                <a:ea typeface="Aptos" panose="020B0004020202020204" pitchFamily="34" charset="0"/>
                <a:cs typeface="Times New Roman" panose="02020603050405020304" pitchFamily="18" charset="0"/>
              </a:rPr>
              <a:t>Jasanoff</a:t>
            </a:r>
            <a:r>
              <a:rPr lang="en-US" sz="1800" dirty="0">
                <a:effectLst/>
                <a:latin typeface="Aptos" panose="020B0004020202020204" pitchFamily="34" charset="0"/>
                <a:ea typeface="Aptos" panose="020B0004020202020204" pitchFamily="34" charset="0"/>
                <a:cs typeface="Times New Roman" panose="02020603050405020304" pitchFamily="18" charset="0"/>
              </a:rPr>
              <a:t>, S., ‘Image and imagination: The formation of global environmental consciousness’, In: Miller, C. and Edwards, P. (eds.), Changing the Atmosphere: Expert Knowledge and Environmental Governance (MIT Press: Cambridge, MA, 2001</a:t>
            </a:r>
            <a:r>
              <a:rPr lang="it-IT" sz="2800" dirty="0">
                <a:effectLst/>
                <a:latin typeface="Aptos" panose="020B0004020202020204" pitchFamily="34" charset="0"/>
                <a:ea typeface="Aptos" panose="020B000402020202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Calibri" panose="020F050202020403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rivista “Whole Earth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Catalog</a:t>
            </a:r>
            <a:r>
              <a:rPr lang="it-IT" sz="1800" dirty="0">
                <a:effectLst/>
                <a:latin typeface="Calibri" panose="020F0502020204030204" pitchFamily="34" charset="0"/>
                <a:ea typeface="Calibri" panose="020F0502020204030204" pitchFamily="34" charset="0"/>
                <a:cs typeface="Times New Roman" panose="02020603050405020304" pitchFamily="18" charset="0"/>
              </a:rPr>
              <a:t>”, pubblicato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since</a:t>
            </a:r>
            <a:r>
              <a:rPr lang="it-IT" sz="1800" dirty="0">
                <a:effectLst/>
                <a:latin typeface="Calibri" panose="020F0502020204030204" pitchFamily="34" charset="0"/>
                <a:ea typeface="Calibri" panose="020F0502020204030204" pitchFamily="34" charset="0"/>
                <a:cs typeface="Times New Roman" panose="02020603050405020304" pitchFamily="18" charset="0"/>
              </a:rPr>
              <a:t> 1968 (!), e molto diffuso in avanguardie californiane anni ’60 e ’70 (per scambio di stili di vita, Steve Jobs la definirà prototipo di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google</a:t>
            </a:r>
            <a:r>
              <a:rPr lang="it-IT" sz="1800" dirty="0">
                <a:effectLst/>
                <a:latin typeface="Calibri" panose="020F0502020204030204" pitchFamily="34" charset="0"/>
                <a:ea typeface="Calibri" panose="020F0502020204030204" pitchFamily="34" charset="0"/>
                <a:cs typeface="Times New Roman" panose="02020603050405020304" pitchFamily="18" charset="0"/>
              </a:rPr>
              <a:t>). Secondo numero pubblica in copertina immagine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Earthrise</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esprime idea di ricerca di condivisione e sostenibilità sulla terra fragile.</a:t>
            </a:r>
          </a:p>
          <a:p>
            <a:pPr marL="342900" lvl="0" indent="-342900" algn="just">
              <a:buFont typeface="Calibri" panose="020F050202020403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in dicembre 1972 si diffonde moltissimo famosa immagine della Terra scattata da Apollo 17, la cosiddetta Blue Marble, una delle foto più diffuse al mondo (insieme 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rising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flag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iwo</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jima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marylin</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monroe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windy</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skirt</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guevara</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buFont typeface="Calibri" panose="020F050202020403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Nota che in 1968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Sweden</a:t>
            </a:r>
            <a:r>
              <a:rPr lang="it-IT" sz="1800" dirty="0">
                <a:effectLst/>
                <a:latin typeface="Calibri" panose="020F0502020204030204" pitchFamily="34" charset="0"/>
                <a:ea typeface="Calibri" panose="020F0502020204030204" pitchFamily="34" charset="0"/>
                <a:cs typeface="Times New Roman" panose="02020603050405020304" pitchFamily="18" charset="0"/>
              </a:rPr>
              <a:t> esprime per la prima volta idea di fare conference on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environment</a:t>
            </a:r>
            <a:r>
              <a:rPr lang="it-IT" sz="1800" dirty="0">
                <a:effectLst/>
                <a:latin typeface="Calibri" panose="020F0502020204030204" pitchFamily="34" charset="0"/>
                <a:ea typeface="Calibri" panose="020F0502020204030204" pitchFamily="34" charset="0"/>
                <a:cs typeface="Times New Roman" panose="02020603050405020304" pitchFamily="18" charset="0"/>
              </a:rPr>
              <a:t> (anche per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overcome</a:t>
            </a:r>
            <a:r>
              <a:rPr lang="it-IT" sz="1800" dirty="0">
                <a:effectLst/>
                <a:latin typeface="Calibri" panose="020F0502020204030204" pitchFamily="34" charset="0"/>
                <a:ea typeface="Calibri" panose="020F0502020204030204" pitchFamily="34" charset="0"/>
                <a:cs typeface="Times New Roman" panose="02020603050405020304" pitchFamily="18" charset="0"/>
              </a:rPr>
              <a:t> divisioni 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stalmate</a:t>
            </a:r>
            <a:r>
              <a:rPr lang="it-IT" sz="1800" dirty="0">
                <a:effectLst/>
                <a:latin typeface="Calibri" panose="020F0502020204030204" pitchFamily="34" charset="0"/>
                <a:ea typeface="Calibri" panose="020F0502020204030204" pitchFamily="34" charset="0"/>
                <a:cs typeface="Times New Roman" panose="02020603050405020304" pitchFamily="18" charset="0"/>
              </a:rPr>
              <a:t> di guerra fredda: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Sweden</a:t>
            </a:r>
            <a:r>
              <a:rPr lang="it-IT" sz="1800" dirty="0">
                <a:effectLst/>
                <a:latin typeface="Calibri" panose="020F0502020204030204" pitchFamily="34" charset="0"/>
                <a:ea typeface="Calibri" panose="020F0502020204030204" pitchFamily="34" charset="0"/>
                <a:cs typeface="Times New Roman" panose="02020603050405020304" pitchFamily="18" charset="0"/>
              </a:rPr>
              <a:t> era paese neutrale, e in divisioni ci ha già perso un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hammerskjold</a:t>
            </a:r>
            <a:r>
              <a:rPr lang="it-IT" sz="1800" dirty="0">
                <a:effectLst/>
                <a:latin typeface="Calibri" panose="020F0502020204030204" pitchFamily="34" charset="0"/>
                <a:ea typeface="Calibri" panose="020F0502020204030204" pitchFamily="34" charset="0"/>
                <a:cs typeface="Times New Roman" panose="02020603050405020304" pitchFamily="18" charset="0"/>
              </a:rPr>
              <a:t>). E alla fine conferenza si realizza in 1972 (cioè in piena crisi petrolifera), con slogan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Only</a:t>
            </a:r>
            <a:r>
              <a:rPr lang="it-IT" sz="1800" dirty="0">
                <a:effectLst/>
                <a:latin typeface="Calibri" panose="020F0502020204030204" pitchFamily="34" charset="0"/>
                <a:ea typeface="Calibri" panose="020F0502020204030204" pitchFamily="34" charset="0"/>
                <a:cs typeface="Times New Roman" panose="02020603050405020304" pitchFamily="18" charset="0"/>
              </a:rPr>
              <a:t> One Earth. Sebbene si manifestino subito conflitti, legati a partizione globale di guerra fredda – paesi est boicottano con non-invito 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germania</a:t>
            </a:r>
            <a:r>
              <a:rPr lang="it-IT" sz="1800" dirty="0">
                <a:effectLst/>
                <a:latin typeface="Calibri" panose="020F0502020204030204" pitchFamily="34" charset="0"/>
                <a:ea typeface="Calibri" panose="020F0502020204030204" pitchFamily="34" charset="0"/>
                <a:cs typeface="Times New Roman" panose="02020603050405020304" pitchFamily="18" charset="0"/>
              </a:rPr>
              <a:t> est,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cina</a:t>
            </a:r>
            <a:r>
              <a:rPr lang="it-IT" sz="1800" dirty="0">
                <a:effectLst/>
                <a:latin typeface="Calibri" panose="020F0502020204030204" pitchFamily="34" charset="0"/>
                <a:ea typeface="Calibri" panose="020F0502020204030204" pitchFamily="34" charset="0"/>
                <a:cs typeface="Times New Roman" panose="02020603050405020304" pitchFamily="18" charset="0"/>
              </a:rPr>
              <a:t> protesta per presenza sud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vietnam</a:t>
            </a:r>
            <a:r>
              <a:rPr lang="it-IT" sz="1800" dirty="0">
                <a:effectLst/>
                <a:latin typeface="Calibri" panose="020F0502020204030204" pitchFamily="34" charset="0"/>
                <a:ea typeface="Calibri" panose="020F0502020204030204" pitchFamily="34" charset="0"/>
                <a:cs typeface="Times New Roman" panose="02020603050405020304" pitchFamily="18" charset="0"/>
              </a:rPr>
              <a:t> e sud corea, india contesta principio di limiti allo sviluppo</a:t>
            </a:r>
          </a:p>
          <a:p>
            <a:pPr marL="342900" lvl="0" indent="-342900" algn="just">
              <a:buFont typeface="Calibri" panose="020F0502020204030204" pitchFamily="34" charset="0"/>
              <a:buChar char="-"/>
            </a:pPr>
            <a:r>
              <a:rPr lang="it-IT" sz="1800" dirty="0">
                <a:effectLst/>
                <a:latin typeface="Calibri" panose="020F0502020204030204" pitchFamily="34" charset="0"/>
                <a:ea typeface="Calibri" panose="020F0502020204030204" pitchFamily="34" charset="0"/>
                <a:cs typeface="Times New Roman" panose="02020603050405020304" pitchFamily="18" charset="0"/>
              </a:rPr>
              <a:t>A proposito di movimenti ecologisti e pacifisti, in 1971 nasce a Vancouver Greenpeace.</a:t>
            </a:r>
          </a:p>
          <a:p>
            <a:pPr marL="0" marR="0" lvl="0" indent="0" algn="l" defTabSz="914400" rtl="0" eaLnBrk="0" fontAlgn="base" latinLnBrk="0" hangingPunct="0">
              <a:lnSpc>
                <a:spcPct val="100000"/>
              </a:lnSpc>
              <a:spcBef>
                <a:spcPct val="0"/>
              </a:spcBef>
              <a:spcAft>
                <a:spcPct val="0"/>
              </a:spcAft>
              <a:buClrTx/>
              <a:buSzTx/>
              <a:buFontTx/>
              <a:buNone/>
              <a:tabLst/>
              <a:defRPr/>
            </a:pPr>
            <a:r>
              <a:rPr lang="it-IT" b="0" i="0" u="none" strike="noStrike" dirty="0">
                <a:solidFill>
                  <a:srgbClr val="202122"/>
                </a:solidFill>
                <a:effectLst/>
                <a:latin typeface="Arial" panose="020B0604020202020204" pitchFamily="34" charset="0"/>
              </a:rPr>
              <a:t>The </a:t>
            </a:r>
            <a:r>
              <a:rPr lang="it-IT" b="1" i="0" u="none" strike="noStrike" dirty="0">
                <a:solidFill>
                  <a:srgbClr val="202122"/>
                </a:solidFill>
                <a:effectLst/>
                <a:latin typeface="Arial" panose="020B0604020202020204" pitchFamily="34" charset="0"/>
              </a:rPr>
              <a:t>Club of Rome</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is</a:t>
            </a:r>
            <a:r>
              <a:rPr lang="it-IT" b="0" i="0" u="none" strike="noStrike" dirty="0">
                <a:solidFill>
                  <a:srgbClr val="202122"/>
                </a:solidFill>
                <a:effectLst/>
                <a:latin typeface="Arial" panose="020B0604020202020204" pitchFamily="34" charset="0"/>
              </a:rPr>
              <a:t> a </a:t>
            </a:r>
            <a:r>
              <a:rPr lang="it-IT" b="0" i="0" u="none" strike="noStrike" dirty="0" err="1">
                <a:solidFill>
                  <a:srgbClr val="202122"/>
                </a:solidFill>
                <a:effectLst/>
                <a:latin typeface="Arial" panose="020B0604020202020204" pitchFamily="34" charset="0"/>
              </a:rPr>
              <a:t>nonprofit</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informal</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organization</a:t>
            </a:r>
            <a:r>
              <a:rPr lang="it-IT" b="0" i="0" u="none" strike="noStrike" dirty="0">
                <a:solidFill>
                  <a:srgbClr val="202122"/>
                </a:solidFill>
                <a:effectLst/>
                <a:latin typeface="Arial" panose="020B0604020202020204" pitchFamily="34" charset="0"/>
              </a:rPr>
              <a:t> of </a:t>
            </a:r>
            <a:r>
              <a:rPr lang="it-IT" b="0" i="0" u="none" strike="noStrike" dirty="0" err="1">
                <a:solidFill>
                  <a:srgbClr val="202122"/>
                </a:solidFill>
                <a:effectLst/>
                <a:latin typeface="Arial" panose="020B0604020202020204" pitchFamily="34" charset="0"/>
              </a:rPr>
              <a:t>intellectuals</a:t>
            </a:r>
            <a:r>
              <a:rPr lang="it-IT" b="0" i="0" u="none" strike="noStrike" dirty="0">
                <a:solidFill>
                  <a:srgbClr val="202122"/>
                </a:solidFill>
                <a:effectLst/>
                <a:latin typeface="Arial" panose="020B0604020202020204" pitchFamily="34" charset="0"/>
              </a:rPr>
              <a:t> and business leaders, </a:t>
            </a:r>
            <a:r>
              <a:rPr lang="it-IT" b="0" i="0" u="none" strike="noStrike" dirty="0" err="1">
                <a:solidFill>
                  <a:srgbClr val="202122"/>
                </a:solidFill>
                <a:effectLst/>
                <a:latin typeface="Arial" panose="020B0604020202020204" pitchFamily="34" charset="0"/>
              </a:rPr>
              <a:t>founded</a:t>
            </a:r>
            <a:r>
              <a:rPr lang="it-IT" b="0" i="0" u="none" strike="noStrike" dirty="0">
                <a:solidFill>
                  <a:srgbClr val="202122"/>
                </a:solidFill>
                <a:effectLst/>
                <a:latin typeface="Arial" panose="020B0604020202020204" pitchFamily="34" charset="0"/>
              </a:rPr>
              <a:t> in 1968 </a:t>
            </a:r>
            <a:r>
              <a:rPr lang="it-IT" b="0" i="0" u="none" strike="noStrike" dirty="0" err="1">
                <a:solidFill>
                  <a:srgbClr val="202122"/>
                </a:solidFill>
                <a:effectLst/>
                <a:latin typeface="Arial" panose="020B0604020202020204" pitchFamily="34" charset="0"/>
              </a:rPr>
              <a:t>at</a:t>
            </a:r>
            <a:r>
              <a:rPr lang="it-IT" b="0" i="0" u="none" strike="noStrike" dirty="0">
                <a:solidFill>
                  <a:srgbClr val="202122"/>
                </a:solidFill>
                <a:effectLst/>
                <a:latin typeface="Arial" panose="020B0604020202020204" pitchFamily="34" charset="0"/>
              </a:rPr>
              <a:t> </a:t>
            </a:r>
            <a:r>
              <a:rPr lang="it-IT" b="0" i="0" u="none" strike="noStrike" dirty="0">
                <a:effectLst/>
                <a:latin typeface="Arial" panose="020B0604020202020204" pitchFamily="34" charset="0"/>
                <a:hlinkClick r:id="rId3" tooltip="Accademia dei Lincei"/>
              </a:rPr>
              <a:t>Accademia dei Lincei</a:t>
            </a:r>
            <a:r>
              <a:rPr lang="it-IT" b="0" i="0" u="none" strike="noStrike" dirty="0">
                <a:solidFill>
                  <a:srgbClr val="202122"/>
                </a:solidFill>
                <a:effectLst/>
                <a:latin typeface="Arial" panose="020B0604020202020204" pitchFamily="34" charset="0"/>
              </a:rPr>
              <a:t> in </a:t>
            </a:r>
            <a:r>
              <a:rPr lang="it-IT" b="0" i="0" u="none" strike="noStrike" dirty="0">
                <a:effectLst/>
                <a:latin typeface="Arial" panose="020B0604020202020204" pitchFamily="34" charset="0"/>
                <a:hlinkClick r:id="rId4" tooltip="Rome"/>
              </a:rPr>
              <a:t>Rome</a:t>
            </a:r>
            <a:r>
              <a:rPr lang="it-IT" b="0" i="0" u="none" strike="noStrike" dirty="0">
                <a:solidFill>
                  <a:srgbClr val="202122"/>
                </a:solidFill>
                <a:effectLst/>
                <a:latin typeface="Arial" panose="020B0604020202020204" pitchFamily="34" charset="0"/>
              </a:rPr>
              <a:t>, su iniziativa di industriale Aurelio </a:t>
            </a:r>
            <a:r>
              <a:rPr lang="it-IT" b="0" i="0" u="none" strike="noStrike" dirty="0" err="1">
                <a:solidFill>
                  <a:srgbClr val="202122"/>
                </a:solidFill>
                <a:effectLst/>
                <a:latin typeface="Arial" panose="020B0604020202020204" pitchFamily="34" charset="0"/>
              </a:rPr>
              <a:t>Peccei</a:t>
            </a:r>
            <a:r>
              <a:rPr lang="it-IT" b="0" i="0" u="none" strike="noStrike" dirty="0">
                <a:solidFill>
                  <a:srgbClr val="202122"/>
                </a:solidFill>
                <a:effectLst/>
                <a:latin typeface="Arial" panose="020B0604020202020204" pitchFamily="34" charset="0"/>
              </a:rPr>
              <a:t> (studia economia a UNITO, in anni in cui </a:t>
            </a:r>
            <a:r>
              <a:rPr lang="it-IT" b="0" i="0" u="none" strike="noStrike" dirty="0" err="1">
                <a:solidFill>
                  <a:srgbClr val="202122"/>
                </a:solidFill>
                <a:effectLst/>
                <a:latin typeface="Arial" panose="020B0604020202020204" pitchFamily="34" charset="0"/>
              </a:rPr>
              <a:t>arguably</a:t>
            </a:r>
            <a:r>
              <a:rPr lang="it-IT" b="0" i="0" u="none" strike="noStrike" dirty="0">
                <a:solidFill>
                  <a:srgbClr val="202122"/>
                </a:solidFill>
                <a:effectLst/>
                <a:latin typeface="Arial" panose="020B0604020202020204" pitchFamily="34" charset="0"/>
              </a:rPr>
              <a:t> ci insegnava Einaudi; partecipa a resistenza; diventa dirigente FIAT, poi in 1964 amministratore delegato Olivetti) e Alexander King, direttore scientifico di OECD, organizzazione votata allo sviluppo!. Commissionano a MIT un rapporto sui limiti della crescita, che usa </a:t>
            </a:r>
            <a:r>
              <a:rPr lang="it-IT" b="0" i="0" u="none" strike="noStrike" dirty="0" err="1">
                <a:solidFill>
                  <a:srgbClr val="202122"/>
                </a:solidFill>
                <a:effectLst/>
                <a:latin typeface="Arial" panose="020B0604020202020204" pitchFamily="34" charset="0"/>
              </a:rPr>
              <a:t>early</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capacity</a:t>
            </a:r>
            <a:r>
              <a:rPr lang="it-IT" b="0" i="0" u="none" strike="noStrike" dirty="0">
                <a:solidFill>
                  <a:srgbClr val="202122"/>
                </a:solidFill>
                <a:effectLst/>
                <a:latin typeface="Arial" panose="020B0604020202020204" pitchFamily="34" charset="0"/>
              </a:rPr>
              <a:t> of computer </a:t>
            </a:r>
            <a:r>
              <a:rPr lang="it-IT" b="0" i="0" u="none" strike="noStrike" dirty="0" err="1">
                <a:solidFill>
                  <a:srgbClr val="202122"/>
                </a:solidFill>
                <a:effectLst/>
                <a:latin typeface="Arial" panose="020B0604020202020204" pitchFamily="34" charset="0"/>
              </a:rPr>
              <a:t>modelling</a:t>
            </a:r>
            <a:r>
              <a:rPr lang="it-IT" b="0" i="0" u="none" strike="noStrike" dirty="0">
                <a:solidFill>
                  <a:srgbClr val="202122"/>
                </a:solidFill>
                <a:effectLst/>
                <a:latin typeface="Arial" panose="020B0604020202020204" pitchFamily="34" charset="0"/>
              </a:rPr>
              <a:t>, pubblicato a March 1972, pochi mesi prima di conferenza Stoccolma. </a:t>
            </a:r>
            <a:r>
              <a:rPr lang="it-IT" b="0" i="0" u="none" strike="noStrike" dirty="0" err="1">
                <a:solidFill>
                  <a:srgbClr val="000000"/>
                </a:solidFill>
                <a:effectLst/>
                <a:latin typeface="trade-gothic-next"/>
              </a:rPr>
              <a:t>They</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examined</a:t>
            </a:r>
            <a:r>
              <a:rPr lang="it-IT" b="0" i="0" u="none" strike="noStrike" dirty="0">
                <a:solidFill>
                  <a:srgbClr val="000000"/>
                </a:solidFill>
                <a:effectLst/>
                <a:latin typeface="trade-gothic-next"/>
              </a:rPr>
              <a:t> the </a:t>
            </a:r>
            <a:r>
              <a:rPr lang="it-IT" b="0" i="0" u="none" strike="noStrike" dirty="0" err="1">
                <a:solidFill>
                  <a:srgbClr val="000000"/>
                </a:solidFill>
                <a:effectLst/>
                <a:latin typeface="trade-gothic-next"/>
              </a:rPr>
              <a:t>five</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basic</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factors</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that</a:t>
            </a:r>
            <a:r>
              <a:rPr lang="it-IT" b="0" i="0" u="none" strike="noStrike" dirty="0">
                <a:solidFill>
                  <a:srgbClr val="000000"/>
                </a:solidFill>
                <a:effectLst/>
                <a:latin typeface="trade-gothic-next"/>
              </a:rPr>
              <a:t> determine and, in </a:t>
            </a:r>
            <a:r>
              <a:rPr lang="it-IT" b="0" i="0" u="none" strike="noStrike" dirty="0" err="1">
                <a:solidFill>
                  <a:srgbClr val="000000"/>
                </a:solidFill>
                <a:effectLst/>
                <a:latin typeface="trade-gothic-next"/>
              </a:rPr>
              <a:t>their</a:t>
            </a:r>
            <a:r>
              <a:rPr lang="it-IT" b="0" i="0" u="none" strike="noStrike" dirty="0">
                <a:solidFill>
                  <a:srgbClr val="000000"/>
                </a:solidFill>
                <a:effectLst/>
                <a:latin typeface="trade-gothic-next"/>
              </a:rPr>
              <a:t> interactions, </a:t>
            </a:r>
            <a:r>
              <a:rPr lang="it-IT" b="0" i="0" u="none" strike="noStrike" dirty="0" err="1">
                <a:solidFill>
                  <a:srgbClr val="000000"/>
                </a:solidFill>
                <a:effectLst/>
                <a:latin typeface="trade-gothic-next"/>
              </a:rPr>
              <a:t>ultimately</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limit</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growth</a:t>
            </a:r>
            <a:r>
              <a:rPr lang="it-IT" b="0" i="0" u="none" strike="noStrike" dirty="0">
                <a:solidFill>
                  <a:srgbClr val="000000"/>
                </a:solidFill>
                <a:effectLst/>
                <a:latin typeface="trade-gothic-next"/>
              </a:rPr>
              <a:t> on </a:t>
            </a:r>
            <a:r>
              <a:rPr lang="it-IT" b="0" i="0" u="none" strike="noStrike" dirty="0" err="1">
                <a:solidFill>
                  <a:srgbClr val="000000"/>
                </a:solidFill>
                <a:effectLst/>
                <a:latin typeface="trade-gothic-next"/>
              </a:rPr>
              <a:t>this</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planet</a:t>
            </a:r>
            <a:r>
              <a:rPr lang="it-IT" b="0" i="0" u="none" strike="noStrike" dirty="0">
                <a:solidFill>
                  <a:srgbClr val="000000"/>
                </a:solidFill>
                <a:effectLst/>
                <a:latin typeface="trade-gothic-next"/>
              </a:rPr>
              <a:t> – </a:t>
            </a:r>
            <a:r>
              <a:rPr lang="it-IT" b="0" i="0" u="none" strike="noStrike" dirty="0" err="1">
                <a:solidFill>
                  <a:srgbClr val="000000"/>
                </a:solidFill>
                <a:effectLst/>
                <a:latin typeface="trade-gothic-next"/>
              </a:rPr>
              <a:t>population</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agricultural</a:t>
            </a:r>
            <a:r>
              <a:rPr lang="it-IT" b="0" i="0" u="none" strike="noStrike" dirty="0">
                <a:solidFill>
                  <a:srgbClr val="000000"/>
                </a:solidFill>
                <a:effectLst/>
                <a:latin typeface="trade-gothic-next"/>
              </a:rPr>
              <a:t> production, non-</a:t>
            </a:r>
            <a:r>
              <a:rPr lang="it-IT" b="0" i="0" u="none" strike="noStrike" dirty="0" err="1">
                <a:solidFill>
                  <a:srgbClr val="000000"/>
                </a:solidFill>
                <a:effectLst/>
                <a:latin typeface="trade-gothic-next"/>
              </a:rPr>
              <a:t>renewable</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resource</a:t>
            </a:r>
            <a:r>
              <a:rPr lang="it-IT" b="0" i="0" u="none" strike="noStrike" dirty="0">
                <a:solidFill>
                  <a:srgbClr val="000000"/>
                </a:solidFill>
                <a:effectLst/>
                <a:latin typeface="trade-gothic-next"/>
              </a:rPr>
              <a:t> </a:t>
            </a:r>
            <a:r>
              <a:rPr lang="it-IT" b="0" i="0" u="none" strike="noStrike" dirty="0" err="1">
                <a:solidFill>
                  <a:srgbClr val="000000"/>
                </a:solidFill>
                <a:effectLst/>
                <a:latin typeface="trade-gothic-next"/>
              </a:rPr>
              <a:t>depletion</a:t>
            </a:r>
            <a:r>
              <a:rPr lang="it-IT" b="0" i="0" u="none" strike="noStrike" dirty="0">
                <a:solidFill>
                  <a:srgbClr val="000000"/>
                </a:solidFill>
                <a:effectLst/>
                <a:latin typeface="trade-gothic-next"/>
              </a:rPr>
              <a:t>, industrial output and </a:t>
            </a:r>
            <a:r>
              <a:rPr lang="it-IT" b="0" i="0" u="none" strike="noStrike" dirty="0" err="1">
                <a:solidFill>
                  <a:srgbClr val="000000"/>
                </a:solidFill>
                <a:effectLst/>
                <a:latin typeface="trade-gothic-next"/>
              </a:rPr>
              <a:t>pollution</a:t>
            </a:r>
            <a:r>
              <a:rPr lang="it-IT" b="0" i="0" u="none" strike="noStrike" dirty="0">
                <a:solidFill>
                  <a:srgbClr val="000000"/>
                </a:solidFill>
                <a:effectLst/>
                <a:latin typeface="trade-gothic-next"/>
              </a:rPr>
              <a:t>. </a:t>
            </a:r>
            <a:r>
              <a:rPr lang="it-IT" b="0" i="0" u="none" strike="noStrike" dirty="0">
                <a:solidFill>
                  <a:srgbClr val="202122"/>
                </a:solidFill>
                <a:effectLst/>
                <a:latin typeface="Arial" panose="020B0604020202020204" pitchFamily="34" charset="0"/>
              </a:rPr>
              <a:t>Rapporto sarà poi molto criticato da Amartya Sen. Oggi fanno parte di Club un centinaio di esperti, fra cui in Italia Gianfranco Bologna (ex presidente WWF) e Vincenzo </a:t>
            </a:r>
            <a:r>
              <a:rPr lang="it-IT" b="0" i="0" u="none" strike="noStrike" dirty="0" err="1">
                <a:solidFill>
                  <a:srgbClr val="202122"/>
                </a:solidFill>
                <a:effectLst/>
                <a:latin typeface="Arial" panose="020B0604020202020204" pitchFamily="34" charset="0"/>
              </a:rPr>
              <a:t>Fioramonti</a:t>
            </a:r>
            <a:r>
              <a:rPr lang="it-IT" b="0" i="0" u="none" strike="noStrike" dirty="0">
                <a:solidFill>
                  <a:srgbClr val="202122"/>
                </a:solidFill>
                <a:effectLst/>
                <a:latin typeface="Arial" panose="020B0604020202020204" pitchFamily="34" charset="0"/>
              </a:rPr>
              <a:t> (ex ministro università). Co-presidente è una filosofa argentina allieva di Borges.</a:t>
            </a:r>
          </a:p>
          <a:p>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4</a:t>
            </a:fld>
            <a:endParaRPr lang="it-IT"/>
          </a:p>
        </p:txBody>
      </p:sp>
    </p:spTree>
    <p:extLst>
      <p:ext uri="{BB962C8B-B14F-4D97-AF65-F5344CB8AC3E}">
        <p14:creationId xmlns:p14="http://schemas.microsoft.com/office/powerpoint/2010/main" val="376429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Sebbene approccio di determinismo ambientale sia ampiamente screditato in accademia, rimane – proprio per via di sua semplicità – grande successo di pubblico e di policy impact up to date, come dimostra popolarità di teorie di Jared Diamond (Armi Acciaio e Malattie, molto determinista su differenze di sviluppo fra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europa</a:t>
            </a:r>
            <a:r>
              <a:rPr lang="it-IT" sz="1800" dirty="0">
                <a:effectLst/>
                <a:latin typeface="Calibri" panose="020F0502020204030204" pitchFamily="34" charset="0"/>
                <a:ea typeface="Calibri" panose="020F0502020204030204" pitchFamily="34" charset="0"/>
                <a:cs typeface="Times New Roman" panose="02020603050405020304" pitchFamily="18" charset="0"/>
              </a:rPr>
              <a:t> e resto; ma che anche riporta conflitto in Rwanda a de facto conflitto ambientale per risorse) o di Geoffrey Sachs (The End of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Poverty</a:t>
            </a:r>
            <a:r>
              <a:rPr lang="it-IT" sz="1800" dirty="0">
                <a:effectLst/>
                <a:latin typeface="Calibri" panose="020F0502020204030204" pitchFamily="34" charset="0"/>
                <a:ea typeface="Calibri" panose="020F0502020204030204" pitchFamily="34" charset="0"/>
                <a:cs typeface="Times New Roman" panose="02020603050405020304" pitchFamily="18" charset="0"/>
              </a:rPr>
              <a:t>, e nota che anche Mark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Bassin</a:t>
            </a:r>
            <a:r>
              <a:rPr lang="it-IT" sz="1800" dirty="0">
                <a:effectLst/>
                <a:latin typeface="Calibri" panose="020F0502020204030204" pitchFamily="34" charset="0"/>
                <a:ea typeface="Calibri" panose="020F0502020204030204" pitchFamily="34" charset="0"/>
                <a:cs typeface="Times New Roman" panose="02020603050405020304" pitchFamily="18" charset="0"/>
              </a:rPr>
              <a:t> considera Sachs come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reinterprete</a:t>
            </a:r>
            <a:r>
              <a:rPr lang="it-IT" sz="1800" dirty="0">
                <a:effectLst/>
                <a:latin typeface="Calibri" panose="020F0502020204030204" pitchFamily="34" charset="0"/>
                <a:ea typeface="Calibri" panose="020F0502020204030204" pitchFamily="34" charset="0"/>
                <a:cs typeface="Times New Roman" panose="02020603050405020304" pitchFamily="18" charset="0"/>
              </a:rPr>
              <a:t> contemporaneo di teoria deterministiche della natura, già sollevate da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early</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geopolitics</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r>
              <a:rPr lang="it-IT" dirty="0">
                <a:effectLst/>
              </a:rPr>
              <a:t> Nota libro di Homer-Dixon </a:t>
            </a:r>
            <a:r>
              <a:rPr lang="it-IT" dirty="0" err="1">
                <a:effectLst/>
              </a:rPr>
              <a:t>published</a:t>
            </a:r>
            <a:r>
              <a:rPr lang="it-IT" dirty="0">
                <a:effectLst/>
              </a:rPr>
              <a:t> by </a:t>
            </a:r>
            <a:r>
              <a:rPr lang="it-IT" dirty="0" err="1">
                <a:effectLst/>
              </a:rPr>
              <a:t>princeton</a:t>
            </a:r>
            <a:r>
              <a:rPr lang="it-IT" dirty="0">
                <a:effectLst/>
              </a:rPr>
              <a:t> UP.</a:t>
            </a:r>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5</a:t>
            </a:fld>
            <a:endParaRPr lang="it-IT"/>
          </a:p>
        </p:txBody>
      </p:sp>
    </p:spTree>
    <p:extLst>
      <p:ext uri="{BB962C8B-B14F-4D97-AF65-F5344CB8AC3E}">
        <p14:creationId xmlns:p14="http://schemas.microsoft.com/office/powerpoint/2010/main" val="322225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lgn="just">
              <a:buFont typeface="Courier New" panose="02070309020205020404" pitchFamily="49" charset="0"/>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But 2007 turning point: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british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FCO Margaret Beckett, the one who famously argued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 failing climate means more failed states”,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April UK ha rotating presidency di UNSC, 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promuove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an unprecedented UNSC debate on the subjects of climate change, energy supplies and security.</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buFont typeface="Courier New" panose="02070309020205020404" pitchFamily="49" charset="0"/>
              <a:buNone/>
            </a:pPr>
            <a:r>
              <a:rPr lang="en-US" sz="1200" dirty="0">
                <a:effectLst/>
                <a:latin typeface="Times New Roman" panose="02020603050405020304" pitchFamily="18" charset="0"/>
                <a:ea typeface="Calibri" panose="020F0502020204030204" pitchFamily="34" charset="0"/>
              </a:rPr>
              <a:t>In June 2007 </a:t>
            </a:r>
            <a:r>
              <a:rPr lang="en-US" sz="1200" dirty="0" err="1">
                <a:effectLst/>
                <a:latin typeface="Times New Roman" panose="02020603050405020304" pitchFamily="18" charset="0"/>
                <a:ea typeface="Calibri" panose="020F0502020204030204" pitchFamily="34" charset="0"/>
              </a:rPr>
              <a:t>esce</a:t>
            </a:r>
            <a:r>
              <a:rPr lang="en-US" sz="1200" dirty="0">
                <a:effectLst/>
                <a:latin typeface="Times New Roman" panose="02020603050405020304" pitchFamily="18" charset="0"/>
                <a:ea typeface="Calibri" panose="020F0502020204030204" pitchFamily="34" charset="0"/>
              </a:rPr>
              <a:t> UNEP report suggesting that the conflict in Darfur had in part been driven by climate change and environmental degradation, stating that “there is a very close link between land degradation, desertification and the conflict in Darfur”</a:t>
            </a:r>
          </a:p>
          <a:p>
            <a:pPr marL="0" lvl="0" indent="0" algn="just">
              <a:buFont typeface="Courier New" panose="02070309020205020404" pitchFamily="49" charset="0"/>
              <a:buNone/>
            </a:pPr>
            <a:r>
              <a:rPr lang="en-US" sz="1200" dirty="0">
                <a:effectLst/>
                <a:latin typeface="Times New Roman" panose="02020603050405020304" pitchFamily="18" charset="0"/>
                <a:ea typeface="Calibri" panose="020F0502020204030204" pitchFamily="34" charset="0"/>
              </a:rPr>
              <a:t>in October </a:t>
            </a:r>
            <a:r>
              <a:rPr lang="en-US" sz="1800" dirty="0">
                <a:effectLst/>
                <a:latin typeface="Calibri" panose="020F0502020204030204" pitchFamily="34" charset="0"/>
                <a:ea typeface="Calibri" panose="020F0502020204030204" pitchFamily="34" charset="0"/>
                <a:cs typeface="Times New Roman" panose="02020603050405020304" pitchFamily="18" charset="0"/>
              </a:rPr>
              <a:t>2007: Nobel peace price per IPCC e Al Gore of An Inconvenient Truth.</a:t>
            </a:r>
          </a:p>
          <a:p>
            <a:pPr marL="0" marR="0" lvl="0" indent="0" algn="just" defTabSz="914400" rtl="0" eaLnBrk="0" fontAlgn="base" latinLnBrk="0" hangingPunct="0">
              <a:lnSpc>
                <a:spcPct val="100000"/>
              </a:lnSpc>
              <a:spcBef>
                <a:spcPct val="0"/>
              </a:spcBef>
              <a:spcAft>
                <a:spcPct val="0"/>
              </a:spcAft>
              <a:buClrTx/>
              <a:buSzTx/>
              <a:buFont typeface="Courier New" panose="02070309020205020404" pitchFamily="49" charset="0"/>
              <a:buNone/>
              <a:tabLst/>
              <a:defRPr/>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Nota che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wave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securitization</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climate-change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in 2007 è anche perché a Novembre 2007 c’è COP meeting di UNFCCC che per la prima volta comincia a discutere il post-</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kyoto</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due to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expire</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in 2012. E quindi c’è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increasing</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err="1">
                <a:effectLst/>
                <a:latin typeface="Times New Roman" panose="02020603050405020304" pitchFamily="18" charset="0"/>
                <a:ea typeface="Calibri" panose="020F0502020204030204" pitchFamily="34" charset="0"/>
                <a:cs typeface="Times New Roman" panose="02020603050405020304" pitchFamily="18" charset="0"/>
              </a:rPr>
              <a:t>urgency</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to take action. </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In tutto processo c’è forte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pushbacks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by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african</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countries, che essenzialmente demand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loss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damage</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compensation</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mechanisms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Apex of the decade is Resolution 63/281 (2009), in which UNGA</a:t>
            </a:r>
            <a:r>
              <a:rPr lang="fr-FR" sz="1200" dirty="0">
                <a:effectLst/>
                <a:latin typeface="Times New Roman" panose="02020603050405020304" pitchFamily="18"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nvite</a:t>
            </a:r>
            <a:r>
              <a:rPr lang="en-US" sz="1200" dirty="0">
                <a:effectLst/>
                <a:latin typeface="Calibri" panose="020F0502020204030204" pitchFamily="34" charset="0"/>
                <a:ea typeface="Calibri" panose="020F0502020204030204" pitchFamily="34" charset="0"/>
                <a:cs typeface="Times New Roman" panose="02020603050405020304" pitchFamily="18" charset="0"/>
              </a:rPr>
              <a:t>[d] to intensify their efforts in considering and addressing climate change, including its possible security implications’ – introduces threat multiplier framework</a:t>
            </a:r>
            <a:endParaRPr lang="it-IT" dirty="0">
              <a:effectLst/>
            </a:endParaRPr>
          </a:p>
          <a:p>
            <a:pPr marL="0" marR="0" lvl="0" indent="0" algn="just" defTabSz="914400" rtl="0" eaLnBrk="0" fontAlgn="base" latinLnBrk="0" hangingPunct="0">
              <a:lnSpc>
                <a:spcPct val="100000"/>
              </a:lnSpc>
              <a:spcBef>
                <a:spcPct val="0"/>
              </a:spcBef>
              <a:spcAft>
                <a:spcPct val="0"/>
              </a:spcAft>
              <a:buClrTx/>
              <a:buSzTx/>
              <a:buFont typeface="Courier New" panose="02070309020205020404" pitchFamily="49" charset="0"/>
              <a:buNone/>
              <a:tabLst/>
              <a:defRPr/>
            </a:pPr>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6</a:t>
            </a:fld>
            <a:endParaRPr lang="it-IT"/>
          </a:p>
        </p:txBody>
      </p:sp>
    </p:spTree>
    <p:extLst>
      <p:ext uri="{BB962C8B-B14F-4D97-AF65-F5344CB8AC3E}">
        <p14:creationId xmlns:p14="http://schemas.microsoft.com/office/powerpoint/2010/main" val="262602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Initially</a:t>
            </a:r>
            <a:r>
              <a:rPr lang="it-IT" dirty="0"/>
              <a:t> </a:t>
            </a:r>
            <a:r>
              <a:rPr lang="it-IT" dirty="0" err="1"/>
              <a:t>african</a:t>
            </a:r>
            <a:r>
              <a:rPr lang="it-IT" dirty="0"/>
              <a:t> countries </a:t>
            </a:r>
            <a:r>
              <a:rPr lang="it-IT" dirty="0" err="1"/>
              <a:t>were</a:t>
            </a:r>
            <a:r>
              <a:rPr lang="it-IT" dirty="0"/>
              <a:t> </a:t>
            </a:r>
            <a:r>
              <a:rPr lang="it-IT" dirty="0" err="1"/>
              <a:t>quite</a:t>
            </a:r>
            <a:r>
              <a:rPr lang="it-IT" dirty="0"/>
              <a:t> </a:t>
            </a:r>
            <a:r>
              <a:rPr lang="it-IT" dirty="0" err="1"/>
              <a:t>reluctant</a:t>
            </a:r>
            <a:r>
              <a:rPr lang="it-IT" dirty="0"/>
              <a:t> to </a:t>
            </a:r>
            <a:r>
              <a:rPr lang="it-IT" dirty="0" err="1"/>
              <a:t>endorse</a:t>
            </a:r>
            <a:r>
              <a:rPr lang="it-IT" dirty="0"/>
              <a:t> the </a:t>
            </a:r>
            <a:r>
              <a:rPr lang="it-IT" dirty="0" err="1"/>
              <a:t>climate</a:t>
            </a:r>
            <a:r>
              <a:rPr lang="it-IT" dirty="0"/>
              <a:t> security narrative, and </a:t>
            </a:r>
            <a:r>
              <a:rPr lang="it-IT" dirty="0" err="1"/>
              <a:t>were</a:t>
            </a:r>
            <a:r>
              <a:rPr lang="it-IT" dirty="0"/>
              <a:t> </a:t>
            </a:r>
            <a:r>
              <a:rPr lang="it-IT" dirty="0" err="1"/>
              <a:t>instead</a:t>
            </a:r>
            <a:r>
              <a:rPr lang="it-IT" dirty="0"/>
              <a:t> more </a:t>
            </a:r>
            <a:r>
              <a:rPr lang="it-IT" dirty="0" err="1"/>
              <a:t>focused</a:t>
            </a:r>
            <a:r>
              <a:rPr lang="it-IT" dirty="0"/>
              <a:t> on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demanding</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loss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damage</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compensation</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mechanisms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That’s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very</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clear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if</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one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reads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delcarations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made in the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subsequent</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UNSC and UNGA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debates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on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climate</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and security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which</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happened</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in the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subsequent</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200" dirty="0" err="1">
                <a:effectLst/>
                <a:latin typeface="Times New Roman" panose="02020603050405020304" pitchFamily="18" charset="0"/>
                <a:ea typeface="Calibri" panose="020F0502020204030204" pitchFamily="34" charset="0"/>
                <a:cs typeface="Times New Roman" panose="02020603050405020304" pitchFamily="18" charset="0"/>
              </a:rPr>
              <a:t>years</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it-IT" sz="1200" dirty="0">
                <a:effectLst/>
                <a:latin typeface="Times New Roman" panose="02020603050405020304" pitchFamily="18" charset="0"/>
                <a:cs typeface="Times New Roman" panose="02020603050405020304" pitchFamily="18" charset="0"/>
              </a:rPr>
              <a:t>But </a:t>
            </a:r>
            <a:r>
              <a:rPr lang="it-IT" sz="1200" dirty="0" err="1">
                <a:effectLst/>
                <a:latin typeface="Times New Roman" panose="02020603050405020304" pitchFamily="18" charset="0"/>
                <a:cs typeface="Times New Roman" panose="02020603050405020304" pitchFamily="18" charset="0"/>
              </a:rPr>
              <a:t>then</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things</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changed</a:t>
            </a:r>
            <a:r>
              <a:rPr lang="it-IT" sz="1200" dirty="0">
                <a:effectLst/>
                <a:latin typeface="Times New Roman" panose="02020603050405020304" pitchFamily="18" charset="0"/>
                <a:cs typeface="Times New Roman" panose="02020603050405020304" pitchFamily="18" charset="0"/>
              </a:rPr>
              <a:t>, and </a:t>
            </a:r>
            <a:r>
              <a:rPr lang="it-IT" sz="1200" dirty="0" err="1">
                <a:effectLst/>
                <a:latin typeface="Times New Roman" panose="02020603050405020304" pitchFamily="18" charset="0"/>
                <a:cs typeface="Times New Roman" panose="02020603050405020304" pitchFamily="18" charset="0"/>
              </a:rPr>
              <a:t>african</a:t>
            </a:r>
            <a:r>
              <a:rPr lang="it-IT" sz="1200" dirty="0">
                <a:effectLst/>
                <a:latin typeface="Times New Roman" panose="02020603050405020304" pitchFamily="18" charset="0"/>
                <a:cs typeface="Times New Roman" panose="02020603050405020304" pitchFamily="18" charset="0"/>
              </a:rPr>
              <a:t> countries </a:t>
            </a:r>
            <a:r>
              <a:rPr lang="it-IT" sz="1200" dirty="0" err="1">
                <a:effectLst/>
                <a:latin typeface="Times New Roman" panose="02020603050405020304" pitchFamily="18" charset="0"/>
                <a:cs typeface="Times New Roman" panose="02020603050405020304" pitchFamily="18" charset="0"/>
              </a:rPr>
              <a:t>eventually</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appropriated</a:t>
            </a:r>
            <a:r>
              <a:rPr lang="it-IT" sz="1200" dirty="0">
                <a:effectLst/>
                <a:latin typeface="Times New Roman" panose="02020603050405020304" pitchFamily="18" charset="0"/>
                <a:cs typeface="Times New Roman" panose="02020603050405020304" pitchFamily="18" charset="0"/>
              </a:rPr>
              <a:t> </a:t>
            </a:r>
            <a:r>
              <a:rPr lang="it-IT" sz="1200" dirty="0" err="1">
                <a:effectLst/>
                <a:latin typeface="Times New Roman" panose="02020603050405020304" pitchFamily="18" charset="0"/>
                <a:cs typeface="Times New Roman" panose="02020603050405020304" pitchFamily="18" charset="0"/>
              </a:rPr>
              <a:t>this</a:t>
            </a:r>
            <a:r>
              <a:rPr lang="it-IT" sz="1200" dirty="0">
                <a:effectLst/>
                <a:latin typeface="Times New Roman" panose="02020603050405020304" pitchFamily="18" charset="0"/>
                <a:cs typeface="Times New Roman" panose="02020603050405020304" pitchFamily="18" charset="0"/>
              </a:rPr>
              <a:t> narrative. To the point </a:t>
            </a:r>
            <a:r>
              <a:rPr lang="it-IT" sz="1200" dirty="0" err="1">
                <a:effectLst/>
                <a:latin typeface="Times New Roman" panose="02020603050405020304" pitchFamily="18" charset="0"/>
                <a:cs typeface="Times New Roman" panose="02020603050405020304" pitchFamily="18" charset="0"/>
              </a:rPr>
              <a:t>that</a:t>
            </a:r>
            <a:r>
              <a:rPr lang="it-IT" sz="1200" dirty="0">
                <a:effectLst/>
                <a:latin typeface="Times New Roman" panose="02020603050405020304" pitchFamily="18" charset="0"/>
                <a:cs typeface="Times New Roman" panose="02020603050405020304" pitchFamily="18" charset="0"/>
              </a:rPr>
              <a:t> in </a:t>
            </a:r>
            <a:r>
              <a:rPr lang="en-GB" sz="1200" dirty="0"/>
              <a:t>2021 Niger, recently elected at UNSC, was among the main proponents of the 1</a:t>
            </a:r>
            <a:r>
              <a:rPr lang="en-GB" sz="1200" baseline="30000" dirty="0"/>
              <a:t>st</a:t>
            </a:r>
            <a:r>
              <a:rPr lang="en-GB" sz="1200" dirty="0"/>
              <a:t> ever general thematic resolution draft on Climate Change and Security, alongside UK and Ireland; rejected (Russia and India against, China abstains).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has this changed occurred? One hypothesis suggests that the focus on environmental drivers of insecurity can (more or less inadvertently) promote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depoliticised</a:t>
            </a:r>
            <a:r>
              <a:rPr lang="en-US" sz="1800" dirty="0">
                <a:effectLst/>
                <a:latin typeface="Calibri" panose="020F0502020204030204" pitchFamily="34" charset="0"/>
                <a:ea typeface="Calibri" panose="020F0502020204030204" pitchFamily="34" charset="0"/>
                <a:cs typeface="Times New Roman" panose="02020603050405020304" pitchFamily="18" charset="0"/>
              </a:rPr>
              <a:t> understanding of conflict situations and divert attention from the responsibility of domestic political actors.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a:t>
            </a:r>
            <a:r>
              <a:rPr lang="en-US" sz="1200" dirty="0" err="1">
                <a:effectLst/>
                <a:latin typeface="Times New Roman" panose="02020603050405020304" pitchFamily="18" charset="0"/>
                <a:ea typeface="Calibri" panose="020F0502020204030204" pitchFamily="34" charset="0"/>
              </a:rPr>
              <a:t>holars</a:t>
            </a:r>
            <a:r>
              <a:rPr lang="en-US" sz="1200" dirty="0">
                <a:effectLst/>
                <a:latin typeface="Times New Roman" panose="02020603050405020304" pitchFamily="18" charset="0"/>
                <a:ea typeface="Calibri" panose="020F0502020204030204" pitchFamily="34" charset="0"/>
              </a:rPr>
              <a:t> have aptly stressed “making nature [i.e. climate change] the villain” provide elites with a convenient narrative to normalize the harm and injustice to which they give rise. It has been used by African leaders to deflect blame for their deeds (Brown et al. 2007), and by leaders in the Global North to rationalize, prolong, repurpose and legitimize counterinsurgency interventions abroad (Duffy 2016; Charbonneau 2022). </a:t>
            </a:r>
            <a:endParaRPr lang="en-GB" sz="1200"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7</a:t>
            </a:fld>
            <a:endParaRPr lang="it-IT"/>
          </a:p>
        </p:txBody>
      </p:sp>
    </p:spTree>
    <p:extLst>
      <p:ext uri="{BB962C8B-B14F-4D97-AF65-F5344CB8AC3E}">
        <p14:creationId xmlns:p14="http://schemas.microsoft.com/office/powerpoint/2010/main" val="367283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allude to a common argument, that environmental security scholars have dubbed the “scarcity” argument. According to this view, </a:t>
            </a:r>
            <a:r>
              <a:rPr lang="en-GB" sz="1800" dirty="0">
                <a:effectLst/>
                <a:latin typeface="Times New Roman" panose="02020603050405020304" pitchFamily="18" charset="0"/>
                <a:ea typeface="Calibri" panose="020F0502020204030204" pitchFamily="34" charset="0"/>
              </a:rPr>
              <a:t>worsening climatic trends (often compounded by other environmental stressors, such as demographic growth and/or unsustainable livelihoods) contribute to the progressive depletion of valuable natural resources on which people's livelihoods depend. Increasing resource scarcity exacerbates competition, which could escalate and lead to violent conflicts. </a:t>
            </a:r>
            <a:endParaRPr lang="it-IT" dirty="0"/>
          </a:p>
        </p:txBody>
      </p:sp>
      <p:sp>
        <p:nvSpPr>
          <p:cNvPr id="4" name="Segnaposto numero diapositiva 3"/>
          <p:cNvSpPr>
            <a:spLocks noGrp="1"/>
          </p:cNvSpPr>
          <p:nvPr>
            <p:ph type="sldNum" sz="quarter" idx="5"/>
          </p:nvPr>
        </p:nvSpPr>
        <p:spPr/>
        <p:txBody>
          <a:bodyPr/>
          <a:lstStyle/>
          <a:p>
            <a:pPr>
              <a:defRPr/>
            </a:pPr>
            <a:fld id="{C1266B2D-C446-4FF9-9B34-F6B59ACED2A2}" type="slidenum">
              <a:rPr lang="it-IT" smtClean="0"/>
              <a:pPr>
                <a:defRPr/>
              </a:pPr>
              <a:t>8</a:t>
            </a:fld>
            <a:endParaRPr lang="it-IT"/>
          </a:p>
        </p:txBody>
      </p:sp>
    </p:spTree>
    <p:extLst>
      <p:ext uri="{BB962C8B-B14F-4D97-AF65-F5344CB8AC3E}">
        <p14:creationId xmlns:p14="http://schemas.microsoft.com/office/powerpoint/2010/main" val="60153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722a03c9f_0_1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Pts val="1100"/>
              <a:buFontTx/>
              <a:buNone/>
              <a:tabLst/>
              <a:defRPr/>
            </a:pPr>
            <a:r>
              <a:rPr lang="fr-FR" b="0" i="0" u="none" strike="noStrike" noProof="0" dirty="0">
                <a:solidFill>
                  <a:srgbClr val="000000"/>
                </a:solidFill>
                <a:effectLst/>
              </a:rPr>
              <a:t>La "rareté" ne fait pas référence à une quantité objectivement limitée de ressources, mais plutôt à une situation dans laquelle certains individus ou groupes ont moins que d'autres (socialement), ou qu'ils n'ont dans d'autres endroits (spatialement). Par exemple, la « malédiction des diamants » a souvent été associée à la guerre civile dans des pays comme l'Angola et la Sierra Leone, mais l'"abondance" locale dans ces pays n'existe que par rapport à la "pénurie" mondiale et, dans cette mesure, tous les conflits liés aux pierres précieuses et aux minerais sont autant liés à la pénurie qu'à l'abondance. Le défi n'est donc pas tant de comprendre si c'est la rareté ou l'abondance des ressources qui est la plus associée aux conflits, mais plutôt de traiter ces deux concepts comme étant essentiellement appariés - "rareté-abondance" </a:t>
            </a:r>
            <a:r>
              <a:rPr lang="fr-FR" b="0" i="0" u="none" strike="noStrike" noProof="0" dirty="0" err="1">
                <a:solidFill>
                  <a:srgbClr val="000000"/>
                </a:solidFill>
                <a:effectLst/>
              </a:rPr>
              <a:t>Vedi</a:t>
            </a:r>
            <a:r>
              <a:rPr lang="fr-FR" b="0" i="0" u="none" strike="noStrike" noProof="0" dirty="0">
                <a:solidFill>
                  <a:srgbClr val="000000"/>
                </a:solidFill>
                <a:effectLst/>
              </a:rPr>
              <a:t> </a:t>
            </a:r>
            <a:r>
              <a:rPr lang="fr-FR" b="0" i="0" u="none" strike="noStrike" noProof="0" dirty="0" err="1">
                <a:solidFill>
                  <a:srgbClr val="000000"/>
                </a:solidFill>
                <a:effectLst/>
              </a:rPr>
              <a:t>conflitti</a:t>
            </a:r>
            <a:r>
              <a:rPr lang="fr-FR" b="0" i="0" u="none" strike="noStrike" noProof="0" dirty="0">
                <a:solidFill>
                  <a:srgbClr val="000000"/>
                </a:solidFill>
                <a:effectLst/>
              </a:rPr>
              <a:t> per </a:t>
            </a:r>
            <a:r>
              <a:rPr lang="fr-FR" b="0" i="0" u="none" strike="noStrike" noProof="0" dirty="0" err="1">
                <a:solidFill>
                  <a:srgbClr val="000000"/>
                </a:solidFill>
                <a:effectLst/>
              </a:rPr>
              <a:t>oil</a:t>
            </a:r>
            <a:r>
              <a:rPr lang="fr-FR" b="0" i="0" u="none" strike="noStrike" noProof="0" dirty="0">
                <a:solidFill>
                  <a:srgbClr val="000000"/>
                </a:solidFill>
                <a:effectLst/>
              </a:rPr>
              <a:t> in middle </a:t>
            </a:r>
            <a:r>
              <a:rPr lang="fr-FR" b="0" i="0" u="none" strike="noStrike" noProof="0" dirty="0" err="1">
                <a:solidFill>
                  <a:srgbClr val="000000"/>
                </a:solidFill>
                <a:effectLst/>
              </a:rPr>
              <a:t>east</a:t>
            </a:r>
            <a:r>
              <a:rPr lang="fr-FR" b="0" i="0" u="none" strike="noStrike" noProof="0" dirty="0">
                <a:solidFill>
                  <a:srgbClr val="000000"/>
                </a:solidFill>
                <a:effectLst/>
              </a:rPr>
              <a:t>, </a:t>
            </a:r>
            <a:r>
              <a:rPr lang="fr-FR" b="0" i="0" u="none" strike="noStrike" noProof="0" dirty="0" err="1">
                <a:solidFill>
                  <a:srgbClr val="000000"/>
                </a:solidFill>
                <a:effectLst/>
              </a:rPr>
              <a:t>che</a:t>
            </a:r>
            <a:r>
              <a:rPr lang="fr-FR" b="0" i="0" u="none" strike="noStrike" noProof="0" dirty="0">
                <a:solidFill>
                  <a:srgbClr val="000000"/>
                </a:solidFill>
                <a:effectLst/>
              </a:rPr>
              <a:t> non </a:t>
            </a:r>
            <a:r>
              <a:rPr lang="fr-FR" b="0" i="0" u="none" strike="noStrike" noProof="0" dirty="0" err="1">
                <a:solidFill>
                  <a:srgbClr val="000000"/>
                </a:solidFill>
                <a:effectLst/>
              </a:rPr>
              <a:t>esistevano</a:t>
            </a:r>
            <a:r>
              <a:rPr lang="fr-FR" b="0" i="0" u="none" strike="noStrike" noProof="0" dirty="0">
                <a:solidFill>
                  <a:srgbClr val="000000"/>
                </a:solidFill>
                <a:effectLst/>
              </a:rPr>
              <a:t> </a:t>
            </a:r>
            <a:r>
              <a:rPr lang="fr-FR" b="0" i="0" u="none" strike="noStrike" noProof="0" dirty="0" err="1">
                <a:solidFill>
                  <a:srgbClr val="000000"/>
                </a:solidFill>
                <a:effectLst/>
              </a:rPr>
              <a:t>finché</a:t>
            </a:r>
            <a:r>
              <a:rPr lang="fr-FR" b="0" i="0" u="none" strike="noStrike" noProof="0" dirty="0">
                <a:solidFill>
                  <a:srgbClr val="000000"/>
                </a:solidFill>
                <a:effectLst/>
              </a:rPr>
              <a:t> </a:t>
            </a:r>
            <a:r>
              <a:rPr lang="fr-FR" b="0" i="0" u="none" strike="noStrike" noProof="0" dirty="0" err="1">
                <a:solidFill>
                  <a:srgbClr val="000000"/>
                </a:solidFill>
                <a:effectLst/>
              </a:rPr>
              <a:t>oil</a:t>
            </a:r>
            <a:r>
              <a:rPr lang="fr-FR" b="0" i="0" u="none" strike="noStrike" noProof="0" dirty="0">
                <a:solidFill>
                  <a:srgbClr val="000000"/>
                </a:solidFill>
                <a:effectLst/>
              </a:rPr>
              <a:t> non </a:t>
            </a:r>
            <a:r>
              <a:rPr lang="fr-FR" b="0" i="0" u="none" strike="noStrike" noProof="0" dirty="0" err="1">
                <a:solidFill>
                  <a:srgbClr val="000000"/>
                </a:solidFill>
                <a:effectLst/>
              </a:rPr>
              <a:t>aveva</a:t>
            </a:r>
            <a:r>
              <a:rPr lang="fr-FR" b="0" i="0" u="none" strike="noStrike" noProof="0" dirty="0">
                <a:solidFill>
                  <a:srgbClr val="000000"/>
                </a:solidFill>
                <a:effectLst/>
              </a:rPr>
              <a:t> </a:t>
            </a:r>
            <a:r>
              <a:rPr lang="fr-FR" b="0" i="0" u="none" strike="noStrike" noProof="0" dirty="0" err="1">
                <a:solidFill>
                  <a:srgbClr val="000000"/>
                </a:solidFill>
                <a:effectLst/>
              </a:rPr>
              <a:t>valore</a:t>
            </a:r>
            <a:r>
              <a:rPr lang="fr-FR" b="0" i="0" u="none" strike="noStrike" noProof="0" dirty="0">
                <a:solidFill>
                  <a:srgbClr val="000000"/>
                </a:solidFill>
                <a:effectLst/>
              </a:rPr>
              <a:t> </a:t>
            </a:r>
            <a:r>
              <a:rPr lang="fr-FR" b="0" i="0" u="none" strike="noStrike" noProof="0" dirty="0" err="1">
                <a:solidFill>
                  <a:srgbClr val="000000"/>
                </a:solidFill>
                <a:effectLst/>
              </a:rPr>
              <a:t>economico</a:t>
            </a:r>
            <a:r>
              <a:rPr lang="fr-FR" b="0" i="0" u="none" strike="noStrike" noProof="0" dirty="0">
                <a:solidFill>
                  <a:srgbClr val="000000"/>
                </a:solidFill>
                <a:effectLst/>
              </a:rPr>
              <a:t> fondamentale. Si la rareté-abondance est un facteur causal important dans les conflits, ce n'est pas parce qu'elle détermine mécaniquement les comportements, mais dans la mesure où elle est jugée et interprétée comme importante par les parties au conflit...</a:t>
            </a:r>
            <a:endParaRPr lang="it-IT" dirty="0"/>
          </a:p>
          <a:p>
            <a:pPr marL="0" lvl="0" indent="0" algn="l" rtl="0">
              <a:lnSpc>
                <a:spcPct val="100000"/>
              </a:lnSpc>
              <a:spcBef>
                <a:spcPts val="0"/>
              </a:spcBef>
              <a:spcAft>
                <a:spcPts val="0"/>
              </a:spcAft>
              <a:buSzPts val="1100"/>
              <a:buNone/>
            </a:pPr>
            <a:r>
              <a:rPr lang="it-IT" dirty="0" err="1"/>
              <a:t>Correlation</a:t>
            </a:r>
            <a:r>
              <a:rPr lang="it-IT" dirty="0"/>
              <a:t>: </a:t>
            </a:r>
            <a:r>
              <a:rPr lang="it-IT" dirty="0" err="1"/>
              <a:t>climate</a:t>
            </a:r>
            <a:r>
              <a:rPr lang="it-IT" dirty="0"/>
              <a:t> </a:t>
            </a:r>
            <a:r>
              <a:rPr lang="it-IT" dirty="0" err="1"/>
              <a:t>change</a:t>
            </a:r>
            <a:r>
              <a:rPr lang="it-IT" dirty="0"/>
              <a:t> can </a:t>
            </a:r>
            <a:r>
              <a:rPr lang="it-IT" dirty="0" err="1"/>
              <a:t>sometimes</a:t>
            </a:r>
            <a:r>
              <a:rPr lang="it-IT" dirty="0"/>
              <a:t> lead to more </a:t>
            </a:r>
            <a:r>
              <a:rPr lang="it-IT" dirty="0" err="1"/>
              <a:t>rainfall</a:t>
            </a:r>
            <a:r>
              <a:rPr lang="it-IT" dirty="0"/>
              <a:t>: </a:t>
            </a:r>
            <a:r>
              <a:rPr lang="it-IT" dirty="0" err="1"/>
              <a:t>vd</a:t>
            </a:r>
            <a:r>
              <a:rPr lang="it-IT" dirty="0"/>
              <a:t> caso </a:t>
            </a:r>
            <a:r>
              <a:rPr lang="it-IT" dirty="0" err="1"/>
              <a:t>regreening</a:t>
            </a:r>
            <a:r>
              <a:rPr lang="it-IT" dirty="0"/>
              <a:t> sahel. </a:t>
            </a:r>
            <a:r>
              <a:rPr lang="it-IT" dirty="0" err="1"/>
              <a:t>scarcity</a:t>
            </a:r>
            <a:r>
              <a:rPr lang="it-IT" dirty="0"/>
              <a:t> </a:t>
            </a:r>
            <a:r>
              <a:rPr lang="it-IT" dirty="0" err="1"/>
              <a:t>main</a:t>
            </a:r>
            <a:r>
              <a:rPr lang="it-IT" dirty="0"/>
              <a:t> </a:t>
            </a:r>
            <a:r>
              <a:rPr lang="it-IT" dirty="0" err="1"/>
              <a:t>well</a:t>
            </a:r>
            <a:r>
              <a:rPr lang="it-IT" dirty="0"/>
              <a:t> </a:t>
            </a:r>
            <a:r>
              <a:rPr lang="it-IT" dirty="0" err="1"/>
              <a:t>not</a:t>
            </a:r>
            <a:r>
              <a:rPr lang="it-IT" dirty="0"/>
              <a:t> </a:t>
            </a:r>
            <a:r>
              <a:rPr lang="it-IT" dirty="0" err="1"/>
              <a:t>depend</a:t>
            </a:r>
            <a:r>
              <a:rPr lang="it-IT" dirty="0"/>
              <a:t> on </a:t>
            </a:r>
            <a:r>
              <a:rPr lang="it-IT" dirty="0" err="1"/>
              <a:t>climate</a:t>
            </a:r>
            <a:r>
              <a:rPr lang="it-IT" dirty="0"/>
              <a:t> </a:t>
            </a:r>
            <a:r>
              <a:rPr lang="it-IT" dirty="0" err="1"/>
              <a:t>change</a:t>
            </a:r>
            <a:r>
              <a:rPr lang="it-IT" dirty="0"/>
              <a:t>: </a:t>
            </a:r>
            <a:r>
              <a:rPr lang="it-IT" dirty="0" err="1"/>
              <a:t>vd</a:t>
            </a:r>
            <a:r>
              <a:rPr lang="it-IT" dirty="0"/>
              <a:t> </a:t>
            </a:r>
            <a:r>
              <a:rPr lang="it-IT" dirty="0" err="1"/>
              <a:t>lake</a:t>
            </a:r>
            <a:r>
              <a:rPr lang="it-IT" dirty="0"/>
              <a:t> </a:t>
            </a:r>
            <a:r>
              <a:rPr lang="it-IT" dirty="0" err="1"/>
              <a:t>chad</a:t>
            </a:r>
            <a:r>
              <a:rPr lang="it-IT" dirty="0"/>
              <a:t>, o </a:t>
            </a:r>
            <a:r>
              <a:rPr lang="it-IT" dirty="0" err="1"/>
              <a:t>syrian</a:t>
            </a:r>
            <a:r>
              <a:rPr lang="it-IT" dirty="0"/>
              <a:t> case</a:t>
            </a:r>
          </a:p>
          <a:p>
            <a:pPr marL="0" marR="0" lvl="0" indent="0" algn="just" defTabSz="914400" rtl="0" eaLnBrk="0" fontAlgn="base" latinLnBrk="0" hangingPunct="0">
              <a:lnSpc>
                <a:spcPct val="100000"/>
              </a:lnSpc>
              <a:spcBef>
                <a:spcPct val="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overall agricultural output of Sahelian countries has significantly increased in recent years, keeping pace with (and often exceeding) the sustained population growth of the region. In in the Mopti region, for instance, cereal production has tri­pled over the last 15 years.</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observations contribute to questioning the idea that environmental degradation interacts with popu­lation growth to fuel conflicts over access to dwin­dling resources. </a:t>
            </a:r>
          </a:p>
          <a:p>
            <a:pPr marL="0" lvl="0" indent="0" algn="l" rtl="0">
              <a:lnSpc>
                <a:spcPct val="100000"/>
              </a:lnSpc>
              <a:spcBef>
                <a:spcPts val="0"/>
              </a:spcBef>
              <a:spcAft>
                <a:spcPts val="0"/>
              </a:spcAft>
              <a:buSzPts val="1100"/>
              <a:buNone/>
            </a:pPr>
            <a:endParaRPr lang="it-IT" dirty="0"/>
          </a:p>
        </p:txBody>
      </p:sp>
      <p:sp>
        <p:nvSpPr>
          <p:cNvPr id="103" name="Google Shape;103;g20722a03c9f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382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4725" y="3030538"/>
            <a:ext cx="11055350" cy="2090737"/>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a:xfrm>
            <a:off x="650875" y="2276475"/>
            <a:ext cx="11703050" cy="64357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428163" y="390525"/>
            <a:ext cx="2925762" cy="832167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50875" y="390525"/>
            <a:ext cx="8624888" cy="83216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650875" y="2276475"/>
            <a:ext cx="11703050" cy="643572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50875" y="390525"/>
            <a:ext cx="11703050" cy="1625600"/>
          </a:xfrm>
          <a:prstGeom prst="rect">
            <a:avLst/>
          </a:prstGeom>
        </p:spPr>
        <p:txBody>
          <a:bodyPr/>
          <a:lstStyle/>
          <a:p>
            <a:r>
              <a:rPr lang="it-IT"/>
              <a:t>Fare clic per modificare lo stile del titolo</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50875" y="388938"/>
            <a:ext cx="4278313" cy="1652587"/>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49525" y="6827838"/>
            <a:ext cx="7802563" cy="806450"/>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sym typeface="Gill Sans" charset="0"/>
            </a:endParaRPr>
          </a:p>
        </p:txBody>
      </p:sp>
      <p:sp>
        <p:nvSpPr>
          <p:cNvPr id="4" name="Segnaposto testo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13" cstate="print"/>
          <a:srcRect/>
          <a:stretch>
            <a:fillRect/>
          </a:stretch>
        </p:blipFill>
        <p:spPr bwMode="auto">
          <a:xfrm>
            <a:off x="0" y="8674100"/>
            <a:ext cx="13004800" cy="1079500"/>
          </a:xfrm>
          <a:prstGeom prst="rect">
            <a:avLst/>
          </a:prstGeom>
          <a:noFill/>
          <a:ln w="12700">
            <a:noFill/>
            <a:miter lim="800000"/>
            <a:headEnd/>
            <a:tailEnd/>
          </a:ln>
        </p:spPr>
      </p:pic>
      <p:pic>
        <p:nvPicPr>
          <p:cNvPr id="1027" name="Picture 6" descr="Footer_Dirpolis.jpg                                            00004219Scambio                        C4A23297:"/>
          <p:cNvPicPr>
            <a:picLocks noChangeAspect="1" noChangeArrowheads="1"/>
          </p:cNvPicPr>
          <p:nvPr userDrawn="1"/>
        </p:nvPicPr>
        <p:blipFill>
          <a:blip r:embed="rId14" cstate="print"/>
          <a:srcRect/>
          <a:stretch>
            <a:fillRect/>
          </a:stretch>
        </p:blipFill>
        <p:spPr bwMode="auto">
          <a:xfrm>
            <a:off x="0" y="8675688"/>
            <a:ext cx="13004800" cy="1077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l" rtl="0" eaLnBrk="0" fontAlgn="base" hangingPunct="0">
        <a:spcBef>
          <a:spcPct val="0"/>
        </a:spcBef>
        <a:spcAft>
          <a:spcPct val="0"/>
        </a:spcAft>
        <a:defRPr sz="3600">
          <a:solidFill>
            <a:srgbClr val="565656"/>
          </a:solidFill>
          <a:latin typeface="+mj-lt"/>
          <a:ea typeface="+mj-ea"/>
          <a:cs typeface="ヒラギノ角ゴ ProN W3" charset="0"/>
          <a:sym typeface="Gill Sans"/>
        </a:defRPr>
      </a:lvl1pPr>
      <a:lvl2pPr algn="l" rtl="0" eaLnBrk="0" fontAlgn="base" hangingPunct="0">
        <a:spcBef>
          <a:spcPct val="0"/>
        </a:spcBef>
        <a:spcAft>
          <a:spcPct val="0"/>
        </a:spcAft>
        <a:defRPr sz="3600">
          <a:solidFill>
            <a:srgbClr val="565656"/>
          </a:solidFill>
          <a:latin typeface="Helvetica" charset="0"/>
          <a:ea typeface="ヒラギノ角ゴ ProN W3" charset="-128"/>
          <a:cs typeface="ヒラギノ角ゴ ProN W3" charset="0"/>
          <a:sym typeface="Gill Sans"/>
        </a:defRPr>
      </a:lvl2pPr>
      <a:lvl3pPr algn="l" rtl="0" eaLnBrk="0" fontAlgn="base" hangingPunct="0">
        <a:spcBef>
          <a:spcPct val="0"/>
        </a:spcBef>
        <a:spcAft>
          <a:spcPct val="0"/>
        </a:spcAft>
        <a:defRPr sz="3600">
          <a:solidFill>
            <a:srgbClr val="565656"/>
          </a:solidFill>
          <a:latin typeface="Helvetica" charset="0"/>
          <a:ea typeface="ヒラギノ角ゴ ProN W3" charset="-128"/>
          <a:cs typeface="ヒラギノ角ゴ ProN W3" charset="0"/>
          <a:sym typeface="Gill Sans"/>
        </a:defRPr>
      </a:lvl3pPr>
      <a:lvl4pPr algn="l" rtl="0" eaLnBrk="0" fontAlgn="base" hangingPunct="0">
        <a:spcBef>
          <a:spcPct val="0"/>
        </a:spcBef>
        <a:spcAft>
          <a:spcPct val="0"/>
        </a:spcAft>
        <a:defRPr sz="3600">
          <a:solidFill>
            <a:srgbClr val="565656"/>
          </a:solidFill>
          <a:latin typeface="Helvetica" charset="0"/>
          <a:ea typeface="ヒラギノ角ゴ ProN W3" charset="-128"/>
          <a:cs typeface="ヒラギノ角ゴ ProN W3" charset="0"/>
          <a:sym typeface="Gill Sans"/>
        </a:defRPr>
      </a:lvl4pPr>
      <a:lvl5pPr algn="l" rtl="0" eaLnBrk="0" fontAlgn="base" hangingPunct="0">
        <a:spcBef>
          <a:spcPct val="0"/>
        </a:spcBef>
        <a:spcAft>
          <a:spcPct val="0"/>
        </a:spcAft>
        <a:defRPr sz="3600">
          <a:solidFill>
            <a:srgbClr val="565656"/>
          </a:solidFill>
          <a:latin typeface="Helvetica" charset="0"/>
          <a:ea typeface="ヒラギノ角ゴ ProN W3" charset="-128"/>
          <a:cs typeface="ヒラギノ角ゴ ProN W3" charset="0"/>
          <a:sym typeface="Gill Sans"/>
        </a:defRPr>
      </a:lvl5pPr>
      <a:lvl6pPr marL="457200" algn="l" rtl="0" fontAlgn="base">
        <a:spcBef>
          <a:spcPct val="0"/>
        </a:spcBef>
        <a:spcAft>
          <a:spcPct val="0"/>
        </a:spcAft>
        <a:defRPr sz="3600">
          <a:solidFill>
            <a:srgbClr val="565656"/>
          </a:solidFill>
          <a:latin typeface="Helvetica" charset="0"/>
          <a:ea typeface="ヒラギノ角ゴ ProN W3" charset="-128"/>
          <a:sym typeface="Gill Sans" charset="0"/>
        </a:defRPr>
      </a:lvl6pPr>
      <a:lvl7pPr marL="914400" algn="l" rtl="0" fontAlgn="base">
        <a:spcBef>
          <a:spcPct val="0"/>
        </a:spcBef>
        <a:spcAft>
          <a:spcPct val="0"/>
        </a:spcAft>
        <a:defRPr sz="3600">
          <a:solidFill>
            <a:srgbClr val="565656"/>
          </a:solidFill>
          <a:latin typeface="Helvetica" charset="0"/>
          <a:ea typeface="ヒラギノ角ゴ ProN W3" charset="-128"/>
          <a:sym typeface="Gill Sans" charset="0"/>
        </a:defRPr>
      </a:lvl7pPr>
      <a:lvl8pPr marL="1371600" algn="l" rtl="0" fontAlgn="base">
        <a:spcBef>
          <a:spcPct val="0"/>
        </a:spcBef>
        <a:spcAft>
          <a:spcPct val="0"/>
        </a:spcAft>
        <a:defRPr sz="3600">
          <a:solidFill>
            <a:srgbClr val="565656"/>
          </a:solidFill>
          <a:latin typeface="Helvetica" charset="0"/>
          <a:ea typeface="ヒラギノ角ゴ ProN W3" charset="-128"/>
          <a:sym typeface="Gill Sans" charset="0"/>
        </a:defRPr>
      </a:lvl8pPr>
      <a:lvl9pPr marL="1828800" algn="l" rtl="0" fontAlgn="base">
        <a:spcBef>
          <a:spcPct val="0"/>
        </a:spcBef>
        <a:spcAft>
          <a:spcPct val="0"/>
        </a:spcAft>
        <a:defRPr sz="3600">
          <a:solidFill>
            <a:srgbClr val="565656"/>
          </a:solidFill>
          <a:latin typeface="Helvetica" charset="0"/>
          <a:ea typeface="ヒラギノ角ゴ ProN W3" charset="-128"/>
          <a:sym typeface="Gill Sans" charset="0"/>
        </a:defRPr>
      </a:lvl9pPr>
    </p:titleStyle>
    <p:bodyStyle>
      <a:lvl1pPr marL="760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1pPr>
      <a:lvl2pPr marL="12049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2pPr>
      <a:lvl3pPr marL="1649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3pPr>
      <a:lvl4pPr marL="20939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4pPr>
      <a:lvl5pPr marL="2538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5pPr>
      <a:lvl6pPr marL="29956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6pPr>
      <a:lvl7pPr marL="34528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7pPr>
      <a:lvl8pPr marL="39100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8pPr>
      <a:lvl9pPr marL="43672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gain.nd.edu/our-work/country-index/ranking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luca.raineri@santannapisa.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ought, Dehydrated, Clay Floor, Earth, Cracked, Cracks">
            <a:extLst>
              <a:ext uri="{FF2B5EF4-FFF2-40B4-BE49-F238E27FC236}">
                <a16:creationId xmlns:a16="http://schemas.microsoft.com/office/drawing/2014/main" id="{2D377A76-9A50-B946-B658-132586F3C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75" y="196280"/>
            <a:ext cx="12593249" cy="8395499"/>
          </a:xfrm>
          <a:prstGeom prst="rect">
            <a:avLst/>
          </a:prstGeom>
          <a:noFill/>
          <a:extLst>
            <a:ext uri="{909E8E84-426E-40DD-AFC4-6F175D3DCCD1}">
              <a14:hiddenFill xmlns:a14="http://schemas.microsoft.com/office/drawing/2010/main">
                <a:solidFill>
                  <a:srgbClr val="FFFFFF"/>
                </a:solidFill>
              </a14:hiddenFill>
            </a:ext>
          </a:extLst>
        </p:spPr>
      </p:pic>
      <p:sp>
        <p:nvSpPr>
          <p:cNvPr id="5121" name="Text Box 7"/>
          <p:cNvSpPr txBox="1">
            <a:spLocks noChangeArrowheads="1"/>
          </p:cNvSpPr>
          <p:nvPr/>
        </p:nvSpPr>
        <p:spPr bwMode="auto">
          <a:xfrm>
            <a:off x="741760" y="579873"/>
            <a:ext cx="11878168" cy="171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eaLnBrk="1" hangingPunct="1"/>
            <a:r>
              <a:rPr lang="en-GB" sz="4300" b="1" u="none" kern="0" dirty="0">
                <a:solidFill>
                  <a:schemeClr val="bg1"/>
                </a:solidFill>
                <a:latin typeface="Helvetica"/>
              </a:rPr>
              <a:t>Climate security and African conflicts: </a:t>
            </a:r>
          </a:p>
          <a:p>
            <a:pPr algn="ctr" eaLnBrk="1" hangingPunct="1"/>
            <a:r>
              <a:rPr lang="en-GB" sz="4000" b="1" u="none" kern="0" dirty="0">
                <a:solidFill>
                  <a:schemeClr val="bg1"/>
                </a:solidFill>
                <a:latin typeface="Helvetica"/>
              </a:rPr>
              <a:t>a problematic nexus with policy implications </a:t>
            </a:r>
          </a:p>
          <a:p>
            <a:pPr algn="ctr" eaLnBrk="1" hangingPunct="1"/>
            <a:endParaRPr lang="it-IT" sz="2000" b="1" u="none" kern="0" dirty="0">
              <a:solidFill>
                <a:schemeClr val="bg1"/>
              </a:solidFill>
              <a:latin typeface="Helvetica"/>
            </a:endParaRPr>
          </a:p>
        </p:txBody>
      </p:sp>
      <p:sp>
        <p:nvSpPr>
          <p:cNvPr id="5122" name="Rettangolo 2"/>
          <p:cNvSpPr>
            <a:spLocks noChangeArrowheads="1"/>
          </p:cNvSpPr>
          <p:nvPr/>
        </p:nvSpPr>
        <p:spPr bwMode="auto">
          <a:xfrm>
            <a:off x="1029792" y="5236840"/>
            <a:ext cx="10873208" cy="336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p>
            <a:pPr algn="ctr"/>
            <a:r>
              <a:rPr lang="fr-FR" b="1" u="none" dirty="0" err="1">
                <a:solidFill>
                  <a:schemeClr val="bg1"/>
                </a:solidFill>
              </a:rPr>
              <a:t>War</a:t>
            </a:r>
            <a:r>
              <a:rPr lang="fr-FR" b="1" u="none" dirty="0">
                <a:solidFill>
                  <a:schemeClr val="bg1"/>
                </a:solidFill>
              </a:rPr>
              <a:t>, </a:t>
            </a:r>
            <a:r>
              <a:rPr lang="fr-FR" b="1" u="none" dirty="0" err="1">
                <a:solidFill>
                  <a:schemeClr val="bg1"/>
                </a:solidFill>
              </a:rPr>
              <a:t>Peace</a:t>
            </a:r>
            <a:r>
              <a:rPr lang="fr-FR" b="1" u="none" dirty="0">
                <a:solidFill>
                  <a:schemeClr val="bg1"/>
                </a:solidFill>
              </a:rPr>
              <a:t> and World </a:t>
            </a:r>
            <a:r>
              <a:rPr lang="fr-FR" b="1" u="none" dirty="0" err="1">
                <a:solidFill>
                  <a:schemeClr val="bg1"/>
                </a:solidFill>
              </a:rPr>
              <a:t>Order</a:t>
            </a:r>
            <a:r>
              <a:rPr lang="fr-FR" b="1" u="none" dirty="0">
                <a:solidFill>
                  <a:schemeClr val="bg1"/>
                </a:solidFill>
              </a:rPr>
              <a:t> </a:t>
            </a:r>
          </a:p>
          <a:p>
            <a:pPr algn="ctr"/>
            <a:r>
              <a:rPr lang="fr-FR" b="1" u="none" dirty="0">
                <a:solidFill>
                  <a:schemeClr val="bg1"/>
                </a:solidFill>
              </a:rPr>
              <a:t>SNS, 1/10/25</a:t>
            </a:r>
          </a:p>
          <a:p>
            <a:pPr algn="ctr"/>
            <a:endParaRPr lang="fr-FR" u="none" dirty="0">
              <a:solidFill>
                <a:schemeClr val="bg1"/>
              </a:solidFill>
            </a:endParaRPr>
          </a:p>
          <a:p>
            <a:pPr algn="ctr"/>
            <a:r>
              <a:rPr lang="fr-FR" u="none" dirty="0">
                <a:solidFill>
                  <a:schemeClr val="bg1"/>
                </a:solidFill>
              </a:rPr>
              <a:t>Luca Raineri</a:t>
            </a:r>
          </a:p>
          <a:p>
            <a:pPr algn="ctr"/>
            <a:r>
              <a:rPr lang="fr-FR" u="none" dirty="0" err="1">
                <a:solidFill>
                  <a:schemeClr val="bg1"/>
                </a:solidFill>
              </a:rPr>
              <a:t>Sant’Anna</a:t>
            </a:r>
            <a:r>
              <a:rPr lang="fr-FR" u="none" dirty="0">
                <a:solidFill>
                  <a:schemeClr val="bg1"/>
                </a:solidFill>
              </a:rPr>
              <a:t> </a:t>
            </a:r>
            <a:r>
              <a:rPr lang="fr-FR" u="none" dirty="0" err="1">
                <a:solidFill>
                  <a:schemeClr val="bg1"/>
                </a:solidFill>
              </a:rPr>
              <a:t>School</a:t>
            </a:r>
            <a:r>
              <a:rPr lang="fr-FR" u="none" dirty="0">
                <a:solidFill>
                  <a:schemeClr val="bg1"/>
                </a:solidFill>
              </a:rPr>
              <a:t> of Advanced </a:t>
            </a:r>
            <a:r>
              <a:rPr lang="fr-FR" u="none" dirty="0" err="1">
                <a:solidFill>
                  <a:schemeClr val="bg1"/>
                </a:solidFill>
              </a:rPr>
              <a:t>Studies</a:t>
            </a:r>
            <a:endParaRPr lang="fr-FR" u="none" dirty="0">
              <a:solidFill>
                <a:schemeClr val="bg1"/>
              </a:solidFill>
            </a:endParaRPr>
          </a:p>
        </p:txBody>
      </p:sp>
    </p:spTree>
    <p:extLst>
      <p:ext uri="{BB962C8B-B14F-4D97-AF65-F5344CB8AC3E}">
        <p14:creationId xmlns:p14="http://schemas.microsoft.com/office/powerpoint/2010/main" val="19144752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CDD9A5-1186-F9E2-BB8A-5DDDDB201685}"/>
              </a:ext>
            </a:extLst>
          </p:cNvPr>
          <p:cNvSpPr>
            <a:spLocks noGrp="1"/>
          </p:cNvSpPr>
          <p:nvPr>
            <p:ph type="title"/>
          </p:nvPr>
        </p:nvSpPr>
        <p:spPr>
          <a:xfrm>
            <a:off x="650875" y="390525"/>
            <a:ext cx="11703050" cy="1625600"/>
          </a:xfrm>
        </p:spPr>
        <p:txBody>
          <a:bodyPr>
            <a:normAutofit/>
          </a:bodyPr>
          <a:lstStyle/>
          <a:p>
            <a:r>
              <a:rPr lang="it-IT" b="1" dirty="0" err="1"/>
              <a:t>Scarcity</a:t>
            </a:r>
            <a:r>
              <a:rPr lang="it-IT" b="1" dirty="0"/>
              <a:t>: </a:t>
            </a:r>
            <a:r>
              <a:rPr lang="it-IT" b="1" dirty="0" err="1"/>
              <a:t>problematizing</a:t>
            </a:r>
            <a:r>
              <a:rPr lang="it-IT" b="1" dirty="0"/>
              <a:t> the framing</a:t>
            </a:r>
          </a:p>
        </p:txBody>
      </p:sp>
      <p:sp>
        <p:nvSpPr>
          <p:cNvPr id="3" name="Segnaposto contenuto 2">
            <a:extLst>
              <a:ext uri="{FF2B5EF4-FFF2-40B4-BE49-F238E27FC236}">
                <a16:creationId xmlns:a16="http://schemas.microsoft.com/office/drawing/2014/main" id="{3D52C77B-5B11-0899-3329-83ABDAD3E659}"/>
              </a:ext>
            </a:extLst>
          </p:cNvPr>
          <p:cNvSpPr>
            <a:spLocks noGrp="1"/>
          </p:cNvSpPr>
          <p:nvPr>
            <p:ph sz="half" idx="1"/>
          </p:nvPr>
        </p:nvSpPr>
        <p:spPr>
          <a:xfrm>
            <a:off x="237705" y="2276475"/>
            <a:ext cx="6188496" cy="6435725"/>
          </a:xfrm>
        </p:spPr>
        <p:txBody>
          <a:bodyPr>
            <a:normAutofit/>
          </a:bodyPr>
          <a:lstStyle/>
          <a:p>
            <a:pPr marL="266700" indent="0">
              <a:spcBef>
                <a:spcPts val="1400"/>
              </a:spcBef>
              <a:buNone/>
            </a:pPr>
            <a:r>
              <a:rPr lang="en-GB" dirty="0"/>
              <a:t>Referent object = fragile states: </a:t>
            </a:r>
            <a:r>
              <a:rPr lang="en-GB" dirty="0">
                <a:hlinkClick r:id="rId3"/>
              </a:rPr>
              <a:t>https://gain.nd.edu/our-work/country-index/rankings/</a:t>
            </a:r>
            <a:r>
              <a:rPr lang="en-GB" dirty="0"/>
              <a:t> </a:t>
            </a:r>
          </a:p>
          <a:p>
            <a:pPr>
              <a:spcBef>
                <a:spcPts val="1400"/>
              </a:spcBef>
            </a:pPr>
            <a:r>
              <a:rPr lang="en-GB" dirty="0"/>
              <a:t>Fear of vulnerable becoming dangerous</a:t>
            </a:r>
          </a:p>
          <a:p>
            <a:pPr>
              <a:spcBef>
                <a:spcPts val="1400"/>
              </a:spcBef>
            </a:pPr>
            <a:r>
              <a:rPr lang="it-IT" dirty="0" err="1"/>
              <a:t>Orientalist</a:t>
            </a:r>
            <a:r>
              <a:rPr lang="it-IT" dirty="0"/>
              <a:t> clichés</a:t>
            </a:r>
            <a:endParaRPr lang="en-GB" dirty="0"/>
          </a:p>
          <a:p>
            <a:pPr>
              <a:spcBef>
                <a:spcPts val="1400"/>
              </a:spcBef>
            </a:pPr>
            <a:r>
              <a:rPr lang="en-GB" dirty="0"/>
              <a:t>Detracts attention from responsibilities of the Global North and fossil fuel-based capitalism</a:t>
            </a:r>
          </a:p>
          <a:p>
            <a:endParaRPr lang="it-IT" dirty="0"/>
          </a:p>
        </p:txBody>
      </p:sp>
      <p:pic>
        <p:nvPicPr>
          <p:cNvPr id="1026" name="Picture 2" descr="Generazione immagine completata">
            <a:extLst>
              <a:ext uri="{FF2B5EF4-FFF2-40B4-BE49-F238E27FC236}">
                <a16:creationId xmlns:a16="http://schemas.microsoft.com/office/drawing/2014/main" id="{77184083-7ECE-424B-66D9-DD6EC98D4E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69224" y="2276475"/>
            <a:ext cx="5984701" cy="598470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3047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3CE08-60FC-11A1-0BB4-A5271DA0A60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5EA68DA-0AA8-6DEE-E9A2-9470FCECB7A3}"/>
              </a:ext>
            </a:extLst>
          </p:cNvPr>
          <p:cNvSpPr>
            <a:spLocks noGrp="1"/>
          </p:cNvSpPr>
          <p:nvPr>
            <p:ph idx="1"/>
          </p:nvPr>
        </p:nvSpPr>
        <p:spPr>
          <a:xfrm>
            <a:off x="525736" y="1780457"/>
            <a:ext cx="11953329" cy="6768752"/>
          </a:xfrm>
        </p:spPr>
        <p:txBody>
          <a:bodyPr/>
          <a:lstStyle/>
          <a:p>
            <a:pPr marL="266700" indent="0">
              <a:spcBef>
                <a:spcPts val="2000"/>
              </a:spcBef>
              <a:buNone/>
            </a:pPr>
            <a:r>
              <a:rPr lang="en-GB" sz="2500" b="1" dirty="0">
                <a:highlight>
                  <a:srgbClr val="FFFF00"/>
                </a:highlight>
              </a:rPr>
              <a:t>Correlation does not hold </a:t>
            </a:r>
            <a:r>
              <a:rPr lang="en-GB" sz="2500" dirty="0"/>
              <a:t>(Nordås and Gleditsch 2007; </a:t>
            </a:r>
            <a:r>
              <a:rPr lang="en-GB" sz="2500" dirty="0" err="1"/>
              <a:t>Salehyan</a:t>
            </a:r>
            <a:r>
              <a:rPr lang="en-GB" sz="2500" dirty="0"/>
              <a:t> 2008; </a:t>
            </a:r>
            <a:r>
              <a:rPr lang="en-GB" sz="2500" dirty="0" err="1"/>
              <a:t>Buhaug</a:t>
            </a:r>
            <a:r>
              <a:rPr lang="en-GB" sz="2500" dirty="0"/>
              <a:t> 2010; Benjaminsen et al. 2012; Theisen et al. 2013; Selby 2014; </a:t>
            </a:r>
            <a:r>
              <a:rPr lang="en-GB" sz="2500" dirty="0" err="1"/>
              <a:t>Buhaug</a:t>
            </a:r>
            <a:r>
              <a:rPr lang="en-GB" sz="2500" dirty="0"/>
              <a:t> et al. 2015; Mach et al. 2019; von </a:t>
            </a:r>
            <a:r>
              <a:rPr lang="en-GB" sz="2500" dirty="0" err="1"/>
              <a:t>Uexkull</a:t>
            </a:r>
            <a:r>
              <a:rPr lang="en-GB" sz="2500" dirty="0"/>
              <a:t> and </a:t>
            </a:r>
            <a:r>
              <a:rPr lang="en-GB" sz="2500" dirty="0" err="1"/>
              <a:t>Buhaug</a:t>
            </a:r>
            <a:r>
              <a:rPr lang="en-GB" sz="2500" dirty="0"/>
              <a:t> 2021)</a:t>
            </a:r>
          </a:p>
          <a:p>
            <a:pPr marL="266700" indent="0">
              <a:spcBef>
                <a:spcPts val="2000"/>
              </a:spcBef>
              <a:buNone/>
            </a:pPr>
            <a:r>
              <a:rPr lang="en-GB" sz="2500" dirty="0"/>
              <a:t>Qualitative studies on farmer-herder conflicts suggest that disputes for access to natural resources are frequent, but peaceful settlement is the norm, violent escalation is sporadic (Stucki 2005; Moritz 2010; Benjaminsen and Ba 2021)</a:t>
            </a:r>
          </a:p>
          <a:p>
            <a:pPr marL="266700" indent="0">
              <a:spcBef>
                <a:spcPts val="2000"/>
              </a:spcBef>
              <a:buNone/>
            </a:pPr>
            <a:r>
              <a:rPr lang="en-GB" sz="2500" dirty="0"/>
              <a:t>IPCC WG2 AR5 (2014): “</a:t>
            </a:r>
            <a:r>
              <a:rPr lang="en-GB" sz="2500" i="1" dirty="0"/>
              <a:t>collectively the research does not conclude that there is a strong positive relationship between warming and armed conflict</a:t>
            </a:r>
            <a:r>
              <a:rPr lang="en-GB" sz="2500" dirty="0"/>
              <a:t>”.</a:t>
            </a:r>
          </a:p>
          <a:p>
            <a:pPr marL="266700" indent="0">
              <a:spcBef>
                <a:spcPts val="2000"/>
              </a:spcBef>
              <a:buNone/>
            </a:pPr>
            <a:r>
              <a:rPr lang="en-GB" sz="2500" dirty="0"/>
              <a:t>Mach et al. (2019).“</a:t>
            </a:r>
            <a:r>
              <a:rPr lang="en-GB" sz="2500" i="1" dirty="0"/>
              <a:t>state capacity and socioeconomic development generally represent the main causes of conflicts, while climate variability potentially only plays a secondary role</a:t>
            </a:r>
            <a:r>
              <a:rPr lang="en-GB" sz="2500" dirty="0"/>
              <a:t>”</a:t>
            </a:r>
          </a:p>
          <a:p>
            <a:pPr marL="266700" indent="0">
              <a:spcBef>
                <a:spcPts val="2000"/>
              </a:spcBef>
              <a:buNone/>
            </a:pPr>
            <a:r>
              <a:rPr lang="en-GB" sz="2500" dirty="0"/>
              <a:t>IPCC WG2 AR6 (2022): “</a:t>
            </a:r>
            <a:r>
              <a:rPr lang="en-GB" sz="2500" i="1" dirty="0"/>
              <a:t>compared to other socioeconomic factors the influence of climate on conflicts is assessed as relatively weak (high confidence)</a:t>
            </a:r>
            <a:r>
              <a:rPr lang="en-GB" sz="2500" dirty="0"/>
              <a:t>”.</a:t>
            </a:r>
          </a:p>
          <a:p>
            <a:pPr marL="266700" indent="0">
              <a:buNone/>
            </a:pPr>
            <a:endParaRPr lang="en-GB" sz="2500" dirty="0"/>
          </a:p>
          <a:p>
            <a:pPr marL="266700" indent="0">
              <a:buNone/>
            </a:pPr>
            <a:endParaRPr lang="en-GB" dirty="0"/>
          </a:p>
        </p:txBody>
      </p:sp>
      <p:sp>
        <p:nvSpPr>
          <p:cNvPr id="7" name="Google Shape;107;g20722a03c9f_0_121">
            <a:extLst>
              <a:ext uri="{FF2B5EF4-FFF2-40B4-BE49-F238E27FC236}">
                <a16:creationId xmlns:a16="http://schemas.microsoft.com/office/drawing/2014/main" id="{3C243241-32C1-F414-E06E-D8178EF0C814}"/>
              </a:ext>
            </a:extLst>
          </p:cNvPr>
          <p:cNvSpPr txBox="1"/>
          <p:nvPr/>
        </p:nvSpPr>
        <p:spPr>
          <a:xfrm>
            <a:off x="741760" y="426799"/>
            <a:ext cx="9896549" cy="777592"/>
          </a:xfrm>
          <a:prstGeom prst="rect">
            <a:avLst/>
          </a:prstGeom>
          <a:noFill/>
          <a:ln>
            <a:noFill/>
          </a:ln>
        </p:spPr>
        <p:txBody>
          <a:bodyPr spcFirstLastPara="1" wrap="square" lIns="130027" tIns="64996" rIns="130027" bIns="64996" anchor="t" anchorCtr="0">
            <a:spAutoFit/>
          </a:bodyPr>
          <a:lstStyle/>
          <a:p>
            <a:pPr>
              <a:spcBef>
                <a:spcPts val="0"/>
              </a:spcBef>
              <a:spcAft>
                <a:spcPts val="0"/>
              </a:spcAft>
              <a:buClr>
                <a:schemeClr val="lt1"/>
              </a:buClr>
              <a:buSzPts val="3000"/>
            </a:pPr>
            <a:r>
              <a:rPr b="1" dirty="0">
                <a:latin typeface="Helvetica" pitchFamily="2" charset="0"/>
              </a:rPr>
              <a:t>Scarcity: </a:t>
            </a:r>
            <a:r>
              <a:rPr lang="it-IT" b="1" dirty="0">
                <a:latin typeface="Helvetica" pitchFamily="2" charset="0"/>
              </a:rPr>
              <a:t>testing</a:t>
            </a:r>
            <a:r>
              <a:rPr b="1" dirty="0">
                <a:latin typeface="Helvetica" pitchFamily="2" charset="0"/>
              </a:rPr>
              <a:t> the mechanism</a:t>
            </a:r>
            <a:endParaRPr lang="fr-FR" sz="1991" b="1" dirty="0">
              <a:latin typeface="Helvetica" pitchFamily="2" charset="0"/>
              <a:ea typeface="Arial"/>
              <a:cs typeface="Arial"/>
              <a:sym typeface="Arial"/>
            </a:endParaRPr>
          </a:p>
        </p:txBody>
      </p:sp>
    </p:spTree>
    <p:extLst>
      <p:ext uri="{BB962C8B-B14F-4D97-AF65-F5344CB8AC3E}">
        <p14:creationId xmlns:p14="http://schemas.microsoft.com/office/powerpoint/2010/main" val="18887839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DCF41B-8A6C-7148-B9DD-F2E927D624B6}"/>
              </a:ext>
            </a:extLst>
          </p:cNvPr>
          <p:cNvSpPr>
            <a:spLocks noGrp="1"/>
          </p:cNvSpPr>
          <p:nvPr>
            <p:ph type="title"/>
          </p:nvPr>
        </p:nvSpPr>
        <p:spPr/>
        <p:txBody>
          <a:bodyPr/>
          <a:lstStyle/>
          <a:p>
            <a:r>
              <a:rPr lang="it-IT" b="1" dirty="0" err="1"/>
              <a:t>Scarcity</a:t>
            </a:r>
            <a:r>
              <a:rPr lang="it-IT" b="1" dirty="0"/>
              <a:t>: </a:t>
            </a:r>
            <a:r>
              <a:rPr lang="it-IT" b="1" dirty="0" err="1"/>
              <a:t>questioning</a:t>
            </a:r>
            <a:r>
              <a:rPr lang="it-IT" b="1" dirty="0"/>
              <a:t> the </a:t>
            </a:r>
            <a:r>
              <a:rPr lang="it-IT" b="1" dirty="0" err="1"/>
              <a:t>methodology</a:t>
            </a:r>
            <a:endParaRPr lang="it-IT" b="1" dirty="0"/>
          </a:p>
        </p:txBody>
      </p:sp>
      <p:sp>
        <p:nvSpPr>
          <p:cNvPr id="3" name="Segnaposto contenuto 2">
            <a:extLst>
              <a:ext uri="{FF2B5EF4-FFF2-40B4-BE49-F238E27FC236}">
                <a16:creationId xmlns:a16="http://schemas.microsoft.com/office/drawing/2014/main" id="{DE0643B8-0222-79CF-3593-C84D32A17718}"/>
              </a:ext>
            </a:extLst>
          </p:cNvPr>
          <p:cNvSpPr>
            <a:spLocks noGrp="1"/>
          </p:cNvSpPr>
          <p:nvPr>
            <p:ph idx="1"/>
          </p:nvPr>
        </p:nvSpPr>
        <p:spPr>
          <a:xfrm>
            <a:off x="381720" y="1276401"/>
            <a:ext cx="12385375" cy="7128792"/>
          </a:xfrm>
        </p:spPr>
        <p:txBody>
          <a:bodyPr/>
          <a:lstStyle/>
          <a:p>
            <a:r>
              <a:rPr lang="en-GB" sz="2600" noProof="0" dirty="0" err="1"/>
              <a:t>Spatio</a:t>
            </a:r>
            <a:r>
              <a:rPr lang="en-GB" sz="2600" noProof="0" dirty="0"/>
              <a:t>-temporal correlation</a:t>
            </a:r>
          </a:p>
          <a:p>
            <a:r>
              <a:rPr lang="en-GB" sz="2600" noProof="0" dirty="0"/>
              <a:t>Choice of the baseline</a:t>
            </a:r>
          </a:p>
          <a:p>
            <a:r>
              <a:rPr lang="en-GB" sz="2600" noProof="0" dirty="0"/>
              <a:t>How about agency</a:t>
            </a:r>
          </a:p>
          <a:p>
            <a:r>
              <a:rPr lang="en-GB" sz="2600" noProof="0" dirty="0"/>
              <a:t>Extrapolating future projections from the past</a:t>
            </a:r>
          </a:p>
          <a:p>
            <a:pPr marL="266700" indent="0">
              <a:buNone/>
            </a:pPr>
            <a:r>
              <a:rPr lang="en-GB" sz="2600" noProof="0" dirty="0"/>
              <a:t>=&gt; Not a cause, but a “</a:t>
            </a:r>
            <a:r>
              <a:rPr lang="en-GB" sz="2600" b="1" noProof="0" dirty="0">
                <a:solidFill>
                  <a:srgbClr val="FF0000"/>
                </a:solidFill>
              </a:rPr>
              <a:t>threat multiplier</a:t>
            </a:r>
            <a:r>
              <a:rPr lang="en-GB" sz="2600" noProof="0" dirty="0"/>
              <a:t> … that may exacerbate security threats caused by poverty, weak institutions, mismanagement of natural resources, and ethnic clashes”</a:t>
            </a:r>
          </a:p>
          <a:p>
            <a:pPr marL="266700" indent="0">
              <a:buNone/>
            </a:pPr>
            <a:r>
              <a:rPr lang="it-IT" sz="2600" dirty="0"/>
              <a:t>The </a:t>
            </a:r>
            <a:r>
              <a:rPr lang="it-IT" sz="2600" dirty="0" err="1"/>
              <a:t>articulation</a:t>
            </a:r>
            <a:r>
              <a:rPr lang="it-IT" sz="2600" dirty="0"/>
              <a:t> of macro-</a:t>
            </a:r>
            <a:r>
              <a:rPr lang="it-IT" sz="2600" dirty="0" err="1"/>
              <a:t>level</a:t>
            </a:r>
            <a:r>
              <a:rPr lang="it-IT" sz="2600" dirty="0"/>
              <a:t> </a:t>
            </a:r>
            <a:r>
              <a:rPr lang="it-IT" sz="2600" dirty="0" err="1"/>
              <a:t>climate</a:t>
            </a:r>
            <a:r>
              <a:rPr lang="it-IT" sz="2600" dirty="0"/>
              <a:t> </a:t>
            </a:r>
            <a:r>
              <a:rPr lang="it-IT" sz="2600" dirty="0" err="1"/>
              <a:t>change</a:t>
            </a:r>
            <a:r>
              <a:rPr lang="it-IT" sz="2600" dirty="0"/>
              <a:t> and micro-</a:t>
            </a:r>
            <a:r>
              <a:rPr lang="it-IT" sz="2600" dirty="0" err="1"/>
              <a:t>level</a:t>
            </a:r>
            <a:r>
              <a:rPr lang="it-IT" sz="2600" dirty="0"/>
              <a:t> </a:t>
            </a:r>
            <a:r>
              <a:rPr lang="it-IT" sz="2600" dirty="0" err="1"/>
              <a:t>conflicts</a:t>
            </a:r>
            <a:r>
              <a:rPr lang="it-IT" sz="2600" dirty="0"/>
              <a:t> </a:t>
            </a:r>
            <a:r>
              <a:rPr lang="it-IT" sz="2600" dirty="0" err="1"/>
              <a:t>is</a:t>
            </a:r>
            <a:r>
              <a:rPr lang="it-IT" sz="2600" dirty="0"/>
              <a:t> non-linear, and leads to </a:t>
            </a:r>
            <a:r>
              <a:rPr lang="it-IT" sz="2600" dirty="0" err="1"/>
              <a:t>complex</a:t>
            </a:r>
            <a:r>
              <a:rPr lang="it-IT" sz="2600" dirty="0"/>
              <a:t>, </a:t>
            </a:r>
            <a:r>
              <a:rPr lang="it-IT" sz="2600" dirty="0" err="1"/>
              <a:t>hardly</a:t>
            </a:r>
            <a:r>
              <a:rPr lang="it-IT" sz="2600" dirty="0"/>
              <a:t> </a:t>
            </a:r>
            <a:r>
              <a:rPr lang="it-IT" sz="2600" dirty="0" err="1"/>
              <a:t>predictable</a:t>
            </a:r>
            <a:r>
              <a:rPr lang="it-IT" sz="2600" dirty="0"/>
              <a:t> </a:t>
            </a:r>
            <a:r>
              <a:rPr lang="it-IT" sz="2600" dirty="0" err="1"/>
              <a:t>outcomes</a:t>
            </a:r>
            <a:r>
              <a:rPr lang="it-IT" sz="2600" dirty="0"/>
              <a:t>. </a:t>
            </a:r>
          </a:p>
          <a:p>
            <a:pPr marL="266700" indent="0">
              <a:buNone/>
            </a:pPr>
            <a:r>
              <a:rPr lang="it-IT" sz="2600" dirty="0" err="1"/>
              <a:t>Less</a:t>
            </a:r>
            <a:r>
              <a:rPr lang="it-IT" sz="2600" dirty="0"/>
              <a:t> focus on abstract </a:t>
            </a:r>
            <a:r>
              <a:rPr lang="it-IT" sz="2600" dirty="0" err="1"/>
              <a:t>variables</a:t>
            </a:r>
            <a:r>
              <a:rPr lang="it-IT" sz="2600" dirty="0"/>
              <a:t>, more on fine-</a:t>
            </a:r>
            <a:r>
              <a:rPr lang="it-IT" sz="2600" dirty="0" err="1"/>
              <a:t>grained</a:t>
            </a:r>
            <a:r>
              <a:rPr lang="it-IT" sz="2600" dirty="0"/>
              <a:t> </a:t>
            </a:r>
            <a:r>
              <a:rPr lang="it-IT" sz="2600" dirty="0" err="1"/>
              <a:t>context</a:t>
            </a:r>
            <a:r>
              <a:rPr lang="it-IT" sz="2600" dirty="0"/>
              <a:t> and </a:t>
            </a:r>
            <a:r>
              <a:rPr lang="it-IT" sz="2600" dirty="0" err="1"/>
              <a:t>conflict</a:t>
            </a:r>
            <a:r>
              <a:rPr lang="it-IT" sz="2600" dirty="0"/>
              <a:t> sensitivity</a:t>
            </a:r>
          </a:p>
          <a:p>
            <a:pPr marL="266700" indent="0">
              <a:buNone/>
            </a:pPr>
            <a:endParaRPr lang="it-IT" dirty="0"/>
          </a:p>
        </p:txBody>
      </p:sp>
    </p:spTree>
    <p:extLst>
      <p:ext uri="{BB962C8B-B14F-4D97-AF65-F5344CB8AC3E}">
        <p14:creationId xmlns:p14="http://schemas.microsoft.com/office/powerpoint/2010/main" val="100309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09AB4B-821A-4F8C-E25C-71F51BFB87F5}"/>
              </a:ext>
            </a:extLst>
          </p:cNvPr>
          <p:cNvSpPr>
            <a:spLocks noGrp="1"/>
          </p:cNvSpPr>
          <p:nvPr>
            <p:ph type="title"/>
          </p:nvPr>
        </p:nvSpPr>
        <p:spPr>
          <a:xfrm>
            <a:off x="650875" y="390525"/>
            <a:ext cx="11703050" cy="957883"/>
          </a:xfrm>
        </p:spPr>
        <p:txBody>
          <a:bodyPr/>
          <a:lstStyle/>
          <a:p>
            <a:r>
              <a:rPr lang="it-IT" b="1" dirty="0"/>
              <a:t>Case study: the </a:t>
            </a:r>
            <a:r>
              <a:rPr lang="it-IT" b="1" dirty="0" err="1"/>
              <a:t>conflict</a:t>
            </a:r>
            <a:r>
              <a:rPr lang="it-IT" b="1" dirty="0"/>
              <a:t> in Darfur (2003-04)</a:t>
            </a:r>
          </a:p>
        </p:txBody>
      </p:sp>
      <p:sp>
        <p:nvSpPr>
          <p:cNvPr id="3" name="Segnaposto contenuto 2">
            <a:extLst>
              <a:ext uri="{FF2B5EF4-FFF2-40B4-BE49-F238E27FC236}">
                <a16:creationId xmlns:a16="http://schemas.microsoft.com/office/drawing/2014/main" id="{A1D188AA-8CA8-AF11-9222-01470263D76B}"/>
              </a:ext>
            </a:extLst>
          </p:cNvPr>
          <p:cNvSpPr>
            <a:spLocks noGrp="1"/>
          </p:cNvSpPr>
          <p:nvPr>
            <p:ph idx="1"/>
          </p:nvPr>
        </p:nvSpPr>
        <p:spPr>
          <a:xfrm>
            <a:off x="650875" y="1636441"/>
            <a:ext cx="11703050" cy="7075760"/>
          </a:xfrm>
        </p:spPr>
        <p:txBody>
          <a:bodyPr/>
          <a:lstStyle/>
          <a:p>
            <a:pPr marL="266700" indent="0">
              <a:spcBef>
                <a:spcPts val="600"/>
              </a:spcBef>
              <a:buNone/>
            </a:pPr>
            <a:r>
              <a:rPr lang="en-US" sz="2600" noProof="0" dirty="0"/>
              <a:t>“There is a very close link between land degradation, desertification and the conflict in Darfur” (UNEP, 2007).</a:t>
            </a:r>
          </a:p>
          <a:p>
            <a:pPr marL="266700" indent="0">
              <a:spcBef>
                <a:spcPts val="600"/>
              </a:spcBef>
              <a:buNone/>
            </a:pPr>
            <a:endParaRPr lang="en-US" sz="2600" noProof="0" dirty="0"/>
          </a:p>
          <a:p>
            <a:pPr marL="266700" indent="0">
              <a:spcBef>
                <a:spcPts val="600"/>
              </a:spcBef>
              <a:buNone/>
            </a:pPr>
            <a:r>
              <a:rPr lang="en-US" sz="2600" noProof="0" dirty="0"/>
              <a:t>Inadequate natural resources...</a:t>
            </a:r>
          </a:p>
          <a:p>
            <a:pPr>
              <a:spcBef>
                <a:spcPts val="600"/>
              </a:spcBef>
            </a:pPr>
            <a:r>
              <a:rPr lang="en-US" sz="2600" noProof="0" dirty="0"/>
              <a:t>Sudan as a whole is not short of water (‘low risk’ of water insecurity according to the FAO).</a:t>
            </a:r>
          </a:p>
          <a:p>
            <a:pPr>
              <a:spcBef>
                <a:spcPts val="600"/>
              </a:spcBef>
            </a:pPr>
            <a:r>
              <a:rPr lang="en-US" sz="2600" noProof="0" dirty="0"/>
              <a:t>In Darfur, 2003-2005 and previous years were </a:t>
            </a:r>
            <a:r>
              <a:rPr lang="en-US" sz="2600" noProof="0" dirty="0" err="1"/>
              <a:t>characterised</a:t>
            </a:r>
            <a:r>
              <a:rPr lang="en-US" sz="2600" noProof="0" dirty="0"/>
              <a:t> by above-average rainfall.</a:t>
            </a:r>
          </a:p>
          <a:p>
            <a:pPr>
              <a:spcBef>
                <a:spcPts val="600"/>
              </a:spcBef>
            </a:pPr>
            <a:r>
              <a:rPr lang="en-US" sz="2600" noProof="0" dirty="0"/>
              <a:t>The desert is retreating</a:t>
            </a:r>
          </a:p>
          <a:p>
            <a:pPr marL="266700" indent="0">
              <a:spcBef>
                <a:spcPts val="600"/>
              </a:spcBef>
              <a:buNone/>
            </a:pPr>
            <a:endParaRPr lang="en-US" sz="2600" noProof="0" dirty="0"/>
          </a:p>
          <a:p>
            <a:pPr marL="266700" indent="0">
              <a:spcBef>
                <a:spcPts val="600"/>
              </a:spcBef>
              <a:buNone/>
            </a:pPr>
            <a:r>
              <a:rPr lang="en-US" sz="2600" noProof="0" dirty="0"/>
              <a:t>...or socio-political inadequacy?</a:t>
            </a:r>
          </a:p>
          <a:p>
            <a:pPr>
              <a:spcBef>
                <a:spcPts val="600"/>
              </a:spcBef>
            </a:pPr>
            <a:r>
              <a:rPr lang="en-US" sz="2600" noProof="0" dirty="0"/>
              <a:t>Land availability is declining, not for climatic reasons, but for political ones (land grabbing). </a:t>
            </a:r>
          </a:p>
          <a:p>
            <a:pPr>
              <a:spcBef>
                <a:spcPts val="600"/>
              </a:spcBef>
            </a:pPr>
            <a:r>
              <a:rPr lang="en-US" sz="2600" noProof="0" dirty="0"/>
              <a:t>Access to water is limited for livestock farmers due to the canals used by the agri-food industry.</a:t>
            </a:r>
          </a:p>
          <a:p>
            <a:pPr marL="266700" indent="0">
              <a:buNone/>
            </a:pPr>
            <a:endParaRPr lang="it-IT" dirty="0"/>
          </a:p>
        </p:txBody>
      </p:sp>
    </p:spTree>
    <p:extLst>
      <p:ext uri="{BB962C8B-B14F-4D97-AF65-F5344CB8AC3E}">
        <p14:creationId xmlns:p14="http://schemas.microsoft.com/office/powerpoint/2010/main" val="7439099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C21B5-5C0C-3044-845B-3E1ED14AE1B7}"/>
              </a:ext>
            </a:extLst>
          </p:cNvPr>
          <p:cNvSpPr>
            <a:spLocks noGrp="1"/>
          </p:cNvSpPr>
          <p:nvPr>
            <p:ph type="title"/>
          </p:nvPr>
        </p:nvSpPr>
        <p:spPr/>
        <p:txBody>
          <a:bodyPr/>
          <a:lstStyle/>
          <a:p>
            <a:r>
              <a:rPr lang="it-IT" dirty="0" err="1"/>
              <a:t>Thanks</a:t>
            </a:r>
            <a:r>
              <a:rPr lang="it-IT" dirty="0"/>
              <a:t> for </a:t>
            </a:r>
            <a:r>
              <a:rPr lang="it-IT" dirty="0" err="1"/>
              <a:t>your</a:t>
            </a:r>
            <a:r>
              <a:rPr lang="it-IT" dirty="0"/>
              <a:t> </a:t>
            </a:r>
            <a:r>
              <a:rPr lang="it-IT" dirty="0" err="1"/>
              <a:t>attention</a:t>
            </a:r>
            <a:r>
              <a:rPr lang="it-IT" dirty="0"/>
              <a:t>!</a:t>
            </a:r>
          </a:p>
        </p:txBody>
      </p:sp>
      <p:sp>
        <p:nvSpPr>
          <p:cNvPr id="3" name="Segnaposto contenuto 2">
            <a:extLst>
              <a:ext uri="{FF2B5EF4-FFF2-40B4-BE49-F238E27FC236}">
                <a16:creationId xmlns:a16="http://schemas.microsoft.com/office/drawing/2014/main" id="{70485C1B-A0F1-2B4F-B930-04D884FD144D}"/>
              </a:ext>
            </a:extLst>
          </p:cNvPr>
          <p:cNvSpPr>
            <a:spLocks noGrp="1"/>
          </p:cNvSpPr>
          <p:nvPr>
            <p:ph idx="1"/>
          </p:nvPr>
        </p:nvSpPr>
        <p:spPr/>
        <p:txBody>
          <a:bodyPr/>
          <a:lstStyle/>
          <a:p>
            <a:pPr marL="266700" indent="0">
              <a:buNone/>
            </a:pPr>
            <a:r>
              <a:rPr lang="it-IT" dirty="0">
                <a:hlinkClick r:id="rId2"/>
              </a:rPr>
              <a:t>luca.raineri@santannapisa.it</a:t>
            </a:r>
            <a:r>
              <a:rPr lang="it-IT" dirty="0"/>
              <a:t> </a:t>
            </a:r>
          </a:p>
        </p:txBody>
      </p:sp>
    </p:spTree>
    <p:extLst>
      <p:ext uri="{BB962C8B-B14F-4D97-AF65-F5344CB8AC3E}">
        <p14:creationId xmlns:p14="http://schemas.microsoft.com/office/powerpoint/2010/main" val="24173816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40620F8-9104-DB4D-8F7A-EB28F17BFA4C}"/>
              </a:ext>
            </a:extLst>
          </p:cNvPr>
          <p:cNvSpPr>
            <a:spLocks noGrp="1"/>
          </p:cNvSpPr>
          <p:nvPr>
            <p:ph type="body" sz="half" idx="2"/>
          </p:nvPr>
        </p:nvSpPr>
        <p:spPr>
          <a:xfrm>
            <a:off x="669752" y="2068488"/>
            <a:ext cx="4977972" cy="6048672"/>
          </a:xfrm>
        </p:spPr>
        <p:txBody>
          <a:bodyPr/>
          <a:lstStyle/>
          <a:p>
            <a:r>
              <a:rPr lang="en-GB" sz="2800" dirty="0"/>
              <a:t>“</a:t>
            </a:r>
            <a:r>
              <a:rPr lang="en-GB" sz="2800" i="1" dirty="0"/>
              <a:t>Many conflicts are triggered, exacerbated or prolonged by competition over scarce natural resources; climate change will only make the situation worse. That is why protecting our environment is critical to the founding goals of the United Nations to prevent war and sustain peace</a:t>
            </a:r>
            <a:r>
              <a:rPr lang="en-GB" sz="2800" dirty="0"/>
              <a:t>” </a:t>
            </a:r>
          </a:p>
          <a:p>
            <a:r>
              <a:rPr lang="en-GB" sz="2800" dirty="0"/>
              <a:t>(Antonio Guterres, cited in UNEP 2017). </a:t>
            </a:r>
          </a:p>
          <a:p>
            <a:endParaRPr lang="it-IT" dirty="0"/>
          </a:p>
        </p:txBody>
      </p:sp>
      <p:pic>
        <p:nvPicPr>
          <p:cNvPr id="1026" name="Picture 2" descr="Climate Wars: What People Will Be Killed in the Twenty-First Century: What  People Will Be Killed For in the 21st Century : Welzer, Harald, Camiller,  Patrick: Amazon.it: Libri">
            <a:extLst>
              <a:ext uri="{FF2B5EF4-FFF2-40B4-BE49-F238E27FC236}">
                <a16:creationId xmlns:a16="http://schemas.microsoft.com/office/drawing/2014/main" id="{173B809D-976F-F048-93FB-F0DD2A8A99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20971" y="560294"/>
            <a:ext cx="5074683" cy="75568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5D05A46-366B-D45F-1C15-CEBC846B5761}"/>
              </a:ext>
            </a:extLst>
          </p:cNvPr>
          <p:cNvSpPr txBox="1"/>
          <p:nvPr/>
        </p:nvSpPr>
        <p:spPr>
          <a:xfrm>
            <a:off x="669753" y="560294"/>
            <a:ext cx="5544616" cy="1384995"/>
          </a:xfrm>
          <a:prstGeom prst="rect">
            <a:avLst/>
          </a:prstGeom>
          <a:noFill/>
        </p:spPr>
        <p:txBody>
          <a:bodyPr wrap="square" rtlCol="0">
            <a:spAutoFit/>
          </a:bodyPr>
          <a:lstStyle/>
          <a:p>
            <a:r>
              <a:rPr lang="it-IT" b="1" dirty="0">
                <a:solidFill>
                  <a:schemeClr val="tx1">
                    <a:lumMod val="65000"/>
                    <a:lumOff val="35000"/>
                  </a:schemeClr>
                </a:solidFill>
                <a:latin typeface="Helvetica" pitchFamily="2" charset="0"/>
              </a:rPr>
              <a:t>The </a:t>
            </a:r>
            <a:r>
              <a:rPr lang="it-IT" b="1" dirty="0" err="1">
                <a:solidFill>
                  <a:schemeClr val="tx1">
                    <a:lumMod val="65000"/>
                    <a:lumOff val="35000"/>
                  </a:schemeClr>
                </a:solidFill>
                <a:latin typeface="Helvetica" pitchFamily="2" charset="0"/>
              </a:rPr>
              <a:t>climate</a:t>
            </a:r>
            <a:r>
              <a:rPr lang="it-IT" b="1" dirty="0">
                <a:solidFill>
                  <a:schemeClr val="tx1">
                    <a:lumMod val="65000"/>
                    <a:lumOff val="35000"/>
                  </a:schemeClr>
                </a:solidFill>
                <a:latin typeface="Helvetica" pitchFamily="2" charset="0"/>
              </a:rPr>
              <a:t>-security </a:t>
            </a:r>
            <a:r>
              <a:rPr lang="it-IT" b="1" dirty="0" err="1">
                <a:solidFill>
                  <a:schemeClr val="tx1">
                    <a:lumMod val="65000"/>
                    <a:lumOff val="35000"/>
                  </a:schemeClr>
                </a:solidFill>
                <a:latin typeface="Helvetica" pitchFamily="2" charset="0"/>
              </a:rPr>
              <a:t>nexus</a:t>
            </a:r>
            <a:r>
              <a:rPr lang="it-IT" b="1" dirty="0">
                <a:solidFill>
                  <a:schemeClr val="tx1">
                    <a:lumMod val="65000"/>
                    <a:lumOff val="35000"/>
                  </a:schemeClr>
                </a:solidFill>
                <a:latin typeface="Helvetica" pitchFamily="2" charset="0"/>
              </a:rPr>
              <a:t> narrative</a:t>
            </a:r>
          </a:p>
        </p:txBody>
      </p:sp>
    </p:spTree>
    <p:extLst>
      <p:ext uri="{BB962C8B-B14F-4D97-AF65-F5344CB8AC3E}">
        <p14:creationId xmlns:p14="http://schemas.microsoft.com/office/powerpoint/2010/main" val="41548684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id="{F70CB2E9-35B5-018B-E1B6-A3322DC7EDDB}"/>
              </a:ext>
            </a:extLst>
          </p:cNvPr>
          <p:cNvSpPr>
            <a:spLocks noGrp="1"/>
          </p:cNvSpPr>
          <p:nvPr>
            <p:ph type="title"/>
          </p:nvPr>
        </p:nvSpPr>
        <p:spPr>
          <a:xfrm>
            <a:off x="650875" y="390525"/>
            <a:ext cx="11703050" cy="1625600"/>
          </a:xfrm>
        </p:spPr>
        <p:txBody>
          <a:bodyPr/>
          <a:lstStyle/>
          <a:p>
            <a:r>
              <a:rPr lang="en-US" b="1" dirty="0"/>
              <a:t>A compelling case?</a:t>
            </a:r>
          </a:p>
        </p:txBody>
      </p:sp>
      <p:pic>
        <p:nvPicPr>
          <p:cNvPr id="2052" name="Picture 4" descr="Landsat Image Gallery - The Ups and Downs of Lake Chad">
            <a:extLst>
              <a:ext uri="{FF2B5EF4-FFF2-40B4-BE49-F238E27FC236}">
                <a16:creationId xmlns:a16="http://schemas.microsoft.com/office/drawing/2014/main" id="{85480B38-4DE0-79B7-4768-FCFE652A08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13768" y="3761220"/>
            <a:ext cx="11233248" cy="4689881"/>
          </a:xfrm>
          <a:prstGeom prst="rect">
            <a:avLst/>
          </a:prstGeom>
          <a:solidFill>
            <a:srgbClr val="FFFFFF"/>
          </a:solidFill>
        </p:spPr>
      </p:pic>
      <p:sp>
        <p:nvSpPr>
          <p:cNvPr id="5" name="CasellaDiTesto 4">
            <a:extLst>
              <a:ext uri="{FF2B5EF4-FFF2-40B4-BE49-F238E27FC236}">
                <a16:creationId xmlns:a16="http://schemas.microsoft.com/office/drawing/2014/main" id="{6B10F9D3-9F45-0F87-F51E-E421642F5E00}"/>
              </a:ext>
            </a:extLst>
          </p:cNvPr>
          <p:cNvSpPr txBox="1"/>
          <p:nvPr/>
        </p:nvSpPr>
        <p:spPr>
          <a:xfrm>
            <a:off x="650875" y="1455965"/>
            <a:ext cx="11703050" cy="2123658"/>
          </a:xfrm>
          <a:prstGeom prst="rect">
            <a:avLst/>
          </a:prstGeom>
          <a:noFill/>
        </p:spPr>
        <p:txBody>
          <a:bodyPr wrap="square" rtlCol="0">
            <a:spAutoFit/>
          </a:bodyPr>
          <a:lstStyle/>
          <a:p>
            <a:r>
              <a:rPr lang="en-GB" sz="2200" dirty="0">
                <a:solidFill>
                  <a:schemeClr val="tx1">
                    <a:lumMod val="65000"/>
                    <a:lumOff val="35000"/>
                  </a:schemeClr>
                </a:solidFill>
                <a:latin typeface="+mn-lt"/>
              </a:rPr>
              <a:t>“</a:t>
            </a:r>
            <a:r>
              <a:rPr lang="en-GB" sz="2200" dirty="0">
                <a:solidFill>
                  <a:schemeClr val="tx1">
                    <a:lumMod val="65000"/>
                    <a:lumOff val="35000"/>
                  </a:schemeClr>
                </a:solidFill>
                <a:effectLst/>
                <a:latin typeface="+mn-lt"/>
              </a:rPr>
              <a:t>The Lake Chad Basin region is a clear example of this; indeed, a large part of the conflict, beyond the Islamic terrorist factor, has been fuelled by migrations forced by climate change. The same is true with the success of Boko Haram in the region and the change of use of certain lands in north-eastern Nigeria. We are therefore very clearly seeing in these areas the consequences for insecurity — and, in a way, for the emergence of new conflicts — of a climate agenda that has gotten out of control” (Emmanuel Macron, 2021)</a:t>
            </a:r>
          </a:p>
        </p:txBody>
      </p:sp>
    </p:spTree>
    <p:extLst>
      <p:ext uri="{BB962C8B-B14F-4D97-AF65-F5344CB8AC3E}">
        <p14:creationId xmlns:p14="http://schemas.microsoft.com/office/powerpoint/2010/main" val="35509714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rivista che fu «internet prima di internet» - Il Post">
            <a:extLst>
              <a:ext uri="{FF2B5EF4-FFF2-40B4-BE49-F238E27FC236}">
                <a16:creationId xmlns:a16="http://schemas.microsoft.com/office/drawing/2014/main" id="{347FB738-43E2-6B4B-65EF-DB8D4D08C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8" y="1703435"/>
            <a:ext cx="5080000" cy="698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lue Marble - INGVambiente">
            <a:extLst>
              <a:ext uri="{FF2B5EF4-FFF2-40B4-BE49-F238E27FC236}">
                <a16:creationId xmlns:a16="http://schemas.microsoft.com/office/drawing/2014/main" id="{8B40BFCE-76B9-CF77-933B-5348B7B06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541" y="4904725"/>
            <a:ext cx="5040709" cy="3780532"/>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1658F959-76E3-95B7-EB59-2A44C0282753}"/>
              </a:ext>
            </a:extLst>
          </p:cNvPr>
          <p:cNvSpPr>
            <a:spLocks noGrp="1"/>
          </p:cNvSpPr>
          <p:nvPr>
            <p:ph type="title"/>
          </p:nvPr>
        </p:nvSpPr>
        <p:spPr>
          <a:xfrm>
            <a:off x="650875" y="196280"/>
            <a:ext cx="11698103" cy="1188020"/>
          </a:xfrm>
        </p:spPr>
        <p:txBody>
          <a:bodyPr anchor="t"/>
          <a:lstStyle/>
          <a:p>
            <a:r>
              <a:rPr lang="en-GB" sz="3500" b="1" dirty="0"/>
              <a:t>The genealogy of the climate-security narrative (I): </a:t>
            </a:r>
            <a:br>
              <a:rPr lang="en-GB" sz="3500" b="1" dirty="0"/>
            </a:br>
            <a:r>
              <a:rPr lang="en-GB" sz="3500" b="1" dirty="0"/>
              <a:t>the 1960s</a:t>
            </a:r>
          </a:p>
        </p:txBody>
      </p:sp>
      <p:pic>
        <p:nvPicPr>
          <p:cNvPr id="5" name="Picture 2" descr="Club di Roma - Wikipedia">
            <a:extLst>
              <a:ext uri="{FF2B5EF4-FFF2-40B4-BE49-F238E27FC236}">
                <a16:creationId xmlns:a16="http://schemas.microsoft.com/office/drawing/2014/main" id="{6DD95B80-434C-2FC4-8A7B-9D383177A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565" r="8990" b="-1"/>
          <a:stretch/>
        </p:blipFill>
        <p:spPr bwMode="auto">
          <a:xfrm>
            <a:off x="7942560" y="869399"/>
            <a:ext cx="3621242" cy="4035326"/>
          </a:xfrm>
          <a:prstGeom prst="rect">
            <a:avLst/>
          </a:prstGeom>
          <a:solidFill>
            <a:srgbClr val="FFFFFF"/>
          </a:solidFill>
        </p:spPr>
      </p:pic>
    </p:spTree>
    <p:extLst>
      <p:ext uri="{BB962C8B-B14F-4D97-AF65-F5344CB8AC3E}">
        <p14:creationId xmlns:p14="http://schemas.microsoft.com/office/powerpoint/2010/main" val="22348312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180BDC-1D84-DB50-CB3A-7157D20AFD60}"/>
              </a:ext>
            </a:extLst>
          </p:cNvPr>
          <p:cNvSpPr>
            <a:spLocks noGrp="1"/>
          </p:cNvSpPr>
          <p:nvPr>
            <p:ph type="title"/>
          </p:nvPr>
        </p:nvSpPr>
        <p:spPr/>
        <p:txBody>
          <a:bodyPr/>
          <a:lstStyle/>
          <a:p>
            <a:r>
              <a:rPr lang="en-GB" b="1" dirty="0"/>
              <a:t>The genealogy of the climate-security narrative (II): </a:t>
            </a:r>
            <a:br>
              <a:rPr lang="en-GB" b="1" dirty="0"/>
            </a:br>
            <a:r>
              <a:rPr lang="en-GB" b="1" dirty="0"/>
              <a:t>the 1990s</a:t>
            </a:r>
            <a:endParaRPr lang="it-IT" b="1" dirty="0"/>
          </a:p>
        </p:txBody>
      </p:sp>
      <p:pic>
        <p:nvPicPr>
          <p:cNvPr id="2050" name="Picture 2" descr="The End of Poverty: How We Can Make it Happen in Our Lifetime , Jeffrey Sachs">
            <a:extLst>
              <a:ext uri="{FF2B5EF4-FFF2-40B4-BE49-F238E27FC236}">
                <a16:creationId xmlns:a16="http://schemas.microsoft.com/office/drawing/2014/main" id="{BE3816E8-64A9-1D38-7A19-491185186C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0875" y="5284542"/>
            <a:ext cx="2651047" cy="40785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mi, Acciaio e Malattie">
            <a:extLst>
              <a:ext uri="{FF2B5EF4-FFF2-40B4-BE49-F238E27FC236}">
                <a16:creationId xmlns:a16="http://schemas.microsoft.com/office/drawing/2014/main" id="{CD0E2482-E036-1FCF-16DF-BE29A6B4F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155" y="5284541"/>
            <a:ext cx="2592288" cy="40785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vironment, Scarcity, and Violence : Amazon.it: Libri">
            <a:extLst>
              <a:ext uri="{FF2B5EF4-FFF2-40B4-BE49-F238E27FC236}">
                <a16:creationId xmlns:a16="http://schemas.microsoft.com/office/drawing/2014/main" id="{C2FE3AAC-9155-646D-8651-6854F8225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192" y="5297241"/>
            <a:ext cx="2613750" cy="40658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azon.it: The Coming Anarchy: Shattering the Dreams of the Post Cold War -  Kaplan, Robert D. - Libri">
            <a:extLst>
              <a:ext uri="{FF2B5EF4-FFF2-40B4-BE49-F238E27FC236}">
                <a16:creationId xmlns:a16="http://schemas.microsoft.com/office/drawing/2014/main" id="{2B5712E9-FC03-E78D-B807-3F849782B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9691" y="5276655"/>
            <a:ext cx="2651046" cy="408641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49D6B6EF-11F2-BD3B-50BE-9BBD7A77DE3F}"/>
              </a:ext>
            </a:extLst>
          </p:cNvPr>
          <p:cNvSpPr txBox="1">
            <a:spLocks/>
          </p:cNvSpPr>
          <p:nvPr/>
        </p:nvSpPr>
        <p:spPr>
          <a:xfrm>
            <a:off x="650875" y="2016125"/>
            <a:ext cx="11839862" cy="3260530"/>
          </a:xfrm>
          <a:prstGeom prst="rect">
            <a:avLst/>
          </a:prstGeom>
        </p:spPr>
        <p:txBody>
          <a:bodyPr/>
          <a:lstStyle>
            <a:lvl1pPr marL="760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1pPr>
            <a:lvl2pPr marL="12049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2pPr>
            <a:lvl3pPr marL="1649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3pPr>
            <a:lvl4pPr marL="20939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4pPr>
            <a:lvl5pPr marL="2538413" indent="-493713" algn="l" rtl="0" eaLnBrk="0" fontAlgn="base" hangingPunct="0">
              <a:spcBef>
                <a:spcPts val="3800"/>
              </a:spcBef>
              <a:spcAft>
                <a:spcPct val="0"/>
              </a:spcAft>
              <a:buSzPct val="171000"/>
              <a:buFont typeface="Gill Sans"/>
              <a:buChar char="»"/>
              <a:defRPr sz="3200">
                <a:solidFill>
                  <a:srgbClr val="565656"/>
                </a:solidFill>
                <a:latin typeface="+mn-lt"/>
                <a:ea typeface="+mn-ea"/>
                <a:cs typeface="ヒラギノ角ゴ ProN W3" charset="0"/>
                <a:sym typeface="Gill Sans"/>
              </a:defRPr>
            </a:lvl5pPr>
            <a:lvl6pPr marL="29956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6pPr>
            <a:lvl7pPr marL="34528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7pPr>
            <a:lvl8pPr marL="39100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8pPr>
            <a:lvl9pPr marL="4367213" indent="-493713" algn="l" rtl="0" fontAlgn="base">
              <a:spcBef>
                <a:spcPts val="3800"/>
              </a:spcBef>
              <a:spcAft>
                <a:spcPct val="0"/>
              </a:spcAft>
              <a:buSzPct val="171000"/>
              <a:buFont typeface="Gill Sans" charset="0"/>
              <a:defRPr sz="3200">
                <a:solidFill>
                  <a:srgbClr val="565656"/>
                </a:solidFill>
                <a:latin typeface="+mn-lt"/>
                <a:ea typeface="+mn-ea"/>
                <a:sym typeface="Gill Sans" charset="0"/>
              </a:defRPr>
            </a:lvl9pPr>
          </a:lstStyle>
          <a:p>
            <a:pPr marL="266700" indent="0">
              <a:spcBef>
                <a:spcPts val="1400"/>
              </a:spcBef>
              <a:buFont typeface="Gill Sans"/>
              <a:buNone/>
            </a:pPr>
            <a:r>
              <a:rPr lang="en-GB" sz="2500" kern="0" dirty="0"/>
              <a:t>1987 UNGA report </a:t>
            </a:r>
            <a:r>
              <a:rPr lang="en-GB" sz="2500" i="1" kern="0" dirty="0"/>
              <a:t>Our Common Future </a:t>
            </a:r>
            <a:r>
              <a:rPr lang="en-GB" sz="2500" kern="0" dirty="0"/>
              <a:t>(</a:t>
            </a:r>
            <a:r>
              <a:rPr lang="en-GB" sz="2500" kern="0" dirty="0" err="1"/>
              <a:t>Bruntland</a:t>
            </a:r>
            <a:r>
              <a:rPr lang="en-GB" sz="2500" kern="0" dirty="0"/>
              <a:t> report) articulates “environmental security”</a:t>
            </a:r>
          </a:p>
          <a:p>
            <a:pPr marL="266700" indent="0">
              <a:spcBef>
                <a:spcPts val="1400"/>
              </a:spcBef>
              <a:buFont typeface="Gill Sans"/>
              <a:buNone/>
            </a:pPr>
            <a:r>
              <a:rPr lang="en-GB" sz="2500" kern="0" dirty="0"/>
              <a:t>1990 1</a:t>
            </a:r>
            <a:r>
              <a:rPr lang="en-GB" sz="2500" kern="0" baseline="30000" dirty="0"/>
              <a:t>st</a:t>
            </a:r>
            <a:r>
              <a:rPr lang="en-GB" sz="2500" kern="0" dirty="0"/>
              <a:t> IPCC report in 1990</a:t>
            </a:r>
          </a:p>
          <a:p>
            <a:pPr marL="266700" indent="0">
              <a:spcBef>
                <a:spcPts val="1400"/>
              </a:spcBef>
              <a:buFont typeface="Gill Sans"/>
              <a:buNone/>
            </a:pPr>
            <a:r>
              <a:rPr lang="en-GB" sz="2500" kern="0" dirty="0"/>
              <a:t>1990s Early research programmes on climate and security (Homer-Dixon, Dalby)</a:t>
            </a:r>
          </a:p>
          <a:p>
            <a:pPr marL="266700" indent="0">
              <a:spcBef>
                <a:spcPts val="1400"/>
              </a:spcBef>
              <a:buFont typeface="Gill Sans"/>
              <a:buNone/>
            </a:pPr>
            <a:r>
              <a:rPr lang="en-GB" sz="2500" kern="0" dirty="0"/>
              <a:t>1992, UN Conference on Environment and Development, Rio de Janeiro</a:t>
            </a:r>
          </a:p>
          <a:p>
            <a:pPr>
              <a:spcBef>
                <a:spcPts val="1400"/>
              </a:spcBef>
            </a:pPr>
            <a:r>
              <a:rPr lang="en-GB" sz="2500" kern="0" dirty="0"/>
              <a:t>Adoption of key UN conventions: FCC, CBD, CCD</a:t>
            </a:r>
          </a:p>
          <a:p>
            <a:pPr marL="266700" indent="0">
              <a:spcBef>
                <a:spcPts val="1400"/>
              </a:spcBef>
              <a:buFont typeface="Gill Sans"/>
              <a:buNone/>
            </a:pPr>
            <a:endParaRPr lang="en-GB" sz="2500" kern="0" dirty="0"/>
          </a:p>
          <a:p>
            <a:pPr marL="266700" indent="0">
              <a:spcBef>
                <a:spcPts val="1400"/>
              </a:spcBef>
              <a:buFont typeface="Gill Sans"/>
              <a:buNone/>
            </a:pPr>
            <a:endParaRPr lang="en-GB" sz="2500" kern="0" dirty="0"/>
          </a:p>
        </p:txBody>
      </p:sp>
    </p:spTree>
    <p:extLst>
      <p:ext uri="{BB962C8B-B14F-4D97-AF65-F5344CB8AC3E}">
        <p14:creationId xmlns:p14="http://schemas.microsoft.com/office/powerpoint/2010/main" val="88905132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ABE04-3135-FF48-EF12-A9E7BB35D6D1}"/>
              </a:ext>
            </a:extLst>
          </p:cNvPr>
          <p:cNvSpPr>
            <a:spLocks noGrp="1"/>
          </p:cNvSpPr>
          <p:nvPr>
            <p:ph type="title"/>
          </p:nvPr>
        </p:nvSpPr>
        <p:spPr>
          <a:xfrm>
            <a:off x="650875" y="388938"/>
            <a:ext cx="11703050" cy="1652587"/>
          </a:xfrm>
        </p:spPr>
        <p:txBody>
          <a:bodyPr anchor="t"/>
          <a:lstStyle/>
          <a:p>
            <a:r>
              <a:rPr lang="en-GB" sz="3500" dirty="0"/>
              <a:t>The genealogy of the climate-security narrative (III): the 2000s</a:t>
            </a:r>
          </a:p>
        </p:txBody>
      </p:sp>
      <p:pic>
        <p:nvPicPr>
          <p:cNvPr id="1026" name="Picture 2" descr="Margaret Beckett MP - Who is she? - Politics.co.uk">
            <a:extLst>
              <a:ext uri="{FF2B5EF4-FFF2-40B4-BE49-F238E27FC236}">
                <a16:creationId xmlns:a16="http://schemas.microsoft.com/office/drawing/2014/main" id="{AE92572F-A0D8-03A7-2135-61A372489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85" y="2198305"/>
            <a:ext cx="4112587" cy="6153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 Gore - Wikipedia, la enciclopedia libre">
            <a:extLst>
              <a:ext uri="{FF2B5EF4-FFF2-40B4-BE49-F238E27FC236}">
                <a16:creationId xmlns:a16="http://schemas.microsoft.com/office/drawing/2014/main" id="{38E3370E-8203-ED7A-5675-C4E811A3CD0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582520" y="2198305"/>
            <a:ext cx="4922389" cy="61529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dan Post-Conflict Environmental Assessment | UNEP - UN Environment  Programme">
            <a:extLst>
              <a:ext uri="{FF2B5EF4-FFF2-40B4-BE49-F238E27FC236}">
                <a16:creationId xmlns:a16="http://schemas.microsoft.com/office/drawing/2014/main" id="{0A35F687-6410-4E8C-90C8-F22A0BE00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514" y="2198305"/>
            <a:ext cx="4319216" cy="615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5611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84B98-492F-0C40-85C6-71C9523093C1}"/>
              </a:ext>
            </a:extLst>
          </p:cNvPr>
          <p:cNvSpPr>
            <a:spLocks noGrp="1"/>
          </p:cNvSpPr>
          <p:nvPr>
            <p:ph type="title"/>
          </p:nvPr>
        </p:nvSpPr>
        <p:spPr/>
        <p:txBody>
          <a:bodyPr/>
          <a:lstStyle/>
          <a:p>
            <a:endParaRPr lang="it-IT"/>
          </a:p>
        </p:txBody>
      </p:sp>
      <p:pic>
        <p:nvPicPr>
          <p:cNvPr id="1026" name="Picture 2">
            <a:extLst>
              <a:ext uri="{FF2B5EF4-FFF2-40B4-BE49-F238E27FC236}">
                <a16:creationId xmlns:a16="http://schemas.microsoft.com/office/drawing/2014/main" id="{DEE3F5D5-0BE1-6E4F-B322-7821891BBC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437" y="390525"/>
            <a:ext cx="12345195" cy="753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517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F764C-ACDD-B84D-885B-1979DAC09ED2}"/>
              </a:ext>
            </a:extLst>
          </p:cNvPr>
          <p:cNvSpPr>
            <a:spLocks noGrp="1"/>
          </p:cNvSpPr>
          <p:nvPr>
            <p:ph type="title"/>
          </p:nvPr>
        </p:nvSpPr>
        <p:spPr>
          <a:xfrm>
            <a:off x="650875" y="390525"/>
            <a:ext cx="11703050" cy="1625600"/>
          </a:xfrm>
        </p:spPr>
        <p:txBody>
          <a:bodyPr>
            <a:normAutofit/>
          </a:bodyPr>
          <a:lstStyle/>
          <a:p>
            <a:r>
              <a:rPr lang="it-IT" sz="4000" b="1" dirty="0"/>
              <a:t>The </a:t>
            </a:r>
            <a:r>
              <a:rPr lang="it-IT" sz="4000" b="1" dirty="0" err="1"/>
              <a:t>climate</a:t>
            </a:r>
            <a:r>
              <a:rPr lang="it-IT" sz="4000" b="1" dirty="0"/>
              <a:t>-security </a:t>
            </a:r>
            <a:r>
              <a:rPr lang="it-IT" sz="4000" b="1" dirty="0" err="1"/>
              <a:t>nexus</a:t>
            </a:r>
            <a:r>
              <a:rPr lang="it-IT" sz="4000" b="1" dirty="0"/>
              <a:t>, in </a:t>
            </a:r>
            <a:r>
              <a:rPr lang="it-IT" sz="4000" b="1" dirty="0" err="1"/>
              <a:t>essence</a:t>
            </a:r>
            <a:r>
              <a:rPr lang="it-IT" sz="4000" b="1" dirty="0"/>
              <a:t>: the </a:t>
            </a:r>
            <a:r>
              <a:rPr lang="it-IT" sz="4000" b="1" u="sng" dirty="0" err="1">
                <a:solidFill>
                  <a:srgbClr val="FF0000"/>
                </a:solidFill>
              </a:rPr>
              <a:t>scarcity</a:t>
            </a:r>
            <a:r>
              <a:rPr lang="it-IT" sz="4000" b="1" dirty="0"/>
              <a:t> </a:t>
            </a:r>
            <a:r>
              <a:rPr lang="it-IT" sz="4000" b="1" dirty="0" err="1"/>
              <a:t>argument</a:t>
            </a:r>
            <a:endParaRPr lang="it-IT" sz="4000" b="1" dirty="0"/>
          </a:p>
        </p:txBody>
      </p:sp>
      <p:sp>
        <p:nvSpPr>
          <p:cNvPr id="9" name="Content Placeholder 2">
            <a:extLst>
              <a:ext uri="{FF2B5EF4-FFF2-40B4-BE49-F238E27FC236}">
                <a16:creationId xmlns:a16="http://schemas.microsoft.com/office/drawing/2014/main" id="{64387806-E2B2-4478-8FCD-19404E8FEBEC}"/>
              </a:ext>
            </a:extLst>
          </p:cNvPr>
          <p:cNvSpPr>
            <a:spLocks noGrp="1"/>
          </p:cNvSpPr>
          <p:nvPr>
            <p:ph sz="half" idx="1"/>
          </p:nvPr>
        </p:nvSpPr>
        <p:spPr>
          <a:xfrm>
            <a:off x="650875" y="2016125"/>
            <a:ext cx="11180117" cy="6696075"/>
          </a:xfrm>
        </p:spPr>
        <p:txBody>
          <a:bodyPr/>
          <a:lstStyle/>
          <a:p>
            <a:pPr marL="266700" indent="0" algn="ctr">
              <a:spcBef>
                <a:spcPts val="3200"/>
              </a:spcBef>
              <a:spcAft>
                <a:spcPts val="1300"/>
              </a:spcAft>
              <a:buNone/>
            </a:pPr>
            <a:r>
              <a:rPr lang="en-US" dirty="0"/>
              <a:t>Climate change</a:t>
            </a:r>
          </a:p>
          <a:p>
            <a:pPr marL="266700" indent="0" algn="ctr">
              <a:spcBef>
                <a:spcPts val="3200"/>
              </a:spcBef>
              <a:spcAft>
                <a:spcPts val="1300"/>
              </a:spcAft>
              <a:buNone/>
            </a:pPr>
            <a:r>
              <a:rPr lang="en-US" dirty="0"/>
              <a:t>Environmental degradation</a:t>
            </a:r>
          </a:p>
          <a:p>
            <a:pPr marL="266700" indent="0" algn="ctr">
              <a:spcBef>
                <a:spcPts val="5000"/>
              </a:spcBef>
              <a:spcAft>
                <a:spcPts val="1300"/>
              </a:spcAft>
              <a:buNone/>
            </a:pPr>
            <a:r>
              <a:rPr lang="en-US" dirty="0"/>
              <a:t>Sustained population growth</a:t>
            </a:r>
          </a:p>
          <a:p>
            <a:pPr marL="266700" indent="0" algn="ctr">
              <a:spcBef>
                <a:spcPts val="5000"/>
              </a:spcBef>
              <a:spcAft>
                <a:spcPts val="1300"/>
              </a:spcAft>
              <a:buNone/>
            </a:pPr>
            <a:r>
              <a:rPr lang="en-US" dirty="0"/>
              <a:t>Unsustainable livelihoods</a:t>
            </a:r>
          </a:p>
          <a:p>
            <a:pPr marL="266700" indent="0" algn="ctr">
              <a:spcBef>
                <a:spcPts val="5000"/>
              </a:spcBef>
              <a:spcAft>
                <a:spcPts val="1300"/>
              </a:spcAft>
              <a:buNone/>
            </a:pPr>
            <a:r>
              <a:rPr lang="en-US" dirty="0"/>
              <a:t>Increasing competition to access dwindling natural resources</a:t>
            </a:r>
          </a:p>
          <a:p>
            <a:pPr marL="266700" indent="0" algn="ctr">
              <a:spcBef>
                <a:spcPts val="3000"/>
              </a:spcBef>
              <a:spcAft>
                <a:spcPts val="1300"/>
              </a:spcAft>
              <a:buNone/>
            </a:pPr>
            <a:r>
              <a:rPr lang="en-US" dirty="0"/>
              <a:t>Conflicts exacerbation and radicalization</a:t>
            </a:r>
          </a:p>
        </p:txBody>
      </p:sp>
      <p:sp>
        <p:nvSpPr>
          <p:cNvPr id="5" name="Più 4">
            <a:extLst>
              <a:ext uri="{FF2B5EF4-FFF2-40B4-BE49-F238E27FC236}">
                <a16:creationId xmlns:a16="http://schemas.microsoft.com/office/drawing/2014/main" id="{3732F7D3-FAF0-D349-AC70-EE2B18B6EF6C}"/>
              </a:ext>
            </a:extLst>
          </p:cNvPr>
          <p:cNvSpPr/>
          <p:nvPr/>
        </p:nvSpPr>
        <p:spPr bwMode="auto">
          <a:xfrm>
            <a:off x="6132931" y="3619142"/>
            <a:ext cx="720080" cy="648072"/>
          </a:xfrm>
          <a:prstGeom prst="mathPlus">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dirty="0">
              <a:ln>
                <a:noFill/>
              </a:ln>
              <a:solidFill>
                <a:srgbClr val="000000"/>
              </a:solidFill>
              <a:effectLst/>
              <a:latin typeface="Gill Sans" charset="0"/>
              <a:ea typeface="ヒラギノ角ゴ ProN W3" charset="-128"/>
              <a:sym typeface="Gill Sans" charset="0"/>
            </a:endParaRPr>
          </a:p>
        </p:txBody>
      </p:sp>
      <p:sp>
        <p:nvSpPr>
          <p:cNvPr id="6" name="Uguale 5">
            <a:extLst>
              <a:ext uri="{FF2B5EF4-FFF2-40B4-BE49-F238E27FC236}">
                <a16:creationId xmlns:a16="http://schemas.microsoft.com/office/drawing/2014/main" id="{A571D837-FC29-AE41-8F5B-39BD1A099C2A}"/>
              </a:ext>
            </a:extLst>
          </p:cNvPr>
          <p:cNvSpPr/>
          <p:nvPr/>
        </p:nvSpPr>
        <p:spPr bwMode="auto">
          <a:xfrm>
            <a:off x="6146597" y="6068528"/>
            <a:ext cx="720080" cy="648072"/>
          </a:xfrm>
          <a:prstGeom prst="mathEqual">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a:ln>
                <a:noFill/>
              </a:ln>
              <a:solidFill>
                <a:srgbClr val="000000"/>
              </a:solidFill>
              <a:effectLst/>
              <a:latin typeface="Gill Sans" charset="0"/>
              <a:ea typeface="ヒラギノ角ゴ ProN W3" charset="-128"/>
              <a:sym typeface="Gill Sans" charset="0"/>
            </a:endParaRPr>
          </a:p>
        </p:txBody>
      </p:sp>
      <p:sp>
        <p:nvSpPr>
          <p:cNvPr id="7" name="Freccia giù 6">
            <a:extLst>
              <a:ext uri="{FF2B5EF4-FFF2-40B4-BE49-F238E27FC236}">
                <a16:creationId xmlns:a16="http://schemas.microsoft.com/office/drawing/2014/main" id="{93BF3B1B-9C53-C140-81A8-7F3CEFCAB8DB}"/>
              </a:ext>
            </a:extLst>
          </p:cNvPr>
          <p:cNvSpPr/>
          <p:nvPr/>
        </p:nvSpPr>
        <p:spPr bwMode="auto">
          <a:xfrm>
            <a:off x="6267906" y="7220801"/>
            <a:ext cx="484632" cy="516674"/>
          </a:xfrm>
          <a:prstGeom prst="downArrow">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a:ln>
                <a:noFill/>
              </a:ln>
              <a:solidFill>
                <a:srgbClr val="000000"/>
              </a:solidFill>
              <a:effectLst/>
              <a:latin typeface="Gill Sans" charset="0"/>
              <a:ea typeface="ヒラギノ角ゴ ProN W3" charset="-128"/>
              <a:sym typeface="Gill Sans" charset="0"/>
            </a:endParaRPr>
          </a:p>
        </p:txBody>
      </p:sp>
      <p:sp>
        <p:nvSpPr>
          <p:cNvPr id="3" name="Freccia giù 2">
            <a:extLst>
              <a:ext uri="{FF2B5EF4-FFF2-40B4-BE49-F238E27FC236}">
                <a16:creationId xmlns:a16="http://schemas.microsoft.com/office/drawing/2014/main" id="{6537BB74-6F9F-4D77-3FC1-5DC89697B6C9}"/>
              </a:ext>
            </a:extLst>
          </p:cNvPr>
          <p:cNvSpPr/>
          <p:nvPr/>
        </p:nvSpPr>
        <p:spPr bwMode="auto">
          <a:xfrm>
            <a:off x="6233405" y="2539853"/>
            <a:ext cx="519133" cy="517756"/>
          </a:xfrm>
          <a:prstGeom prst="downArrow">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a:ln>
                <a:noFill/>
              </a:ln>
              <a:solidFill>
                <a:srgbClr val="000000"/>
              </a:solidFill>
              <a:effectLst/>
              <a:latin typeface="Gill Sans" charset="0"/>
              <a:ea typeface="ヒラギノ角ゴ ProN W3" charset="-128"/>
              <a:sym typeface="Gill Sans" charset="0"/>
            </a:endParaRPr>
          </a:p>
        </p:txBody>
      </p:sp>
      <p:sp>
        <p:nvSpPr>
          <p:cNvPr id="11" name="Più 10">
            <a:extLst>
              <a:ext uri="{FF2B5EF4-FFF2-40B4-BE49-F238E27FC236}">
                <a16:creationId xmlns:a16="http://schemas.microsoft.com/office/drawing/2014/main" id="{6407DCE5-822F-2EC6-A8A0-369D26BAF3B5}"/>
              </a:ext>
            </a:extLst>
          </p:cNvPr>
          <p:cNvSpPr/>
          <p:nvPr/>
        </p:nvSpPr>
        <p:spPr bwMode="auto">
          <a:xfrm>
            <a:off x="6142360" y="4828747"/>
            <a:ext cx="720080" cy="648072"/>
          </a:xfrm>
          <a:prstGeom prst="mathPlus">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200" b="0" i="0" u="none" strike="noStrike" cap="none" normalizeH="0" baseline="0" dirty="0">
              <a:ln>
                <a:noFill/>
              </a:ln>
              <a:solidFill>
                <a:srgbClr val="000000"/>
              </a:solidFill>
              <a:effectLst/>
              <a:latin typeface="Gill Sans" charset="0"/>
              <a:ea typeface="ヒラギノ角ゴ ProN W3" charset="-128"/>
              <a:sym typeface="Gill Sans" charset="0"/>
            </a:endParaRPr>
          </a:p>
        </p:txBody>
      </p:sp>
    </p:spTree>
    <p:extLst>
      <p:ext uri="{BB962C8B-B14F-4D97-AF65-F5344CB8AC3E}">
        <p14:creationId xmlns:p14="http://schemas.microsoft.com/office/powerpoint/2010/main" val="42211239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7" name="Google Shape;107;g20722a03c9f_0_121"/>
          <p:cNvSpPr txBox="1"/>
          <p:nvPr/>
        </p:nvSpPr>
        <p:spPr>
          <a:xfrm>
            <a:off x="886569" y="635010"/>
            <a:ext cx="10656392" cy="777592"/>
          </a:xfrm>
          <a:prstGeom prst="rect">
            <a:avLst/>
          </a:prstGeom>
          <a:noFill/>
          <a:ln>
            <a:noFill/>
          </a:ln>
        </p:spPr>
        <p:txBody>
          <a:bodyPr spcFirstLastPara="1" wrap="square" lIns="130027" tIns="64996" rIns="130027" bIns="64996" anchor="t" anchorCtr="0">
            <a:spAutoFit/>
          </a:bodyPr>
          <a:lstStyle/>
          <a:p>
            <a:pPr>
              <a:spcBef>
                <a:spcPts val="0"/>
              </a:spcBef>
              <a:spcAft>
                <a:spcPts val="0"/>
              </a:spcAft>
              <a:buClr>
                <a:schemeClr val="lt1"/>
              </a:buClr>
              <a:buSzPts val="3000"/>
            </a:pPr>
            <a:r>
              <a:rPr b="1" dirty="0">
                <a:latin typeface="Helvetica" pitchFamily="2" charset="0"/>
              </a:rPr>
              <a:t>Scarcity: </a:t>
            </a:r>
            <a:r>
              <a:rPr lang="it-IT" b="1" dirty="0" err="1">
                <a:latin typeface="Helvetica" pitchFamily="2" charset="0"/>
              </a:rPr>
              <a:t>interrogating</a:t>
            </a:r>
            <a:r>
              <a:rPr b="1" dirty="0">
                <a:latin typeface="Helvetica" pitchFamily="2" charset="0"/>
              </a:rPr>
              <a:t> the mechanism</a:t>
            </a:r>
            <a:endParaRPr lang="fr-FR" sz="1991" b="1" dirty="0">
              <a:latin typeface="Helvetica" pitchFamily="2" charset="0"/>
              <a:ea typeface="Arial"/>
              <a:cs typeface="Arial"/>
              <a:sym typeface="Arial"/>
            </a:endParaRPr>
          </a:p>
        </p:txBody>
      </p:sp>
      <p:sp>
        <p:nvSpPr>
          <p:cNvPr id="3" name="Google Shape;105;g20722a03c9f_0_121">
            <a:extLst>
              <a:ext uri="{FF2B5EF4-FFF2-40B4-BE49-F238E27FC236}">
                <a16:creationId xmlns:a16="http://schemas.microsoft.com/office/drawing/2014/main" id="{DD7D1B6B-389F-FD93-A6EF-7BEB4BBFE9B0}"/>
              </a:ext>
            </a:extLst>
          </p:cNvPr>
          <p:cNvSpPr txBox="1"/>
          <p:nvPr/>
        </p:nvSpPr>
        <p:spPr>
          <a:xfrm>
            <a:off x="886568" y="1636619"/>
            <a:ext cx="10656392" cy="1700922"/>
          </a:xfrm>
          <a:prstGeom prst="rect">
            <a:avLst/>
          </a:prstGeom>
          <a:noFill/>
          <a:ln>
            <a:noFill/>
          </a:ln>
        </p:spPr>
        <p:txBody>
          <a:bodyPr spcFirstLastPara="1" wrap="square" lIns="130027" tIns="64996" rIns="130027" bIns="64996" anchor="t" anchorCtr="0">
            <a:spAutoFit/>
          </a:bodyPr>
          <a:lstStyle/>
          <a:p>
            <a:r>
              <a:rPr lang="en-GB" sz="3000" noProof="0" dirty="0">
                <a:solidFill>
                  <a:schemeClr val="tx1">
                    <a:lumMod val="65000"/>
                    <a:lumOff val="35000"/>
                  </a:schemeClr>
                </a:solidFill>
                <a:latin typeface="Helvetica" pitchFamily="2" charset="0"/>
              </a:rPr>
              <a:t>What is scarcity? A relational approach</a:t>
            </a:r>
          </a:p>
          <a:p>
            <a:r>
              <a:rPr lang="en-GB" sz="3000" noProof="0" dirty="0">
                <a:solidFill>
                  <a:schemeClr val="tx1">
                    <a:lumMod val="65000"/>
                    <a:lumOff val="35000"/>
                  </a:schemeClr>
                </a:solidFill>
                <a:latin typeface="Helvetica" pitchFamily="2" charset="0"/>
              </a:rPr>
              <a:t>What is the correlation between scarcity and climate change</a:t>
            </a:r>
            <a:r>
              <a:rPr lang="it-IT" sz="3000" dirty="0">
                <a:solidFill>
                  <a:schemeClr val="tx1">
                    <a:lumMod val="65000"/>
                    <a:lumOff val="35000"/>
                  </a:schemeClr>
                </a:solidFill>
                <a:latin typeface="Helvetica" pitchFamily="2" charset="0"/>
              </a:rPr>
              <a:t>?</a:t>
            </a:r>
          </a:p>
          <a:p>
            <a:endParaRPr dirty="0"/>
          </a:p>
        </p:txBody>
      </p:sp>
      <p:pic>
        <p:nvPicPr>
          <p:cNvPr id="4" name="Immagine 3">
            <a:extLst>
              <a:ext uri="{FF2B5EF4-FFF2-40B4-BE49-F238E27FC236}">
                <a16:creationId xmlns:a16="http://schemas.microsoft.com/office/drawing/2014/main" id="{EEAB278B-418C-1C71-D7B5-B4778E78F2FB}"/>
              </a:ext>
            </a:extLst>
          </p:cNvPr>
          <p:cNvPicPr>
            <a:picLocks noChangeAspect="1"/>
          </p:cNvPicPr>
          <p:nvPr/>
        </p:nvPicPr>
        <p:blipFill>
          <a:blip r:embed="rId3"/>
          <a:stretch>
            <a:fillRect/>
          </a:stretch>
        </p:blipFill>
        <p:spPr>
          <a:xfrm>
            <a:off x="1630979" y="2926217"/>
            <a:ext cx="9627759" cy="3397340"/>
          </a:xfrm>
          <a:prstGeom prst="rect">
            <a:avLst/>
          </a:prstGeom>
        </p:spPr>
      </p:pic>
      <p:pic>
        <p:nvPicPr>
          <p:cNvPr id="5" name="Segnaposto contenuto 3">
            <a:extLst>
              <a:ext uri="{FF2B5EF4-FFF2-40B4-BE49-F238E27FC236}">
                <a16:creationId xmlns:a16="http://schemas.microsoft.com/office/drawing/2014/main" id="{C7F2A88C-AF61-46C5-4476-CB4883BA217A}"/>
              </a:ext>
            </a:extLst>
          </p:cNvPr>
          <p:cNvPicPr>
            <a:picLocks noChangeAspect="1"/>
          </p:cNvPicPr>
          <p:nvPr/>
        </p:nvPicPr>
        <p:blipFill>
          <a:blip r:embed="rId4"/>
          <a:stretch>
            <a:fillRect/>
          </a:stretch>
        </p:blipFill>
        <p:spPr>
          <a:xfrm>
            <a:off x="1746062" y="6263952"/>
            <a:ext cx="9512676" cy="3250044"/>
          </a:xfrm>
          <a:prstGeom prst="rect">
            <a:avLst/>
          </a:prstGeom>
          <a:noFill/>
          <a:ln>
            <a:noFill/>
          </a:ln>
        </p:spPr>
      </p:pic>
    </p:spTree>
    <p:extLst>
      <p:ext uri="{BB962C8B-B14F-4D97-AF65-F5344CB8AC3E}">
        <p14:creationId xmlns:p14="http://schemas.microsoft.com/office/powerpoint/2010/main" val="292447719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olo e punti elenco - 2 colonne">
  <a:themeElements>
    <a:clrScheme name="Titolo e punti elenco - 2 colo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olo e punti elenco - 2 colonne">
      <a:majorFont>
        <a:latin typeface="Helvetica"/>
        <a:ea typeface="ヒラギノ角ゴ ProN W3"/>
        <a:cs typeface=""/>
      </a:majorFont>
      <a:minorFont>
        <a:latin typeface="Helvetica"/>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128"/>
            <a:sym typeface="Gill Sans" charset="0"/>
          </a:defRPr>
        </a:defPPr>
      </a:lstStyle>
    </a:lnDef>
  </a:objectDefaults>
  <a:extraClrSchemeLst>
    <a:extraClrScheme>
      <a:clrScheme name="Titolo e punti elenco - 2 colo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2591</TotalTime>
  <Words>3711</Words>
  <Application>Microsoft Macintosh PowerPoint</Application>
  <PresentationFormat>Personalizzato</PresentationFormat>
  <Paragraphs>113</Paragraphs>
  <Slides>14</Slides>
  <Notes>13</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14</vt:i4>
      </vt:variant>
    </vt:vector>
  </HeadingPairs>
  <TitlesOfParts>
    <vt:vector size="24" baseType="lpstr">
      <vt:lpstr>Aptos</vt:lpstr>
      <vt:lpstr>Arial</vt:lpstr>
      <vt:lpstr>Calibri</vt:lpstr>
      <vt:lpstr>Courier New</vt:lpstr>
      <vt:lpstr>Gill Sans</vt:lpstr>
      <vt:lpstr>Helvetica</vt:lpstr>
      <vt:lpstr>Symbol</vt:lpstr>
      <vt:lpstr>Times New Roman</vt:lpstr>
      <vt:lpstr>trade-gothic-next</vt:lpstr>
      <vt:lpstr>Titolo e punti elenco - 2 colonne</vt:lpstr>
      <vt:lpstr>Presentazione standard di PowerPoint</vt:lpstr>
      <vt:lpstr>Presentazione standard di PowerPoint</vt:lpstr>
      <vt:lpstr>A compelling case?</vt:lpstr>
      <vt:lpstr>The genealogy of the climate-security narrative (I):  the 1960s</vt:lpstr>
      <vt:lpstr>The genealogy of the climate-security narrative (II):  the 1990s</vt:lpstr>
      <vt:lpstr>The genealogy of the climate-security narrative (III): the 2000s</vt:lpstr>
      <vt:lpstr>Presentazione standard di PowerPoint</vt:lpstr>
      <vt:lpstr>The climate-security nexus, in essence: the scarcity argument</vt:lpstr>
      <vt:lpstr>Presentazione standard di PowerPoint</vt:lpstr>
      <vt:lpstr>Scarcity: problematizing the framing</vt:lpstr>
      <vt:lpstr>Presentazione standard di PowerPoint</vt:lpstr>
      <vt:lpstr>Scarcity: questioning the methodology</vt:lpstr>
      <vt:lpstr>Case study: the conflict in Darfur (2003-04)</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Raineri</dc:creator>
  <cp:lastModifiedBy>Rev1</cp:lastModifiedBy>
  <cp:revision>32</cp:revision>
  <dcterms:created xsi:type="dcterms:W3CDTF">2021-01-21T09:49:42Z</dcterms:created>
  <dcterms:modified xsi:type="dcterms:W3CDTF">2025-10-01T08:34:04Z</dcterms:modified>
</cp:coreProperties>
</file>