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3"/>
    <p:restoredTop sz="94660"/>
  </p:normalViewPr>
  <p:slideViewPr>
    <p:cSldViewPr snapToGrid="0" snapToObjects="1">
      <p:cViewPr>
        <p:scale>
          <a:sx n="84" d="100"/>
          <a:sy n="84" d="100"/>
        </p:scale>
        <p:origin x="48" y="-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\\Users\futuradaprile\Desktop\REPORT\CAP2\dati%20cap%20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Cartella%20di%20lavo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/\\Users\futuradaprile\Desktop\REPORT\CAPITOLI\CAP2\dati%20cap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GB" sz="1000" b="1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Figure 1: EU funds for defence from 2017 to 2024 in million euros</a:t>
            </a:r>
            <a:endParaRPr lang="it-IT" sz="1000">
              <a:solidFill>
                <a:schemeClr val="tx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Foglio1!$AE$13</c:f>
              <c:strCache>
                <c:ptCount val="1"/>
                <c:pt idx="0">
                  <c:v>PADR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Foglio1!$AF$12:$AM$12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Foglio1!$AF$13:$AM$13</c:f>
              <c:numCache>
                <c:formatCode>General</c:formatCode>
                <c:ptCount val="8"/>
                <c:pt idx="0">
                  <c:v>25.0</c:v>
                </c:pt>
                <c:pt idx="1">
                  <c:v>40.0</c:v>
                </c:pt>
                <c:pt idx="2">
                  <c:v>25.0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99-4315-A5E6-3B463F672E83}"/>
            </c:ext>
          </c:extLst>
        </c:ser>
        <c:ser>
          <c:idx val="1"/>
          <c:order val="1"/>
          <c:tx>
            <c:strRef>
              <c:f>Foglio1!$AE$14</c:f>
              <c:strCache>
                <c:ptCount val="1"/>
                <c:pt idx="0">
                  <c:v>EDIDP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Foglio1!$AF$12:$AM$12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Foglio1!$AF$14:$AM$14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200.0</c:v>
                </c:pt>
                <c:pt idx="3">
                  <c:v>158.3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499-4315-A5E6-3B463F672E83}"/>
            </c:ext>
          </c:extLst>
        </c:ser>
        <c:ser>
          <c:idx val="2"/>
          <c:order val="2"/>
          <c:tx>
            <c:strRef>
              <c:f>Foglio1!$AE$15</c:f>
              <c:strCache>
                <c:ptCount val="1"/>
                <c:pt idx="0">
                  <c:v>EDF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Foglio1!$AF$12:$AM$12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Foglio1!$AF$15:$AM$15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1000.0</c:v>
                </c:pt>
                <c:pt idx="5">
                  <c:v>832.0</c:v>
                </c:pt>
                <c:pt idx="6">
                  <c:v>1000.0</c:v>
                </c:pt>
                <c:pt idx="7">
                  <c:v>1000.0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499-4315-A5E6-3B463F672E83}"/>
            </c:ext>
          </c:extLst>
        </c:ser>
        <c:ser>
          <c:idx val="3"/>
          <c:order val="3"/>
          <c:tx>
            <c:strRef>
              <c:f>Foglio1!$AE$16</c:f>
              <c:strCache>
                <c:ptCount val="1"/>
                <c:pt idx="0">
                  <c:v>ASAP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Foglio1!$AF$12:$AM$12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Foglio1!$AF$16:$AM$16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500.0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499-4315-A5E6-3B463F672E83}"/>
            </c:ext>
          </c:extLst>
        </c:ser>
        <c:ser>
          <c:idx val="4"/>
          <c:order val="4"/>
          <c:tx>
            <c:strRef>
              <c:f>Foglio1!$AE$17</c:f>
              <c:strCache>
                <c:ptCount val="1"/>
                <c:pt idx="0">
                  <c:v>EDIRPA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Foglio1!$AF$12:$AM$12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Foglio1!$AF$17:$AM$17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310.0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499-4315-A5E6-3B463F672E83}"/>
            </c:ext>
          </c:extLst>
        </c:ser>
        <c:ser>
          <c:idx val="5"/>
          <c:order val="5"/>
          <c:tx>
            <c:strRef>
              <c:f>Foglio1!$AE$18</c:f>
              <c:strCache>
                <c:ptCount val="1"/>
                <c:pt idx="0">
                  <c:v>Military Mobility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Foglio1!$AF$12:$AM$12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Foglio1!$AF$18:$AM$18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327.0</c:v>
                </c:pt>
                <c:pt idx="5">
                  <c:v>612.0</c:v>
                </c:pt>
                <c:pt idx="6">
                  <c:v>807.0</c:v>
                </c:pt>
                <c:pt idx="7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499-4315-A5E6-3B463F672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12676192"/>
        <c:axId val="1612678512"/>
      </c:barChart>
      <c:catAx>
        <c:axId val="161267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12678512"/>
        <c:crosses val="autoZero"/>
        <c:auto val="1"/>
        <c:lblAlgn val="ctr"/>
        <c:lblOffset val="100"/>
        <c:noMultiLvlLbl val="0"/>
      </c:catAx>
      <c:valAx>
        <c:axId val="1612678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12676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GB" sz="1100" b="1" dirty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Figure </a:t>
            </a:r>
            <a:r>
              <a:rPr lang="en-GB" sz="1100" b="1" dirty="0" smtClean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2: </a:t>
            </a:r>
            <a:r>
              <a:rPr lang="en-GB" sz="1100" b="1" dirty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The European Peace Facility budget 2021-2024</a:t>
            </a:r>
            <a:r>
              <a:rPr lang="en-GB" sz="1100" b="1" baseline="0" dirty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sz="1100" dirty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(€ million)</a:t>
            </a:r>
            <a:endParaRPr lang="it-IT" sz="1100" dirty="0">
              <a:solidFill>
                <a:schemeClr val="tx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c:rich>
      </c:tx>
      <c:layout>
        <c:manualLayout>
          <c:xMode val="edge"/>
          <c:yMode val="edge"/>
          <c:x val="0.0267054102670541"/>
          <c:y val="0.03964321110009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Foglio1!$I$8:$L$8</c:f>
              <c:numCache>
                <c:formatCode>General</c:formatCode>
                <c:ptCount val="4"/>
                <c:pt idx="0">
                  <c:v>2021.0</c:v>
                </c:pt>
                <c:pt idx="1">
                  <c:v>2022.0</c:v>
                </c:pt>
                <c:pt idx="2">
                  <c:v>2023.0</c:v>
                </c:pt>
                <c:pt idx="3">
                  <c:v>2024.0</c:v>
                </c:pt>
              </c:numCache>
            </c:numRef>
          </c:cat>
          <c:val>
            <c:numRef>
              <c:f>Foglio1!$I$9:$L$9</c:f>
              <c:numCache>
                <c:formatCode>#,##0</c:formatCode>
                <c:ptCount val="4"/>
                <c:pt idx="0">
                  <c:v>303.0</c:v>
                </c:pt>
                <c:pt idx="1">
                  <c:v>5255.0</c:v>
                </c:pt>
                <c:pt idx="2">
                  <c:v>6500.0</c:v>
                </c:pt>
                <c:pt idx="3">
                  <c:v>5000.0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35-459E-A959-50176727AA6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1713634624"/>
        <c:axId val="1713637376"/>
      </c:barChart>
      <c:catAx>
        <c:axId val="171363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13637376"/>
        <c:crosses val="autoZero"/>
        <c:auto val="1"/>
        <c:lblAlgn val="ctr"/>
        <c:lblOffset val="100"/>
        <c:noMultiLvlLbl val="0"/>
      </c:catAx>
      <c:valAx>
        <c:axId val="171363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13634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GB" sz="1000" b="1" dirty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Figure </a:t>
            </a:r>
            <a:r>
              <a:rPr lang="en-GB" sz="1000" b="1" dirty="0" smtClean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3: </a:t>
            </a:r>
            <a:r>
              <a:rPr lang="en-GB" sz="1000" b="1" dirty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Total European Funds on defence, 2017-2024* </a:t>
            </a:r>
            <a:endParaRPr lang="it-IT" sz="1000" dirty="0">
              <a:solidFill>
                <a:schemeClr val="tx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  <a:p>
            <a:pPr algn="l">
              <a:defRPr/>
            </a:pPr>
            <a:r>
              <a:rPr lang="en-GB" sz="1000" dirty="0"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(€ million)	</a:t>
            </a:r>
            <a:endParaRPr lang="it-IT" sz="1000" dirty="0">
              <a:solidFill>
                <a:schemeClr val="tx1"/>
              </a:solidFill>
              <a:effectLst/>
              <a:latin typeface="Times New Roman" charset="0"/>
              <a:ea typeface="Times New Roman" charset="0"/>
              <a:cs typeface="Times New Roman" charset="0"/>
            </a:endParaRPr>
          </a:p>
        </c:rich>
      </c:tx>
      <c:layout>
        <c:manualLayout>
          <c:xMode val="edge"/>
          <c:yMode val="edge"/>
          <c:x val="0.081319524357499"/>
          <c:y val="0.03591470258136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'FONDI TOT'!$A$4</c:f>
              <c:strCache>
                <c:ptCount val="1"/>
                <c:pt idx="0">
                  <c:v>PADR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'FONDI TOT'!$B$3:$I$3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'FONDI TOT'!$B$4:$I$4</c:f>
              <c:numCache>
                <c:formatCode>General</c:formatCode>
                <c:ptCount val="8"/>
                <c:pt idx="0">
                  <c:v>25.0</c:v>
                </c:pt>
                <c:pt idx="1">
                  <c:v>40.0</c:v>
                </c:pt>
                <c:pt idx="2">
                  <c:v>25.0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2F4-4403-84FC-2628195677C0}"/>
            </c:ext>
          </c:extLst>
        </c:ser>
        <c:ser>
          <c:idx val="1"/>
          <c:order val="1"/>
          <c:tx>
            <c:strRef>
              <c:f>'FONDI TOT'!$A$5</c:f>
              <c:strCache>
                <c:ptCount val="1"/>
                <c:pt idx="0">
                  <c:v>EDIDP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'FONDI TOT'!$B$3:$I$3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'FONDI TOT'!$B$5:$I$5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200.0</c:v>
                </c:pt>
                <c:pt idx="3">
                  <c:v>158.3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2F4-4403-84FC-2628195677C0}"/>
            </c:ext>
          </c:extLst>
        </c:ser>
        <c:ser>
          <c:idx val="2"/>
          <c:order val="2"/>
          <c:tx>
            <c:strRef>
              <c:f>'FONDI TOT'!$A$6</c:f>
              <c:strCache>
                <c:ptCount val="1"/>
                <c:pt idx="0">
                  <c:v>EDF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'FONDI TOT'!$B$3:$I$3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'FONDI TOT'!$B$6:$I$6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1000.0</c:v>
                </c:pt>
                <c:pt idx="5">
                  <c:v>832.0</c:v>
                </c:pt>
                <c:pt idx="6">
                  <c:v>1000.0</c:v>
                </c:pt>
                <c:pt idx="7">
                  <c:v>1000.0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2F4-4403-84FC-2628195677C0}"/>
            </c:ext>
          </c:extLst>
        </c:ser>
        <c:ser>
          <c:idx val="3"/>
          <c:order val="3"/>
          <c:tx>
            <c:strRef>
              <c:f>'FONDI TOT'!$A$7</c:f>
              <c:strCache>
                <c:ptCount val="1"/>
                <c:pt idx="0">
                  <c:v>EPF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'FONDI TOT'!$B$3:$I$3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'FONDI TOT'!$B$7:$I$7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 formatCode="#,##0">
                  <c:v>303.0</c:v>
                </c:pt>
                <c:pt idx="5" formatCode="#,##0">
                  <c:v>5255.0</c:v>
                </c:pt>
                <c:pt idx="6" formatCode="#,##0">
                  <c:v>6500.0</c:v>
                </c:pt>
                <c:pt idx="7" formatCode="#,##0">
                  <c:v>5000.0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2F4-4403-84FC-2628195677C0}"/>
            </c:ext>
          </c:extLst>
        </c:ser>
        <c:ser>
          <c:idx val="4"/>
          <c:order val="4"/>
          <c:tx>
            <c:strRef>
              <c:f>'FONDI TOT'!$A$8</c:f>
              <c:strCache>
                <c:ptCount val="1"/>
                <c:pt idx="0">
                  <c:v>ASAP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'FONDI TOT'!$B$3:$I$3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'FONDI TOT'!$B$8:$I$8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500.0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2F4-4403-84FC-2628195677C0}"/>
            </c:ext>
          </c:extLst>
        </c:ser>
        <c:ser>
          <c:idx val="5"/>
          <c:order val="5"/>
          <c:tx>
            <c:strRef>
              <c:f>'FONDI TOT'!$A$9</c:f>
              <c:strCache>
                <c:ptCount val="1"/>
                <c:pt idx="0">
                  <c:v>EDIRPA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'FONDI TOT'!$B$3:$I$3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'FONDI TOT'!$B$9:$I$9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310.0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2F4-4403-84FC-2628195677C0}"/>
            </c:ext>
          </c:extLst>
        </c:ser>
        <c:ser>
          <c:idx val="6"/>
          <c:order val="6"/>
          <c:tx>
            <c:strRef>
              <c:f>'FONDI TOT'!$A$10</c:f>
              <c:strCache>
                <c:ptCount val="1"/>
                <c:pt idx="0">
                  <c:v>Military Mobility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'FONDI TOT'!$B$3:$I$3</c:f>
              <c:numCache>
                <c:formatCode>General</c:formatCode>
                <c:ptCount val="8"/>
                <c:pt idx="0">
                  <c:v>2017.0</c:v>
                </c:pt>
                <c:pt idx="1">
                  <c:v>2018.0</c:v>
                </c:pt>
                <c:pt idx="2">
                  <c:v>2019.0</c:v>
                </c:pt>
                <c:pt idx="3">
                  <c:v>2020.0</c:v>
                </c:pt>
                <c:pt idx="4">
                  <c:v>2021.0</c:v>
                </c:pt>
                <c:pt idx="5">
                  <c:v>2022.0</c:v>
                </c:pt>
                <c:pt idx="6">
                  <c:v>2023.0</c:v>
                </c:pt>
                <c:pt idx="7">
                  <c:v>2024.0</c:v>
                </c:pt>
              </c:numCache>
            </c:numRef>
          </c:cat>
          <c:val>
            <c:numRef>
              <c:f>'FONDI TOT'!$B$10:$I$10</c:f>
              <c:numCache>
                <c:formatCode>General</c:formatCode>
                <c:ptCount val="8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327.0</c:v>
                </c:pt>
                <c:pt idx="5">
                  <c:v>612.0</c:v>
                </c:pt>
                <c:pt idx="6">
                  <c:v>807.0</c:v>
                </c:pt>
                <c:pt idx="7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2F4-4403-84FC-2628195677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14576448"/>
        <c:axId val="1614579200"/>
      </c:barChart>
      <c:catAx>
        <c:axId val="1614576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14579200"/>
        <c:crosses val="autoZero"/>
        <c:auto val="1"/>
        <c:lblAlgn val="ctr"/>
        <c:lblOffset val="100"/>
        <c:noMultiLvlLbl val="0"/>
      </c:catAx>
      <c:valAx>
        <c:axId val="161457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14576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663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026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9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9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653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42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1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58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3864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99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900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63650-0161-794B-9025-88F9B3973B44}" type="datetimeFigureOut">
              <a:rPr lang="it-IT" smtClean="0"/>
              <a:t>02/10/25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6C8F4-2D3E-4E41-92A2-6975C8AB3E48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990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1040" y="1340485"/>
            <a:ext cx="10515600" cy="1325563"/>
          </a:xfrm>
        </p:spPr>
        <p:txBody>
          <a:bodyPr>
            <a:noAutofit/>
          </a:bodyPr>
          <a:lstStyle/>
          <a:p>
            <a:r>
              <a:rPr lang="it-IT" sz="5400" b="1" dirty="0">
                <a:latin typeface="+mn-lt"/>
              </a:rPr>
              <a:t>The military programmes </a:t>
            </a:r>
            <a:r>
              <a:rPr lang="it-IT" sz="5400" b="1" dirty="0" smtClean="0">
                <a:latin typeface="+mn-lt"/>
              </a:rPr>
              <a:t/>
            </a:r>
            <a:br>
              <a:rPr lang="it-IT" sz="5400" b="1" dirty="0" smtClean="0">
                <a:latin typeface="+mn-lt"/>
              </a:rPr>
            </a:br>
            <a:r>
              <a:rPr lang="it-IT" sz="5400" b="1" dirty="0" smtClean="0">
                <a:latin typeface="+mn-lt"/>
              </a:rPr>
              <a:t>in </a:t>
            </a:r>
            <a:r>
              <a:rPr lang="it-IT" sz="5400" b="1" dirty="0">
                <a:latin typeface="+mn-lt"/>
              </a:rPr>
              <a:t>Europe and Italy </a:t>
            </a:r>
            <a:endParaRPr lang="it-IT" sz="54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1040" y="4682331"/>
            <a:ext cx="10515600" cy="4351338"/>
          </a:xfrm>
        </p:spPr>
        <p:txBody>
          <a:bodyPr/>
          <a:lstStyle/>
          <a:p>
            <a:r>
              <a:rPr lang="it-IT" dirty="0"/>
              <a:t>Futura </a:t>
            </a:r>
            <a:r>
              <a:rPr lang="it-IT" dirty="0" smtClean="0"/>
              <a:t>D'Aprile, Scuola Normale Superiore</a:t>
            </a:r>
          </a:p>
          <a:p>
            <a:r>
              <a:rPr lang="it-IT" dirty="0"/>
              <a:t>Francesco </a:t>
            </a:r>
            <a:r>
              <a:rPr lang="it-IT" dirty="0" err="1" smtClean="0"/>
              <a:t>Vignarca</a:t>
            </a:r>
            <a:r>
              <a:rPr lang="it-IT" dirty="0" smtClean="0"/>
              <a:t>, Rete italiana Pace e Disarmo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724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798372121"/>
              </p:ext>
            </p:extLst>
          </p:nvPr>
        </p:nvGraphicFramePr>
        <p:xfrm>
          <a:off x="994610" y="497304"/>
          <a:ext cx="10707060" cy="6075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870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618440389"/>
              </p:ext>
            </p:extLst>
          </p:nvPr>
        </p:nvGraphicFramePr>
        <p:xfrm>
          <a:off x="689811" y="368968"/>
          <a:ext cx="10892589" cy="5839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538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/>
          <p:nvPr>
            <p:extLst>
              <p:ext uri="{D42A27DB-BD31-4B8C-83A1-F6EECF244321}">
                <p14:modId xmlns:p14="http://schemas.microsoft.com/office/powerpoint/2010/main" val="283231617"/>
              </p:ext>
            </p:extLst>
          </p:nvPr>
        </p:nvGraphicFramePr>
        <p:xfrm>
          <a:off x="576470" y="377687"/>
          <a:ext cx="11032434" cy="6202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98338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59</Words>
  <Application>Microsoft Macintosh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Times New Roman</vt:lpstr>
      <vt:lpstr>Arial</vt:lpstr>
      <vt:lpstr>Tema di Office</vt:lpstr>
      <vt:lpstr>The military programmes  in Europe and Italy 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Utente di Microsoft Office</cp:lastModifiedBy>
  <cp:revision>6</cp:revision>
  <dcterms:created xsi:type="dcterms:W3CDTF">2025-10-01T14:43:57Z</dcterms:created>
  <dcterms:modified xsi:type="dcterms:W3CDTF">2025-10-02T08:13:25Z</dcterms:modified>
</cp:coreProperties>
</file>