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1"/>
  </p:sldMasterIdLst>
  <p:notesMasterIdLst>
    <p:notesMasterId r:id="rId27"/>
  </p:notesMasterIdLst>
  <p:handoutMasterIdLst>
    <p:handoutMasterId r:id="rId28"/>
  </p:handoutMasterIdLst>
  <p:sldIdLst>
    <p:sldId id="256" r:id="rId2"/>
    <p:sldId id="348" r:id="rId3"/>
    <p:sldId id="335" r:id="rId4"/>
    <p:sldId id="334" r:id="rId5"/>
    <p:sldId id="336" r:id="rId6"/>
    <p:sldId id="306" r:id="rId7"/>
    <p:sldId id="260" r:id="rId8"/>
    <p:sldId id="332" r:id="rId9"/>
    <p:sldId id="330" r:id="rId10"/>
    <p:sldId id="331" r:id="rId11"/>
    <p:sldId id="328" r:id="rId12"/>
    <p:sldId id="338" r:id="rId13"/>
    <p:sldId id="342" r:id="rId14"/>
    <p:sldId id="345" r:id="rId15"/>
    <p:sldId id="343" r:id="rId16"/>
    <p:sldId id="346" r:id="rId17"/>
    <p:sldId id="349" r:id="rId18"/>
    <p:sldId id="340" r:id="rId19"/>
    <p:sldId id="337" r:id="rId20"/>
    <p:sldId id="350" r:id="rId21"/>
    <p:sldId id="341" r:id="rId22"/>
    <p:sldId id="322" r:id="rId23"/>
    <p:sldId id="344" r:id="rId24"/>
    <p:sldId id="347" r:id="rId25"/>
    <p:sldId id="307" r:id="rId26"/>
  </p:sldIdLst>
  <p:sldSz cx="9144000" cy="6858000" type="screen4x3"/>
  <p:notesSz cx="6858000" cy="92964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1" d="100"/>
          <a:sy n="61" d="100"/>
        </p:scale>
        <p:origin x="814" y="2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1"/>
            <a:ext cx="2971092" cy="466752"/>
          </a:xfrm>
          <a:prstGeom prst="rect">
            <a:avLst/>
          </a:prstGeom>
        </p:spPr>
        <p:txBody>
          <a:bodyPr vert="horz" lIns="91440" tIns="45720" rIns="91440" bIns="45720" rtlCol="0"/>
          <a:lstStyle>
            <a:lvl1pPr algn="l">
              <a:defRPr sz="1200"/>
            </a:lvl1pPr>
          </a:lstStyle>
          <a:p>
            <a:endParaRPr lang="en-US"/>
          </a:p>
        </p:txBody>
      </p:sp>
      <p:sp>
        <p:nvSpPr>
          <p:cNvPr id="3" name="Segnaposto data 2"/>
          <p:cNvSpPr>
            <a:spLocks noGrp="1"/>
          </p:cNvSpPr>
          <p:nvPr>
            <p:ph type="dt" sz="quarter" idx="1"/>
          </p:nvPr>
        </p:nvSpPr>
        <p:spPr>
          <a:xfrm>
            <a:off x="3885275" y="1"/>
            <a:ext cx="2971092" cy="466752"/>
          </a:xfrm>
          <a:prstGeom prst="rect">
            <a:avLst/>
          </a:prstGeom>
        </p:spPr>
        <p:txBody>
          <a:bodyPr vert="horz" lIns="91440" tIns="45720" rIns="91440" bIns="45720" rtlCol="0"/>
          <a:lstStyle>
            <a:lvl1pPr algn="r">
              <a:defRPr sz="1200"/>
            </a:lvl1pPr>
          </a:lstStyle>
          <a:p>
            <a:fld id="{933E0F20-B023-492A-B571-26BEADB04D2F}" type="datetimeFigureOut">
              <a:rPr lang="en-US" smtClean="0"/>
              <a:t>10/19/2025</a:t>
            </a:fld>
            <a:endParaRPr lang="en-US"/>
          </a:p>
        </p:txBody>
      </p:sp>
      <p:sp>
        <p:nvSpPr>
          <p:cNvPr id="4" name="Segnaposto piè di pagina 3"/>
          <p:cNvSpPr>
            <a:spLocks noGrp="1"/>
          </p:cNvSpPr>
          <p:nvPr>
            <p:ph type="ftr" sz="quarter" idx="2"/>
          </p:nvPr>
        </p:nvSpPr>
        <p:spPr>
          <a:xfrm>
            <a:off x="0" y="8829648"/>
            <a:ext cx="2971092" cy="466752"/>
          </a:xfrm>
          <a:prstGeom prst="rect">
            <a:avLst/>
          </a:prstGeom>
        </p:spPr>
        <p:txBody>
          <a:bodyPr vert="horz" lIns="91440" tIns="45720" rIns="91440" bIns="45720" rtlCol="0" anchor="b"/>
          <a:lstStyle>
            <a:lvl1pPr algn="l">
              <a:defRPr sz="1200"/>
            </a:lvl1pPr>
          </a:lstStyle>
          <a:p>
            <a:endParaRPr lang="en-US"/>
          </a:p>
        </p:txBody>
      </p:sp>
      <p:sp>
        <p:nvSpPr>
          <p:cNvPr id="5" name="Segnaposto numero diapositiva 4"/>
          <p:cNvSpPr>
            <a:spLocks noGrp="1"/>
          </p:cNvSpPr>
          <p:nvPr>
            <p:ph type="sldNum" sz="quarter" idx="3"/>
          </p:nvPr>
        </p:nvSpPr>
        <p:spPr>
          <a:xfrm>
            <a:off x="3885275" y="8829648"/>
            <a:ext cx="2971092" cy="466752"/>
          </a:xfrm>
          <a:prstGeom prst="rect">
            <a:avLst/>
          </a:prstGeom>
        </p:spPr>
        <p:txBody>
          <a:bodyPr vert="horz" lIns="91440" tIns="45720" rIns="91440" bIns="45720" rtlCol="0" anchor="b"/>
          <a:lstStyle>
            <a:lvl1pPr algn="r">
              <a:defRPr sz="1200"/>
            </a:lvl1pPr>
          </a:lstStyle>
          <a:p>
            <a:fld id="{8C96BDA1-FFF8-400D-BF31-BCE61FDA63A4}" type="slidenum">
              <a:rPr lang="en-US" smtClean="0"/>
              <a:t>‹N›</a:t>
            </a:fld>
            <a:endParaRPr lang="en-US"/>
          </a:p>
        </p:txBody>
      </p:sp>
    </p:spTree>
    <p:extLst>
      <p:ext uri="{BB962C8B-B14F-4D97-AF65-F5344CB8AC3E}">
        <p14:creationId xmlns:p14="http://schemas.microsoft.com/office/powerpoint/2010/main" val="15735363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bwMode="auto">
          <a:xfrm>
            <a:off x="0" y="0"/>
            <a:ext cx="2971800" cy="4648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endParaRPr lang="en-US"/>
          </a:p>
        </p:txBody>
      </p:sp>
      <p:sp>
        <p:nvSpPr>
          <p:cNvPr id="31747" name="Rectangle 3"/>
          <p:cNvSpPr>
            <a:spLocks noGrp="1" noChangeArrowheads="1"/>
          </p:cNvSpPr>
          <p:nvPr>
            <p:ph type="dt" idx="1"/>
          </p:nvPr>
        </p:nvSpPr>
        <p:spPr bwMode="auto">
          <a:xfrm>
            <a:off x="3884613" y="0"/>
            <a:ext cx="2971800" cy="4648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endParaRPr lang="en-US"/>
          </a:p>
        </p:txBody>
      </p:sp>
      <p:sp>
        <p:nvSpPr>
          <p:cNvPr id="31748"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ffectLst/>
        </p:spPr>
      </p:sp>
      <p:sp>
        <p:nvSpPr>
          <p:cNvPr id="31749" name="Rectangle 5"/>
          <p:cNvSpPr>
            <a:spLocks noGrp="1" noChangeArrowheads="1"/>
          </p:cNvSpPr>
          <p:nvPr>
            <p:ph type="body" sz="quarter" idx="3"/>
          </p:nvPr>
        </p:nvSpPr>
        <p:spPr bwMode="auto">
          <a:xfrm>
            <a:off x="685800" y="4415790"/>
            <a:ext cx="5486400" cy="41833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1750" name="Rectangle 6"/>
          <p:cNvSpPr>
            <a:spLocks noGrp="1" noChangeArrowheads="1"/>
          </p:cNvSpPr>
          <p:nvPr>
            <p:ph type="ftr" sz="quarter" idx="4"/>
          </p:nvPr>
        </p:nvSpPr>
        <p:spPr bwMode="auto">
          <a:xfrm>
            <a:off x="0" y="8829967"/>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endParaRPr lang="en-US"/>
          </a:p>
        </p:txBody>
      </p:sp>
      <p:sp>
        <p:nvSpPr>
          <p:cNvPr id="31751" name="Rectangle 7"/>
          <p:cNvSpPr>
            <a:spLocks noGrp="1" noChangeArrowheads="1"/>
          </p:cNvSpPr>
          <p:nvPr>
            <p:ph type="sldNum" sz="quarter" idx="5"/>
          </p:nvPr>
        </p:nvSpPr>
        <p:spPr bwMode="auto">
          <a:xfrm>
            <a:off x="3884613" y="8829967"/>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73D2A7BF-CEB4-417F-8A53-DDEA08FF3E5E}" type="slidenum">
              <a:rPr lang="en-US"/>
              <a:pPr/>
              <a:t>‹N›</a:t>
            </a:fld>
            <a:endParaRPr lang="en-US"/>
          </a:p>
        </p:txBody>
      </p:sp>
    </p:spTree>
    <p:extLst>
      <p:ext uri="{BB962C8B-B14F-4D97-AF65-F5344CB8AC3E}">
        <p14:creationId xmlns:p14="http://schemas.microsoft.com/office/powerpoint/2010/main" val="1715865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128052-18C6-4AA6-A60B-DCF6DED3DA27}" type="slidenum">
              <a:rPr lang="en-US"/>
              <a:pPr/>
              <a:t>1</a:t>
            </a:fld>
            <a:endParaRPr lang="en-US"/>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endParaRPr lang="it-IT"/>
          </a:p>
        </p:txBody>
      </p:sp>
    </p:spTree>
    <p:extLst>
      <p:ext uri="{BB962C8B-B14F-4D97-AF65-F5344CB8AC3E}">
        <p14:creationId xmlns:p14="http://schemas.microsoft.com/office/powerpoint/2010/main" val="16566012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9B0A9A-C97E-44B3-B069-A805AA2D1B00}" type="slidenum">
              <a:rPr lang="en-US"/>
              <a:pPr/>
              <a:t>7</a:t>
            </a:fld>
            <a:endParaRPr lang="en-US"/>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p:txBody>
          <a:bodyPr/>
          <a:lstStyle/>
          <a:p>
            <a:endParaRPr lang="it-IT"/>
          </a:p>
        </p:txBody>
      </p:sp>
    </p:spTree>
    <p:extLst>
      <p:ext uri="{BB962C8B-B14F-4D97-AF65-F5344CB8AC3E}">
        <p14:creationId xmlns:p14="http://schemas.microsoft.com/office/powerpoint/2010/main" val="8975852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47106" name="Rectangle 2"/>
          <p:cNvSpPr>
            <a:spLocks noGrp="1" noChangeArrowheads="1"/>
          </p:cNvSpPr>
          <p:nvPr>
            <p:ph type="subTitle" idx="1"/>
          </p:nvPr>
        </p:nvSpPr>
        <p:spPr>
          <a:xfrm>
            <a:off x="2286000" y="3581400"/>
            <a:ext cx="5638800" cy="1905000"/>
          </a:xfrm>
        </p:spPr>
        <p:txBody>
          <a:bodyPr/>
          <a:lstStyle>
            <a:lvl1pPr marL="0" indent="0">
              <a:buFont typeface="Wingdings" pitchFamily="2" charset="2"/>
              <a:buNone/>
              <a:defRPr/>
            </a:lvl1pPr>
          </a:lstStyle>
          <a:p>
            <a:r>
              <a:rPr lang="en-US"/>
              <a:t>Click to edit Master subtitle style</a:t>
            </a:r>
          </a:p>
        </p:txBody>
      </p:sp>
      <p:sp>
        <p:nvSpPr>
          <p:cNvPr id="47107" name="Rectangle 3"/>
          <p:cNvSpPr>
            <a:spLocks noGrp="1" noChangeArrowheads="1"/>
          </p:cNvSpPr>
          <p:nvPr>
            <p:ph type="dt" sz="half" idx="2"/>
          </p:nvPr>
        </p:nvSpPr>
        <p:spPr>
          <a:xfrm>
            <a:off x="685800" y="6248400"/>
            <a:ext cx="1905000" cy="457200"/>
          </a:xfrm>
        </p:spPr>
        <p:txBody>
          <a:bodyPr/>
          <a:lstStyle>
            <a:lvl1pPr>
              <a:defRPr/>
            </a:lvl1pPr>
          </a:lstStyle>
          <a:p>
            <a:endParaRPr lang="en-US"/>
          </a:p>
        </p:txBody>
      </p:sp>
      <p:sp>
        <p:nvSpPr>
          <p:cNvPr id="47108" name="Rectangle 4"/>
          <p:cNvSpPr>
            <a:spLocks noGrp="1" noChangeArrowheads="1"/>
          </p:cNvSpPr>
          <p:nvPr>
            <p:ph type="ftr" sz="quarter" idx="3"/>
          </p:nvPr>
        </p:nvSpPr>
        <p:spPr>
          <a:xfrm>
            <a:off x="3124200" y="6248400"/>
            <a:ext cx="2895600" cy="457200"/>
          </a:xfrm>
        </p:spPr>
        <p:txBody>
          <a:bodyPr/>
          <a:lstStyle>
            <a:lvl1pPr>
              <a:defRPr/>
            </a:lvl1pPr>
          </a:lstStyle>
          <a:p>
            <a:endParaRPr lang="en-US"/>
          </a:p>
        </p:txBody>
      </p:sp>
      <p:sp>
        <p:nvSpPr>
          <p:cNvPr id="47109" name="Rectangle 5"/>
          <p:cNvSpPr>
            <a:spLocks noGrp="1" noChangeArrowheads="1"/>
          </p:cNvSpPr>
          <p:nvPr>
            <p:ph type="sldNum" sz="quarter" idx="4"/>
          </p:nvPr>
        </p:nvSpPr>
        <p:spPr>
          <a:xfrm>
            <a:off x="6553200" y="6248400"/>
            <a:ext cx="1905000" cy="457200"/>
          </a:xfrm>
        </p:spPr>
        <p:txBody>
          <a:bodyPr/>
          <a:lstStyle>
            <a:lvl1pPr>
              <a:defRPr/>
            </a:lvl1pPr>
          </a:lstStyle>
          <a:p>
            <a:fld id="{10081ED2-B03E-4F7A-8680-1457A2A600EE}" type="slidenum">
              <a:rPr lang="en-US"/>
              <a:pPr/>
              <a:t>‹N›</a:t>
            </a:fld>
            <a:endParaRPr lang="en-US"/>
          </a:p>
        </p:txBody>
      </p:sp>
      <p:grpSp>
        <p:nvGrpSpPr>
          <p:cNvPr id="47110" name="Group 6"/>
          <p:cNvGrpSpPr>
            <a:grpSpLocks/>
          </p:cNvGrpSpPr>
          <p:nvPr/>
        </p:nvGrpSpPr>
        <p:grpSpPr bwMode="auto">
          <a:xfrm>
            <a:off x="0" y="914400"/>
            <a:ext cx="8686800" cy="2514600"/>
            <a:chOff x="0" y="576"/>
            <a:chExt cx="5472" cy="1584"/>
          </a:xfrm>
        </p:grpSpPr>
        <p:sp>
          <p:nvSpPr>
            <p:cNvPr id="47111" name="Oval 7"/>
            <p:cNvSpPr>
              <a:spLocks noChangeArrowheads="1"/>
            </p:cNvSpPr>
            <p:nvPr/>
          </p:nvSpPr>
          <p:spPr bwMode="auto">
            <a:xfrm>
              <a:off x="144" y="576"/>
              <a:ext cx="1584" cy="1584"/>
            </a:xfrm>
            <a:prstGeom prst="ellipse">
              <a:avLst/>
            </a:prstGeom>
            <a:noFill/>
            <a:ln w="12700">
              <a:solidFill>
                <a:schemeClr val="accent1"/>
              </a:solidFill>
              <a:round/>
              <a:headEnd/>
              <a:tailEnd/>
            </a:ln>
            <a:effectLst/>
          </p:spPr>
          <p:txBody>
            <a:bodyPr wrap="none" anchor="ctr"/>
            <a:lstStyle/>
            <a:p>
              <a:pPr algn="ctr" eaLnBrk="1" hangingPunct="1"/>
              <a:endParaRPr lang="it-IT"/>
            </a:p>
          </p:txBody>
        </p:sp>
        <p:sp>
          <p:nvSpPr>
            <p:cNvPr id="47112" name="Rectangle 8"/>
            <p:cNvSpPr>
              <a:spLocks noChangeArrowheads="1"/>
            </p:cNvSpPr>
            <p:nvPr/>
          </p:nvSpPr>
          <p:spPr bwMode="hidden">
            <a:xfrm>
              <a:off x="0" y="1056"/>
              <a:ext cx="2976" cy="720"/>
            </a:xfrm>
            <a:prstGeom prst="rect">
              <a:avLst/>
            </a:prstGeom>
            <a:solidFill>
              <a:schemeClr val="accent2"/>
            </a:solidFill>
            <a:ln w="9525">
              <a:noFill/>
              <a:miter lim="800000"/>
              <a:headEnd/>
              <a:tailEnd/>
            </a:ln>
            <a:effectLst/>
          </p:spPr>
          <p:txBody>
            <a:bodyPr wrap="none" anchor="ctr"/>
            <a:lstStyle/>
            <a:p>
              <a:pPr algn="ctr" eaLnBrk="1" hangingPunct="1"/>
              <a:endParaRPr lang="it-IT" sz="2400">
                <a:latin typeface="Times New Roman" pitchFamily="18" charset="0"/>
              </a:endParaRPr>
            </a:p>
          </p:txBody>
        </p:sp>
        <p:sp>
          <p:nvSpPr>
            <p:cNvPr id="47113" name="Rectangle 9"/>
            <p:cNvSpPr>
              <a:spLocks noChangeArrowheads="1"/>
            </p:cNvSpPr>
            <p:nvPr/>
          </p:nvSpPr>
          <p:spPr bwMode="hidden">
            <a:xfrm>
              <a:off x="2496" y="1056"/>
              <a:ext cx="2976" cy="720"/>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eaLnBrk="1" hangingPunct="1"/>
              <a:endParaRPr lang="it-IT" sz="2400">
                <a:latin typeface="Times New Roman" pitchFamily="18" charset="0"/>
              </a:endParaRPr>
            </a:p>
          </p:txBody>
        </p:sp>
        <p:sp>
          <p:nvSpPr>
            <p:cNvPr id="47114" name="Freeform 10"/>
            <p:cNvSpPr>
              <a:spLocks noChangeArrowheads="1"/>
            </p:cNvSpPr>
            <p:nvPr/>
          </p:nvSpPr>
          <p:spPr bwMode="auto">
            <a:xfrm>
              <a:off x="384" y="960"/>
              <a:ext cx="144" cy="913"/>
            </a:xfrm>
            <a:custGeom>
              <a:avLst/>
              <a:gdLst/>
              <a:ahLst/>
              <a:cxnLst>
                <a:cxn ang="0">
                  <a:pos x="1000" y="1000"/>
                </a:cxn>
                <a:cxn ang="0">
                  <a:pos x="0" y="1000"/>
                </a:cxn>
                <a:cxn ang="0">
                  <a:pos x="0" y="0"/>
                </a:cxn>
                <a:cxn ang="0">
                  <a:pos x="1000" y="0"/>
                </a:cxn>
              </a:cxnLst>
              <a:rect l="0" t="0" r="r" b="b"/>
              <a:pathLst>
                <a:path w="1000" h="1000">
                  <a:moveTo>
                    <a:pt x="1000" y="1000"/>
                  </a:moveTo>
                  <a:lnTo>
                    <a:pt x="0" y="1000"/>
                  </a:lnTo>
                  <a:lnTo>
                    <a:pt x="0" y="0"/>
                  </a:lnTo>
                  <a:lnTo>
                    <a:pt x="1000" y="0"/>
                  </a:lnTo>
                </a:path>
              </a:pathLst>
            </a:custGeom>
            <a:noFill/>
            <a:ln w="76200" cmpd="sng">
              <a:solidFill>
                <a:schemeClr val="tx2"/>
              </a:solidFill>
              <a:miter lim="800000"/>
              <a:headEnd/>
              <a:tailEnd/>
            </a:ln>
          </p:spPr>
          <p:txBody>
            <a:bodyPr/>
            <a:lstStyle/>
            <a:p>
              <a:endParaRPr lang="en-US"/>
            </a:p>
          </p:txBody>
        </p:sp>
        <p:sp>
          <p:nvSpPr>
            <p:cNvPr id="47115" name="Freeform 11"/>
            <p:cNvSpPr>
              <a:spLocks noChangeArrowheads="1"/>
            </p:cNvSpPr>
            <p:nvPr/>
          </p:nvSpPr>
          <p:spPr bwMode="auto">
            <a:xfrm>
              <a:off x="4944" y="762"/>
              <a:ext cx="165" cy="864"/>
            </a:xfrm>
            <a:custGeom>
              <a:avLst/>
              <a:gdLst/>
              <a:ahLst/>
              <a:cxnLst>
                <a:cxn ang="0">
                  <a:pos x="0" y="0"/>
                </a:cxn>
                <a:cxn ang="0">
                  <a:pos x="1000" y="0"/>
                </a:cxn>
                <a:cxn ang="0">
                  <a:pos x="1000" y="1000"/>
                </a:cxn>
                <a:cxn ang="0">
                  <a:pos x="0" y="1000"/>
                </a:cxn>
              </a:cxnLst>
              <a:rect l="0" t="0" r="r" b="b"/>
              <a:pathLst>
                <a:path w="1000" h="1000">
                  <a:moveTo>
                    <a:pt x="0" y="0"/>
                  </a:moveTo>
                  <a:lnTo>
                    <a:pt x="1000" y="0"/>
                  </a:lnTo>
                  <a:lnTo>
                    <a:pt x="1000" y="1000"/>
                  </a:lnTo>
                  <a:lnTo>
                    <a:pt x="0" y="1000"/>
                  </a:lnTo>
                </a:path>
              </a:pathLst>
            </a:custGeom>
            <a:noFill/>
            <a:ln w="76200" cap="flat" cmpd="sng">
              <a:solidFill>
                <a:schemeClr val="accent1"/>
              </a:solidFill>
              <a:prstDash val="solid"/>
              <a:miter lim="800000"/>
              <a:headEnd/>
              <a:tailEnd/>
            </a:ln>
          </p:spPr>
          <p:txBody>
            <a:bodyPr/>
            <a:lstStyle/>
            <a:p>
              <a:endParaRPr lang="en-US"/>
            </a:p>
          </p:txBody>
        </p:sp>
      </p:grpSp>
      <p:sp>
        <p:nvSpPr>
          <p:cNvPr id="47116" name="Rectangle 12"/>
          <p:cNvSpPr>
            <a:spLocks noGrp="1" noChangeArrowheads="1"/>
          </p:cNvSpPr>
          <p:nvPr>
            <p:ph type="ctrTitle"/>
          </p:nvPr>
        </p:nvSpPr>
        <p:spPr>
          <a:xfrm>
            <a:off x="838200" y="1443038"/>
            <a:ext cx="7086600" cy="1600200"/>
          </a:xfrm>
        </p:spPr>
        <p:txBody>
          <a:bodyPr anchor="ctr"/>
          <a:lstStyle>
            <a:lvl1pPr>
              <a:defRPr/>
            </a:lvl1pPr>
          </a:lstStyle>
          <a:p>
            <a:r>
              <a:rPr lang="en-US"/>
              <a:t>Click to edit Master 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3"/>
          <p:cNvSpPr>
            <a:spLocks noGrp="1"/>
          </p:cNvSpPr>
          <p:nvPr>
            <p:ph type="dt" sz="half" idx="10"/>
          </p:nvPr>
        </p:nvSpPr>
        <p:spPr/>
        <p:txBody>
          <a:bodyPr/>
          <a:lstStyle>
            <a:lvl1pPr>
              <a:defRPr/>
            </a:lvl1pPr>
          </a:lstStyle>
          <a:p>
            <a:endParaRPr lang="en-US"/>
          </a:p>
        </p:txBody>
      </p:sp>
      <p:sp>
        <p:nvSpPr>
          <p:cNvPr id="5" name="Segnaposto piè di pagina 4"/>
          <p:cNvSpPr>
            <a:spLocks noGrp="1"/>
          </p:cNvSpPr>
          <p:nvPr>
            <p:ph type="ftr" sz="quarter" idx="11"/>
          </p:nvPr>
        </p:nvSpPr>
        <p:spPr/>
        <p:txBody>
          <a:bodyPr/>
          <a:lstStyle>
            <a:lvl1pPr>
              <a:defRPr/>
            </a:lvl1pPr>
          </a:lstStyle>
          <a:p>
            <a:endParaRPr lang="en-US"/>
          </a:p>
        </p:txBody>
      </p:sp>
      <p:sp>
        <p:nvSpPr>
          <p:cNvPr id="6" name="Segnaposto numero diapositiva 5"/>
          <p:cNvSpPr>
            <a:spLocks noGrp="1"/>
          </p:cNvSpPr>
          <p:nvPr>
            <p:ph type="sldNum" sz="quarter" idx="12"/>
          </p:nvPr>
        </p:nvSpPr>
        <p:spPr/>
        <p:txBody>
          <a:bodyPr/>
          <a:lstStyle>
            <a:lvl1pPr>
              <a:defRPr/>
            </a:lvl1pPr>
          </a:lstStyle>
          <a:p>
            <a:fld id="{DCA47E26-1DFE-440F-AACF-D84D5BFFA5BC}" type="slidenum">
              <a:rPr lang="en-US"/>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91313" y="96838"/>
            <a:ext cx="1919287" cy="5999162"/>
          </a:xfrm>
        </p:spPr>
        <p:txBody>
          <a:bodyPr vert="eaVert"/>
          <a:lstStyle/>
          <a:p>
            <a:r>
              <a:rPr lang="it-IT" smtClean="0"/>
              <a:t>Fare clic per modificare lo stile del titolo</a:t>
            </a:r>
            <a:endParaRPr lang="en-US"/>
          </a:p>
        </p:txBody>
      </p:sp>
      <p:sp>
        <p:nvSpPr>
          <p:cNvPr id="3" name="Segnaposto testo verticale 2"/>
          <p:cNvSpPr>
            <a:spLocks noGrp="1"/>
          </p:cNvSpPr>
          <p:nvPr>
            <p:ph type="body" orient="vert" idx="1"/>
          </p:nvPr>
        </p:nvSpPr>
        <p:spPr>
          <a:xfrm>
            <a:off x="931863" y="96838"/>
            <a:ext cx="5607050" cy="5999162"/>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3"/>
          <p:cNvSpPr>
            <a:spLocks noGrp="1"/>
          </p:cNvSpPr>
          <p:nvPr>
            <p:ph type="dt" sz="half" idx="10"/>
          </p:nvPr>
        </p:nvSpPr>
        <p:spPr/>
        <p:txBody>
          <a:bodyPr/>
          <a:lstStyle>
            <a:lvl1pPr>
              <a:defRPr/>
            </a:lvl1pPr>
          </a:lstStyle>
          <a:p>
            <a:endParaRPr lang="en-US"/>
          </a:p>
        </p:txBody>
      </p:sp>
      <p:sp>
        <p:nvSpPr>
          <p:cNvPr id="5" name="Segnaposto piè di pagina 4"/>
          <p:cNvSpPr>
            <a:spLocks noGrp="1"/>
          </p:cNvSpPr>
          <p:nvPr>
            <p:ph type="ftr" sz="quarter" idx="11"/>
          </p:nvPr>
        </p:nvSpPr>
        <p:spPr/>
        <p:txBody>
          <a:bodyPr/>
          <a:lstStyle>
            <a:lvl1pPr>
              <a:defRPr/>
            </a:lvl1pPr>
          </a:lstStyle>
          <a:p>
            <a:endParaRPr lang="en-US"/>
          </a:p>
        </p:txBody>
      </p:sp>
      <p:sp>
        <p:nvSpPr>
          <p:cNvPr id="6" name="Segnaposto numero diapositiva 5"/>
          <p:cNvSpPr>
            <a:spLocks noGrp="1"/>
          </p:cNvSpPr>
          <p:nvPr>
            <p:ph type="sldNum" sz="quarter" idx="12"/>
          </p:nvPr>
        </p:nvSpPr>
        <p:spPr/>
        <p:txBody>
          <a:bodyPr/>
          <a:lstStyle>
            <a:lvl1pPr>
              <a:defRPr/>
            </a:lvl1pPr>
          </a:lstStyle>
          <a:p>
            <a:fld id="{CB3A72CC-A7B8-4C49-9E83-117D9F27734B}" type="slidenum">
              <a:rPr lang="en-US"/>
              <a:pPr/>
              <a:t>‹N›</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olo, test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931863" y="96838"/>
            <a:ext cx="7158037" cy="1412875"/>
          </a:xfrm>
        </p:spPr>
        <p:txBody>
          <a:bodyPr/>
          <a:lstStyle/>
          <a:p>
            <a:r>
              <a:rPr lang="it-IT" smtClean="0"/>
              <a:t>Fare clic per modificare lo stile del titolo</a:t>
            </a:r>
            <a:endParaRPr lang="en-US"/>
          </a:p>
        </p:txBody>
      </p:sp>
      <p:sp>
        <p:nvSpPr>
          <p:cNvPr id="3" name="Segnaposto testo 2"/>
          <p:cNvSpPr>
            <a:spLocks noGrp="1"/>
          </p:cNvSpPr>
          <p:nvPr>
            <p:ph type="body" sz="half" idx="1"/>
          </p:nvPr>
        </p:nvSpPr>
        <p:spPr>
          <a:xfrm>
            <a:off x="949325" y="1981200"/>
            <a:ext cx="3754438" cy="41148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contenuto 3"/>
          <p:cNvSpPr>
            <a:spLocks noGrp="1"/>
          </p:cNvSpPr>
          <p:nvPr>
            <p:ph sz="half" idx="2"/>
          </p:nvPr>
        </p:nvSpPr>
        <p:spPr>
          <a:xfrm>
            <a:off x="4856163" y="1981200"/>
            <a:ext cx="3754437" cy="41148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Segnaposto data 4"/>
          <p:cNvSpPr>
            <a:spLocks noGrp="1"/>
          </p:cNvSpPr>
          <p:nvPr>
            <p:ph type="dt" sz="half" idx="10"/>
          </p:nvPr>
        </p:nvSpPr>
        <p:spPr>
          <a:xfrm>
            <a:off x="946150" y="6248400"/>
            <a:ext cx="1905000" cy="457200"/>
          </a:xfrm>
        </p:spPr>
        <p:txBody>
          <a:bodyPr/>
          <a:lstStyle>
            <a:lvl1pPr>
              <a:defRPr/>
            </a:lvl1pPr>
          </a:lstStyle>
          <a:p>
            <a:endParaRPr lang="en-US"/>
          </a:p>
        </p:txBody>
      </p:sp>
      <p:sp>
        <p:nvSpPr>
          <p:cNvPr id="6" name="Segnaposto piè di pagina 5"/>
          <p:cNvSpPr>
            <a:spLocks noGrp="1"/>
          </p:cNvSpPr>
          <p:nvPr>
            <p:ph type="ftr" sz="quarter" idx="11"/>
          </p:nvPr>
        </p:nvSpPr>
        <p:spPr>
          <a:xfrm>
            <a:off x="3352800" y="6248400"/>
            <a:ext cx="2895600" cy="457200"/>
          </a:xfrm>
        </p:spPr>
        <p:txBody>
          <a:bodyPr/>
          <a:lstStyle>
            <a:lvl1pPr>
              <a:defRPr/>
            </a:lvl1pPr>
          </a:lstStyle>
          <a:p>
            <a:endParaRPr lang="en-US"/>
          </a:p>
        </p:txBody>
      </p:sp>
      <p:sp>
        <p:nvSpPr>
          <p:cNvPr id="7" name="Segnaposto numero diapositiva 6"/>
          <p:cNvSpPr>
            <a:spLocks noGrp="1"/>
          </p:cNvSpPr>
          <p:nvPr>
            <p:ph type="sldNum" sz="quarter" idx="12"/>
          </p:nvPr>
        </p:nvSpPr>
        <p:spPr>
          <a:xfrm>
            <a:off x="6705600" y="6248400"/>
            <a:ext cx="1905000" cy="457200"/>
          </a:xfrm>
        </p:spPr>
        <p:txBody>
          <a:bodyPr/>
          <a:lstStyle>
            <a:lvl1pPr>
              <a:defRPr/>
            </a:lvl1pPr>
          </a:lstStyle>
          <a:p>
            <a:fld id="{42C7A010-F059-480F-B7B0-673A3C83ACC6}" type="slidenum">
              <a:rPr lang="en-US"/>
              <a:pPr/>
              <a:t>‹N›</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olo, testo e contenuto 2">
    <p:spTree>
      <p:nvGrpSpPr>
        <p:cNvPr id="1" name=""/>
        <p:cNvGrpSpPr/>
        <p:nvPr/>
      </p:nvGrpSpPr>
      <p:grpSpPr>
        <a:xfrm>
          <a:off x="0" y="0"/>
          <a:ext cx="0" cy="0"/>
          <a:chOff x="0" y="0"/>
          <a:chExt cx="0" cy="0"/>
        </a:xfrm>
      </p:grpSpPr>
      <p:sp>
        <p:nvSpPr>
          <p:cNvPr id="2" name="Titolo 1"/>
          <p:cNvSpPr>
            <a:spLocks noGrp="1"/>
          </p:cNvSpPr>
          <p:nvPr>
            <p:ph type="title"/>
          </p:nvPr>
        </p:nvSpPr>
        <p:spPr>
          <a:xfrm>
            <a:off x="931863" y="96838"/>
            <a:ext cx="7158037" cy="1412875"/>
          </a:xfrm>
        </p:spPr>
        <p:txBody>
          <a:bodyPr/>
          <a:lstStyle/>
          <a:p>
            <a:r>
              <a:rPr lang="it-IT" smtClean="0"/>
              <a:t>Fare clic per modificare lo stile del titolo</a:t>
            </a:r>
            <a:endParaRPr lang="en-US"/>
          </a:p>
        </p:txBody>
      </p:sp>
      <p:sp>
        <p:nvSpPr>
          <p:cNvPr id="3" name="Segnaposto testo 2"/>
          <p:cNvSpPr>
            <a:spLocks noGrp="1"/>
          </p:cNvSpPr>
          <p:nvPr>
            <p:ph type="body" sz="half" idx="1"/>
          </p:nvPr>
        </p:nvSpPr>
        <p:spPr>
          <a:xfrm>
            <a:off x="949325" y="1981200"/>
            <a:ext cx="3754438" cy="41148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contenuto 3"/>
          <p:cNvSpPr>
            <a:spLocks noGrp="1"/>
          </p:cNvSpPr>
          <p:nvPr>
            <p:ph sz="quarter" idx="2"/>
          </p:nvPr>
        </p:nvSpPr>
        <p:spPr>
          <a:xfrm>
            <a:off x="4856163" y="1981200"/>
            <a:ext cx="3754437" cy="19812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Segnaposto contenuto 4"/>
          <p:cNvSpPr>
            <a:spLocks noGrp="1"/>
          </p:cNvSpPr>
          <p:nvPr>
            <p:ph sz="quarter" idx="3"/>
          </p:nvPr>
        </p:nvSpPr>
        <p:spPr>
          <a:xfrm>
            <a:off x="4856163" y="4114800"/>
            <a:ext cx="3754437" cy="19812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6" name="Segnaposto data 5"/>
          <p:cNvSpPr>
            <a:spLocks noGrp="1"/>
          </p:cNvSpPr>
          <p:nvPr>
            <p:ph type="dt" sz="half" idx="10"/>
          </p:nvPr>
        </p:nvSpPr>
        <p:spPr>
          <a:xfrm>
            <a:off x="946150" y="6248400"/>
            <a:ext cx="1905000" cy="457200"/>
          </a:xfrm>
        </p:spPr>
        <p:txBody>
          <a:bodyPr/>
          <a:lstStyle>
            <a:lvl1pPr>
              <a:defRPr/>
            </a:lvl1pPr>
          </a:lstStyle>
          <a:p>
            <a:endParaRPr lang="en-US"/>
          </a:p>
        </p:txBody>
      </p:sp>
      <p:sp>
        <p:nvSpPr>
          <p:cNvPr id="7" name="Segnaposto piè di pagina 6"/>
          <p:cNvSpPr>
            <a:spLocks noGrp="1"/>
          </p:cNvSpPr>
          <p:nvPr>
            <p:ph type="ftr" sz="quarter" idx="11"/>
          </p:nvPr>
        </p:nvSpPr>
        <p:spPr>
          <a:xfrm>
            <a:off x="3352800" y="6248400"/>
            <a:ext cx="2895600" cy="457200"/>
          </a:xfrm>
        </p:spPr>
        <p:txBody>
          <a:bodyPr/>
          <a:lstStyle>
            <a:lvl1pPr>
              <a:defRPr/>
            </a:lvl1pPr>
          </a:lstStyle>
          <a:p>
            <a:endParaRPr lang="en-US"/>
          </a:p>
        </p:txBody>
      </p:sp>
      <p:sp>
        <p:nvSpPr>
          <p:cNvPr id="8" name="Segnaposto numero diapositiva 7"/>
          <p:cNvSpPr>
            <a:spLocks noGrp="1"/>
          </p:cNvSpPr>
          <p:nvPr>
            <p:ph type="sldNum" sz="quarter" idx="12"/>
          </p:nvPr>
        </p:nvSpPr>
        <p:spPr>
          <a:xfrm>
            <a:off x="6705600" y="6248400"/>
            <a:ext cx="1905000" cy="457200"/>
          </a:xfrm>
        </p:spPr>
        <p:txBody>
          <a:bodyPr/>
          <a:lstStyle>
            <a:lvl1pPr>
              <a:defRPr/>
            </a:lvl1pPr>
          </a:lstStyle>
          <a:p>
            <a:fld id="{D69DEB7A-2D3E-4C11-8C5D-1DF65F484A67}" type="slidenum">
              <a:rPr lang="en-US"/>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3"/>
          <p:cNvSpPr>
            <a:spLocks noGrp="1"/>
          </p:cNvSpPr>
          <p:nvPr>
            <p:ph type="dt" sz="half" idx="10"/>
          </p:nvPr>
        </p:nvSpPr>
        <p:spPr/>
        <p:txBody>
          <a:bodyPr/>
          <a:lstStyle>
            <a:lvl1pPr>
              <a:defRPr/>
            </a:lvl1pPr>
          </a:lstStyle>
          <a:p>
            <a:endParaRPr lang="en-US"/>
          </a:p>
        </p:txBody>
      </p:sp>
      <p:sp>
        <p:nvSpPr>
          <p:cNvPr id="5" name="Segnaposto piè di pagina 4"/>
          <p:cNvSpPr>
            <a:spLocks noGrp="1"/>
          </p:cNvSpPr>
          <p:nvPr>
            <p:ph type="ftr" sz="quarter" idx="11"/>
          </p:nvPr>
        </p:nvSpPr>
        <p:spPr/>
        <p:txBody>
          <a:bodyPr/>
          <a:lstStyle>
            <a:lvl1pPr>
              <a:defRPr/>
            </a:lvl1pPr>
          </a:lstStyle>
          <a:p>
            <a:endParaRPr lang="en-US"/>
          </a:p>
        </p:txBody>
      </p:sp>
      <p:sp>
        <p:nvSpPr>
          <p:cNvPr id="6" name="Segnaposto numero diapositiva 5"/>
          <p:cNvSpPr>
            <a:spLocks noGrp="1"/>
          </p:cNvSpPr>
          <p:nvPr>
            <p:ph type="sldNum" sz="quarter" idx="12"/>
          </p:nvPr>
        </p:nvSpPr>
        <p:spPr/>
        <p:txBody>
          <a:bodyPr/>
          <a:lstStyle>
            <a:lvl1pPr>
              <a:defRPr/>
            </a:lvl1pPr>
          </a:lstStyle>
          <a:p>
            <a:fld id="{CD9CCD46-7689-4383-AC03-8730F02877E9}" type="slidenum">
              <a:rPr lang="en-US"/>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en-US"/>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endParaRPr lang="en-US"/>
          </a:p>
        </p:txBody>
      </p:sp>
      <p:sp>
        <p:nvSpPr>
          <p:cNvPr id="5" name="Segnaposto piè di pagina 4"/>
          <p:cNvSpPr>
            <a:spLocks noGrp="1"/>
          </p:cNvSpPr>
          <p:nvPr>
            <p:ph type="ftr" sz="quarter" idx="11"/>
          </p:nvPr>
        </p:nvSpPr>
        <p:spPr/>
        <p:txBody>
          <a:bodyPr/>
          <a:lstStyle>
            <a:lvl1pPr>
              <a:defRPr/>
            </a:lvl1pPr>
          </a:lstStyle>
          <a:p>
            <a:endParaRPr lang="en-US"/>
          </a:p>
        </p:txBody>
      </p:sp>
      <p:sp>
        <p:nvSpPr>
          <p:cNvPr id="6" name="Segnaposto numero diapositiva 5"/>
          <p:cNvSpPr>
            <a:spLocks noGrp="1"/>
          </p:cNvSpPr>
          <p:nvPr>
            <p:ph type="sldNum" sz="quarter" idx="12"/>
          </p:nvPr>
        </p:nvSpPr>
        <p:spPr/>
        <p:txBody>
          <a:bodyPr/>
          <a:lstStyle>
            <a:lvl1pPr>
              <a:defRPr/>
            </a:lvl1pPr>
          </a:lstStyle>
          <a:p>
            <a:fld id="{77B7728D-4585-4D52-9760-A2826936B175}" type="slidenum">
              <a:rPr lang="en-US"/>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contenuto 2"/>
          <p:cNvSpPr>
            <a:spLocks noGrp="1"/>
          </p:cNvSpPr>
          <p:nvPr>
            <p:ph sz="half" idx="1"/>
          </p:nvPr>
        </p:nvSpPr>
        <p:spPr>
          <a:xfrm>
            <a:off x="949325" y="1981200"/>
            <a:ext cx="3754438"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contenuto 3"/>
          <p:cNvSpPr>
            <a:spLocks noGrp="1"/>
          </p:cNvSpPr>
          <p:nvPr>
            <p:ph sz="half" idx="2"/>
          </p:nvPr>
        </p:nvSpPr>
        <p:spPr>
          <a:xfrm>
            <a:off x="4856163" y="1981200"/>
            <a:ext cx="375443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Segnaposto data 4"/>
          <p:cNvSpPr>
            <a:spLocks noGrp="1"/>
          </p:cNvSpPr>
          <p:nvPr>
            <p:ph type="dt" sz="half" idx="10"/>
          </p:nvPr>
        </p:nvSpPr>
        <p:spPr/>
        <p:txBody>
          <a:bodyPr/>
          <a:lstStyle>
            <a:lvl1pPr>
              <a:defRPr/>
            </a:lvl1pPr>
          </a:lstStyle>
          <a:p>
            <a:endParaRPr lang="en-US"/>
          </a:p>
        </p:txBody>
      </p:sp>
      <p:sp>
        <p:nvSpPr>
          <p:cNvPr id="6" name="Segnaposto piè di pagina 5"/>
          <p:cNvSpPr>
            <a:spLocks noGrp="1"/>
          </p:cNvSpPr>
          <p:nvPr>
            <p:ph type="ftr" sz="quarter" idx="11"/>
          </p:nvPr>
        </p:nvSpPr>
        <p:spPr/>
        <p:txBody>
          <a:bodyPr/>
          <a:lstStyle>
            <a:lvl1pPr>
              <a:defRPr/>
            </a:lvl1pPr>
          </a:lstStyle>
          <a:p>
            <a:endParaRPr lang="en-US"/>
          </a:p>
        </p:txBody>
      </p:sp>
      <p:sp>
        <p:nvSpPr>
          <p:cNvPr id="7" name="Segnaposto numero diapositiva 6"/>
          <p:cNvSpPr>
            <a:spLocks noGrp="1"/>
          </p:cNvSpPr>
          <p:nvPr>
            <p:ph type="sldNum" sz="quarter" idx="12"/>
          </p:nvPr>
        </p:nvSpPr>
        <p:spPr/>
        <p:txBody>
          <a:bodyPr/>
          <a:lstStyle>
            <a:lvl1pPr>
              <a:defRPr/>
            </a:lvl1pPr>
          </a:lstStyle>
          <a:p>
            <a:fld id="{716AED01-673D-4548-B15B-55379314FF5D}" type="slidenum">
              <a:rPr lang="en-US"/>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en-US"/>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7" name="Segnaposto data 6"/>
          <p:cNvSpPr>
            <a:spLocks noGrp="1"/>
          </p:cNvSpPr>
          <p:nvPr>
            <p:ph type="dt" sz="half" idx="10"/>
          </p:nvPr>
        </p:nvSpPr>
        <p:spPr/>
        <p:txBody>
          <a:bodyPr/>
          <a:lstStyle>
            <a:lvl1pPr>
              <a:defRPr/>
            </a:lvl1pPr>
          </a:lstStyle>
          <a:p>
            <a:endParaRPr lang="en-US"/>
          </a:p>
        </p:txBody>
      </p:sp>
      <p:sp>
        <p:nvSpPr>
          <p:cNvPr id="8" name="Segnaposto piè di pagina 7"/>
          <p:cNvSpPr>
            <a:spLocks noGrp="1"/>
          </p:cNvSpPr>
          <p:nvPr>
            <p:ph type="ftr" sz="quarter" idx="11"/>
          </p:nvPr>
        </p:nvSpPr>
        <p:spPr/>
        <p:txBody>
          <a:bodyPr/>
          <a:lstStyle>
            <a:lvl1pPr>
              <a:defRPr/>
            </a:lvl1pPr>
          </a:lstStyle>
          <a:p>
            <a:endParaRPr lang="en-US"/>
          </a:p>
        </p:txBody>
      </p:sp>
      <p:sp>
        <p:nvSpPr>
          <p:cNvPr id="9" name="Segnaposto numero diapositiva 8"/>
          <p:cNvSpPr>
            <a:spLocks noGrp="1"/>
          </p:cNvSpPr>
          <p:nvPr>
            <p:ph type="sldNum" sz="quarter" idx="12"/>
          </p:nvPr>
        </p:nvSpPr>
        <p:spPr/>
        <p:txBody>
          <a:bodyPr/>
          <a:lstStyle>
            <a:lvl1pPr>
              <a:defRPr/>
            </a:lvl1pPr>
          </a:lstStyle>
          <a:p>
            <a:fld id="{1B57E6F4-C619-4F64-9CC8-99FD354048E4}" type="slidenum">
              <a:rPr lang="en-US"/>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data 2"/>
          <p:cNvSpPr>
            <a:spLocks noGrp="1"/>
          </p:cNvSpPr>
          <p:nvPr>
            <p:ph type="dt" sz="half" idx="10"/>
          </p:nvPr>
        </p:nvSpPr>
        <p:spPr/>
        <p:txBody>
          <a:bodyPr/>
          <a:lstStyle>
            <a:lvl1pPr>
              <a:defRPr/>
            </a:lvl1pPr>
          </a:lstStyle>
          <a:p>
            <a:endParaRPr lang="en-US"/>
          </a:p>
        </p:txBody>
      </p:sp>
      <p:sp>
        <p:nvSpPr>
          <p:cNvPr id="4" name="Segnaposto piè di pagina 3"/>
          <p:cNvSpPr>
            <a:spLocks noGrp="1"/>
          </p:cNvSpPr>
          <p:nvPr>
            <p:ph type="ftr" sz="quarter" idx="11"/>
          </p:nvPr>
        </p:nvSpPr>
        <p:spPr/>
        <p:txBody>
          <a:bodyPr/>
          <a:lstStyle>
            <a:lvl1pPr>
              <a:defRPr/>
            </a:lvl1pPr>
          </a:lstStyle>
          <a:p>
            <a:endParaRPr lang="en-US"/>
          </a:p>
        </p:txBody>
      </p:sp>
      <p:sp>
        <p:nvSpPr>
          <p:cNvPr id="5" name="Segnaposto numero diapositiva 4"/>
          <p:cNvSpPr>
            <a:spLocks noGrp="1"/>
          </p:cNvSpPr>
          <p:nvPr>
            <p:ph type="sldNum" sz="quarter" idx="12"/>
          </p:nvPr>
        </p:nvSpPr>
        <p:spPr/>
        <p:txBody>
          <a:bodyPr/>
          <a:lstStyle>
            <a:lvl1pPr>
              <a:defRPr/>
            </a:lvl1pPr>
          </a:lstStyle>
          <a:p>
            <a:fld id="{37018243-B7A7-428E-B814-D2D1F8453BBF}" type="slidenum">
              <a:rPr lang="en-US"/>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lvl1pPr>
              <a:defRPr/>
            </a:lvl1pPr>
          </a:lstStyle>
          <a:p>
            <a:endParaRPr lang="en-US"/>
          </a:p>
        </p:txBody>
      </p:sp>
      <p:sp>
        <p:nvSpPr>
          <p:cNvPr id="3" name="Segnaposto piè di pagina 2"/>
          <p:cNvSpPr>
            <a:spLocks noGrp="1"/>
          </p:cNvSpPr>
          <p:nvPr>
            <p:ph type="ftr" sz="quarter" idx="11"/>
          </p:nvPr>
        </p:nvSpPr>
        <p:spPr/>
        <p:txBody>
          <a:bodyPr/>
          <a:lstStyle>
            <a:lvl1pPr>
              <a:defRPr/>
            </a:lvl1pPr>
          </a:lstStyle>
          <a:p>
            <a:endParaRPr lang="en-US"/>
          </a:p>
        </p:txBody>
      </p:sp>
      <p:sp>
        <p:nvSpPr>
          <p:cNvPr id="4" name="Segnaposto numero diapositiva 3"/>
          <p:cNvSpPr>
            <a:spLocks noGrp="1"/>
          </p:cNvSpPr>
          <p:nvPr>
            <p:ph type="sldNum" sz="quarter" idx="12"/>
          </p:nvPr>
        </p:nvSpPr>
        <p:spPr/>
        <p:txBody>
          <a:bodyPr/>
          <a:lstStyle>
            <a:lvl1pPr>
              <a:defRPr/>
            </a:lvl1pPr>
          </a:lstStyle>
          <a:p>
            <a:fld id="{0CA6D407-D079-4536-BBE6-53CB77E3C6D5}" type="slidenum">
              <a:rPr lang="en-US"/>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lstStyle>
            <a:lvl1pPr algn="l">
              <a:defRPr sz="2000" b="1"/>
            </a:lvl1pPr>
          </a:lstStyle>
          <a:p>
            <a:r>
              <a:rPr lang="it-IT" smtClean="0"/>
              <a:t>Fare clic per modificare lo stile del titolo</a:t>
            </a:r>
            <a:endParaRPr lang="en-US"/>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lvl1pPr>
              <a:defRPr/>
            </a:lvl1pPr>
          </a:lstStyle>
          <a:p>
            <a:endParaRPr lang="en-US"/>
          </a:p>
        </p:txBody>
      </p:sp>
      <p:sp>
        <p:nvSpPr>
          <p:cNvPr id="6" name="Segnaposto piè di pagina 5"/>
          <p:cNvSpPr>
            <a:spLocks noGrp="1"/>
          </p:cNvSpPr>
          <p:nvPr>
            <p:ph type="ftr" sz="quarter" idx="11"/>
          </p:nvPr>
        </p:nvSpPr>
        <p:spPr/>
        <p:txBody>
          <a:bodyPr/>
          <a:lstStyle>
            <a:lvl1pPr>
              <a:defRPr/>
            </a:lvl1pPr>
          </a:lstStyle>
          <a:p>
            <a:endParaRPr lang="en-US"/>
          </a:p>
        </p:txBody>
      </p:sp>
      <p:sp>
        <p:nvSpPr>
          <p:cNvPr id="7" name="Segnaposto numero diapositiva 6"/>
          <p:cNvSpPr>
            <a:spLocks noGrp="1"/>
          </p:cNvSpPr>
          <p:nvPr>
            <p:ph type="sldNum" sz="quarter" idx="12"/>
          </p:nvPr>
        </p:nvSpPr>
        <p:spPr/>
        <p:txBody>
          <a:bodyPr/>
          <a:lstStyle>
            <a:lvl1pPr>
              <a:defRPr/>
            </a:lvl1pPr>
          </a:lstStyle>
          <a:p>
            <a:fld id="{6CE48099-2540-4C86-B751-B178AF34CE8F}" type="slidenum">
              <a:rPr lang="en-US"/>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lstStyle>
            <a:lvl1pPr algn="l">
              <a:defRPr sz="2000" b="1"/>
            </a:lvl1pPr>
          </a:lstStyle>
          <a:p>
            <a:r>
              <a:rPr lang="it-IT" smtClean="0"/>
              <a:t>Fare clic per modificare lo stile del titolo</a:t>
            </a:r>
            <a:endParaRPr lang="en-US"/>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lvl1pPr>
              <a:defRPr/>
            </a:lvl1pPr>
          </a:lstStyle>
          <a:p>
            <a:endParaRPr lang="en-US"/>
          </a:p>
        </p:txBody>
      </p:sp>
      <p:sp>
        <p:nvSpPr>
          <p:cNvPr id="6" name="Segnaposto piè di pagina 5"/>
          <p:cNvSpPr>
            <a:spLocks noGrp="1"/>
          </p:cNvSpPr>
          <p:nvPr>
            <p:ph type="ftr" sz="quarter" idx="11"/>
          </p:nvPr>
        </p:nvSpPr>
        <p:spPr/>
        <p:txBody>
          <a:bodyPr/>
          <a:lstStyle>
            <a:lvl1pPr>
              <a:defRPr/>
            </a:lvl1pPr>
          </a:lstStyle>
          <a:p>
            <a:endParaRPr lang="en-US"/>
          </a:p>
        </p:txBody>
      </p:sp>
      <p:sp>
        <p:nvSpPr>
          <p:cNvPr id="7" name="Segnaposto numero diapositiva 6"/>
          <p:cNvSpPr>
            <a:spLocks noGrp="1"/>
          </p:cNvSpPr>
          <p:nvPr>
            <p:ph type="sldNum" sz="quarter" idx="12"/>
          </p:nvPr>
        </p:nvSpPr>
        <p:spPr/>
        <p:txBody>
          <a:bodyPr/>
          <a:lstStyle>
            <a:lvl1pPr>
              <a:defRPr/>
            </a:lvl1pPr>
          </a:lstStyle>
          <a:p>
            <a:fld id="{40543484-FDFD-45F7-84A7-6F87852EF4C8}" type="slidenum">
              <a:rPr lang="en-US"/>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ChangeArrowheads="1"/>
          </p:cNvSpPr>
          <p:nvPr/>
        </p:nvSpPr>
        <p:spPr bwMode="auto">
          <a:xfrm>
            <a:off x="0" y="1377950"/>
            <a:ext cx="2133600" cy="101600"/>
          </a:xfrm>
          <a:prstGeom prst="rect">
            <a:avLst/>
          </a:prstGeom>
          <a:solidFill>
            <a:schemeClr val="accent2"/>
          </a:solidFill>
          <a:ln w="9525">
            <a:noFill/>
            <a:miter lim="800000"/>
            <a:headEnd/>
            <a:tailEnd/>
          </a:ln>
          <a:effectLst/>
        </p:spPr>
        <p:txBody>
          <a:bodyPr wrap="none" anchor="ctr"/>
          <a:lstStyle/>
          <a:p>
            <a:pPr algn="ctr" eaLnBrk="1" hangingPunct="1"/>
            <a:endParaRPr lang="it-IT" sz="2400">
              <a:latin typeface="Times New Roman" pitchFamily="18" charset="0"/>
            </a:endParaRPr>
          </a:p>
        </p:txBody>
      </p:sp>
      <p:sp>
        <p:nvSpPr>
          <p:cNvPr id="46083" name="Rectangle 3"/>
          <p:cNvSpPr>
            <a:spLocks noChangeArrowheads="1"/>
          </p:cNvSpPr>
          <p:nvPr/>
        </p:nvSpPr>
        <p:spPr bwMode="auto">
          <a:xfrm>
            <a:off x="1447800" y="1377950"/>
            <a:ext cx="7239000" cy="101600"/>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eaLnBrk="1" hangingPunct="1"/>
            <a:endParaRPr lang="it-IT" sz="2400">
              <a:latin typeface="Times New Roman" pitchFamily="18" charset="0"/>
            </a:endParaRPr>
          </a:p>
        </p:txBody>
      </p:sp>
      <p:sp>
        <p:nvSpPr>
          <p:cNvPr id="46084" name="Rectangle 4"/>
          <p:cNvSpPr>
            <a:spLocks noGrp="1" noChangeArrowheads="1"/>
          </p:cNvSpPr>
          <p:nvPr>
            <p:ph type="title"/>
          </p:nvPr>
        </p:nvSpPr>
        <p:spPr bwMode="auto">
          <a:xfrm>
            <a:off x="931863" y="96838"/>
            <a:ext cx="7158037" cy="14128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46085" name="Rectangle 5"/>
          <p:cNvSpPr>
            <a:spLocks noGrp="1" noChangeArrowheads="1"/>
          </p:cNvSpPr>
          <p:nvPr>
            <p:ph type="body" idx="1"/>
          </p:nvPr>
        </p:nvSpPr>
        <p:spPr bwMode="auto">
          <a:xfrm>
            <a:off x="949325" y="1981200"/>
            <a:ext cx="7661275"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6086" name="Rectangle 6"/>
          <p:cNvSpPr>
            <a:spLocks noGrp="1" noChangeArrowheads="1"/>
          </p:cNvSpPr>
          <p:nvPr>
            <p:ph type="dt" sz="half" idx="2"/>
          </p:nvPr>
        </p:nvSpPr>
        <p:spPr bwMode="auto">
          <a:xfrm>
            <a:off x="94615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lvl1pPr>
          </a:lstStyle>
          <a:p>
            <a:endParaRPr lang="en-US"/>
          </a:p>
        </p:txBody>
      </p:sp>
      <p:sp>
        <p:nvSpPr>
          <p:cNvPr id="46087" name="Rectangle 7"/>
          <p:cNvSpPr>
            <a:spLocks noGrp="1" noChangeArrowheads="1"/>
          </p:cNvSpPr>
          <p:nvPr>
            <p:ph type="ftr" sz="quarter" idx="3"/>
          </p:nvPr>
        </p:nvSpPr>
        <p:spPr bwMode="auto">
          <a:xfrm>
            <a:off x="33528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lvl1pPr>
          </a:lstStyle>
          <a:p>
            <a:endParaRPr lang="en-US"/>
          </a:p>
        </p:txBody>
      </p:sp>
      <p:sp>
        <p:nvSpPr>
          <p:cNvPr id="46088" name="Rectangle 8"/>
          <p:cNvSpPr>
            <a:spLocks noGrp="1" noChangeArrowheads="1"/>
          </p:cNvSpPr>
          <p:nvPr>
            <p:ph type="sldNum" sz="quarter" idx="4"/>
          </p:nvPr>
        </p:nvSpPr>
        <p:spPr bwMode="auto">
          <a:xfrm>
            <a:off x="67056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vl1pPr>
          </a:lstStyle>
          <a:p>
            <a:fld id="{A5FCE097-3B05-4D2C-A3F9-261C01D2B61F}" type="slidenum">
              <a:rPr lang="en-US"/>
              <a:pPr/>
              <a:t>‹N›</a:t>
            </a:fld>
            <a:endParaRPr lang="en-US"/>
          </a:p>
        </p:txBody>
      </p:sp>
      <p:sp>
        <p:nvSpPr>
          <p:cNvPr id="46089" name="Freeform 9"/>
          <p:cNvSpPr>
            <a:spLocks noChangeArrowheads="1"/>
          </p:cNvSpPr>
          <p:nvPr/>
        </p:nvSpPr>
        <p:spPr bwMode="auto">
          <a:xfrm>
            <a:off x="838200" y="561975"/>
            <a:ext cx="152400" cy="1066800"/>
          </a:xfrm>
          <a:custGeom>
            <a:avLst/>
            <a:gdLst/>
            <a:ahLst/>
            <a:cxnLst>
              <a:cxn ang="0">
                <a:pos x="1000" y="1000"/>
              </a:cxn>
              <a:cxn ang="0">
                <a:pos x="0" y="1000"/>
              </a:cxn>
              <a:cxn ang="0">
                <a:pos x="0" y="0"/>
              </a:cxn>
              <a:cxn ang="0">
                <a:pos x="1000" y="0"/>
              </a:cxn>
            </a:cxnLst>
            <a:rect l="0" t="0" r="r" b="b"/>
            <a:pathLst>
              <a:path w="1000" h="1000">
                <a:moveTo>
                  <a:pt x="1000" y="1000"/>
                </a:moveTo>
                <a:lnTo>
                  <a:pt x="0" y="1000"/>
                </a:lnTo>
                <a:lnTo>
                  <a:pt x="0" y="0"/>
                </a:lnTo>
                <a:lnTo>
                  <a:pt x="1000" y="0"/>
                </a:lnTo>
              </a:path>
            </a:pathLst>
          </a:custGeom>
          <a:noFill/>
          <a:ln w="76200" cmpd="sng">
            <a:solidFill>
              <a:schemeClr val="tx2"/>
            </a:solidFill>
            <a:miter lim="800000"/>
            <a:headEnd/>
            <a:tailEnd/>
          </a:ln>
        </p:spPr>
        <p:txBody>
          <a:bodyPr/>
          <a:lstStyle/>
          <a:p>
            <a:endParaRPr lang="en-US"/>
          </a:p>
        </p:txBody>
      </p:sp>
      <p:sp>
        <p:nvSpPr>
          <p:cNvPr id="46090" name="Freeform 10"/>
          <p:cNvSpPr>
            <a:spLocks noChangeArrowheads="1"/>
          </p:cNvSpPr>
          <p:nvPr/>
        </p:nvSpPr>
        <p:spPr bwMode="auto">
          <a:xfrm>
            <a:off x="8262938" y="269875"/>
            <a:ext cx="152400" cy="1073150"/>
          </a:xfrm>
          <a:custGeom>
            <a:avLst/>
            <a:gdLst/>
            <a:ahLst/>
            <a:cxnLst>
              <a:cxn ang="0">
                <a:pos x="0" y="0"/>
              </a:cxn>
              <a:cxn ang="0">
                <a:pos x="1000" y="0"/>
              </a:cxn>
              <a:cxn ang="0">
                <a:pos x="1000" y="1000"/>
              </a:cxn>
              <a:cxn ang="0">
                <a:pos x="0" y="1000"/>
              </a:cxn>
            </a:cxnLst>
            <a:rect l="0" t="0" r="r" b="b"/>
            <a:pathLst>
              <a:path w="1000" h="1000">
                <a:moveTo>
                  <a:pt x="0" y="0"/>
                </a:moveTo>
                <a:lnTo>
                  <a:pt x="1000" y="0"/>
                </a:lnTo>
                <a:lnTo>
                  <a:pt x="1000" y="1000"/>
                </a:lnTo>
                <a:lnTo>
                  <a:pt x="0" y="1000"/>
                </a:lnTo>
              </a:path>
            </a:pathLst>
          </a:custGeom>
          <a:noFill/>
          <a:ln w="76200" cap="flat" cmpd="sng">
            <a:solidFill>
              <a:schemeClr val="accent1"/>
            </a:solidFill>
            <a:prstDash val="solid"/>
            <a:miter lim="800000"/>
            <a:headEnd/>
            <a:tailEnd/>
          </a:ln>
        </p:spPr>
        <p:txBody>
          <a:bodyPr/>
          <a:lstStyle/>
          <a:p>
            <a:endParaRPr lang="en-US"/>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Lst>
  <p:txStyles>
    <p:titleStyle>
      <a:lvl1pPr algn="l" rtl="0" fontAlgn="base">
        <a:spcBef>
          <a:spcPct val="0"/>
        </a:spcBef>
        <a:spcAft>
          <a:spcPct val="0"/>
        </a:spcAft>
        <a:defRPr sz="4000">
          <a:solidFill>
            <a:schemeClr val="tx2"/>
          </a:solidFill>
          <a:latin typeface="+mj-lt"/>
          <a:ea typeface="+mj-ea"/>
          <a:cs typeface="+mj-cs"/>
        </a:defRPr>
      </a:lvl1pPr>
      <a:lvl2pPr algn="l" rtl="0" fontAlgn="base">
        <a:spcBef>
          <a:spcPct val="0"/>
        </a:spcBef>
        <a:spcAft>
          <a:spcPct val="0"/>
        </a:spcAft>
        <a:defRPr sz="4000">
          <a:solidFill>
            <a:schemeClr val="tx2"/>
          </a:solidFill>
          <a:latin typeface="Arial" charset="0"/>
        </a:defRPr>
      </a:lvl2pPr>
      <a:lvl3pPr algn="l" rtl="0" fontAlgn="base">
        <a:spcBef>
          <a:spcPct val="0"/>
        </a:spcBef>
        <a:spcAft>
          <a:spcPct val="0"/>
        </a:spcAft>
        <a:defRPr sz="4000">
          <a:solidFill>
            <a:schemeClr val="tx2"/>
          </a:solidFill>
          <a:latin typeface="Arial" charset="0"/>
        </a:defRPr>
      </a:lvl3pPr>
      <a:lvl4pPr algn="l" rtl="0" fontAlgn="base">
        <a:spcBef>
          <a:spcPct val="0"/>
        </a:spcBef>
        <a:spcAft>
          <a:spcPct val="0"/>
        </a:spcAft>
        <a:defRPr sz="4000">
          <a:solidFill>
            <a:schemeClr val="tx2"/>
          </a:solidFill>
          <a:latin typeface="Arial" charset="0"/>
        </a:defRPr>
      </a:lvl4pPr>
      <a:lvl5pPr algn="l" rtl="0" fontAlgn="base">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447675" indent="-447675" algn="l" rtl="0" fontAlgn="base">
        <a:spcBef>
          <a:spcPct val="20000"/>
        </a:spcBef>
        <a:spcAft>
          <a:spcPct val="0"/>
        </a:spcAft>
        <a:buClr>
          <a:schemeClr val="accent1"/>
        </a:buClr>
        <a:buSzPct val="70000"/>
        <a:buFont typeface="Wingdings" pitchFamily="2" charset="2"/>
        <a:buChar char="n"/>
        <a:defRPr sz="3200">
          <a:solidFill>
            <a:schemeClr val="tx1"/>
          </a:solidFill>
          <a:latin typeface="+mn-lt"/>
          <a:ea typeface="+mn-ea"/>
          <a:cs typeface="+mn-cs"/>
        </a:defRPr>
      </a:lvl1pPr>
      <a:lvl2pPr marL="889000" indent="-439738" algn="l" rtl="0" fontAlgn="base">
        <a:spcBef>
          <a:spcPct val="20000"/>
        </a:spcBef>
        <a:spcAft>
          <a:spcPct val="0"/>
        </a:spcAft>
        <a:buClr>
          <a:schemeClr val="hlink"/>
        </a:buClr>
        <a:buSzPct val="65000"/>
        <a:buFont typeface="Wingdings" pitchFamily="2" charset="2"/>
        <a:buChar char="¡"/>
        <a:defRPr sz="2800">
          <a:solidFill>
            <a:schemeClr val="tx1"/>
          </a:solidFill>
          <a:latin typeface="+mn-lt"/>
        </a:defRPr>
      </a:lvl2pPr>
      <a:lvl3pPr marL="1293813" indent="-403225" algn="l" rtl="0" fontAlgn="base">
        <a:spcBef>
          <a:spcPct val="20000"/>
        </a:spcBef>
        <a:spcAft>
          <a:spcPct val="0"/>
        </a:spcAft>
        <a:buClr>
          <a:schemeClr val="accent1"/>
        </a:buClr>
        <a:buSzPct val="70000"/>
        <a:buFont typeface="Wingdings" pitchFamily="2" charset="2"/>
        <a:buChar char="n"/>
        <a:defRPr sz="2400">
          <a:solidFill>
            <a:schemeClr val="tx1"/>
          </a:solidFill>
          <a:latin typeface="+mn-lt"/>
        </a:defRPr>
      </a:lvl3pPr>
      <a:lvl4pPr marL="1681163" indent="-385763" algn="l" rtl="0" fontAlgn="base">
        <a:spcBef>
          <a:spcPct val="20000"/>
        </a:spcBef>
        <a:spcAft>
          <a:spcPct val="0"/>
        </a:spcAft>
        <a:buClr>
          <a:schemeClr val="hlink"/>
        </a:buClr>
        <a:buSzPct val="75000"/>
        <a:buFont typeface="Wingdings" pitchFamily="2" charset="2"/>
        <a:buChar char="¡"/>
        <a:defRPr sz="2000">
          <a:solidFill>
            <a:schemeClr val="tx1"/>
          </a:solidFill>
          <a:latin typeface="+mn-lt"/>
        </a:defRPr>
      </a:lvl4pPr>
      <a:lvl5pPr marL="20701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5pPr>
      <a:lvl6pPr marL="25273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6pPr>
      <a:lvl7pPr marL="29845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7pPr>
      <a:lvl8pPr marL="34417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8pPr>
      <a:lvl9pPr marL="38989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g"/></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it-IT" sz="3600" dirty="0" err="1" smtClean="0"/>
              <a:t>Peace</a:t>
            </a:r>
            <a:r>
              <a:rPr lang="it-IT" sz="3600" dirty="0" smtClean="0"/>
              <a:t> </a:t>
            </a:r>
            <a:r>
              <a:rPr lang="it-IT" sz="3600" dirty="0" err="1" smtClean="0"/>
              <a:t>protests</a:t>
            </a:r>
            <a:r>
              <a:rPr lang="it-IT" sz="3600" dirty="0" smtClean="0"/>
              <a:t> in social </a:t>
            </a:r>
            <a:r>
              <a:rPr lang="it-IT" sz="3600" dirty="0" err="1" smtClean="0"/>
              <a:t>movement</a:t>
            </a:r>
            <a:r>
              <a:rPr lang="it-IT" sz="3600" dirty="0" smtClean="0"/>
              <a:t> </a:t>
            </a:r>
            <a:r>
              <a:rPr lang="it-IT" sz="3600" dirty="0" err="1" smtClean="0"/>
              <a:t>studies</a:t>
            </a:r>
            <a:endParaRPr lang="en-US" sz="3600" dirty="0"/>
          </a:p>
        </p:txBody>
      </p:sp>
      <p:sp>
        <p:nvSpPr>
          <p:cNvPr id="2051" name="Rectangle 3"/>
          <p:cNvSpPr>
            <a:spLocks noGrp="1" noChangeArrowheads="1"/>
          </p:cNvSpPr>
          <p:nvPr>
            <p:ph type="subTitle" idx="1"/>
          </p:nvPr>
        </p:nvSpPr>
        <p:spPr>
          <a:xfrm>
            <a:off x="3707904" y="3212976"/>
            <a:ext cx="4216896" cy="2273424"/>
          </a:xfrm>
        </p:spPr>
        <p:txBody>
          <a:bodyPr/>
          <a:lstStyle/>
          <a:p>
            <a:r>
              <a:rPr lang="it-IT" sz="2800" dirty="0" smtClean="0"/>
              <a:t>Donatella </a:t>
            </a:r>
            <a:r>
              <a:rPr lang="it-IT" sz="2800" dirty="0"/>
              <a:t>della Porta</a:t>
            </a:r>
          </a:p>
          <a:p>
            <a:r>
              <a:rPr lang="it-IT" sz="2800" dirty="0" smtClean="0"/>
              <a:t>Scuola Normale Superiore</a:t>
            </a:r>
          </a:p>
          <a:p>
            <a:endParaRPr lang="en-US" sz="2800" dirty="0"/>
          </a:p>
        </p:txBody>
      </p:sp>
      <p:pic>
        <p:nvPicPr>
          <p:cNvPr id="5" name="Picture 11" descr="Cosmos">
            <a:extLst>
              <a:ext uri="{FF2B5EF4-FFF2-40B4-BE49-F238E27FC236}">
                <a16:creationId xmlns:a16="http://schemas.microsoft.com/office/drawing/2014/main" id="{49DE5825-7A63-AB84-9FAD-D34B2F7080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7944" y="5157192"/>
            <a:ext cx="1422854" cy="130981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899592" y="1916832"/>
            <a:ext cx="8064896" cy="4247317"/>
          </a:xfrm>
          <a:prstGeom prst="rect">
            <a:avLst/>
          </a:prstGeom>
        </p:spPr>
        <p:txBody>
          <a:bodyPr wrap="square">
            <a:spAutoFit/>
          </a:bodyPr>
          <a:lstStyle/>
          <a:p>
            <a:pPr marL="0" marR="0" algn="just">
              <a:spcBef>
                <a:spcPts val="600"/>
              </a:spcBef>
              <a:spcAft>
                <a:spcPts val="0"/>
              </a:spcAft>
            </a:pPr>
            <a:r>
              <a:rPr lang="en-US" i="1" dirty="0">
                <a:solidFill>
                  <a:srgbClr val="080809"/>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On the day the vessel bringing food to Gaza left the harbor, as many as 40000 </a:t>
            </a:r>
            <a:r>
              <a:rPr lang="en-US" i="1" dirty="0" err="1">
                <a:solidFill>
                  <a:srgbClr val="080809"/>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genovesi</a:t>
            </a:r>
            <a:r>
              <a:rPr lang="en-US" i="1" dirty="0">
                <a:solidFill>
                  <a:srgbClr val="080809"/>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 went to wish the Flotilla fair winds. The local and national media have given mostly sympathetic coverage. The moral shock of the genocide resonate with a long tradition of solidarity from Genoa and its </a:t>
            </a:r>
            <a:r>
              <a:rPr lang="en-US" i="1" dirty="0" err="1">
                <a:solidFill>
                  <a:srgbClr val="080809"/>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harbour</a:t>
            </a:r>
            <a:r>
              <a:rPr lang="en-US" i="1" dirty="0">
                <a:solidFill>
                  <a:srgbClr val="080809"/>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 So, a CGIL unionist recalled the ship who left Genoa in 1973 with humanitarian help for the Vietnamese population, reaching Hanoi after months of navigation. And an activist of the </a:t>
            </a:r>
            <a:r>
              <a:rPr lang="en-US" i="1" dirty="0" err="1">
                <a:solidFill>
                  <a:srgbClr val="080809"/>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Calp</a:t>
            </a:r>
            <a:r>
              <a:rPr lang="en-US" i="1" dirty="0">
                <a:solidFill>
                  <a:srgbClr val="080809"/>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 mentions the historical commitment by the </a:t>
            </a:r>
            <a:r>
              <a:rPr lang="en-US" i="1" dirty="0" err="1">
                <a:solidFill>
                  <a:srgbClr val="080809"/>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dockers</a:t>
            </a:r>
            <a:r>
              <a:rPr lang="en-US" i="1" dirty="0">
                <a:solidFill>
                  <a:srgbClr val="080809"/>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 to block arm traffic, At the demonstration, the mayor of Genoa stated how pride she was to be the mayor of Genoa, a city that was awarded a golden medal for its resistance to Nazi-fascism. What is more, she said she is proud of the new wave of resistance against a new genocide. She praises the courage of those who will sail to bring food to Gaza, but also the solidarity on the tens of thousands who donated food and the voluntary association that coordinated the event. In particular, she mention the </a:t>
            </a:r>
            <a:r>
              <a:rPr lang="en-US" i="1" dirty="0" err="1">
                <a:solidFill>
                  <a:srgbClr val="080809"/>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Calp</a:t>
            </a:r>
            <a:r>
              <a:rPr lang="en-US" i="1" dirty="0">
                <a:solidFill>
                  <a:srgbClr val="080809"/>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 the collective of the </a:t>
            </a:r>
            <a:r>
              <a:rPr lang="en-US" i="1" dirty="0" err="1">
                <a:solidFill>
                  <a:srgbClr val="080809"/>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dockers</a:t>
            </a:r>
            <a:r>
              <a:rPr lang="en-US" i="1" dirty="0">
                <a:solidFill>
                  <a:srgbClr val="080809"/>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 that has been at the core of the civil disobedience against arm trafficking, refusing to load weapon to be delivered to Israel. </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04594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ChangeArrowheads="1"/>
          </p:cNvSpPr>
          <p:nvPr/>
        </p:nvSpPr>
        <p:spPr bwMode="auto">
          <a:xfrm>
            <a:off x="1619672" y="1330424"/>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052"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19672" y="1787624"/>
            <a:ext cx="5029200" cy="36576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6"/>
          <p:cNvSpPr>
            <a:spLocks noChangeArrowheads="1"/>
          </p:cNvSpPr>
          <p:nvPr/>
        </p:nvSpPr>
        <p:spPr bwMode="auto">
          <a:xfrm>
            <a:off x="1043608" y="5718448"/>
            <a:ext cx="5808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Figure 1. Pro-Palestine protest events in Italy and Spain, October 2023- June 2024</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rPr>
              <a:t>della</a:t>
            </a:r>
            <a:r>
              <a:rPr kumimoji="0" lang="en-US" altLang="en-US" sz="1200" b="0" i="0" u="none" strike="noStrike" cap="none" normalizeH="0" dirty="0" smtClean="0">
                <a:ln>
                  <a:noFill/>
                </a:ln>
                <a:solidFill>
                  <a:schemeClr val="tx1"/>
                </a:solidFill>
                <a:effectLst/>
                <a:latin typeface="Arial" panose="020B0604020202020204" pitchFamily="34" charset="0"/>
                <a:ea typeface="Times New Roman" panose="02020603050405020304" pitchFamily="18" charset="0"/>
              </a:rPr>
              <a:t> Porta, Mendoza Sandoval, </a:t>
            </a:r>
            <a:r>
              <a:rPr kumimoji="0" lang="en-US" altLang="en-US" sz="1200" b="0" i="0" u="none" strike="noStrike" cap="none" normalizeH="0" dirty="0" err="1" smtClean="0">
                <a:ln>
                  <a:noFill/>
                </a:ln>
                <a:solidFill>
                  <a:schemeClr val="tx1"/>
                </a:solidFill>
                <a:effectLst/>
                <a:latin typeface="Arial" panose="020B0604020202020204" pitchFamily="34" charset="0"/>
                <a:ea typeface="Times New Roman" panose="02020603050405020304" pitchFamily="18" charset="0"/>
              </a:rPr>
              <a:t>Portos</a:t>
            </a:r>
            <a:r>
              <a:rPr kumimoji="0" lang="en-US" altLang="en-US" sz="1200" b="0" i="0" u="none" strike="noStrike" cap="none" normalizeH="0" dirty="0" smtClean="0">
                <a:ln>
                  <a:noFill/>
                </a:ln>
                <a:solidFill>
                  <a:schemeClr val="tx1"/>
                </a:solidFill>
                <a:effectLst/>
                <a:latin typeface="Arial" panose="020B0604020202020204" pitchFamily="34" charset="0"/>
                <a:ea typeface="Times New Roman" panose="02020603050405020304" pitchFamily="18" charset="0"/>
              </a:rPr>
              <a:t> and </a:t>
            </a:r>
            <a:r>
              <a:rPr kumimoji="0" lang="en-US" altLang="en-US" sz="1200" b="0" i="0" u="none" strike="noStrike" cap="none" normalizeH="0" dirty="0" err="1" smtClean="0">
                <a:ln>
                  <a:noFill/>
                </a:ln>
                <a:solidFill>
                  <a:schemeClr val="tx1"/>
                </a:solidFill>
                <a:effectLst/>
                <a:latin typeface="Arial" panose="020B0604020202020204" pitchFamily="34" charset="0"/>
                <a:ea typeface="Times New Roman" panose="02020603050405020304" pitchFamily="18" charset="0"/>
              </a:rPr>
              <a:t>Stagni</a:t>
            </a:r>
            <a:r>
              <a:rPr kumimoji="0" lang="en-US" altLang="en-US" sz="1200" b="0" i="0" u="none" strike="noStrike" cap="none" normalizeH="0" dirty="0" smtClean="0">
                <a:ln>
                  <a:noFill/>
                </a:ln>
                <a:solidFill>
                  <a:schemeClr val="tx1"/>
                </a:solidFill>
                <a:effectLst/>
                <a:latin typeface="Arial" panose="020B0604020202020204" pitchFamily="34" charset="0"/>
                <a:ea typeface="Times New Roman" panose="02020603050405020304" pitchFamily="18" charset="0"/>
              </a:rPr>
              <a:t> 2025</a:t>
            </a:r>
            <a:r>
              <a:rPr kumimoji="0" lang="en-US" altLang="en-US"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4 </a:t>
            </a:r>
            <a:r>
              <a:rPr kumimoji="0" lang="en-US" altLang="en-US" sz="300" b="0" i="0" u="none" strike="noStrike" cap="none" normalizeH="0" baseline="0" dirty="0" smtClean="0">
                <a:ln>
                  <a:noFill/>
                </a:ln>
                <a:solidFill>
                  <a:schemeClr val="tx1"/>
                </a:solidFill>
                <a:effectLst/>
                <a:latin typeface="Arial" panose="020B0604020202020204" pitchFamily="34" charset="0"/>
              </a:rPr>
              <a:t>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9818577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smtClean="0"/>
              <a:t>Multiple forms of action</a:t>
            </a:r>
            <a:endParaRPr lang="en-US" dirty="0"/>
          </a:p>
        </p:txBody>
      </p:sp>
      <p:sp>
        <p:nvSpPr>
          <p:cNvPr id="3" name="Segnaposto contenuto 2"/>
          <p:cNvSpPr>
            <a:spLocks noGrp="1"/>
          </p:cNvSpPr>
          <p:nvPr>
            <p:ph idx="1"/>
          </p:nvPr>
        </p:nvSpPr>
        <p:spPr/>
        <p:txBody>
          <a:bodyPr/>
          <a:lstStyle/>
          <a:p>
            <a:r>
              <a:rPr lang="en-US" dirty="0" smtClean="0"/>
              <a:t>Marches</a:t>
            </a:r>
          </a:p>
          <a:p>
            <a:r>
              <a:rPr lang="en-US" dirty="0" smtClean="0"/>
              <a:t>Boycott</a:t>
            </a:r>
          </a:p>
          <a:p>
            <a:r>
              <a:rPr lang="en-US" dirty="0" smtClean="0"/>
              <a:t>Camps</a:t>
            </a:r>
          </a:p>
          <a:p>
            <a:r>
              <a:rPr lang="en-US" dirty="0" smtClean="0"/>
              <a:t>Hunger strikes</a:t>
            </a:r>
          </a:p>
          <a:p>
            <a:r>
              <a:rPr lang="en-US" dirty="0" smtClean="0"/>
              <a:t>Blockades</a:t>
            </a:r>
          </a:p>
          <a:p>
            <a:r>
              <a:rPr lang="en-US" dirty="0" smtClean="0"/>
              <a:t>Flash mobs</a:t>
            </a:r>
          </a:p>
          <a:p>
            <a:r>
              <a:rPr lang="en-US" dirty="0" smtClean="0"/>
              <a:t>Strike</a:t>
            </a:r>
          </a:p>
          <a:p>
            <a:endParaRPr lang="en-US" dirty="0"/>
          </a:p>
        </p:txBody>
      </p:sp>
    </p:spTree>
    <p:extLst>
      <p:ext uri="{BB962C8B-B14F-4D97-AF65-F5344CB8AC3E}">
        <p14:creationId xmlns:p14="http://schemas.microsoft.com/office/powerpoint/2010/main" val="13767742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err="1" smtClean="0"/>
              <a:t>Partecipative</a:t>
            </a:r>
            <a:r>
              <a:rPr lang="en-US" dirty="0" smtClean="0"/>
              <a:t> expansion </a:t>
            </a:r>
            <a:endParaRPr lang="en-US" dirty="0"/>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945" y="1772816"/>
            <a:ext cx="5461000" cy="3230033"/>
          </a:xfrm>
        </p:spPr>
      </p:pic>
      <p:pic>
        <p:nvPicPr>
          <p:cNvPr id="6" name="Immagin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27984" y="4005064"/>
            <a:ext cx="3991099" cy="2658495"/>
          </a:xfrm>
          <a:prstGeom prst="rect">
            <a:avLst/>
          </a:prstGeom>
        </p:spPr>
      </p:pic>
    </p:spTree>
    <p:extLst>
      <p:ext uri="{BB962C8B-B14F-4D97-AF65-F5344CB8AC3E}">
        <p14:creationId xmlns:p14="http://schemas.microsoft.com/office/powerpoint/2010/main" val="38834785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smtClean="0"/>
              <a:t>Connective actions within arenas</a:t>
            </a:r>
            <a:endParaRPr lang="en-US" dirty="0"/>
          </a:p>
        </p:txBody>
      </p:sp>
      <p:pic>
        <p:nvPicPr>
          <p:cNvPr id="4" name="Segnaposto contenut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60032" y="2060848"/>
            <a:ext cx="3745110" cy="4114800"/>
          </a:xfrm>
        </p:spPr>
      </p:pic>
      <p:pic>
        <p:nvPicPr>
          <p:cNvPr id="5" name="Segnaposto contenuto 4" descr="Immagine che contiene aria aperta, edificio, umbrella, arredo&#10;&#10;Descrizione generata automaticamente">
            <a:extLst>
              <a:ext uri="{FF2B5EF4-FFF2-40B4-BE49-F238E27FC236}">
                <a16:creationId xmlns:a16="http://schemas.microsoft.com/office/drawing/2014/main" id="{51CA9E87-72A1-5C91-67F3-21CC43FCC8C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590" r="9590"/>
          <a:stretch/>
        </p:blipFill>
        <p:spPr>
          <a:xfrm>
            <a:off x="1331640" y="1628800"/>
            <a:ext cx="3024336" cy="2806520"/>
          </a:xfrm>
          <a:prstGeom prst="rect">
            <a:avLst/>
          </a:prstGeom>
        </p:spPr>
      </p:pic>
      <p:pic>
        <p:nvPicPr>
          <p:cNvPr id="6" name="Immagin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5616" y="4015337"/>
            <a:ext cx="3169486" cy="2708920"/>
          </a:xfrm>
          <a:prstGeom prst="rect">
            <a:avLst/>
          </a:prstGeom>
        </p:spPr>
      </p:pic>
    </p:spTree>
    <p:extLst>
      <p:ext uri="{BB962C8B-B14F-4D97-AF65-F5344CB8AC3E}">
        <p14:creationId xmlns:p14="http://schemas.microsoft.com/office/powerpoint/2010/main" val="33584922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smtClean="0"/>
              <a:t>Bridging repertoire</a:t>
            </a:r>
            <a:endParaRPr lang="en-US" dirty="0"/>
          </a:p>
        </p:txBody>
      </p:sp>
      <p:pic>
        <p:nvPicPr>
          <p:cNvPr id="4" name="Segnaposto contenuto 3"/>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683568" y="1916832"/>
            <a:ext cx="3754438" cy="2025453"/>
          </a:xfrm>
        </p:spPr>
      </p:pic>
      <p:sp>
        <p:nvSpPr>
          <p:cNvPr id="5" name="Segnaposto contenuto 4"/>
          <p:cNvSpPr>
            <a:spLocks noGrp="1"/>
          </p:cNvSpPr>
          <p:nvPr>
            <p:ph sz="half" idx="2"/>
          </p:nvPr>
        </p:nvSpPr>
        <p:spPr>
          <a:xfrm>
            <a:off x="4860033" y="1772816"/>
            <a:ext cx="3672408" cy="4608512"/>
          </a:xfrm>
        </p:spPr>
        <p:txBody>
          <a:bodyPr/>
          <a:lstStyle/>
          <a:p>
            <a:r>
              <a:rPr lang="en-US" dirty="0" smtClean="0"/>
              <a:t>Testimony through a global crew </a:t>
            </a:r>
          </a:p>
          <a:p>
            <a:r>
              <a:rPr lang="en-US" dirty="0" smtClean="0"/>
              <a:t>Broad involvement in the preparation and through the ground crew</a:t>
            </a:r>
          </a:p>
          <a:p>
            <a:r>
              <a:rPr lang="en-US" dirty="0" smtClean="0"/>
              <a:t>The routes: connecting territories on the ways </a:t>
            </a:r>
          </a:p>
          <a:p>
            <a:pPr marL="0" indent="0">
              <a:buNone/>
            </a:pPr>
            <a:endParaRPr lang="en-US" dirty="0"/>
          </a:p>
        </p:txBody>
      </p:sp>
      <p:pic>
        <p:nvPicPr>
          <p:cNvPr id="6" name="Immagin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91680" y="4077072"/>
            <a:ext cx="2090893" cy="2486895"/>
          </a:xfrm>
          <a:prstGeom prst="rect">
            <a:avLst/>
          </a:prstGeom>
        </p:spPr>
      </p:pic>
    </p:spTree>
    <p:extLst>
      <p:ext uri="{BB962C8B-B14F-4D97-AF65-F5344CB8AC3E}">
        <p14:creationId xmlns:p14="http://schemas.microsoft.com/office/powerpoint/2010/main" val="25837104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smtClean="0"/>
              <a:t>blocking</a:t>
            </a:r>
            <a:endParaRPr lang="en-US" dirty="0"/>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512" y="3356992"/>
            <a:ext cx="4902200" cy="3302000"/>
          </a:xfrm>
        </p:spPr>
      </p:pic>
      <p:pic>
        <p:nvPicPr>
          <p:cNvPr id="6" name="Immagin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7984" y="1050057"/>
            <a:ext cx="4576209" cy="5608935"/>
          </a:xfrm>
          <a:prstGeom prst="rect">
            <a:avLst/>
          </a:prstGeom>
        </p:spPr>
      </p:pic>
    </p:spTree>
    <p:extLst>
      <p:ext uri="{BB962C8B-B14F-4D97-AF65-F5344CB8AC3E}">
        <p14:creationId xmlns:p14="http://schemas.microsoft.com/office/powerpoint/2010/main" val="32339197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smtClean="0"/>
              <a:t>Striking</a:t>
            </a:r>
            <a:endParaRPr lang="en-US" dirty="0"/>
          </a:p>
        </p:txBody>
      </p:sp>
      <p:pic>
        <p:nvPicPr>
          <p:cNvPr id="4" name="Segnaposto contenut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771089" y="260648"/>
            <a:ext cx="2234974" cy="2924944"/>
          </a:xfrm>
        </p:spPr>
      </p:pic>
      <p:pic>
        <p:nvPicPr>
          <p:cNvPr id="5" name="Immagin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1628800"/>
            <a:ext cx="3590901" cy="4451094"/>
          </a:xfrm>
          <a:prstGeom prst="rect">
            <a:avLst/>
          </a:prstGeom>
        </p:spPr>
      </p:pic>
      <p:pic>
        <p:nvPicPr>
          <p:cNvPr id="6" name="Immagin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10881" y="3401616"/>
            <a:ext cx="2495182" cy="3280149"/>
          </a:xfrm>
          <a:prstGeom prst="rect">
            <a:avLst/>
          </a:prstGeom>
        </p:spPr>
      </p:pic>
    </p:spTree>
    <p:extLst>
      <p:ext uri="{BB962C8B-B14F-4D97-AF65-F5344CB8AC3E}">
        <p14:creationId xmlns:p14="http://schemas.microsoft.com/office/powerpoint/2010/main" val="819673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sz="2800" dirty="0" smtClean="0"/>
              <a:t>Organizational</a:t>
            </a:r>
            <a:r>
              <a:rPr lang="en-US" sz="2800" b="1" dirty="0" smtClean="0"/>
              <a:t> convergences</a:t>
            </a:r>
            <a:endParaRPr lang="en-US" sz="2800" b="1" dirty="0"/>
          </a:p>
        </p:txBody>
      </p:sp>
      <p:sp>
        <p:nvSpPr>
          <p:cNvPr id="3" name="Segnaposto contenuto 2"/>
          <p:cNvSpPr>
            <a:spLocks noGrp="1"/>
          </p:cNvSpPr>
          <p:nvPr>
            <p:ph idx="1"/>
          </p:nvPr>
        </p:nvSpPr>
        <p:spPr/>
        <p:txBody>
          <a:bodyPr/>
          <a:lstStyle/>
          <a:p>
            <a:pPr>
              <a:spcBef>
                <a:spcPts val="2250"/>
              </a:spcBef>
            </a:pPr>
            <a:r>
              <a:rPr lang="en-US" sz="2400" b="1" dirty="0"/>
              <a:t>Loose networks </a:t>
            </a:r>
            <a:r>
              <a:rPr lang="en-US" sz="2400" dirty="0"/>
              <a:t>of cooperation between SMOs, CSOs, Unions, ethnic communities through:</a:t>
            </a:r>
          </a:p>
          <a:p>
            <a:pPr lvl="1">
              <a:spcBef>
                <a:spcPts val="2250"/>
              </a:spcBef>
            </a:pPr>
            <a:r>
              <a:rPr lang="en-US" sz="2400" dirty="0"/>
              <a:t>Alliances in the </a:t>
            </a:r>
            <a:r>
              <a:rPr lang="en-US" sz="2400" b="1" dirty="0"/>
              <a:t>streets</a:t>
            </a:r>
          </a:p>
          <a:p>
            <a:pPr lvl="1">
              <a:spcBef>
                <a:spcPts val="2250"/>
              </a:spcBef>
            </a:pPr>
            <a:r>
              <a:rPr lang="en-US" sz="2400" dirty="0"/>
              <a:t>Expert based </a:t>
            </a:r>
            <a:r>
              <a:rPr lang="en-US" sz="2400" b="1" dirty="0"/>
              <a:t>campaigns</a:t>
            </a:r>
          </a:p>
          <a:p>
            <a:pPr lvl="1">
              <a:spcBef>
                <a:spcPts val="2250"/>
              </a:spcBef>
            </a:pPr>
            <a:r>
              <a:rPr lang="en-US" sz="2400" dirty="0" err="1"/>
              <a:t>Prefigurative</a:t>
            </a:r>
            <a:r>
              <a:rPr lang="en-US" sz="2400" dirty="0"/>
              <a:t> </a:t>
            </a:r>
            <a:r>
              <a:rPr lang="en-US" sz="2400" b="1" dirty="0"/>
              <a:t>spaces</a:t>
            </a:r>
          </a:p>
          <a:p>
            <a:endParaRPr lang="en-US" dirty="0" smtClean="0"/>
          </a:p>
          <a:p>
            <a:endParaRPr lang="en-US" dirty="0"/>
          </a:p>
        </p:txBody>
      </p:sp>
    </p:spTree>
    <p:extLst>
      <p:ext uri="{BB962C8B-B14F-4D97-AF65-F5344CB8AC3E}">
        <p14:creationId xmlns:p14="http://schemas.microsoft.com/office/powerpoint/2010/main" val="7614141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b="1" dirty="0"/>
              <a:t>networking in action</a:t>
            </a:r>
            <a:endParaRPr lang="en-US" dirty="0"/>
          </a:p>
        </p:txBody>
      </p:sp>
      <p:sp>
        <p:nvSpPr>
          <p:cNvPr id="3" name="Segnaposto contenuto 2"/>
          <p:cNvSpPr>
            <a:spLocks noGrp="1"/>
          </p:cNvSpPr>
          <p:nvPr>
            <p:ph idx="1"/>
          </p:nvPr>
        </p:nvSpPr>
        <p:spPr/>
        <p:txBody>
          <a:bodyPr/>
          <a:lstStyle/>
          <a:p>
            <a:pPr marL="0" indent="0">
              <a:buNone/>
            </a:pPr>
            <a:r>
              <a:rPr lang="en-US" sz="2400" dirty="0"/>
              <a:t>the </a:t>
            </a:r>
            <a:r>
              <a:rPr lang="en-US" sz="2400" b="1" dirty="0"/>
              <a:t>horror of the images </a:t>
            </a:r>
            <a:r>
              <a:rPr lang="en-US" sz="2400" dirty="0"/>
              <a:t>that we are getting made us mobilize. Even if it’s true that this genocide is, unfortunately, not the only one happening today .. . this one is the most televised, so the amount of information is huge. That has been key to mobilizing people and public opinion ... </a:t>
            </a:r>
            <a:r>
              <a:rPr lang="en-US" sz="2400" dirty="0" smtClean="0"/>
              <a:t>the </a:t>
            </a:r>
            <a:r>
              <a:rPr lang="en-US" sz="2400" b="1" dirty="0"/>
              <a:t>Palestinian cause is a progressive </a:t>
            </a:r>
            <a:r>
              <a:rPr lang="en-US" sz="2400" dirty="0"/>
              <a:t>cause. This has </a:t>
            </a:r>
            <a:r>
              <a:rPr lang="en-US" sz="2400" b="1" dirty="0"/>
              <a:t>helped us to situate better the debate around movements for housing, health, </a:t>
            </a:r>
            <a:r>
              <a:rPr lang="en-US" sz="2400" b="1" dirty="0" smtClean="0"/>
              <a:t>education </a:t>
            </a:r>
            <a:r>
              <a:rPr lang="en-US" sz="2400" b="1" dirty="0"/>
              <a:t>for everyone, self-determination for everyon</a:t>
            </a:r>
            <a:r>
              <a:rPr lang="en-US" sz="2400" dirty="0"/>
              <a:t>e. This international polarizing moment has helped us to situate the debate. </a:t>
            </a:r>
            <a:r>
              <a:rPr lang="en-US" sz="2400" dirty="0" smtClean="0"/>
              <a:t>(</a:t>
            </a:r>
            <a:r>
              <a:rPr lang="en-US" sz="2400" dirty="0"/>
              <a:t>Interview #</a:t>
            </a:r>
            <a:r>
              <a:rPr lang="en-US" sz="2400" dirty="0" smtClean="0"/>
              <a:t>ES1, RESCOP)</a:t>
            </a:r>
            <a:endParaRPr lang="en-US" sz="2400" dirty="0"/>
          </a:p>
        </p:txBody>
      </p:sp>
    </p:spTree>
    <p:extLst>
      <p:ext uri="{BB962C8B-B14F-4D97-AF65-F5344CB8AC3E}">
        <p14:creationId xmlns:p14="http://schemas.microsoft.com/office/powerpoint/2010/main" val="7921704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smtClean="0"/>
              <a:t>Peace and Free Palestine</a:t>
            </a:r>
            <a:endParaRPr lang="en-US" dirty="0"/>
          </a:p>
        </p:txBody>
      </p:sp>
      <p:sp>
        <p:nvSpPr>
          <p:cNvPr id="3" name="Segnaposto contenuto 2"/>
          <p:cNvSpPr>
            <a:spLocks noGrp="1"/>
          </p:cNvSpPr>
          <p:nvPr>
            <p:ph idx="1"/>
          </p:nvPr>
        </p:nvSpPr>
        <p:spPr/>
        <p:txBody>
          <a:bodyPr/>
          <a:lstStyle/>
          <a:p>
            <a:endParaRPr lang="en-US" dirty="0" smtClean="0"/>
          </a:p>
          <a:p>
            <a:pPr marL="0" indent="0">
              <a:buNone/>
            </a:pPr>
            <a:endParaRPr lang="en-US" dirty="0"/>
          </a:p>
        </p:txBody>
      </p:sp>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568" y="1919602"/>
            <a:ext cx="3024336" cy="4691597"/>
          </a:xfrm>
          <a:prstGeom prst="rect">
            <a:avLst/>
          </a:prstGeom>
        </p:spPr>
      </p:pic>
      <p:pic>
        <p:nvPicPr>
          <p:cNvPr id="5" name="Immagin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94167" y="3212975"/>
            <a:ext cx="4692658" cy="2682999"/>
          </a:xfrm>
          <a:prstGeom prst="rect">
            <a:avLst/>
          </a:prstGeom>
        </p:spPr>
      </p:pic>
    </p:spTree>
    <p:extLst>
      <p:ext uri="{BB962C8B-B14F-4D97-AF65-F5344CB8AC3E}">
        <p14:creationId xmlns:p14="http://schemas.microsoft.com/office/powerpoint/2010/main" val="1134526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08519" y="1484784"/>
            <a:ext cx="9289032" cy="678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1025" name="Immagine 1" descr="Immagine che contiene testo, schermata, Policromia, diagramma&#10;&#10;Descrizione generata automaticamen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1976182"/>
            <a:ext cx="8819727" cy="487629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108519" y="5374982"/>
            <a:ext cx="928903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8446072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smtClean="0"/>
              <a:t>Frame bridging</a:t>
            </a:r>
            <a:endParaRPr lang="en-US" dirty="0"/>
          </a:p>
        </p:txBody>
      </p:sp>
      <p:sp>
        <p:nvSpPr>
          <p:cNvPr id="3" name="Segnaposto contenuto 2"/>
          <p:cNvSpPr>
            <a:spLocks noGrp="1"/>
          </p:cNvSpPr>
          <p:nvPr>
            <p:ph idx="1"/>
          </p:nvPr>
        </p:nvSpPr>
        <p:spPr/>
        <p:txBody>
          <a:bodyPr/>
          <a:lstStyle/>
          <a:p>
            <a:r>
              <a:rPr lang="en-US" dirty="0" smtClean="0"/>
              <a:t>Peace and genocide:</a:t>
            </a:r>
          </a:p>
          <a:p>
            <a:pPr lvl="1"/>
            <a:r>
              <a:rPr lang="en-US" dirty="0" smtClean="0"/>
              <a:t>Patriarchy (the women in Gaza)</a:t>
            </a:r>
          </a:p>
          <a:p>
            <a:pPr lvl="1"/>
            <a:r>
              <a:rPr lang="en-US" dirty="0" smtClean="0"/>
              <a:t>Environmental destruction (ecocide)</a:t>
            </a:r>
          </a:p>
          <a:p>
            <a:pPr lvl="1"/>
            <a:r>
              <a:rPr lang="en-US" dirty="0" smtClean="0"/>
              <a:t>Education (</a:t>
            </a:r>
            <a:r>
              <a:rPr lang="en-US" dirty="0" err="1" smtClean="0"/>
              <a:t>scolasticide</a:t>
            </a:r>
            <a:r>
              <a:rPr lang="en-US" dirty="0" smtClean="0"/>
              <a:t>)</a:t>
            </a:r>
          </a:p>
          <a:p>
            <a:pPr lvl="1"/>
            <a:r>
              <a:rPr lang="en-US" dirty="0" err="1" smtClean="0"/>
              <a:t>Labour</a:t>
            </a:r>
            <a:r>
              <a:rPr lang="en-US" dirty="0" smtClean="0"/>
              <a:t> (Health; ports…) </a:t>
            </a:r>
          </a:p>
          <a:p>
            <a:pPr lvl="1"/>
            <a:r>
              <a:rPr lang="en-US" dirty="0" smtClean="0"/>
              <a:t>Press….</a:t>
            </a:r>
          </a:p>
          <a:p>
            <a:pPr lvl="1"/>
            <a:endParaRPr lang="en-US" dirty="0" smtClean="0"/>
          </a:p>
          <a:p>
            <a:pPr lvl="1"/>
            <a:endParaRPr lang="en-US" dirty="0"/>
          </a:p>
        </p:txBody>
      </p:sp>
    </p:spTree>
    <p:extLst>
      <p:ext uri="{BB962C8B-B14F-4D97-AF65-F5344CB8AC3E}">
        <p14:creationId xmlns:p14="http://schemas.microsoft.com/office/powerpoint/2010/main" val="32529009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smtClean="0"/>
              <a:t>Time intensification as game changers/the frame</a:t>
            </a:r>
            <a:endParaRPr lang="en-US" dirty="0"/>
          </a:p>
        </p:txBody>
      </p:sp>
      <p:sp>
        <p:nvSpPr>
          <p:cNvPr id="3" name="Segnaposto contenuto 2"/>
          <p:cNvSpPr>
            <a:spLocks noGrp="1"/>
          </p:cNvSpPr>
          <p:nvPr>
            <p:ph idx="1"/>
          </p:nvPr>
        </p:nvSpPr>
        <p:spPr/>
        <p:txBody>
          <a:bodyPr/>
          <a:lstStyle/>
          <a:p>
            <a:pPr marL="0" indent="0">
              <a:buNone/>
            </a:pPr>
            <a:r>
              <a:rPr lang="en-US" sz="2800" dirty="0"/>
              <a:t>The Palestinian issue perfectly embodies, </a:t>
            </a:r>
            <a:r>
              <a:rPr lang="en-US" sz="2800" dirty="0" smtClean="0"/>
              <a:t>…, </a:t>
            </a:r>
            <a:r>
              <a:rPr lang="en-US" sz="2800" dirty="0"/>
              <a:t>issues deeply connected to race and the challenges faced by second generation immigrants. </a:t>
            </a:r>
            <a:r>
              <a:rPr lang="en-US" sz="2800" dirty="0" smtClean="0"/>
              <a:t>… </a:t>
            </a:r>
            <a:r>
              <a:rPr lang="en-US" sz="2800" b="1" dirty="0" smtClean="0"/>
              <a:t>the </a:t>
            </a:r>
            <a:r>
              <a:rPr lang="en-US" sz="2800" b="1" dirty="0"/>
              <a:t>enormous risk of creating a deep division in Europe between racialized people and white Europeans</a:t>
            </a:r>
            <a:r>
              <a:rPr lang="en-US" sz="2800" dirty="0"/>
              <a:t>. </a:t>
            </a:r>
            <a:r>
              <a:rPr lang="en-US" sz="2800" dirty="0" smtClean="0"/>
              <a:t>[…] </a:t>
            </a:r>
            <a:r>
              <a:rPr lang="en-US" sz="2800" dirty="0"/>
              <a:t>The bodies of racialized people, people who are not white, seem to matter less. This issue is not only happening in Gaza with an ongoing genocide, but it’s also evident here in Italy. (Interview #</a:t>
            </a:r>
            <a:r>
              <a:rPr lang="en-US" sz="2800" dirty="0" smtClean="0"/>
              <a:t>IT10)</a:t>
            </a:r>
            <a:endParaRPr lang="en-US" sz="2800" dirty="0"/>
          </a:p>
        </p:txBody>
      </p:sp>
    </p:spTree>
    <p:extLst>
      <p:ext uri="{BB962C8B-B14F-4D97-AF65-F5344CB8AC3E}">
        <p14:creationId xmlns:p14="http://schemas.microsoft.com/office/powerpoint/2010/main" val="7470703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smtClean="0"/>
              <a:t>Each and everyone against the genocide</a:t>
            </a:r>
            <a:endParaRPr lang="en-US" dirty="0"/>
          </a:p>
        </p:txBody>
      </p:sp>
      <p:pic>
        <p:nvPicPr>
          <p:cNvPr id="4" name="Segnaposto contenut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987824" y="1472196"/>
            <a:ext cx="3567905" cy="2883024"/>
          </a:xfrm>
        </p:spPr>
      </p:pic>
      <p:pic>
        <p:nvPicPr>
          <p:cNvPr id="5" name="Immagin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84168" y="2780928"/>
            <a:ext cx="2653804" cy="2030544"/>
          </a:xfrm>
          <a:prstGeom prst="rect">
            <a:avLst/>
          </a:prstGeom>
        </p:spPr>
      </p:pic>
      <p:pic>
        <p:nvPicPr>
          <p:cNvPr id="6" name="Immagin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976" y="1350309"/>
            <a:ext cx="2895600" cy="4191000"/>
          </a:xfrm>
          <a:prstGeom prst="rect">
            <a:avLst/>
          </a:prstGeom>
        </p:spPr>
      </p:pic>
      <p:pic>
        <p:nvPicPr>
          <p:cNvPr id="7" name="Immagin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57328" y="4244561"/>
            <a:ext cx="2973302" cy="2471368"/>
          </a:xfrm>
          <a:prstGeom prst="rect">
            <a:avLst/>
          </a:prstGeom>
        </p:spPr>
      </p:pic>
    </p:spTree>
    <p:extLst>
      <p:ext uri="{BB962C8B-B14F-4D97-AF65-F5344CB8AC3E}">
        <p14:creationId xmlns:p14="http://schemas.microsoft.com/office/powerpoint/2010/main" val="16206324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smtClean="0"/>
              <a:t>Palestine is here</a:t>
            </a:r>
            <a:endParaRPr lang="en-US" dirty="0"/>
          </a:p>
        </p:txBody>
      </p:sp>
      <p:pic>
        <p:nvPicPr>
          <p:cNvPr id="4" name="Segnaposto contenut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932040" y="-140568"/>
            <a:ext cx="2503272" cy="4114800"/>
          </a:xfrm>
        </p:spPr>
      </p:pic>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7624" y="1916832"/>
            <a:ext cx="3155950" cy="4864100"/>
          </a:xfrm>
          <a:prstGeom prst="rect">
            <a:avLst/>
          </a:prstGeom>
        </p:spPr>
      </p:pic>
      <p:pic>
        <p:nvPicPr>
          <p:cNvPr id="6" name="Immagin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04048" y="4211638"/>
            <a:ext cx="2894034" cy="2385244"/>
          </a:xfrm>
          <a:prstGeom prst="rect">
            <a:avLst/>
          </a:prstGeom>
        </p:spPr>
      </p:pic>
    </p:spTree>
    <p:extLst>
      <p:ext uri="{BB962C8B-B14F-4D97-AF65-F5344CB8AC3E}">
        <p14:creationId xmlns:p14="http://schemas.microsoft.com/office/powerpoint/2010/main" val="40615308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smtClean="0"/>
              <a:t>Time intensification</a:t>
            </a:r>
            <a:endParaRPr lang="en-US" dirty="0"/>
          </a:p>
        </p:txBody>
      </p:sp>
      <p:graphicFrame>
        <p:nvGraphicFramePr>
          <p:cNvPr id="4" name="Segnaposto contenuto 3"/>
          <p:cNvGraphicFramePr>
            <a:graphicFrameLocks noGrp="1"/>
          </p:cNvGraphicFramePr>
          <p:nvPr>
            <p:ph idx="1"/>
            <p:extLst>
              <p:ext uri="{D42A27DB-BD31-4B8C-83A1-F6EECF244321}">
                <p14:modId xmlns:p14="http://schemas.microsoft.com/office/powerpoint/2010/main" val="504337245"/>
              </p:ext>
            </p:extLst>
          </p:nvPr>
        </p:nvGraphicFramePr>
        <p:xfrm>
          <a:off x="1187624" y="1700808"/>
          <a:ext cx="6552727" cy="4389120"/>
        </p:xfrm>
        <a:graphic>
          <a:graphicData uri="http://schemas.openxmlformats.org/drawingml/2006/table">
            <a:tbl>
              <a:tblPr firstRow="1" firstCol="1" bandRow="1">
                <a:tableStyleId>{5C22544A-7EE6-4342-B048-85BDC9FD1C3A}</a:tableStyleId>
              </a:tblPr>
              <a:tblGrid>
                <a:gridCol w="2183775">
                  <a:extLst>
                    <a:ext uri="{9D8B030D-6E8A-4147-A177-3AD203B41FA5}">
                      <a16:colId xmlns:a16="http://schemas.microsoft.com/office/drawing/2014/main" val="1652363726"/>
                    </a:ext>
                  </a:extLst>
                </a:gridCol>
                <a:gridCol w="2184476">
                  <a:extLst>
                    <a:ext uri="{9D8B030D-6E8A-4147-A177-3AD203B41FA5}">
                      <a16:colId xmlns:a16="http://schemas.microsoft.com/office/drawing/2014/main" val="4064103152"/>
                    </a:ext>
                  </a:extLst>
                </a:gridCol>
                <a:gridCol w="2184476">
                  <a:extLst>
                    <a:ext uri="{9D8B030D-6E8A-4147-A177-3AD203B41FA5}">
                      <a16:colId xmlns:a16="http://schemas.microsoft.com/office/drawing/2014/main" val="1579158422"/>
                    </a:ext>
                  </a:extLst>
                </a:gridCol>
              </a:tblGrid>
              <a:tr h="0">
                <a:tc>
                  <a:txBody>
                    <a:bodyPr/>
                    <a:lstStyle/>
                    <a:p>
                      <a:pPr marL="0" marR="0" indent="0" algn="just">
                        <a:lnSpc>
                          <a:spcPct val="200000"/>
                        </a:lnSpc>
                        <a:spcBef>
                          <a:spcPts val="600"/>
                        </a:spcBef>
                        <a:spcAft>
                          <a:spcPts val="0"/>
                        </a:spcAft>
                      </a:pPr>
                      <a:r>
                        <a:rPr lang="en-US" sz="2400" dirty="0">
                          <a:effectLst/>
                          <a:uFill>
                            <a:solidFill>
                              <a:srgbClr val="000000"/>
                            </a:solidFill>
                          </a:uFill>
                        </a:rPr>
                        <a:t> </a:t>
                      </a:r>
                      <a:r>
                        <a:rPr lang="en-US" sz="2400" dirty="0" smtClean="0">
                          <a:effectLst/>
                          <a:uFill>
                            <a:solidFill>
                              <a:srgbClr val="000000"/>
                            </a:solidFill>
                          </a:uFill>
                        </a:rPr>
                        <a:t>Mechanisms/processes</a:t>
                      </a:r>
                      <a:endParaRPr lang="en-US" sz="2400" dirty="0">
                        <a:solidFill>
                          <a:srgbClr val="000000"/>
                        </a:solidFill>
                        <a:effectLst/>
                        <a:uFill>
                          <a:solidFill>
                            <a:srgbClr val="000000"/>
                          </a:solidFill>
                        </a:uFill>
                        <a:latin typeface="Times New Roman" panose="02020603050405020304" pitchFamily="18" charset="0"/>
                        <a:ea typeface="Arial Unicode MS"/>
                        <a:cs typeface="Arial Unicode MS"/>
                      </a:endParaRPr>
                    </a:p>
                  </a:txBody>
                  <a:tcPr marL="68580" marR="68580" marT="0" marB="0"/>
                </a:tc>
                <a:tc>
                  <a:txBody>
                    <a:bodyPr/>
                    <a:lstStyle/>
                    <a:p>
                      <a:pPr marL="0" marR="0" indent="0" algn="just">
                        <a:lnSpc>
                          <a:spcPct val="200000"/>
                        </a:lnSpc>
                        <a:spcBef>
                          <a:spcPts val="600"/>
                        </a:spcBef>
                        <a:spcAft>
                          <a:spcPts val="0"/>
                        </a:spcAft>
                      </a:pPr>
                      <a:r>
                        <a:rPr lang="en-US" sz="2400">
                          <a:effectLst/>
                          <a:uFill>
                            <a:solidFill>
                              <a:srgbClr val="000000"/>
                            </a:solidFill>
                          </a:uFill>
                        </a:rPr>
                        <a:t>fluidization  of structures</a:t>
                      </a:r>
                      <a:endParaRPr lang="en-US" sz="2400">
                        <a:solidFill>
                          <a:srgbClr val="000000"/>
                        </a:solidFill>
                        <a:effectLst/>
                        <a:uFill>
                          <a:solidFill>
                            <a:srgbClr val="000000"/>
                          </a:solidFill>
                        </a:uFill>
                        <a:latin typeface="Times New Roman" panose="02020603050405020304" pitchFamily="18" charset="0"/>
                        <a:ea typeface="Arial Unicode MS"/>
                        <a:cs typeface="Arial Unicode MS"/>
                      </a:endParaRPr>
                    </a:p>
                  </a:txBody>
                  <a:tcPr marL="68580" marR="68580" marT="0" marB="0"/>
                </a:tc>
                <a:tc>
                  <a:txBody>
                    <a:bodyPr/>
                    <a:lstStyle/>
                    <a:p>
                      <a:pPr marL="0" marR="0" indent="0" algn="just">
                        <a:lnSpc>
                          <a:spcPct val="200000"/>
                        </a:lnSpc>
                        <a:spcBef>
                          <a:spcPts val="600"/>
                        </a:spcBef>
                        <a:spcAft>
                          <a:spcPts val="0"/>
                        </a:spcAft>
                      </a:pPr>
                      <a:r>
                        <a:rPr lang="en-US" sz="2400">
                          <a:effectLst/>
                          <a:uFill>
                            <a:solidFill>
                              <a:srgbClr val="000000"/>
                            </a:solidFill>
                          </a:uFill>
                        </a:rPr>
                        <a:t>densification of relations</a:t>
                      </a:r>
                      <a:endParaRPr lang="en-US" sz="2400">
                        <a:solidFill>
                          <a:srgbClr val="000000"/>
                        </a:solidFill>
                        <a:effectLst/>
                        <a:uFill>
                          <a:solidFill>
                            <a:srgbClr val="000000"/>
                          </a:solidFill>
                        </a:uFill>
                        <a:latin typeface="Times New Roman" panose="02020603050405020304" pitchFamily="18" charset="0"/>
                        <a:ea typeface="Arial Unicode MS"/>
                        <a:cs typeface="Arial Unicode MS"/>
                      </a:endParaRPr>
                    </a:p>
                  </a:txBody>
                  <a:tcPr marL="68580" marR="68580" marT="0" marB="0"/>
                </a:tc>
                <a:extLst>
                  <a:ext uri="{0D108BD9-81ED-4DB2-BD59-A6C34878D82A}">
                    <a16:rowId xmlns:a16="http://schemas.microsoft.com/office/drawing/2014/main" val="3211475193"/>
                  </a:ext>
                </a:extLst>
              </a:tr>
              <a:tr h="0">
                <a:tc>
                  <a:txBody>
                    <a:bodyPr/>
                    <a:lstStyle/>
                    <a:p>
                      <a:pPr marL="0" marR="0" indent="0" algn="just">
                        <a:lnSpc>
                          <a:spcPct val="200000"/>
                        </a:lnSpc>
                        <a:spcBef>
                          <a:spcPts val="600"/>
                        </a:spcBef>
                        <a:spcAft>
                          <a:spcPts val="0"/>
                        </a:spcAft>
                      </a:pPr>
                      <a:r>
                        <a:rPr lang="en-US" sz="2400" dirty="0">
                          <a:effectLst/>
                          <a:uFill>
                            <a:solidFill>
                              <a:srgbClr val="000000"/>
                            </a:solidFill>
                          </a:uFill>
                        </a:rPr>
                        <a:t>Relational</a:t>
                      </a:r>
                      <a:endParaRPr lang="en-US" sz="2400" dirty="0">
                        <a:solidFill>
                          <a:srgbClr val="000000"/>
                        </a:solidFill>
                        <a:effectLst/>
                        <a:uFill>
                          <a:solidFill>
                            <a:srgbClr val="000000"/>
                          </a:solidFill>
                        </a:uFill>
                        <a:latin typeface="Times New Roman" panose="02020603050405020304" pitchFamily="18" charset="0"/>
                        <a:ea typeface="Arial Unicode MS"/>
                        <a:cs typeface="Arial Unicode MS"/>
                      </a:endParaRPr>
                    </a:p>
                  </a:txBody>
                  <a:tcPr marL="68580" marR="68580" marT="0" marB="0"/>
                </a:tc>
                <a:tc>
                  <a:txBody>
                    <a:bodyPr/>
                    <a:lstStyle/>
                    <a:p>
                      <a:pPr marL="0" marR="0" indent="0" algn="just">
                        <a:lnSpc>
                          <a:spcPct val="200000"/>
                        </a:lnSpc>
                        <a:spcBef>
                          <a:spcPts val="600"/>
                        </a:spcBef>
                        <a:spcAft>
                          <a:spcPts val="0"/>
                        </a:spcAft>
                      </a:pPr>
                      <a:r>
                        <a:rPr lang="en-US" sz="2400" dirty="0">
                          <a:effectLst/>
                          <a:uFill>
                            <a:solidFill>
                              <a:srgbClr val="000000"/>
                            </a:solidFill>
                          </a:uFill>
                        </a:rPr>
                        <a:t>Rupture</a:t>
                      </a:r>
                      <a:endParaRPr lang="en-US" sz="2400" dirty="0">
                        <a:solidFill>
                          <a:srgbClr val="000000"/>
                        </a:solidFill>
                        <a:effectLst/>
                        <a:uFill>
                          <a:solidFill>
                            <a:srgbClr val="000000"/>
                          </a:solidFill>
                        </a:uFill>
                        <a:latin typeface="Times New Roman" panose="02020603050405020304" pitchFamily="18" charset="0"/>
                        <a:ea typeface="Arial Unicode MS"/>
                        <a:cs typeface="Arial Unicode MS"/>
                      </a:endParaRPr>
                    </a:p>
                  </a:txBody>
                  <a:tcPr marL="68580" marR="68580" marT="0" marB="0"/>
                </a:tc>
                <a:tc>
                  <a:txBody>
                    <a:bodyPr/>
                    <a:lstStyle/>
                    <a:p>
                      <a:pPr marL="0" marR="0" indent="0" algn="just">
                        <a:lnSpc>
                          <a:spcPct val="200000"/>
                        </a:lnSpc>
                        <a:spcBef>
                          <a:spcPts val="600"/>
                        </a:spcBef>
                        <a:spcAft>
                          <a:spcPts val="0"/>
                        </a:spcAft>
                      </a:pPr>
                      <a:r>
                        <a:rPr lang="en-US" sz="2400" dirty="0">
                          <a:effectLst/>
                          <a:uFill>
                            <a:solidFill>
                              <a:srgbClr val="000000"/>
                            </a:solidFill>
                          </a:uFill>
                        </a:rPr>
                        <a:t>E</a:t>
                      </a:r>
                      <a:r>
                        <a:rPr lang="en-US" sz="2400" dirty="0" smtClean="0">
                          <a:effectLst/>
                          <a:uFill>
                            <a:solidFill>
                              <a:srgbClr val="000000"/>
                            </a:solidFill>
                          </a:uFill>
                        </a:rPr>
                        <a:t>mergence</a:t>
                      </a:r>
                      <a:endParaRPr lang="en-US" sz="2400" dirty="0">
                        <a:solidFill>
                          <a:srgbClr val="000000"/>
                        </a:solidFill>
                        <a:effectLst/>
                        <a:uFill>
                          <a:solidFill>
                            <a:srgbClr val="000000"/>
                          </a:solidFill>
                        </a:uFill>
                        <a:latin typeface="Times New Roman" panose="02020603050405020304" pitchFamily="18" charset="0"/>
                        <a:ea typeface="Arial Unicode MS"/>
                        <a:cs typeface="Arial Unicode MS"/>
                      </a:endParaRPr>
                    </a:p>
                  </a:txBody>
                  <a:tcPr marL="68580" marR="68580" marT="0" marB="0"/>
                </a:tc>
                <a:extLst>
                  <a:ext uri="{0D108BD9-81ED-4DB2-BD59-A6C34878D82A}">
                    <a16:rowId xmlns:a16="http://schemas.microsoft.com/office/drawing/2014/main" val="2819940864"/>
                  </a:ext>
                </a:extLst>
              </a:tr>
              <a:tr h="0">
                <a:tc>
                  <a:txBody>
                    <a:bodyPr/>
                    <a:lstStyle/>
                    <a:p>
                      <a:pPr marL="0" marR="0" indent="0" algn="just">
                        <a:lnSpc>
                          <a:spcPct val="200000"/>
                        </a:lnSpc>
                        <a:spcBef>
                          <a:spcPts val="600"/>
                        </a:spcBef>
                        <a:spcAft>
                          <a:spcPts val="0"/>
                        </a:spcAft>
                      </a:pPr>
                      <a:r>
                        <a:rPr lang="en-US" sz="2400">
                          <a:effectLst/>
                          <a:uFill>
                            <a:solidFill>
                              <a:srgbClr val="000000"/>
                            </a:solidFill>
                          </a:uFill>
                        </a:rPr>
                        <a:t>Cognitive</a:t>
                      </a:r>
                      <a:endParaRPr lang="en-US" sz="2400">
                        <a:solidFill>
                          <a:srgbClr val="000000"/>
                        </a:solidFill>
                        <a:effectLst/>
                        <a:uFill>
                          <a:solidFill>
                            <a:srgbClr val="000000"/>
                          </a:solidFill>
                        </a:uFill>
                        <a:latin typeface="Times New Roman" panose="02020603050405020304" pitchFamily="18" charset="0"/>
                        <a:ea typeface="Arial Unicode MS"/>
                        <a:cs typeface="Arial Unicode MS"/>
                      </a:endParaRPr>
                    </a:p>
                  </a:txBody>
                  <a:tcPr marL="68580" marR="68580" marT="0" marB="0"/>
                </a:tc>
                <a:tc>
                  <a:txBody>
                    <a:bodyPr/>
                    <a:lstStyle/>
                    <a:p>
                      <a:pPr marL="0" marR="0" indent="0" algn="just">
                        <a:lnSpc>
                          <a:spcPct val="200000"/>
                        </a:lnSpc>
                        <a:spcBef>
                          <a:spcPts val="600"/>
                        </a:spcBef>
                        <a:spcAft>
                          <a:spcPts val="0"/>
                        </a:spcAft>
                      </a:pPr>
                      <a:r>
                        <a:rPr lang="en-US" sz="2400">
                          <a:effectLst/>
                          <a:uFill>
                            <a:solidFill>
                              <a:srgbClr val="000000"/>
                            </a:solidFill>
                          </a:uFill>
                        </a:rPr>
                        <a:t>Search for clue</a:t>
                      </a:r>
                      <a:endParaRPr lang="en-US" sz="2400">
                        <a:solidFill>
                          <a:srgbClr val="000000"/>
                        </a:solidFill>
                        <a:effectLst/>
                        <a:uFill>
                          <a:solidFill>
                            <a:srgbClr val="000000"/>
                          </a:solidFill>
                        </a:uFill>
                        <a:latin typeface="Times New Roman" panose="02020603050405020304" pitchFamily="18" charset="0"/>
                        <a:ea typeface="Arial Unicode MS"/>
                        <a:cs typeface="Arial Unicode MS"/>
                      </a:endParaRPr>
                    </a:p>
                  </a:txBody>
                  <a:tcPr marL="68580" marR="68580" marT="0" marB="0"/>
                </a:tc>
                <a:tc>
                  <a:txBody>
                    <a:bodyPr/>
                    <a:lstStyle/>
                    <a:p>
                      <a:pPr marL="0" marR="0" indent="0" algn="just">
                        <a:lnSpc>
                          <a:spcPct val="200000"/>
                        </a:lnSpc>
                        <a:spcBef>
                          <a:spcPts val="600"/>
                        </a:spcBef>
                        <a:spcAft>
                          <a:spcPts val="0"/>
                        </a:spcAft>
                      </a:pPr>
                      <a:r>
                        <a:rPr lang="en-US" sz="2400" dirty="0">
                          <a:effectLst/>
                          <a:uFill>
                            <a:solidFill>
                              <a:srgbClr val="000000"/>
                            </a:solidFill>
                          </a:uFill>
                        </a:rPr>
                        <a:t>Expansion of possibilities</a:t>
                      </a:r>
                      <a:endParaRPr lang="en-US" sz="2400" dirty="0">
                        <a:solidFill>
                          <a:srgbClr val="000000"/>
                        </a:solidFill>
                        <a:effectLst/>
                        <a:uFill>
                          <a:solidFill>
                            <a:srgbClr val="000000"/>
                          </a:solidFill>
                        </a:uFill>
                        <a:latin typeface="Times New Roman" panose="02020603050405020304" pitchFamily="18" charset="0"/>
                        <a:ea typeface="Arial Unicode MS"/>
                        <a:cs typeface="Arial Unicode MS"/>
                      </a:endParaRPr>
                    </a:p>
                  </a:txBody>
                  <a:tcPr marL="68580" marR="68580" marT="0" marB="0"/>
                </a:tc>
                <a:extLst>
                  <a:ext uri="{0D108BD9-81ED-4DB2-BD59-A6C34878D82A}">
                    <a16:rowId xmlns:a16="http://schemas.microsoft.com/office/drawing/2014/main" val="3718073349"/>
                  </a:ext>
                </a:extLst>
              </a:tr>
              <a:tr h="0">
                <a:tc>
                  <a:txBody>
                    <a:bodyPr/>
                    <a:lstStyle/>
                    <a:p>
                      <a:pPr marL="0" marR="0" indent="0" algn="just">
                        <a:lnSpc>
                          <a:spcPct val="200000"/>
                        </a:lnSpc>
                        <a:spcBef>
                          <a:spcPts val="600"/>
                        </a:spcBef>
                        <a:spcAft>
                          <a:spcPts val="0"/>
                        </a:spcAft>
                      </a:pPr>
                      <a:r>
                        <a:rPr lang="en-US" sz="2400" dirty="0" smtClean="0">
                          <a:effectLst/>
                          <a:uFill>
                            <a:solidFill>
                              <a:srgbClr val="000000"/>
                            </a:solidFill>
                          </a:uFill>
                        </a:rPr>
                        <a:t>Affective</a:t>
                      </a:r>
                      <a:endParaRPr lang="en-US" sz="2400" dirty="0">
                        <a:solidFill>
                          <a:srgbClr val="000000"/>
                        </a:solidFill>
                        <a:effectLst/>
                        <a:uFill>
                          <a:solidFill>
                            <a:srgbClr val="000000"/>
                          </a:solidFill>
                        </a:uFill>
                        <a:latin typeface="Times New Roman" panose="02020603050405020304" pitchFamily="18" charset="0"/>
                        <a:ea typeface="Arial Unicode MS"/>
                        <a:cs typeface="Arial Unicode MS"/>
                      </a:endParaRPr>
                    </a:p>
                  </a:txBody>
                  <a:tcPr marL="68580" marR="68580" marT="0" marB="0"/>
                </a:tc>
                <a:tc>
                  <a:txBody>
                    <a:bodyPr/>
                    <a:lstStyle/>
                    <a:p>
                      <a:pPr marL="0" marR="0" indent="0" algn="just">
                        <a:lnSpc>
                          <a:spcPct val="200000"/>
                        </a:lnSpc>
                        <a:spcBef>
                          <a:spcPts val="600"/>
                        </a:spcBef>
                        <a:spcAft>
                          <a:spcPts val="0"/>
                        </a:spcAft>
                      </a:pPr>
                      <a:r>
                        <a:rPr lang="en-US" sz="2400" dirty="0" smtClean="0">
                          <a:effectLst/>
                          <a:uFill>
                            <a:solidFill>
                              <a:srgbClr val="000000"/>
                            </a:solidFill>
                          </a:uFill>
                        </a:rPr>
                        <a:t>Surprise</a:t>
                      </a:r>
                      <a:endParaRPr lang="en-US" sz="2400" dirty="0">
                        <a:solidFill>
                          <a:srgbClr val="000000"/>
                        </a:solidFill>
                        <a:effectLst/>
                        <a:uFill>
                          <a:solidFill>
                            <a:srgbClr val="000000"/>
                          </a:solidFill>
                        </a:uFill>
                        <a:latin typeface="Times New Roman" panose="02020603050405020304" pitchFamily="18" charset="0"/>
                        <a:ea typeface="Arial Unicode MS"/>
                        <a:cs typeface="Arial Unicode MS"/>
                      </a:endParaRPr>
                    </a:p>
                  </a:txBody>
                  <a:tcPr marL="68580" marR="68580" marT="0" marB="0"/>
                </a:tc>
                <a:tc>
                  <a:txBody>
                    <a:bodyPr/>
                    <a:lstStyle/>
                    <a:p>
                      <a:pPr marL="0" marR="0" indent="0" algn="just">
                        <a:lnSpc>
                          <a:spcPct val="200000"/>
                        </a:lnSpc>
                        <a:spcBef>
                          <a:spcPts val="600"/>
                        </a:spcBef>
                        <a:spcAft>
                          <a:spcPts val="0"/>
                        </a:spcAft>
                      </a:pPr>
                      <a:r>
                        <a:rPr lang="en-US" sz="2400" dirty="0" smtClean="0">
                          <a:effectLst/>
                          <a:uFill>
                            <a:solidFill>
                              <a:srgbClr val="000000"/>
                            </a:solidFill>
                          </a:uFill>
                        </a:rPr>
                        <a:t>Empowerment</a:t>
                      </a:r>
                      <a:endParaRPr lang="en-US" sz="2400" dirty="0">
                        <a:solidFill>
                          <a:srgbClr val="000000"/>
                        </a:solidFill>
                        <a:effectLst/>
                        <a:uFill>
                          <a:solidFill>
                            <a:srgbClr val="000000"/>
                          </a:solidFill>
                        </a:uFill>
                        <a:latin typeface="Times New Roman" panose="02020603050405020304" pitchFamily="18" charset="0"/>
                        <a:ea typeface="Arial Unicode MS"/>
                        <a:cs typeface="Arial Unicode MS"/>
                      </a:endParaRPr>
                    </a:p>
                  </a:txBody>
                  <a:tcPr marL="68580" marR="68580" marT="0" marB="0"/>
                </a:tc>
                <a:extLst>
                  <a:ext uri="{0D108BD9-81ED-4DB2-BD59-A6C34878D82A}">
                    <a16:rowId xmlns:a16="http://schemas.microsoft.com/office/drawing/2014/main" val="2288405300"/>
                  </a:ext>
                </a:extLst>
              </a:tr>
            </a:tbl>
          </a:graphicData>
        </a:graphic>
      </p:graphicFrame>
      <p:sp>
        <p:nvSpPr>
          <p:cNvPr id="5" name="Rectangle 1"/>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1431931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a:t>Peace </a:t>
            </a:r>
            <a:r>
              <a:rPr lang="en-US" dirty="0" smtClean="0"/>
              <a:t>movement </a:t>
            </a:r>
            <a:r>
              <a:rPr lang="en-US" dirty="0"/>
              <a:t>and anti-war campaigns</a:t>
            </a:r>
          </a:p>
        </p:txBody>
      </p:sp>
      <p:sp>
        <p:nvSpPr>
          <p:cNvPr id="3" name="Segnaposto contenuto 2"/>
          <p:cNvSpPr>
            <a:spLocks noGrp="1"/>
          </p:cNvSpPr>
          <p:nvPr>
            <p:ph idx="1"/>
          </p:nvPr>
        </p:nvSpPr>
        <p:spPr/>
        <p:txBody>
          <a:bodyPr/>
          <a:lstStyle/>
          <a:p>
            <a:r>
              <a:rPr lang="en-US" altLang="it-IT" i="1" dirty="0" smtClean="0"/>
              <a:t>Peace movement as a core, mobilization as multi-actors</a:t>
            </a:r>
          </a:p>
          <a:p>
            <a:endParaRPr lang="en-US" altLang="it-IT" i="1" dirty="0"/>
          </a:p>
          <a:p>
            <a:r>
              <a:rPr lang="en-US" altLang="it-IT" i="1" dirty="0" smtClean="0"/>
              <a:t>"</a:t>
            </a:r>
            <a:r>
              <a:rPr lang="en-US" altLang="it-IT" i="1" dirty="0"/>
              <a:t>Successful mobilizations rely on the co-optation of substantial resources from other movements typically not involved in peace politics."</a:t>
            </a:r>
            <a:r>
              <a:rPr lang="en-US" altLang="it-IT" dirty="0"/>
              <a:t> — Maier &amp; </a:t>
            </a:r>
            <a:r>
              <a:rPr lang="en-US" altLang="it-IT" dirty="0" err="1"/>
              <a:t>Marullo</a:t>
            </a:r>
            <a:r>
              <a:rPr lang="en-US" altLang="it-IT" dirty="0"/>
              <a:t> (2004) </a:t>
            </a:r>
          </a:p>
          <a:p>
            <a:endParaRPr lang="en-US" dirty="0"/>
          </a:p>
        </p:txBody>
      </p:sp>
    </p:spTree>
    <p:extLst>
      <p:ext uri="{BB962C8B-B14F-4D97-AF65-F5344CB8AC3E}">
        <p14:creationId xmlns:p14="http://schemas.microsoft.com/office/powerpoint/2010/main" val="38201402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smtClean="0"/>
              <a:t>Challenges to mobilize</a:t>
            </a:r>
            <a:endParaRPr lang="en-US" dirty="0"/>
          </a:p>
        </p:txBody>
      </p:sp>
      <p:sp>
        <p:nvSpPr>
          <p:cNvPr id="3" name="Segnaposto contenuto 2"/>
          <p:cNvSpPr>
            <a:spLocks noGrp="1"/>
          </p:cNvSpPr>
          <p:nvPr>
            <p:ph idx="1"/>
          </p:nvPr>
        </p:nvSpPr>
        <p:spPr/>
        <p:txBody>
          <a:bodyPr/>
          <a:lstStyle/>
          <a:p>
            <a:pPr marL="0" lvl="0" indent="0" eaLnBrk="0" hangingPunct="0">
              <a:spcBef>
                <a:spcPct val="0"/>
              </a:spcBef>
              <a:spcAft>
                <a:spcPts val="600"/>
              </a:spcAft>
              <a:buClrTx/>
              <a:buSzTx/>
              <a:buNone/>
            </a:pPr>
            <a:endParaRPr lang="it-IT" altLang="it-IT" dirty="0">
              <a:latin typeface="Arial" panose="020B0604020202020204" pitchFamily="34" charset="0"/>
            </a:endParaRPr>
          </a:p>
          <a:p>
            <a:pPr marL="0" lvl="0" indent="0" eaLnBrk="0" hangingPunct="0">
              <a:spcBef>
                <a:spcPct val="0"/>
              </a:spcBef>
              <a:spcAft>
                <a:spcPts val="600"/>
              </a:spcAft>
              <a:buClrTx/>
              <a:buSzTx/>
              <a:buFontTx/>
              <a:buChar char="•"/>
            </a:pPr>
            <a:r>
              <a:rPr lang="it-IT" altLang="it-IT" dirty="0" err="1" smtClean="0">
                <a:latin typeface="Arial" panose="020B0604020202020204" pitchFamily="34" charset="0"/>
              </a:rPr>
              <a:t>Need</a:t>
            </a:r>
            <a:r>
              <a:rPr lang="it-IT" altLang="it-IT" dirty="0" smtClean="0">
                <a:latin typeface="Arial" panose="020B0604020202020204" pitchFamily="34" charset="0"/>
              </a:rPr>
              <a:t> to </a:t>
            </a:r>
            <a:r>
              <a:rPr lang="it-IT" altLang="it-IT" dirty="0" err="1" smtClean="0">
                <a:latin typeface="Arial" panose="020B0604020202020204" pitchFamily="34" charset="0"/>
              </a:rPr>
              <a:t>build</a:t>
            </a:r>
            <a:r>
              <a:rPr lang="it-IT" altLang="it-IT" dirty="0" smtClean="0">
                <a:latin typeface="Arial" panose="020B0604020202020204" pitchFamily="34" charset="0"/>
              </a:rPr>
              <a:t> </a:t>
            </a:r>
            <a:r>
              <a:rPr lang="it-IT" altLang="it-IT" dirty="0" err="1" smtClean="0">
                <a:latin typeface="Arial" panose="020B0604020202020204" pitchFamily="34" charset="0"/>
              </a:rPr>
              <a:t>coalition</a:t>
            </a:r>
            <a:r>
              <a:rPr lang="it-IT" altLang="it-IT" dirty="0" smtClean="0">
                <a:latin typeface="Arial" panose="020B0604020202020204" pitchFamily="34" charset="0"/>
              </a:rPr>
              <a:t> </a:t>
            </a:r>
            <a:r>
              <a:rPr lang="it-IT" altLang="it-IT" dirty="0" err="1" smtClean="0">
                <a:latin typeface="Arial" panose="020B0604020202020204" pitchFamily="34" charset="0"/>
              </a:rPr>
              <a:t>among</a:t>
            </a:r>
            <a:r>
              <a:rPr lang="it-IT" altLang="it-IT" dirty="0" smtClean="0">
                <a:latin typeface="Arial" panose="020B0604020202020204" pitchFamily="34" charset="0"/>
              </a:rPr>
              <a:t> </a:t>
            </a:r>
            <a:r>
              <a:rPr lang="it-IT" altLang="it-IT" dirty="0" err="1" smtClean="0">
                <a:latin typeface="Arial" panose="020B0604020202020204" pitchFamily="34" charset="0"/>
              </a:rPr>
              <a:t>broad</a:t>
            </a:r>
            <a:r>
              <a:rPr lang="it-IT" altLang="it-IT" dirty="0" smtClean="0">
                <a:latin typeface="Arial" panose="020B0604020202020204" pitchFamily="34" charset="0"/>
              </a:rPr>
              <a:t> </a:t>
            </a:r>
            <a:r>
              <a:rPr lang="it-IT" altLang="it-IT" dirty="0">
                <a:latin typeface="Arial" panose="020B0604020202020204" pitchFamily="34" charset="0"/>
              </a:rPr>
              <a:t>and diverse </a:t>
            </a:r>
            <a:r>
              <a:rPr lang="it-IT" altLang="it-IT" dirty="0" err="1" smtClean="0">
                <a:latin typeface="Arial" panose="020B0604020202020204" pitchFamily="34" charset="0"/>
              </a:rPr>
              <a:t>memberships</a:t>
            </a:r>
            <a:endParaRPr lang="it-IT" altLang="it-IT" dirty="0" smtClean="0">
              <a:latin typeface="Arial" panose="020B0604020202020204" pitchFamily="34" charset="0"/>
            </a:endParaRPr>
          </a:p>
          <a:p>
            <a:pPr marL="0" lvl="0" indent="0" eaLnBrk="0" hangingPunct="0">
              <a:spcBef>
                <a:spcPct val="0"/>
              </a:spcBef>
              <a:spcAft>
                <a:spcPts val="600"/>
              </a:spcAft>
              <a:buClrTx/>
              <a:buSzTx/>
              <a:buNone/>
            </a:pPr>
            <a:endParaRPr lang="it-IT" altLang="it-IT" dirty="0" smtClean="0">
              <a:latin typeface="Arial" panose="020B0604020202020204" pitchFamily="34" charset="0"/>
            </a:endParaRPr>
          </a:p>
          <a:p>
            <a:pPr marL="0" lvl="0" indent="0" eaLnBrk="0" hangingPunct="0">
              <a:spcBef>
                <a:spcPct val="0"/>
              </a:spcBef>
              <a:spcAft>
                <a:spcPts val="600"/>
              </a:spcAft>
              <a:buClrTx/>
              <a:buSzTx/>
              <a:buFontTx/>
              <a:buChar char="•"/>
            </a:pPr>
            <a:r>
              <a:rPr lang="it-IT" altLang="it-IT" dirty="0">
                <a:latin typeface="Arial" panose="020B0604020202020204" pitchFamily="34" charset="0"/>
              </a:rPr>
              <a:t> </a:t>
            </a:r>
            <a:r>
              <a:rPr lang="it-IT" altLang="it-IT" dirty="0" err="1" smtClean="0">
                <a:latin typeface="Arial" panose="020B0604020202020204" pitchFamily="34" charset="0"/>
              </a:rPr>
              <a:t>Need</a:t>
            </a:r>
            <a:r>
              <a:rPr lang="it-IT" altLang="it-IT" dirty="0" smtClean="0">
                <a:latin typeface="Arial" panose="020B0604020202020204" pitchFamily="34" charset="0"/>
              </a:rPr>
              <a:t> to brige </a:t>
            </a:r>
            <a:r>
              <a:rPr lang="it-IT" altLang="it-IT" dirty="0" err="1" smtClean="0">
                <a:latin typeface="Arial" panose="020B0604020202020204" pitchFamily="34" charset="0"/>
              </a:rPr>
              <a:t>different</a:t>
            </a:r>
            <a:r>
              <a:rPr lang="it-IT" altLang="it-IT" dirty="0" smtClean="0">
                <a:latin typeface="Arial" panose="020B0604020202020204" pitchFamily="34" charset="0"/>
              </a:rPr>
              <a:t> </a:t>
            </a:r>
            <a:r>
              <a:rPr lang="it-IT" altLang="it-IT" dirty="0" err="1" smtClean="0">
                <a:latin typeface="Arial" panose="020B0604020202020204" pitchFamily="34" charset="0"/>
              </a:rPr>
              <a:t>frames</a:t>
            </a:r>
            <a:endParaRPr lang="it-IT" altLang="it-IT" dirty="0" smtClean="0">
              <a:latin typeface="Arial" panose="020B0604020202020204" pitchFamily="34" charset="0"/>
            </a:endParaRPr>
          </a:p>
          <a:p>
            <a:pPr marL="0" lvl="0" indent="0" eaLnBrk="0" hangingPunct="0">
              <a:spcBef>
                <a:spcPct val="0"/>
              </a:spcBef>
              <a:spcAft>
                <a:spcPts val="600"/>
              </a:spcAft>
              <a:buClrTx/>
              <a:buSzTx/>
              <a:buNone/>
            </a:pPr>
            <a:endParaRPr lang="it-IT" altLang="it-IT" dirty="0" smtClean="0">
              <a:latin typeface="Arial" panose="020B0604020202020204" pitchFamily="34" charset="0"/>
            </a:endParaRPr>
          </a:p>
          <a:p>
            <a:pPr marL="0" lvl="0" indent="0" eaLnBrk="0" hangingPunct="0">
              <a:spcBef>
                <a:spcPct val="0"/>
              </a:spcBef>
              <a:spcAft>
                <a:spcPts val="600"/>
              </a:spcAft>
              <a:buClrTx/>
              <a:buSzTx/>
              <a:buFontTx/>
              <a:buChar char="•"/>
            </a:pPr>
            <a:r>
              <a:rPr lang="it-IT" altLang="it-IT" dirty="0">
                <a:latin typeface="Arial" panose="020B0604020202020204" pitchFamily="34" charset="0"/>
              </a:rPr>
              <a:t> </a:t>
            </a:r>
            <a:r>
              <a:rPr lang="it-IT" altLang="it-IT" dirty="0" err="1">
                <a:latin typeface="Arial" panose="020B0604020202020204" pitchFamily="34" charset="0"/>
              </a:rPr>
              <a:t>N</a:t>
            </a:r>
            <a:r>
              <a:rPr lang="it-IT" altLang="it-IT" dirty="0" err="1" smtClean="0">
                <a:latin typeface="Arial" panose="020B0604020202020204" pitchFamily="34" charset="0"/>
              </a:rPr>
              <a:t>eed</a:t>
            </a:r>
            <a:r>
              <a:rPr lang="it-IT" altLang="it-IT" dirty="0" smtClean="0">
                <a:latin typeface="Arial" panose="020B0604020202020204" pitchFamily="34" charset="0"/>
              </a:rPr>
              <a:t> multiple </a:t>
            </a:r>
            <a:r>
              <a:rPr lang="it-IT" altLang="it-IT" dirty="0" err="1" smtClean="0">
                <a:latin typeface="Arial" panose="020B0604020202020204" pitchFamily="34" charset="0"/>
              </a:rPr>
              <a:t>repertoires</a:t>
            </a:r>
            <a:r>
              <a:rPr lang="it-IT" altLang="it-IT" dirty="0" smtClean="0">
                <a:latin typeface="Arial" panose="020B0604020202020204" pitchFamily="34" charset="0"/>
              </a:rPr>
              <a:t> of </a:t>
            </a:r>
            <a:r>
              <a:rPr lang="it-IT" altLang="it-IT" dirty="0" err="1" smtClean="0">
                <a:latin typeface="Arial" panose="020B0604020202020204" pitchFamily="34" charset="0"/>
              </a:rPr>
              <a:t>actiom</a:t>
            </a:r>
            <a:endParaRPr lang="it-IT" altLang="it-IT" dirty="0">
              <a:latin typeface="Arial" panose="020B0604020202020204" pitchFamily="34" charset="0"/>
            </a:endParaRPr>
          </a:p>
          <a:p>
            <a:endParaRPr lang="en-US" dirty="0"/>
          </a:p>
        </p:txBody>
      </p:sp>
    </p:spTree>
    <p:extLst>
      <p:ext uri="{BB962C8B-B14F-4D97-AF65-F5344CB8AC3E}">
        <p14:creationId xmlns:p14="http://schemas.microsoft.com/office/powerpoint/2010/main" val="11514528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smtClean="0"/>
              <a:t>effects</a:t>
            </a:r>
            <a:endParaRPr lang="en-US" dirty="0"/>
          </a:p>
        </p:txBody>
      </p:sp>
      <p:sp>
        <p:nvSpPr>
          <p:cNvPr id="3" name="Segnaposto contenuto 2"/>
          <p:cNvSpPr>
            <a:spLocks noGrp="1"/>
          </p:cNvSpPr>
          <p:nvPr>
            <p:ph idx="1"/>
          </p:nvPr>
        </p:nvSpPr>
        <p:spPr/>
        <p:txBody>
          <a:bodyPr/>
          <a:lstStyle/>
          <a:p>
            <a:r>
              <a:rPr lang="en-US" dirty="0" smtClean="0"/>
              <a:t>Often immediate failures to block wars/armaments</a:t>
            </a:r>
          </a:p>
          <a:p>
            <a:r>
              <a:rPr lang="en-US" dirty="0" smtClean="0"/>
              <a:t>Challenges of finding political alliance face to rightwing backlash and center-left betrayal</a:t>
            </a:r>
          </a:p>
          <a:p>
            <a:r>
              <a:rPr lang="en-US" dirty="0" smtClean="0"/>
              <a:t>But also: long-term cultural effects and generational effects </a:t>
            </a:r>
          </a:p>
          <a:p>
            <a:endParaRPr lang="en-US" dirty="0" smtClean="0"/>
          </a:p>
          <a:p>
            <a:pPr marL="0" indent="0">
              <a:buNone/>
            </a:pPr>
            <a:endParaRPr lang="en-US" dirty="0"/>
          </a:p>
          <a:p>
            <a:endParaRPr lang="en-US" dirty="0"/>
          </a:p>
        </p:txBody>
      </p:sp>
    </p:spTree>
    <p:extLst>
      <p:ext uri="{BB962C8B-B14F-4D97-AF65-F5344CB8AC3E}">
        <p14:creationId xmlns:p14="http://schemas.microsoft.com/office/powerpoint/2010/main" val="22660643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smtClean="0"/>
              <a:t>Distinguishing quiet and intense time</a:t>
            </a:r>
            <a:endParaRPr lang="en-US" dirty="0"/>
          </a:p>
        </p:txBody>
      </p:sp>
      <p:graphicFrame>
        <p:nvGraphicFramePr>
          <p:cNvPr id="4" name="Segnaposto contenuto 3"/>
          <p:cNvGraphicFramePr>
            <a:graphicFrameLocks noGrp="1"/>
          </p:cNvGraphicFramePr>
          <p:nvPr>
            <p:ph idx="1"/>
            <p:extLst>
              <p:ext uri="{D42A27DB-BD31-4B8C-83A1-F6EECF244321}">
                <p14:modId xmlns:p14="http://schemas.microsoft.com/office/powerpoint/2010/main" val="3988522557"/>
              </p:ext>
            </p:extLst>
          </p:nvPr>
        </p:nvGraphicFramePr>
        <p:xfrm>
          <a:off x="827585" y="2060845"/>
          <a:ext cx="6694495" cy="3744417"/>
        </p:xfrm>
        <a:graphic>
          <a:graphicData uri="http://schemas.openxmlformats.org/drawingml/2006/table">
            <a:tbl>
              <a:tblPr firstRow="1" firstCol="1" bandRow="1">
                <a:tableStyleId>{5C22544A-7EE6-4342-B048-85BDC9FD1C3A}</a:tableStyleId>
              </a:tblPr>
              <a:tblGrid>
                <a:gridCol w="2861310">
                  <a:extLst>
                    <a:ext uri="{9D8B030D-6E8A-4147-A177-3AD203B41FA5}">
                      <a16:colId xmlns:a16="http://schemas.microsoft.com/office/drawing/2014/main" val="3460634383"/>
                    </a:ext>
                  </a:extLst>
                </a:gridCol>
                <a:gridCol w="3833185">
                  <a:extLst>
                    <a:ext uri="{9D8B030D-6E8A-4147-A177-3AD203B41FA5}">
                      <a16:colId xmlns:a16="http://schemas.microsoft.com/office/drawing/2014/main" val="3264820289"/>
                    </a:ext>
                  </a:extLst>
                </a:gridCol>
              </a:tblGrid>
              <a:tr h="506036">
                <a:tc>
                  <a:txBody>
                    <a:bodyPr/>
                    <a:lstStyle/>
                    <a:p>
                      <a:pPr marL="0" marR="0">
                        <a:lnSpc>
                          <a:spcPct val="107000"/>
                        </a:lnSpc>
                        <a:spcBef>
                          <a:spcPts val="600"/>
                        </a:spcBef>
                        <a:spcAft>
                          <a:spcPts val="0"/>
                        </a:spcAft>
                      </a:pPr>
                      <a:r>
                        <a:rPr lang="en-US" sz="2400">
                          <a:effectLst/>
                        </a:rPr>
                        <a:t>Quiet times</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600"/>
                        </a:spcBef>
                        <a:spcAft>
                          <a:spcPts val="0"/>
                        </a:spcAft>
                      </a:pPr>
                      <a:r>
                        <a:rPr lang="en-US" sz="2400" dirty="0">
                          <a:effectLst/>
                        </a:rPr>
                        <a:t>Intense times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60513590"/>
                  </a:ext>
                </a:extLst>
              </a:tr>
              <a:tr h="506036">
                <a:tc>
                  <a:txBody>
                    <a:bodyPr/>
                    <a:lstStyle/>
                    <a:p>
                      <a:pPr marL="0" marR="0">
                        <a:lnSpc>
                          <a:spcPct val="107000"/>
                        </a:lnSpc>
                        <a:spcBef>
                          <a:spcPts val="600"/>
                        </a:spcBef>
                        <a:spcAft>
                          <a:spcPts val="0"/>
                        </a:spcAft>
                      </a:pPr>
                      <a:r>
                        <a:rPr lang="en-US" sz="2400" dirty="0">
                          <a:effectLst/>
                        </a:rPr>
                        <a:t>Structure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600"/>
                        </a:spcBef>
                        <a:spcAft>
                          <a:spcPts val="0"/>
                        </a:spcAft>
                      </a:pPr>
                      <a:r>
                        <a:rPr lang="en-US" sz="2400" dirty="0">
                          <a:effectLst/>
                        </a:rPr>
                        <a:t>Agency</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23537442"/>
                  </a:ext>
                </a:extLst>
              </a:tr>
              <a:tr h="506036">
                <a:tc>
                  <a:txBody>
                    <a:bodyPr/>
                    <a:lstStyle/>
                    <a:p>
                      <a:pPr marL="0" marR="0">
                        <a:lnSpc>
                          <a:spcPct val="107000"/>
                        </a:lnSpc>
                        <a:spcBef>
                          <a:spcPts val="600"/>
                        </a:spcBef>
                        <a:spcAft>
                          <a:spcPts val="0"/>
                        </a:spcAft>
                      </a:pPr>
                      <a:r>
                        <a:rPr lang="en-US" sz="2400" dirty="0">
                          <a:effectLst/>
                        </a:rPr>
                        <a:t>High predictability</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600"/>
                        </a:spcBef>
                        <a:spcAft>
                          <a:spcPts val="0"/>
                        </a:spcAft>
                      </a:pPr>
                      <a:r>
                        <a:rPr lang="en-US" sz="2400" dirty="0">
                          <a:effectLst/>
                        </a:rPr>
                        <a:t>Low predictability</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63572781"/>
                  </a:ext>
                </a:extLst>
              </a:tr>
              <a:tr h="506036">
                <a:tc>
                  <a:txBody>
                    <a:bodyPr/>
                    <a:lstStyle/>
                    <a:p>
                      <a:pPr marL="0" marR="0">
                        <a:lnSpc>
                          <a:spcPct val="107000"/>
                        </a:lnSpc>
                        <a:spcBef>
                          <a:spcPts val="600"/>
                        </a:spcBef>
                        <a:spcAft>
                          <a:spcPts val="0"/>
                        </a:spcAft>
                      </a:pPr>
                      <a:r>
                        <a:rPr lang="en-US" sz="2400" dirty="0">
                          <a:effectLst/>
                        </a:rPr>
                        <a:t>Routines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600"/>
                        </a:spcBef>
                        <a:spcAft>
                          <a:spcPts val="0"/>
                        </a:spcAft>
                      </a:pPr>
                      <a:r>
                        <a:rPr lang="en-US" sz="2400" dirty="0">
                          <a:effectLst/>
                        </a:rPr>
                        <a:t>Conjuncture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17361743"/>
                  </a:ext>
                </a:extLst>
              </a:tr>
              <a:tr h="708201">
                <a:tc>
                  <a:txBody>
                    <a:bodyPr/>
                    <a:lstStyle/>
                    <a:p>
                      <a:pPr marL="0" marR="0">
                        <a:lnSpc>
                          <a:spcPct val="107000"/>
                        </a:lnSpc>
                        <a:spcBef>
                          <a:spcPts val="600"/>
                        </a:spcBef>
                        <a:spcAft>
                          <a:spcPts val="0"/>
                        </a:spcAft>
                      </a:pPr>
                      <a:r>
                        <a:rPr lang="en-US" sz="2400" dirty="0">
                          <a:effectLst/>
                        </a:rPr>
                        <a:t>Slow pace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600"/>
                        </a:spcBef>
                        <a:spcAft>
                          <a:spcPts val="0"/>
                        </a:spcAft>
                      </a:pPr>
                      <a:r>
                        <a:rPr lang="en-US" sz="2400" dirty="0">
                          <a:effectLst/>
                        </a:rPr>
                        <a:t>Accelerated speed</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30743907"/>
                  </a:ext>
                </a:extLst>
              </a:tr>
              <a:tr h="506036">
                <a:tc>
                  <a:txBody>
                    <a:bodyPr/>
                    <a:lstStyle/>
                    <a:p>
                      <a:pPr marL="0" marR="0">
                        <a:lnSpc>
                          <a:spcPct val="107000"/>
                        </a:lnSpc>
                        <a:spcBef>
                          <a:spcPts val="600"/>
                        </a:spcBef>
                        <a:spcAft>
                          <a:spcPts val="0"/>
                        </a:spcAft>
                      </a:pPr>
                      <a:r>
                        <a:rPr lang="en-US" sz="2400" dirty="0">
                          <a:effectLst/>
                        </a:rPr>
                        <a:t>Objective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600"/>
                        </a:spcBef>
                        <a:spcAft>
                          <a:spcPts val="0"/>
                        </a:spcAft>
                      </a:pPr>
                      <a:r>
                        <a:rPr lang="en-US" sz="2400" dirty="0">
                          <a:effectLst/>
                        </a:rPr>
                        <a:t>Subjective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14886472"/>
                  </a:ext>
                </a:extLst>
              </a:tr>
              <a:tr h="506036">
                <a:tc>
                  <a:txBody>
                    <a:bodyPr/>
                    <a:lstStyle/>
                    <a:p>
                      <a:pPr marL="0" marR="0">
                        <a:lnSpc>
                          <a:spcPct val="107000"/>
                        </a:lnSpc>
                        <a:spcBef>
                          <a:spcPts val="600"/>
                        </a:spcBef>
                        <a:spcAft>
                          <a:spcPts val="0"/>
                        </a:spcAft>
                      </a:pPr>
                      <a:r>
                        <a:rPr lang="en-US" sz="2400" dirty="0">
                          <a:effectLst/>
                        </a:rPr>
                        <a:t>Normal</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600"/>
                        </a:spcBef>
                        <a:spcAft>
                          <a:spcPts val="0"/>
                        </a:spcAft>
                      </a:pPr>
                      <a:r>
                        <a:rPr lang="en-US" sz="2400" dirty="0">
                          <a:effectLst/>
                        </a:rPr>
                        <a:t>Extra-ordinary</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10391522"/>
                  </a:ext>
                </a:extLst>
              </a:tr>
            </a:tbl>
          </a:graphicData>
        </a:graphic>
      </p:graphicFrame>
      <p:sp>
        <p:nvSpPr>
          <p:cNvPr id="5" name="Rectangle 1"/>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596643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it-IT" dirty="0" err="1" smtClean="0"/>
              <a:t>Conceptual</a:t>
            </a:r>
            <a:r>
              <a:rPr lang="it-IT" dirty="0" smtClean="0"/>
              <a:t> </a:t>
            </a:r>
            <a:r>
              <a:rPr lang="it-IT" dirty="0" err="1" smtClean="0"/>
              <a:t>developments</a:t>
            </a:r>
            <a:endParaRPr lang="en-US" dirty="0"/>
          </a:p>
        </p:txBody>
      </p:sp>
      <p:sp>
        <p:nvSpPr>
          <p:cNvPr id="6147" name="Rectangle 3"/>
          <p:cNvSpPr>
            <a:spLocks noGrp="1" noChangeArrowheads="1"/>
          </p:cNvSpPr>
          <p:nvPr>
            <p:ph type="body" idx="1"/>
          </p:nvPr>
        </p:nvSpPr>
        <p:spPr>
          <a:xfrm>
            <a:off x="949325" y="1981200"/>
            <a:ext cx="7871147" cy="4876800"/>
          </a:xfrm>
        </p:spPr>
        <p:txBody>
          <a:bodyPr/>
          <a:lstStyle/>
          <a:p>
            <a:pPr lvl="1">
              <a:lnSpc>
                <a:spcPct val="90000"/>
              </a:lnSpc>
            </a:pPr>
            <a:r>
              <a:rPr lang="it-IT" b="1" dirty="0" err="1" smtClean="0"/>
              <a:t>Protest</a:t>
            </a:r>
            <a:r>
              <a:rPr lang="it-IT" b="1" dirty="0" smtClean="0"/>
              <a:t> </a:t>
            </a:r>
            <a:r>
              <a:rPr lang="it-IT" b="1" dirty="0" err="1" smtClean="0"/>
              <a:t>cycles</a:t>
            </a:r>
            <a:r>
              <a:rPr lang="it-IT" b="1" dirty="0" smtClean="0"/>
              <a:t> </a:t>
            </a:r>
            <a:r>
              <a:rPr lang="it-IT" dirty="0" err="1" smtClean="0"/>
              <a:t>as</a:t>
            </a:r>
            <a:r>
              <a:rPr lang="it-IT" dirty="0" smtClean="0"/>
              <a:t> </a:t>
            </a:r>
            <a:r>
              <a:rPr lang="it-IT" dirty="0" err="1" smtClean="0"/>
              <a:t>hightened</a:t>
            </a:r>
            <a:r>
              <a:rPr lang="it-IT" dirty="0" smtClean="0"/>
              <a:t> </a:t>
            </a:r>
            <a:r>
              <a:rPr lang="it-IT" dirty="0" err="1" smtClean="0"/>
              <a:t>conflicts</a:t>
            </a:r>
            <a:r>
              <a:rPr lang="it-IT" dirty="0" smtClean="0"/>
              <a:t> (</a:t>
            </a:r>
            <a:r>
              <a:rPr lang="it-IT" dirty="0" err="1" smtClean="0"/>
              <a:t>Tarrow</a:t>
            </a:r>
            <a:r>
              <a:rPr lang="it-IT" dirty="0" smtClean="0"/>
              <a:t>)</a:t>
            </a:r>
          </a:p>
          <a:p>
            <a:pPr lvl="1">
              <a:lnSpc>
                <a:spcPct val="90000"/>
              </a:lnSpc>
            </a:pPr>
            <a:r>
              <a:rPr lang="it-IT" b="1" dirty="0" err="1" smtClean="0"/>
              <a:t>Eventful</a:t>
            </a:r>
            <a:r>
              <a:rPr lang="it-IT" b="1" dirty="0" smtClean="0"/>
              <a:t> </a:t>
            </a:r>
            <a:r>
              <a:rPr lang="it-IT" b="1" dirty="0" err="1" smtClean="0"/>
              <a:t>temporality</a:t>
            </a:r>
            <a:r>
              <a:rPr lang="it-IT" b="1" dirty="0" smtClean="0"/>
              <a:t> </a:t>
            </a:r>
            <a:r>
              <a:rPr lang="it-IT" dirty="0" err="1" smtClean="0"/>
              <a:t>as</a:t>
            </a:r>
            <a:r>
              <a:rPr lang="it-IT" dirty="0" smtClean="0"/>
              <a:t> </a:t>
            </a:r>
            <a:r>
              <a:rPr lang="it-IT" dirty="0" err="1" smtClean="0"/>
              <a:t>events</a:t>
            </a:r>
            <a:r>
              <a:rPr lang="it-IT" dirty="0" smtClean="0"/>
              <a:t> breaking </a:t>
            </a:r>
            <a:r>
              <a:rPr lang="it-IT" dirty="0" err="1" smtClean="0"/>
              <a:t>structures</a:t>
            </a:r>
            <a:r>
              <a:rPr lang="it-IT" dirty="0" smtClean="0"/>
              <a:t> (</a:t>
            </a:r>
            <a:r>
              <a:rPr lang="it-IT" dirty="0" err="1" smtClean="0"/>
              <a:t>Sewell</a:t>
            </a:r>
            <a:r>
              <a:rPr lang="it-IT" dirty="0" smtClean="0"/>
              <a:t>)</a:t>
            </a:r>
          </a:p>
          <a:p>
            <a:pPr lvl="1">
              <a:lnSpc>
                <a:spcPct val="90000"/>
              </a:lnSpc>
            </a:pPr>
            <a:r>
              <a:rPr lang="it-IT" b="1" dirty="0" err="1" smtClean="0"/>
              <a:t>Transformative</a:t>
            </a:r>
            <a:r>
              <a:rPr lang="it-IT" b="1" dirty="0" smtClean="0"/>
              <a:t> </a:t>
            </a:r>
            <a:r>
              <a:rPr lang="it-IT" b="1" dirty="0" err="1" smtClean="0"/>
              <a:t>events</a:t>
            </a:r>
            <a:r>
              <a:rPr lang="it-IT" dirty="0" smtClean="0"/>
              <a:t>: </a:t>
            </a:r>
            <a:r>
              <a:rPr lang="it-IT" dirty="0" err="1" smtClean="0"/>
              <a:t>as</a:t>
            </a:r>
            <a:r>
              <a:rPr lang="it-IT" dirty="0" smtClean="0"/>
              <a:t> </a:t>
            </a:r>
            <a:r>
              <a:rPr lang="it-IT" dirty="0" err="1" smtClean="0"/>
              <a:t>catalizers</a:t>
            </a:r>
            <a:r>
              <a:rPr lang="it-IT" dirty="0" smtClean="0"/>
              <a:t> (</a:t>
            </a:r>
            <a:r>
              <a:rPr lang="it-IT" dirty="0" err="1" smtClean="0"/>
              <a:t>McAdam</a:t>
            </a:r>
            <a:r>
              <a:rPr lang="it-IT" dirty="0" smtClean="0"/>
              <a:t> and </a:t>
            </a:r>
            <a:r>
              <a:rPr lang="it-IT" dirty="0" err="1" smtClean="0"/>
              <a:t>Sewell</a:t>
            </a:r>
            <a:r>
              <a:rPr lang="it-IT" dirty="0" smtClean="0"/>
              <a:t>)</a:t>
            </a:r>
          </a:p>
          <a:p>
            <a:pPr lvl="1">
              <a:lnSpc>
                <a:spcPct val="90000"/>
              </a:lnSpc>
            </a:pPr>
            <a:r>
              <a:rPr lang="it-IT" b="1" dirty="0" err="1" smtClean="0"/>
              <a:t>Eventful</a:t>
            </a:r>
            <a:r>
              <a:rPr lang="it-IT" b="1" dirty="0" smtClean="0"/>
              <a:t> </a:t>
            </a:r>
            <a:r>
              <a:rPr lang="it-IT" b="1" dirty="0" err="1" smtClean="0"/>
              <a:t>protest</a:t>
            </a:r>
            <a:r>
              <a:rPr lang="it-IT" dirty="0" smtClean="0"/>
              <a:t>: </a:t>
            </a:r>
            <a:r>
              <a:rPr lang="it-IT" dirty="0" err="1" smtClean="0"/>
              <a:t>as</a:t>
            </a:r>
            <a:r>
              <a:rPr lang="it-IT" dirty="0" smtClean="0"/>
              <a:t> </a:t>
            </a:r>
            <a:r>
              <a:rPr lang="it-IT" dirty="0" err="1" smtClean="0"/>
              <a:t>producing</a:t>
            </a:r>
            <a:r>
              <a:rPr lang="it-IT" dirty="0" smtClean="0"/>
              <a:t> </a:t>
            </a:r>
            <a:r>
              <a:rPr lang="it-IT" dirty="0" err="1"/>
              <a:t>effects</a:t>
            </a:r>
            <a:r>
              <a:rPr lang="it-IT" dirty="0"/>
              <a:t> on </a:t>
            </a:r>
            <a:r>
              <a:rPr lang="it-IT" dirty="0" err="1"/>
              <a:t>those</a:t>
            </a:r>
            <a:r>
              <a:rPr lang="it-IT" dirty="0"/>
              <a:t> </a:t>
            </a:r>
            <a:r>
              <a:rPr lang="it-IT" dirty="0" err="1"/>
              <a:t>who</a:t>
            </a:r>
            <a:r>
              <a:rPr lang="it-IT" dirty="0"/>
              <a:t> </a:t>
            </a:r>
            <a:r>
              <a:rPr lang="it-IT" dirty="0" err="1"/>
              <a:t>participate</a:t>
            </a:r>
            <a:r>
              <a:rPr lang="it-IT" dirty="0"/>
              <a:t> in </a:t>
            </a:r>
            <a:r>
              <a:rPr lang="it-IT" dirty="0" err="1"/>
              <a:t>them</a:t>
            </a:r>
            <a:r>
              <a:rPr lang="it-IT" dirty="0"/>
              <a:t>, the </a:t>
            </a:r>
            <a:r>
              <a:rPr lang="it-IT" dirty="0" err="1"/>
              <a:t>movement</a:t>
            </a:r>
            <a:r>
              <a:rPr lang="it-IT" dirty="0"/>
              <a:t>, and </a:t>
            </a:r>
            <a:r>
              <a:rPr lang="it-IT" dirty="0" err="1"/>
              <a:t>its</a:t>
            </a:r>
            <a:r>
              <a:rPr lang="it-IT" dirty="0"/>
              <a:t> </a:t>
            </a:r>
            <a:r>
              <a:rPr lang="it-IT" dirty="0" err="1" smtClean="0"/>
              <a:t>environment</a:t>
            </a:r>
            <a:r>
              <a:rPr lang="it-IT" dirty="0" smtClean="0"/>
              <a:t> </a:t>
            </a:r>
            <a:r>
              <a:rPr lang="it-IT" dirty="0" err="1" smtClean="0"/>
              <a:t>through</a:t>
            </a:r>
            <a:r>
              <a:rPr lang="it-IT" dirty="0" smtClean="0"/>
              <a:t> </a:t>
            </a:r>
            <a:r>
              <a:rPr lang="it-IT" dirty="0" err="1"/>
              <a:t>relational</a:t>
            </a:r>
            <a:r>
              <a:rPr lang="it-IT" dirty="0"/>
              <a:t>, cognitive and </a:t>
            </a:r>
            <a:r>
              <a:rPr lang="it-IT" dirty="0" err="1"/>
              <a:t>affective</a:t>
            </a:r>
            <a:r>
              <a:rPr lang="it-IT" dirty="0"/>
              <a:t> </a:t>
            </a:r>
            <a:r>
              <a:rPr lang="it-IT" dirty="0" err="1" smtClean="0"/>
              <a:t>mechanisms</a:t>
            </a:r>
            <a:r>
              <a:rPr lang="it-IT" dirty="0" smtClean="0"/>
              <a:t> (della Porta)</a:t>
            </a:r>
            <a:endParaRPr lang="it-IT" dirty="0"/>
          </a:p>
          <a:p>
            <a:pPr>
              <a:lnSpc>
                <a:spcPct val="90000"/>
              </a:lnSpc>
              <a:buFont typeface="Wingdings" pitchFamily="2" charset="2"/>
              <a:buNone/>
            </a:pPr>
            <a:endParaRPr lang="en-US" sz="2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5736" y="1700808"/>
            <a:ext cx="4320480" cy="6172114"/>
          </a:xfrm>
          <a:prstGeom prst="rect">
            <a:avLst/>
          </a:prstGeom>
        </p:spPr>
      </p:pic>
    </p:spTree>
    <p:extLst>
      <p:ext uri="{BB962C8B-B14F-4D97-AF65-F5344CB8AC3E}">
        <p14:creationId xmlns:p14="http://schemas.microsoft.com/office/powerpoint/2010/main" val="33818669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755576" y="2000443"/>
            <a:ext cx="7704856" cy="3970318"/>
          </a:xfrm>
          <a:prstGeom prst="rect">
            <a:avLst/>
          </a:prstGeom>
        </p:spPr>
        <p:txBody>
          <a:bodyPr wrap="square">
            <a:spAutoFit/>
          </a:bodyPr>
          <a:lstStyle/>
          <a:p>
            <a:pPr marL="0" marR="0" algn="just">
              <a:spcBef>
                <a:spcPts val="600"/>
              </a:spcBef>
              <a:spcAft>
                <a:spcPts val="0"/>
              </a:spcAft>
            </a:pPr>
            <a:r>
              <a:rPr lang="en-US" i="1" dirty="0">
                <a:solidFill>
                  <a:srgbClr val="080809"/>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”If Israel will not let this humanitarian help be delivered to the Palestinian population in Gaza, not a single nail will any longer go to Israel from this </a:t>
            </a:r>
            <a:r>
              <a:rPr lang="en-US" i="1" dirty="0" err="1">
                <a:solidFill>
                  <a:srgbClr val="080809"/>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harbour</a:t>
            </a:r>
            <a:r>
              <a:rPr lang="en-US" i="1" dirty="0">
                <a:solidFill>
                  <a:srgbClr val="080809"/>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 vessel from the Global </a:t>
            </a:r>
            <a:r>
              <a:rPr lang="en-US" i="1" dirty="0" err="1">
                <a:solidFill>
                  <a:srgbClr val="080809"/>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Sumud</a:t>
            </a:r>
            <a:r>
              <a:rPr lang="en-US" i="1" dirty="0">
                <a:solidFill>
                  <a:srgbClr val="080809"/>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 Flotilla, including 40 vessels from different countries, will sail from Genoa. The </a:t>
            </a:r>
            <a:r>
              <a:rPr lang="en-US" i="1" dirty="0" err="1">
                <a:solidFill>
                  <a:srgbClr val="080809"/>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dockers</a:t>
            </a:r>
            <a:r>
              <a:rPr lang="en-US" i="1" dirty="0">
                <a:solidFill>
                  <a:srgbClr val="080809"/>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-with their </a:t>
            </a:r>
            <a:r>
              <a:rPr lang="en-US" i="1" dirty="0" err="1">
                <a:solidFill>
                  <a:srgbClr val="080809"/>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Calp</a:t>
            </a:r>
            <a:r>
              <a:rPr lang="en-US" i="1" dirty="0">
                <a:solidFill>
                  <a:srgbClr val="080809"/>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and the unions— are at the core of a </a:t>
            </a:r>
            <a:r>
              <a:rPr lang="en-US" i="1" dirty="0" err="1">
                <a:solidFill>
                  <a:srgbClr val="080809"/>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mobilisation</a:t>
            </a:r>
            <a:r>
              <a:rPr lang="en-US" i="1" dirty="0">
                <a:solidFill>
                  <a:srgbClr val="080809"/>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against war which turned into one for Free Palestine. The protest has triggered a coalition of organizations of very different types, from </a:t>
            </a:r>
            <a:r>
              <a:rPr lang="en-US" i="1" dirty="0" err="1">
                <a:solidFill>
                  <a:srgbClr val="080809"/>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labour</a:t>
            </a:r>
            <a:r>
              <a:rPr lang="en-US" i="1" dirty="0">
                <a:solidFill>
                  <a:srgbClr val="080809"/>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 (overcoming competition among unions) to the educational system (putting together different student groups), catholic and lay pacifist associations. In support of the flotilla, one hundred thousands of citizens brought more than ten times the expected amount of humanitarian help that had been planed. The mayor went several times to encourage the protestors and was present when the ship will start sailing (with, on board, some of the </a:t>
            </a:r>
            <a:r>
              <a:rPr lang="en-US" i="1" dirty="0" err="1">
                <a:solidFill>
                  <a:srgbClr val="080809"/>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dockers</a:t>
            </a:r>
            <a:r>
              <a:rPr lang="en-US" i="1" dirty="0">
                <a:solidFill>
                  <a:srgbClr val="080809"/>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 so was the </a:t>
            </a:r>
            <a:r>
              <a:rPr lang="en-US" i="1" dirty="0" err="1">
                <a:solidFill>
                  <a:srgbClr val="080809"/>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archibishop</a:t>
            </a:r>
            <a:r>
              <a:rPr lang="en-US" i="1" dirty="0">
                <a:solidFill>
                  <a:srgbClr val="080809"/>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 Even the counterpart of the unions inside. The </a:t>
            </a:r>
            <a:r>
              <a:rPr lang="en-US" i="1" dirty="0" err="1">
                <a:solidFill>
                  <a:srgbClr val="080809"/>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harbour</a:t>
            </a:r>
            <a:r>
              <a:rPr lang="en-US" i="1" dirty="0">
                <a:solidFill>
                  <a:srgbClr val="080809"/>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 is mobilized to help the flotilla.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46450341"/>
      </p:ext>
    </p:extLst>
  </p:cSld>
  <p:clrMapOvr>
    <a:masterClrMapping/>
  </p:clrMapOvr>
</p:sld>
</file>

<file path=ppt/theme/theme1.xml><?xml version="1.0" encoding="utf-8"?>
<a:theme xmlns:a="http://schemas.openxmlformats.org/drawingml/2006/main" name="Axis">
  <a:themeElements>
    <a:clrScheme name="Axis 8">
      <a:dk1>
        <a:srgbClr val="292929"/>
      </a:dk1>
      <a:lt1>
        <a:srgbClr val="FFFFFF"/>
      </a:lt1>
      <a:dk2>
        <a:srgbClr val="000000"/>
      </a:dk2>
      <a:lt2>
        <a:srgbClr val="808080"/>
      </a:lt2>
      <a:accent1>
        <a:srgbClr val="CC9900"/>
      </a:accent1>
      <a:accent2>
        <a:srgbClr val="CCCC99"/>
      </a:accent2>
      <a:accent3>
        <a:srgbClr val="FFFFFF"/>
      </a:accent3>
      <a:accent4>
        <a:srgbClr val="212121"/>
      </a:accent4>
      <a:accent5>
        <a:srgbClr val="E2CAAA"/>
      </a:accent5>
      <a:accent6>
        <a:srgbClr val="B9B98A"/>
      </a:accent6>
      <a:hlink>
        <a:srgbClr val="999933"/>
      </a:hlink>
      <a:folHlink>
        <a:srgbClr val="B2B2B2"/>
      </a:folHlink>
    </a:clrScheme>
    <a:fontScheme name="Axi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Axis 1">
        <a:dk1>
          <a:srgbClr val="080808"/>
        </a:dk1>
        <a:lt1>
          <a:srgbClr val="F8F8F8"/>
        </a:lt1>
        <a:dk2>
          <a:srgbClr val="330000"/>
        </a:dk2>
        <a:lt2>
          <a:srgbClr val="FFFFFF"/>
        </a:lt2>
        <a:accent1>
          <a:srgbClr val="FF9900"/>
        </a:accent1>
        <a:accent2>
          <a:srgbClr val="CC3300"/>
        </a:accent2>
        <a:accent3>
          <a:srgbClr val="ADAAAA"/>
        </a:accent3>
        <a:accent4>
          <a:srgbClr val="D4D4D4"/>
        </a:accent4>
        <a:accent5>
          <a:srgbClr val="FFCAAA"/>
        </a:accent5>
        <a:accent6>
          <a:srgbClr val="B92D00"/>
        </a:accent6>
        <a:hlink>
          <a:srgbClr val="CC6600"/>
        </a:hlink>
        <a:folHlink>
          <a:srgbClr val="B2B282"/>
        </a:folHlink>
      </a:clrScheme>
      <a:clrMap bg1="dk2" tx1="lt1" bg2="dk1" tx2="lt2" accent1="accent1" accent2="accent2" accent3="accent3" accent4="accent4" accent5="accent5" accent6="accent6" hlink="hlink" folHlink="folHlink"/>
    </a:extraClrScheme>
    <a:extraClrScheme>
      <a:clrScheme name="Axis 2">
        <a:dk1>
          <a:srgbClr val="333333"/>
        </a:dk1>
        <a:lt1>
          <a:srgbClr val="F8F8F8"/>
        </a:lt1>
        <a:dk2>
          <a:srgbClr val="800000"/>
        </a:dk2>
        <a:lt2>
          <a:srgbClr val="FFFFFF"/>
        </a:lt2>
        <a:accent1>
          <a:srgbClr val="CC9900"/>
        </a:accent1>
        <a:accent2>
          <a:srgbClr val="666666"/>
        </a:accent2>
        <a:accent3>
          <a:srgbClr val="C0AAAA"/>
        </a:accent3>
        <a:accent4>
          <a:srgbClr val="D4D4D4"/>
        </a:accent4>
        <a:accent5>
          <a:srgbClr val="E2CAAA"/>
        </a:accent5>
        <a:accent6>
          <a:srgbClr val="5C5C5C"/>
        </a:accent6>
        <a:hlink>
          <a:srgbClr val="CC6600"/>
        </a:hlink>
        <a:folHlink>
          <a:srgbClr val="95A587"/>
        </a:folHlink>
      </a:clrScheme>
      <a:clrMap bg1="dk2" tx1="lt1" bg2="dk1" tx2="lt2" accent1="accent1" accent2="accent2" accent3="accent3" accent4="accent4" accent5="accent5" accent6="accent6" hlink="hlink" folHlink="folHlink"/>
    </a:extraClrScheme>
    <a:extraClrScheme>
      <a:clrScheme name="Axis 3">
        <a:dk1>
          <a:srgbClr val="5F5F5F"/>
        </a:dk1>
        <a:lt1>
          <a:srgbClr val="A4BEE0"/>
        </a:lt1>
        <a:dk2>
          <a:srgbClr val="013253"/>
        </a:dk2>
        <a:lt2>
          <a:srgbClr val="FFFFFF"/>
        </a:lt2>
        <a:accent1>
          <a:srgbClr val="588480"/>
        </a:accent1>
        <a:accent2>
          <a:srgbClr val="6600FF"/>
        </a:accent2>
        <a:accent3>
          <a:srgbClr val="AAADB3"/>
        </a:accent3>
        <a:accent4>
          <a:srgbClr val="8BA2BF"/>
        </a:accent4>
        <a:accent5>
          <a:srgbClr val="B4C2C0"/>
        </a:accent5>
        <a:accent6>
          <a:srgbClr val="5C00E7"/>
        </a:accent6>
        <a:hlink>
          <a:srgbClr val="CCCC00"/>
        </a:hlink>
        <a:folHlink>
          <a:srgbClr val="5F5F5F"/>
        </a:folHlink>
      </a:clrScheme>
      <a:clrMap bg1="dk2" tx1="lt1" bg2="dk1" tx2="lt2" accent1="accent1" accent2="accent2" accent3="accent3" accent4="accent4" accent5="accent5" accent6="accent6" hlink="hlink" folHlink="folHlink"/>
    </a:extraClrScheme>
    <a:extraClrScheme>
      <a:clrScheme name="Axis 4">
        <a:dk1>
          <a:srgbClr val="003300"/>
        </a:dk1>
        <a:lt1>
          <a:srgbClr val="F8F8F8"/>
        </a:lt1>
        <a:dk2>
          <a:srgbClr val="3D4A1C"/>
        </a:dk2>
        <a:lt2>
          <a:srgbClr val="FFFFFF"/>
        </a:lt2>
        <a:accent1>
          <a:srgbClr val="99CC00"/>
        </a:accent1>
        <a:accent2>
          <a:srgbClr val="669900"/>
        </a:accent2>
        <a:accent3>
          <a:srgbClr val="AFB1AB"/>
        </a:accent3>
        <a:accent4>
          <a:srgbClr val="D4D4D4"/>
        </a:accent4>
        <a:accent5>
          <a:srgbClr val="CAE2AA"/>
        </a:accent5>
        <a:accent6>
          <a:srgbClr val="5C8A00"/>
        </a:accent6>
        <a:hlink>
          <a:srgbClr val="CC9900"/>
        </a:hlink>
        <a:folHlink>
          <a:srgbClr val="B2B282"/>
        </a:folHlink>
      </a:clrScheme>
      <a:clrMap bg1="dk2" tx1="lt1" bg2="dk1" tx2="lt2" accent1="accent1" accent2="accent2" accent3="accent3" accent4="accent4" accent5="accent5" accent6="accent6" hlink="hlink" folHlink="folHlink"/>
    </a:extraClrScheme>
    <a:extraClrScheme>
      <a:clrScheme name="Axis 5">
        <a:dk1>
          <a:srgbClr val="333333"/>
        </a:dk1>
        <a:lt1>
          <a:srgbClr val="F8F8F8"/>
        </a:lt1>
        <a:dk2>
          <a:srgbClr val="005D8C"/>
        </a:dk2>
        <a:lt2>
          <a:srgbClr val="FFFFFF"/>
        </a:lt2>
        <a:accent1>
          <a:srgbClr val="00CC99"/>
        </a:accent1>
        <a:accent2>
          <a:srgbClr val="0099CC"/>
        </a:accent2>
        <a:accent3>
          <a:srgbClr val="AAB6C5"/>
        </a:accent3>
        <a:accent4>
          <a:srgbClr val="D4D4D4"/>
        </a:accent4>
        <a:accent5>
          <a:srgbClr val="AAE2CA"/>
        </a:accent5>
        <a:accent6>
          <a:srgbClr val="008AB9"/>
        </a:accent6>
        <a:hlink>
          <a:srgbClr val="FFCC00"/>
        </a:hlink>
        <a:folHlink>
          <a:srgbClr val="D8D48C"/>
        </a:folHlink>
      </a:clrScheme>
      <a:clrMap bg1="dk2" tx1="lt1" bg2="dk1" tx2="lt2" accent1="accent1" accent2="accent2" accent3="accent3" accent4="accent4" accent5="accent5" accent6="accent6" hlink="hlink" folHlink="folHlink"/>
    </a:extraClrScheme>
    <a:extraClrScheme>
      <a:clrScheme name="Axis 6">
        <a:dk1>
          <a:srgbClr val="000000"/>
        </a:dk1>
        <a:lt1>
          <a:srgbClr val="ECAE00"/>
        </a:lt1>
        <a:dk2>
          <a:srgbClr val="FFFFFF"/>
        </a:dk2>
        <a:lt2>
          <a:srgbClr val="333333"/>
        </a:lt2>
        <a:accent1>
          <a:srgbClr val="CC6600"/>
        </a:accent1>
        <a:accent2>
          <a:srgbClr val="BA6D10"/>
        </a:accent2>
        <a:accent3>
          <a:srgbClr val="F4D3AA"/>
        </a:accent3>
        <a:accent4>
          <a:srgbClr val="000000"/>
        </a:accent4>
        <a:accent5>
          <a:srgbClr val="E2B8AA"/>
        </a:accent5>
        <a:accent6>
          <a:srgbClr val="A8620D"/>
        </a:accent6>
        <a:hlink>
          <a:srgbClr val="666633"/>
        </a:hlink>
        <a:folHlink>
          <a:srgbClr val="8D996D"/>
        </a:folHlink>
      </a:clrScheme>
      <a:clrMap bg1="lt1" tx1="dk1" bg2="lt2" tx2="dk2" accent1="accent1" accent2="accent2" accent3="accent3" accent4="accent4" accent5="accent5" accent6="accent6" hlink="hlink" folHlink="folHlink"/>
    </a:extraClrScheme>
    <a:extraClrScheme>
      <a:clrScheme name="Axis 7">
        <a:dk1>
          <a:srgbClr val="000000"/>
        </a:dk1>
        <a:lt1>
          <a:srgbClr val="FFFFFF"/>
        </a:lt1>
        <a:dk2>
          <a:srgbClr val="372221"/>
        </a:dk2>
        <a:lt2>
          <a:srgbClr val="808080"/>
        </a:lt2>
        <a:accent1>
          <a:srgbClr val="009999"/>
        </a:accent1>
        <a:accent2>
          <a:srgbClr val="9AAC98"/>
        </a:accent2>
        <a:accent3>
          <a:srgbClr val="FFFFFF"/>
        </a:accent3>
        <a:accent4>
          <a:srgbClr val="000000"/>
        </a:accent4>
        <a:accent5>
          <a:srgbClr val="AACACA"/>
        </a:accent5>
        <a:accent6>
          <a:srgbClr val="8B9B89"/>
        </a:accent6>
        <a:hlink>
          <a:srgbClr val="666699"/>
        </a:hlink>
        <a:folHlink>
          <a:srgbClr val="B2B2B2"/>
        </a:folHlink>
      </a:clrScheme>
      <a:clrMap bg1="lt1" tx1="dk1" bg2="lt2" tx2="dk2" accent1="accent1" accent2="accent2" accent3="accent3" accent4="accent4" accent5="accent5" accent6="accent6" hlink="hlink" folHlink="folHlink"/>
    </a:extraClrScheme>
    <a:extraClrScheme>
      <a:clrScheme name="Axis 8">
        <a:dk1>
          <a:srgbClr val="292929"/>
        </a:dk1>
        <a:lt1>
          <a:srgbClr val="FFFFFF"/>
        </a:lt1>
        <a:dk2>
          <a:srgbClr val="000000"/>
        </a:dk2>
        <a:lt2>
          <a:srgbClr val="808080"/>
        </a:lt2>
        <a:accent1>
          <a:srgbClr val="CC9900"/>
        </a:accent1>
        <a:accent2>
          <a:srgbClr val="CCCC99"/>
        </a:accent2>
        <a:accent3>
          <a:srgbClr val="FFFFFF"/>
        </a:accent3>
        <a:accent4>
          <a:srgbClr val="212121"/>
        </a:accent4>
        <a:accent5>
          <a:srgbClr val="E2CAAA"/>
        </a:accent5>
        <a:accent6>
          <a:srgbClr val="B9B98A"/>
        </a:accent6>
        <a:hlink>
          <a:srgbClr val="999933"/>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Axis</Template>
  <TotalTime>2472</TotalTime>
  <Words>976</Words>
  <Application>Microsoft Office PowerPoint</Application>
  <PresentationFormat>Presentazione su schermo (4:3)</PresentationFormat>
  <Paragraphs>93</Paragraphs>
  <Slides>25</Slides>
  <Notes>2</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25</vt:i4>
      </vt:variant>
    </vt:vector>
  </HeadingPairs>
  <TitlesOfParts>
    <vt:vector size="31" baseType="lpstr">
      <vt:lpstr>Arial</vt:lpstr>
      <vt:lpstr>Arial Unicode MS</vt:lpstr>
      <vt:lpstr>Calibri</vt:lpstr>
      <vt:lpstr>Times New Roman</vt:lpstr>
      <vt:lpstr>Wingdings</vt:lpstr>
      <vt:lpstr>Axis</vt:lpstr>
      <vt:lpstr>Peace protests in social movement studies</vt:lpstr>
      <vt:lpstr>Peace and Free Palestine</vt:lpstr>
      <vt:lpstr>Peace movement and anti-war campaigns</vt:lpstr>
      <vt:lpstr>Challenges to mobilize</vt:lpstr>
      <vt:lpstr>effects</vt:lpstr>
      <vt:lpstr>Distinguishing quiet and intense time</vt:lpstr>
      <vt:lpstr>Conceptual developments</vt:lpstr>
      <vt:lpstr>Presentazione standard di PowerPoint</vt:lpstr>
      <vt:lpstr>Presentazione standard di PowerPoint</vt:lpstr>
      <vt:lpstr>Presentazione standard di PowerPoint</vt:lpstr>
      <vt:lpstr>Presentazione standard di PowerPoint</vt:lpstr>
      <vt:lpstr>Multiple forms of action</vt:lpstr>
      <vt:lpstr>Partecipative expansion </vt:lpstr>
      <vt:lpstr>Connective actions within arenas</vt:lpstr>
      <vt:lpstr>Bridging repertoire</vt:lpstr>
      <vt:lpstr>blocking</vt:lpstr>
      <vt:lpstr>Striking</vt:lpstr>
      <vt:lpstr>Organizational convergences</vt:lpstr>
      <vt:lpstr>networking in action</vt:lpstr>
      <vt:lpstr>Presentazione standard di PowerPoint</vt:lpstr>
      <vt:lpstr>Frame bridging</vt:lpstr>
      <vt:lpstr>Time intensification as game changers/the frame</vt:lpstr>
      <vt:lpstr>Each and everyone against the genocide</vt:lpstr>
      <vt:lpstr>Palestine is here</vt:lpstr>
      <vt:lpstr>Time intensification</vt:lpstr>
    </vt:vector>
  </TitlesOfParts>
  <Company>Eui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Eventfull temporality an political violence</dc:title>
  <dc:creator>Eui</dc:creator>
  <cp:lastModifiedBy>DonatellaDellaPorta</cp:lastModifiedBy>
  <cp:revision>78</cp:revision>
  <cp:lastPrinted>2017-09-09T09:21:08Z</cp:lastPrinted>
  <dcterms:created xsi:type="dcterms:W3CDTF">2008-02-19T19:12:22Z</dcterms:created>
  <dcterms:modified xsi:type="dcterms:W3CDTF">2025-10-19T14:20:10Z</dcterms:modified>
</cp:coreProperties>
</file>