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sldIdLst>
    <p:sldId id="4211" r:id="rId2"/>
    <p:sldId id="929" r:id="rId3"/>
    <p:sldId id="4179" r:id="rId4"/>
    <p:sldId id="4181" r:id="rId5"/>
    <p:sldId id="4182" r:id="rId6"/>
    <p:sldId id="4183" r:id="rId7"/>
    <p:sldId id="4184" r:id="rId8"/>
    <p:sldId id="1031" r:id="rId9"/>
    <p:sldId id="4171" r:id="rId10"/>
    <p:sldId id="4177" r:id="rId11"/>
    <p:sldId id="4185" r:id="rId12"/>
    <p:sldId id="4194" r:id="rId13"/>
    <p:sldId id="1032" r:id="rId14"/>
    <p:sldId id="4213" r:id="rId15"/>
    <p:sldId id="4187" r:id="rId16"/>
    <p:sldId id="4188" r:id="rId17"/>
    <p:sldId id="4195" r:id="rId18"/>
    <p:sldId id="4189" r:id="rId19"/>
    <p:sldId id="4190" r:id="rId20"/>
    <p:sldId id="4214" r:id="rId21"/>
    <p:sldId id="4200" r:id="rId22"/>
    <p:sldId id="4198" r:id="rId23"/>
    <p:sldId id="4196" r:id="rId24"/>
    <p:sldId id="1034" r:id="rId25"/>
    <p:sldId id="4215" r:id="rId26"/>
    <p:sldId id="4197" r:id="rId27"/>
    <p:sldId id="4191" r:id="rId28"/>
    <p:sldId id="4193" r:id="rId29"/>
    <p:sldId id="1033" r:id="rId30"/>
    <p:sldId id="4217" r:id="rId31"/>
    <p:sldId id="4218" r:id="rId32"/>
    <p:sldId id="4202" r:id="rId33"/>
    <p:sldId id="4204" r:id="rId34"/>
    <p:sldId id="4207" r:id="rId35"/>
    <p:sldId id="4209" r:id="rId36"/>
    <p:sldId id="4208" r:id="rId37"/>
    <p:sldId id="4203" r:id="rId38"/>
    <p:sldId id="4210" r:id="rId39"/>
    <p:sldId id="1039" r:id="rId40"/>
    <p:sldId id="4219" r:id="rId41"/>
    <p:sldId id="1023" r:id="rId42"/>
    <p:sldId id="713" r:id="rId43"/>
    <p:sldId id="851" r:id="rId44"/>
    <p:sldId id="4212" r:id="rId45"/>
    <p:sldId id="4178" r:id="rId46"/>
    <p:sldId id="4186" r:id="rId47"/>
    <p:sldId id="4199" r:id="rId48"/>
    <p:sldId id="4192" r:id="rId49"/>
    <p:sldId id="4180" r:id="rId50"/>
    <p:sldId id="1020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70C4"/>
    <a:srgbClr val="1E1EFF"/>
    <a:srgbClr val="2EA12E"/>
    <a:srgbClr val="E39EEB"/>
    <a:srgbClr val="FF7F0F"/>
    <a:srgbClr val="5B9BD5"/>
    <a:srgbClr val="D392DA"/>
    <a:srgbClr val="D8B3E1"/>
    <a:srgbClr val="D4C5E0"/>
    <a:srgbClr val="DDC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880"/>
    <p:restoredTop sz="94949"/>
  </p:normalViewPr>
  <p:slideViewPr>
    <p:cSldViewPr snapToGrid="0" snapToObjects="1">
      <p:cViewPr>
        <p:scale>
          <a:sx n="98" d="100"/>
          <a:sy n="98" d="100"/>
        </p:scale>
        <p:origin x="-616" y="5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1T10:06:04.438"/>
    </inkml:context>
    <inkml:brush xml:id="br0">
      <inkml:brushProperty name="width" value="0.2" units="cm"/>
      <inkml:brushProperty name="height" value="1.2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1T10:06:07.503"/>
    </inkml:context>
    <inkml:brush xml:id="br0">
      <inkml:brushProperty name="width" value="0.2" units="cm"/>
      <inkml:brushProperty name="height" value="1.2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1T10:06:04.438"/>
    </inkml:context>
    <inkml:brush xml:id="br0">
      <inkml:brushProperty name="width" value="0.2" units="cm"/>
      <inkml:brushProperty name="height" value="1.2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31T10:06:07.503"/>
    </inkml:context>
    <inkml:brush xml:id="br0">
      <inkml:brushProperty name="width" value="0.2" units="cm"/>
      <inkml:brushProperty name="height" value="1.2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0T20:19:39.2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ransparency" value="173"/>
      <inkml:brushProperty name="tip" value="rectangle"/>
      <inkml:brushProperty name="rasterOp" value="maskPen"/>
    </inkml:brush>
  </inkml:definitions>
  <inkml:trace contextRef="#ctx0" brushRef="#br0">0 1,'57'0,"-3"0,-24 0,9 0,2 0,-1 0,-1 0,-1 0,-4 0,2 0,0 0,-3 0,4 0,-2 0,5 0,1 0,0 0,4 0,1 4,-2 1,1 1,0 1,-3-2,9 0,-4-1,-3-3,2 0,-3-1,-1 0,-3 3,-5 2,-1-1,1-1,5-3,3 3,5 1,0 1,1-2,-1-2,2-1,-2 0,-5 0,3 0,-5 0,1 0,4 0,-3 0,5 0,4 0,4 0,5 0,-5 0,0 0,-2 0,2 0,-3 0,-6 0,-2 0,2 0,8 0,5 0,2 0,0 0,-5 0,-1 0,-1 0,0 0,5 0,-6 0,-2 0,0 0,2 0,7 0,-5 0,0 0,-6 0,0 0,-2 0,-5 0,-3 0,-10 0,0 0,4 0,2 0,5 0,4 0,-2 0,0-3,-1-2,-10 1,-3-3,0 2,-2 0,2 2,-3 3,0 0,3 0,1-4,0 0,0 0,0 0,1 3,-1 1,-2 0,-2 0,-4 0,-1 0,-4 0,3 0,0 0,0 0,-1 0,-3 0,-1 0,4 0,1 0,-1 0,-2 0,2 0,-5 0,5 0,-3 2,1 1,0 2,1 6,-4-6,1 7,3-10,-6 6,9-3,-10 0,9 4,-7-3,4 2,-3 0,2-2,-1 5,-2-51,-7 33,-3-37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0T20:19:47.909"/>
    </inkml:context>
    <inkml:brush xml:id="br0">
      <inkml:brushProperty name="width" value="0.3" units="cm"/>
      <inkml:brushProperty name="height" value="0.6" units="cm"/>
      <inkml:brushProperty name="color" value="#EF0C4D"/>
      <inkml:brushProperty name="transparency" value="173"/>
      <inkml:brushProperty name="tip" value="rectangle"/>
      <inkml:brushProperty name="rasterOp" value="maskPen"/>
    </inkml:brush>
  </inkml:definitions>
  <inkml:trace contextRef="#ctx0" brushRef="#br0">1 137,'63'0,"-6"0,-12 0,7 0,6 0,2 0,6 0,0 0,11 0,0 0,0 0,5 0,4 0,6 0,7 0,-41 0,2 0,5 0,1 0,5 0,1 0,0 0,1 0,0 0,1 0,1 0,-1 0,1 0,-1 0,-6 0,-1 0,-5 0,-3 0,-4 0,-3 0,47 0,-2 0,-5 0,4 0,-1 0,-5-4,-10-2,-9 1,-8 1,-2-1,-2-1,-9 1,-4 0,-2 5,2 0,11 0,8 0,5 0,-1-4,0-1,-6 0,-2 0,-1 5,-6-3,-3-1,-5-1,-4 0,-1 3,-5 1,-1-2,0-2,-1 1,-3-3,-3 3,1 0,-1 1,-1 1,-6-1,-5 0,-4 0,7 1,-4 2,5-3,-6-1,-1 0,4 1,1 3,-1 0,0 0,0 0,-4 0,8 0,-8 0,3 0,-5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0T20:19:41.6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ransparency" value="173"/>
      <inkml:brushProperty name="tip" value="rectangle"/>
      <inkml:brushProperty name="rasterOp" value="maskPen"/>
    </inkml:brush>
  </inkml:definitions>
  <inkml:trace contextRef="#ctx0" brushRef="#br0">0 1,'54'6,"-6"-1,12-5,5 0,18 0,-31 0,4 0,15 0,2 0,4 0,0 0,1 0,-1 0,-10 0,-5 0,29 0,4 0,-1 0,4 0,-44 0,1 0,5 0,1 0,1 0,1 0,3 0,1 0,5 0,1 0,0 0,2 0,4 0,0 0,-1 0,0 0,0 0,-1 0,-6 0,-2 0,-6-1,-1 2,0 1,-1 0,-6 1,0 0,6 3,0 0,-3 0,0 0,-6 0,-1 0,46 10,-15-3,-9-2,-4-1,-8-5,-8 1,-6-2,-7-4,0 0,-2 0,-1 0,-2 0,-7 0,-3 0,-6 0,-5 0,3 0,-3 0,8 0,-5 0,16 0,7 0,13 0,6 0,1 0,-1 0,-6 0,-6 0,-2 0,1 0,3 0,-1 0,-11 0,-9 0,-8 3,-5 0,-1 1,1 1,-1-2,2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0T20:19:51.034"/>
    </inkml:context>
    <inkml:brush xml:id="br0">
      <inkml:brushProperty name="width" value="0.3" units="cm"/>
      <inkml:brushProperty name="height" value="0.6" units="cm"/>
      <inkml:brushProperty name="color" value="#EF0C4D"/>
      <inkml:brushProperty name="transparency" value="173"/>
      <inkml:brushProperty name="tip" value="rectangle"/>
      <inkml:brushProperty name="rasterOp" value="maskPen"/>
    </inkml:brush>
  </inkml:definitions>
  <inkml:trace contextRef="#ctx0" brushRef="#br0">0 170,'78'0,"10"0,-2 0,5 0,-4 0,2 0,-38 0,1 0,0 0,1 0,4 0,-1 0,-3 0,-2 0,33 0,-5 0,-6 0,16 0,6 0,-43 0,0 0,0 0,0 0,-2 0,0 0,2 0,0 0,44 0,-8 0,-11 0,-17 0,-9 0,0 0,2 0,6 0,1 0,1 0,1 0,-1 0,8 0,1 0,6 0,-1 0,-9 0,5 0,2 0,10 0,17 0,-49 0,1 0,1 0,-1 0,1 0,-2 0,47 0,-3 0,-2 0,-8 0,-12 0,-8 0,-5 0,1 0,7 0,2 0,1 0,-2 0,1 0,0 0,-1 0,-2 0,-14 0,-2 0,0 0,3 0,5 0,1 0,1 0,1 0,-6 0,-2 0,-6 0,-2-9,-3-1,-8-1,-1 2,-4 9,3 0,0 0,1 0,0 0,1 0,-1 0,0 0,-1-3,0-2,-4 1,0 0,4 1,3-2,4 0,0 0,-5 4,0 1,0-1,-1 1,5 0,1-4,0 0,4-4,2 0,8 3,5-4,2 3,0-4,-5 1,-1 2,-7 3,-1-1,-1-1,-6 1,0 0,-5 5,-3 0,-5 0,-6 0,-5 0,-1 0,4 0,-4 0,3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C0D7B-0B59-3947-BD9E-B738BB30B7AB}" type="datetimeFigureOut">
              <a:rPr lang="it-IT" smtClean="0"/>
              <a:t>08/06/26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63A35-D1CE-D84A-A790-6F9C0487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287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8A6CA-4173-F70A-FC00-3B04FA87B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13D69A3-4493-3CDE-419F-AA1DDE05D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81B0F78-2F64-73F5-5396-A396CBCCC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FD4199C-9C24-67CB-9DED-B87F7B5D62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137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82C53-08A1-42DC-E043-F11AB701F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8341ED9-3A10-72F5-2AFB-981E5B3DC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4A7CB27-1EEF-05F7-6D63-EEDFA80F4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A611A5-0392-1973-04A9-080ED70A0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120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DF7B1-9F51-0DD1-3E6A-2D8DDD029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316425F-E596-DAEB-284B-E63A48364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AB6543B-B383-D3E1-7DC4-29010A030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3CAF16-0506-4A9C-965F-E1469B5EE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042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C071-EE7A-C239-5213-34F808898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033EE7D-4701-2301-38A6-055531BF8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1FD47A8-1BD9-5C09-6EE0-3F63B9C0C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214057-A79D-7703-B535-DAF7D2E40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654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AB4DD-B899-FD00-C461-243DFB3B5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9DACAB0-BF93-6CA6-76D7-BBB7C9F524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FDD08F1-8699-ED85-2FBE-75C428C24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18988E-48D0-69FA-E7D7-E28FBAE4D6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901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63F0B-0C61-9D6E-C8CC-63E552DF1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A0D5661-4957-44BC-43A8-4FACDA08F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3F98956-0C99-3F8B-4F95-DDBCE8775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4B7ABE-D4CE-16E1-04F4-0E9E2C48E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901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41FE5-27D9-47BA-74A7-DA8EF3CAC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0DD4CFB-2D27-BA4B-339A-C7929C890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A261562-FFF2-232D-2EFD-5893B9BE4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21228B-AFB3-F4E5-1DE9-5AC7DC973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243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254AC-647B-BA31-7E49-CF9C184BE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076DDD-E22F-FFAD-5143-29F85B177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493443C-B5B6-A5B2-CE67-83A2F319F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4ABC44-B14E-F633-9C09-73C29B8023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152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0F28C-C3F5-A4EC-19C3-66000FB83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F2A3F49-0F12-D34B-DFB2-20B7979D1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705A176-08D4-D3E6-97F6-EF27284B1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D948A2-BC9D-951C-19E8-5FCFF31018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229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8D271-26ED-19E1-963A-00963DC39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E49E5BD-3056-4FFD-FA7C-2B0145B6A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FA0D77E-8B89-D14B-D064-1C530D4F1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4D389E-F6CF-842F-0F7B-309CBE885B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41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01522-D48F-DC46-55F8-3DEF14546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B5EA03-0C2F-CCC8-35A8-C7087BB83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4FBE5C6-E971-D590-3EAA-2D42AA6E9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12EF6A1-CC38-0F4C-158C-1458DE495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113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4F9C4-1D80-328A-706E-A329F21E5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00AEF54-6607-79F9-C621-0D15E1CAD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EAC130A-F064-7975-58E7-12D9AAC57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1BF492-9309-F4D3-3D71-50E92B949A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962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D6BD7-29FD-A75C-948F-D4E568EA5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E835797-3E53-4E7B-5E64-823A64289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F1E888C-71BA-0917-CEF6-20438F42F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EE4C878-6119-4916-CB60-204C49D34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589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63196-AC26-594B-E149-A4FDB5B08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C3C7397-E3D8-0EBC-D66E-32583DBB8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69BEE23-16E9-71D0-15DB-4F8A4822E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8F4A52-3F81-DD62-92C7-58BEB529D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9009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E674E-EC15-F7C2-BDC5-55C077B06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03472A2-B698-0694-8301-D6C0496BD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6BA88FA-D65E-87A5-51AD-39DC2EAA5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55E32D-A668-80D2-8810-F52C8C26C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495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2790-4BD0-5C7C-15FF-A2BBEC447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0537318-9D3B-6693-6F14-F25290B12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BEA7B03-BEBC-8F0A-DD94-CAFA342D8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0B9059-39D7-B0BF-47C1-193CC0073B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550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4B99D-62EF-DB3E-09CF-DF8A7184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5EBAAED-BAE7-F713-5F9A-60AEA03A3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15DE345-D60A-7332-E105-1DAE2439F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8413B6-36DC-C738-5F1B-C4247683F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225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1459D-10B4-9F9C-5E76-F0A569D82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73FEE8E-7500-35C9-CF28-E4458A29A0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397814F-44ED-EACC-7925-F10BE8E5D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B36B69-6E50-AEAE-985A-A9443874E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745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0C9C0-47A9-4B86-F78E-19A70F6F2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3221069-E766-4A3F-64E1-A7F234237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9C6A347-F31C-D464-276C-9397EEE8B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F6AE87-DF22-DBB4-150C-FE274014F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001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D4489-81AE-CB0A-89B4-7BA1B92A4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1941A68-07C6-01D3-4D44-529B7A514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2993ACE-5FF2-DC8E-AC93-0E377CBFB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362EEE-5F0D-ADE7-08E6-281B1A207D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479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802F4-94CF-B265-4752-56FEC2857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81BF7DF-F849-F6E6-5429-83404D74D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17659C9-8AB8-D2CD-AEF9-08B29453C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D90266-2D73-8CD6-01B6-8F01AB8F5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051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8856E-F1AC-061B-6CCC-F6328380D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37C01EB-9A0B-2337-A532-9048B2E89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4CD04ED-CD2F-763D-BC52-6A1B6293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4F4C73-0F7E-9250-851A-F338E0FDB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93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26D0D-3D0E-1FFB-BD54-E30CA2CE6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8B8002C-5F6C-D723-3E98-2C0A66963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586A0D0-3450-6866-30E7-D4A05862D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2EB688-FF2A-FD0A-F6DF-D8626D8344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5624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DFE3F-0110-FA61-8F98-185EAFB81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66EDD02-8BB9-BFB0-9935-DDA217B50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780DE0E-3CC9-D9F8-C808-F9DE36CA0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4FE53A-97B9-90D0-20B9-89B951D6C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1296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C0A2D-1911-7384-6372-DE7462445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48E2227-97F7-DED4-8AF3-B8DD526EFD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C38F4BB-394F-5727-F038-E0F967812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2E9333-1CC3-7D47-E756-2C0516BD6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6174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50B94-722A-FEC8-F0A2-2A4D7E045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4380CA-2F87-58DA-81EB-AF6EDD196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EA9A80D-828D-8ACF-E096-A60695DD4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507924-75DB-8510-A752-C832189218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8307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8A93A-5A79-5A98-8419-95BC78923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901FE0B-D261-2F8E-FF94-628685C96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FCF29EF-DE55-8FED-8D94-984783987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514E2C-7D7A-A40C-936D-E53C2B607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112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F9D33-606E-7847-6CBF-CDCC8C1BD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563B0B4-46D3-A306-2232-77761924CF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FF62FC7-B6F1-F3A5-9EDB-430D91AE6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ED53972-4B97-2A9F-F431-52FB493E6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4005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C3202-D5A6-06E4-6DCD-3F4932590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53D473-5D4F-3340-954A-28FFE260F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8532519-2983-8536-E503-26BC54CA4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D413C0-4F7C-4E4E-983E-FA1467358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9534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3153B-AFF7-4C9C-14BA-A263DB374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FB732B3-9AE0-6112-6C59-0F6354563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DA95BD3-9977-4558-FB4D-B417E932B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563062-3DB0-8EB3-576D-9707F0C92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229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8EFB1-9FCC-7828-9C23-7DB1D06E5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59F7FA1-EE68-C087-AFA0-CAE8F654E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7D652CA-0EF3-E1E8-68DA-AAC3E78B3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A11861-E817-0F93-18EC-81D1C354C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17550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41035-DCD4-9F17-FBC9-1BA513D60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6A818A-8607-B085-3FD8-0B38B932F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B143E1-C8A4-7434-DE9B-465199FB8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BE0EDE9-969C-F4D1-DE49-CFEA87DBA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6796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2EADA-57BF-9C5C-CFF2-B7B6C52DD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94A104F-095E-84CA-1703-FEF677CA41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1D01585-39BF-6888-C72B-F505F9E7B5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D5AAE1-A8D3-6B5F-E39F-ED7E5FE781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321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A6DDF-77AC-8A0C-0E24-EBA53BAEF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6F67CB-0807-65C9-4E05-A16B63B58B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091FB3C-4D7F-25B4-E516-772F189B6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8346F7-746E-5B23-59AD-9B64CD092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0181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73632-1792-905C-D7A2-48B90BFC9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A528713-9BE4-D5CE-D86F-61AB0DBF5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3DD8741-F051-EC48-C131-35AD0BF9F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D46C8F-011A-81B7-D274-A85CF45B8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6633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C035F-C80E-24B2-567E-B33CFC864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2C92F94-212D-9B73-3CAD-07191D3DD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6C0B10D-9EA2-B56B-3A12-B03EA8150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DB4459-8CA4-E8C7-5556-25C72294F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35935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2171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1497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E5EE7-DDEF-28AF-E57F-CB234F426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84202FD-BB45-2E6A-2B10-B4430157A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7C5B030-A7EE-8C68-65A8-D4C590E46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2612A4-96C1-C191-1C61-73C33D909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2154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3213B-BD8C-BB64-CC71-98DEA6173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23036B5-23E8-67FE-F061-FA4B8893AF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7C125A0-4BAB-C0D1-3E8B-3C6A01BC7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8591F47-8136-039C-4D74-397EA7E47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5989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3B485-6D60-05AC-7EF3-033895120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9352F85-66A6-E0CC-7CC2-FA5A756BD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04BC157-F4A7-E845-15F5-80C6BF2C2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60D217-A3E0-65AD-8959-C6468AC11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663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62C84-E3D6-2BA7-2916-1DBC75D0B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DD22AE9-AEAB-8C91-EF9C-136CD1EBB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5E939B7-95F1-8CF8-B2E1-C5F8FF9E0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C488A1-56AF-E632-C0BC-F9F5803BFE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0673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5DC6F-F0EC-F9E2-DAB4-C17131020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B26D4B5-F905-9C37-F632-CCD556615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9F99A52-19EE-62FD-4F0C-62B915F45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96B8CA-5383-943D-A5BF-E96C8656E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0251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6E15C-C9EF-F240-17F2-DBD2133C9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837BECD-74AF-2FB2-FCB9-739D645B2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594788E-EAF4-4770-D7D9-9540390BE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9C200C-EC8B-DE63-6B38-A7DD5BCA8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92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C2D72-C0EC-5FAA-3DC9-6FE7A6DB6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7E40D8F-E84B-4D82-D1B0-B5095A7385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29BC610-4C17-4CD2-D7B7-1D3E2EDF7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F80A5A-CB5F-F9A4-108D-5496018C0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3213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A9F9C-6B20-3DBB-0FE9-38A173A08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0831639-A138-7555-92D4-5792E565E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92C1683-67C9-500E-4B6E-52DBCC470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6D9CDF-AE35-B58F-33DB-DACA97E8A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775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AC310-0732-5EFF-E27B-DCE85A9BF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E9DE42B-0453-B02B-2B9C-2AB62E97F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F77D5E5-9126-A386-7DC6-87399C43E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D9225A-8A8A-36B2-6567-7C04A1990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920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369AC-7337-2283-932C-F62D3C3C6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516CD5D-39F0-121D-2A1F-9CE2ADA24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BCFA04E-682A-E7AA-88F6-DEC6C2102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B41987-E504-2848-E013-917EB1768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7915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8D8B1-10C8-0F6A-147A-6DD139105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401892D-1EE1-0BB7-7155-4CFA2D29EE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8DF0569-8764-E7DE-42B1-E237E3AA0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528507-2933-C913-44E5-A74B30610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489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CEA4E-1D61-D1AB-6CD0-BE6ACA9FA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1CF7E14-7210-A2C8-995F-B5263F8305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0047340-DD5F-4DCC-B991-4700C35C7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A991A2-FDCB-4916-5E5B-0587CC0D8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63A35-D1CE-D84A-A790-6F9C04875E8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5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EE77CD-7BF0-094E-8BA5-364FEA142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05B2F8E-D945-5F42-90E2-FE58E667B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98DD93-4E86-8F47-B46B-2C424955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11/06/26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C08469-F66B-0D4D-8C93-A4502D57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(PhiPsi 2026)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5B9477-0D90-A94C-A065-A758C84F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670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1579A5-736D-1E46-816D-446B0650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BAFA5DB-5803-1C47-83C8-4FF4E4BE2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00ED9B-1B55-594C-8A30-C9DFAE2F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11/06/26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47646F-566B-C144-8A4E-D3EF037D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(PhiPsi 2026)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8C5F99-0300-094E-AF2F-755DD2CB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897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3A34261-7258-AA4C-9C6A-6916B47AA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DA90277-FF13-F541-8F94-2275131F5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C4877B-03E3-9741-A8F4-392472715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11/06/26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B94168-D105-EA40-AA6B-EB13EEE6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(PhiPsi 2026)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AAA413-F57B-3C42-B3F2-53F3946C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34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F6C105-8D14-DE4D-9F1D-3F7C6B24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76338B-3A29-A540-9094-74117A44B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ED7B9-B828-5644-9EBE-85DD1718D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11/06/26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2DC6A8-5651-7F49-BF42-8311395C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(PhiPsi 2026)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7DE478-2471-FF45-8FAB-4111536D4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795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AF7571-EAE6-D540-B874-0799F2CA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867072-3BE6-2A40-8D34-E7B3C5C9C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ACE726-95E0-A349-BE23-129E3E77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11/06/26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2B3281-77CC-F84C-904F-361C6EB35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(PhiPsi 2026)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9061AC-CB73-BC47-9112-41636584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50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31350F-42D0-D643-AE31-EDD6DF97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BEC178-C1DD-3D41-B905-ED4216DDDD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59F203-FA7B-C04E-A38B-C2400308C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2264DE-5985-8A4F-B6F2-D232C8F3B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11/06/26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2D4EA2-8583-0542-B0CD-3117C1AE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(PhiPsi 2026)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D80D56-BE79-7B43-BAB2-704F58B2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33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FC601-FF33-784A-906C-4032E2AB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E9068B-EE3F-CE47-AE9F-75B7E72E8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0C94AF-FFEA-054E-8240-F224B23E0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D71CEBA-B2D8-074C-856D-300163B40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387C74D-E97D-3243-B80D-A02826216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BFD62CA-CD9D-AC45-BAC2-E3DD6BC2C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11/06/26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9C5ED5B-DB34-2548-AA4B-F2A76CBBC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(PhiPsi 2026)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ABEA430-213B-0C4F-901A-2AD34EC7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262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88C3B2-7AAD-2245-B4AA-45DD10CC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41BE7E0-8925-9449-A381-5E64BB6B4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11/06/26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6E9C42-7068-854A-BE79-A8F9F51C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(PhiPsi 2026)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E22B66-2090-E149-86F2-B429D6B8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22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29054A9-F212-FC42-B4A1-96E1E51F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11/06/26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048B099-DD8C-314C-88B6-3E80160B8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(PhiPsi 2026)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D8F547-CB32-E948-9416-E5276DCC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57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965C5-9049-9F42-BFF7-24070ACD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7994D1-144D-A049-BBCB-156339F3E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A1CF8D-270B-094E-AFA6-3A9AB1600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65C840-C4E0-6F41-86D7-E7AAF2A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11/06/26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806DA0-66EC-5B4A-BD99-6D4C83485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(PhiPsi 2026)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BD3285-D85B-C543-8C40-E181595C5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43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B90F43-D992-6348-A16E-89D7AA12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35C99F8-7E31-2147-B752-EB8111B3B7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F66E8C-48B1-EA4D-B111-2DB9A6810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10CAD4-5A1A-B545-B81A-591CC32DC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11/06/26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2BACB6F-2434-E34E-BBC8-B33ED9FA1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(PhiPsi 2026)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9E18231-4D9B-4A46-A143-3B395428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77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793CD41-6812-D842-9261-1D43AD2AF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2BFF38-9769-054F-B0B0-977097C44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09490A-FEDF-D84A-B2C2-5582FD5AE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11/06/26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31D7F8-67FF-8C47-9019-8CFF42182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E.Bottalico - (PhiPsi 2026)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FEDAB5-9B29-354A-803D-0EDB8CA0E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0D9D0-DDD2-544A-B92F-5E1B37251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791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4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20.png"/><Relationship Id="rId5" Type="http://schemas.openxmlformats.org/officeDocument/2006/relationships/image" Target="../media/image44.png"/><Relationship Id="rId10" Type="http://schemas.openxmlformats.org/officeDocument/2006/relationships/image" Target="../media/image19.png"/><Relationship Id="rId4" Type="http://schemas.openxmlformats.org/officeDocument/2006/relationships/customXml" Target="../ink/ink3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6.png"/><Relationship Id="rId3" Type="http://schemas.openxmlformats.org/officeDocument/2006/relationships/image" Target="../media/image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10" Type="http://schemas.openxmlformats.org/officeDocument/2006/relationships/image" Target="../media/image50.png"/><Relationship Id="rId4" Type="http://schemas.openxmlformats.org/officeDocument/2006/relationships/image" Target="../media/image32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ijclab.in2p3.fr/event/11652/contributions/39049/attachments/26132/38648/g_2_workshop_AP.pdf" TargetMode="External"/><Relationship Id="rId5" Type="http://schemas.openxmlformats.org/officeDocument/2006/relationships/hyperlink" Target="https://muon-gm2-theory.illinois.edu/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s.aps.org/prl/abstract/10.1103/PhysRevLett.134.245001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l/abstract/10.1103/PhysRevLett.134.245001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%5bhttps:/journals.aps.org/prl/accepted/10.1103/8nxx-srgz%5d" TargetMode="Externa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6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arxiv.org/pdf/2507.11268" TargetMode="Externa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1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customXml" Target="../ink/ink7.xml"/><Relationship Id="rId3" Type="http://schemas.openxmlformats.org/officeDocument/2006/relationships/image" Target="../media/image4.png"/><Relationship Id="rId7" Type="http://schemas.openxmlformats.org/officeDocument/2006/relationships/image" Target="../media/image75.png"/><Relationship Id="rId12" Type="http://schemas.openxmlformats.org/officeDocument/2006/relationships/image" Target="../media/image71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73.png"/><Relationship Id="rId5" Type="http://schemas.openxmlformats.org/officeDocument/2006/relationships/image" Target="../media/image701.png"/><Relationship Id="rId15" Type="http://schemas.openxmlformats.org/officeDocument/2006/relationships/customXml" Target="../ink/ink8.xml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6.png"/><Relationship Id="rId1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0.png"/><Relationship Id="rId4" Type="http://schemas.openxmlformats.org/officeDocument/2006/relationships/image" Target="../media/image7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0.png"/><Relationship Id="rId4" Type="http://schemas.openxmlformats.org/officeDocument/2006/relationships/image" Target="../media/image7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5" Type="http://schemas.openxmlformats.org/officeDocument/2006/relationships/image" Target="../media/image730.png"/><Relationship Id="rId4" Type="http://schemas.openxmlformats.org/officeDocument/2006/relationships/image" Target="../media/image7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5" Type="http://schemas.openxmlformats.org/officeDocument/2006/relationships/image" Target="../media/image750.png"/><Relationship Id="rId4" Type="http://schemas.openxmlformats.org/officeDocument/2006/relationships/image" Target="../media/image7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png"/><Relationship Id="rId7" Type="http://schemas.openxmlformats.org/officeDocument/2006/relationships/image" Target="../media/image7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10" Type="http://schemas.openxmlformats.org/officeDocument/2006/relationships/image" Target="../media/image92.jpg"/><Relationship Id="rId4" Type="http://schemas.openxmlformats.org/officeDocument/2006/relationships/image" Target="../media/image24.jpeg"/><Relationship Id="rId9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1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5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4" Type="http://schemas.openxmlformats.org/officeDocument/2006/relationships/image" Target="../media/image8.gif"/><Relationship Id="rId9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9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41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14120-4D17-11E2-885C-30E5D0260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957E2D3-961A-59E9-9F33-0CC8AACB7C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</a:blip>
          <a:srcRect t="22774" b="30446"/>
          <a:stretch>
            <a:fillRect/>
          </a:stretch>
        </p:blipFill>
        <p:spPr>
          <a:xfrm>
            <a:off x="11600" y="0"/>
            <a:ext cx="12200172" cy="4280416"/>
          </a:xfrm>
          <a:prstGeom prst="rect">
            <a:avLst/>
          </a:prstGeom>
          <a:effectLst>
            <a:softEdge rad="227795"/>
          </a:effectLst>
        </p:spPr>
      </p:pic>
      <p:pic>
        <p:nvPicPr>
          <p:cNvPr id="3" name="図 9" descr="建物, 屋内, トラック, いっぱ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01335E4-08C3-B327-250B-AD581EDD72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3" b="30473"/>
          <a:stretch>
            <a:fillRect/>
          </a:stretch>
        </p:blipFill>
        <p:spPr>
          <a:xfrm>
            <a:off x="-52193" y="3764602"/>
            <a:ext cx="12340215" cy="3093397"/>
          </a:xfrm>
          <a:prstGeom prst="rect">
            <a:avLst/>
          </a:prstGeom>
          <a:effectLst>
            <a:softEdge rad="208638"/>
          </a:effectLst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EAE397C3-CF6D-A859-810E-505FD06CA1E4}"/>
              </a:ext>
            </a:extLst>
          </p:cNvPr>
          <p:cNvSpPr/>
          <p:nvPr/>
        </p:nvSpPr>
        <p:spPr>
          <a:xfrm>
            <a:off x="2766606" y="4348481"/>
            <a:ext cx="6710175" cy="1872529"/>
          </a:xfrm>
          <a:prstGeom prst="roundRect">
            <a:avLst/>
          </a:prstGeom>
          <a:solidFill>
            <a:schemeClr val="bg1">
              <a:alpha val="69479"/>
            </a:schemeClr>
          </a:solidFill>
          <a:ln>
            <a:noFill/>
          </a:ln>
          <a:effectLst>
            <a:softEdge rad="112946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noProof="0" dirty="0">
                <a:solidFill>
                  <a:srgbClr val="002060"/>
                </a:solidFill>
                <a:latin typeface="+mj-lt"/>
              </a:rPr>
              <a:t>E. Bottalico on behalf of g-2 collaboration </a:t>
            </a:r>
          </a:p>
          <a:p>
            <a:pPr algn="ctr"/>
            <a:r>
              <a:rPr lang="it-IT" sz="2800" b="1" dirty="0" err="1">
                <a:solidFill>
                  <a:srgbClr val="002060"/>
                </a:solidFill>
                <a:latin typeface="+mj-lt"/>
              </a:rPr>
              <a:t>PhiPsi</a:t>
            </a:r>
            <a:r>
              <a:rPr lang="it-IT" sz="2800" b="1" dirty="0">
                <a:solidFill>
                  <a:srgbClr val="002060"/>
                </a:solidFill>
                <a:latin typeface="+mj-lt"/>
              </a:rPr>
              <a:t> 2026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  <a:latin typeface="+mj-lt"/>
              </a:rPr>
              <a:t>11</a:t>
            </a:r>
            <a:r>
              <a:rPr lang="it-IT" sz="2800" b="1" baseline="30000" dirty="0">
                <a:solidFill>
                  <a:srgbClr val="002060"/>
                </a:solidFill>
                <a:latin typeface="+mj-lt"/>
              </a:rPr>
              <a:t>th</a:t>
            </a:r>
            <a:r>
              <a:rPr lang="it-IT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+mj-lt"/>
              </a:rPr>
              <a:t>June</a:t>
            </a:r>
            <a:r>
              <a:rPr lang="it-IT" sz="2800" b="1" dirty="0">
                <a:solidFill>
                  <a:srgbClr val="002060"/>
                </a:solidFill>
                <a:latin typeface="+mj-lt"/>
              </a:rPr>
              <a:t> 2026</a:t>
            </a:r>
          </a:p>
        </p:txBody>
      </p:sp>
      <p:pic>
        <p:nvPicPr>
          <p:cNvPr id="14" name="Immagine 13" descr="Immagine che contiene Carattere, bianco, testo, linea&#10;&#10;Descrizione generata automaticamente">
            <a:extLst>
              <a:ext uri="{FF2B5EF4-FFF2-40B4-BE49-F238E27FC236}">
                <a16:creationId xmlns:a16="http://schemas.microsoft.com/office/drawing/2014/main" id="{3760DDD0-1FC7-317D-AFCF-D5CAEB44F1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-8172" y="1"/>
            <a:ext cx="2697799" cy="899266"/>
          </a:xfrm>
          <a:prstGeom prst="rect">
            <a:avLst/>
          </a:prstGeom>
        </p:spPr>
      </p:pic>
      <p:pic>
        <p:nvPicPr>
          <p:cNvPr id="15" name="Immagine 1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04AA5A0-CD37-C184-37C3-7EB44B1F7E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383" b="33601"/>
          <a:stretch/>
        </p:blipFill>
        <p:spPr>
          <a:xfrm>
            <a:off x="8591364" y="0"/>
            <a:ext cx="3652024" cy="899266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BA89DB81-8728-707E-DE95-E2196AE28C01}"/>
              </a:ext>
            </a:extLst>
          </p:cNvPr>
          <p:cNvSpPr/>
          <p:nvPr/>
        </p:nvSpPr>
        <p:spPr>
          <a:xfrm flipV="1">
            <a:off x="4328511" y="4231850"/>
            <a:ext cx="3514228" cy="45719"/>
          </a:xfrm>
          <a:prstGeom prst="rect">
            <a:avLst/>
          </a:prstGeom>
          <a:solidFill>
            <a:srgbClr val="A07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F848DBEF-C5E5-B616-7125-415F2E3FBA5B}"/>
              </a:ext>
            </a:extLst>
          </p:cNvPr>
          <p:cNvSpPr/>
          <p:nvPr/>
        </p:nvSpPr>
        <p:spPr>
          <a:xfrm>
            <a:off x="49360" y="2487958"/>
            <a:ext cx="12090223" cy="1872530"/>
          </a:xfrm>
          <a:prstGeom prst="roundRect">
            <a:avLst>
              <a:gd name="adj" fmla="val 21212"/>
            </a:avLst>
          </a:prstGeom>
          <a:solidFill>
            <a:schemeClr val="bg1">
              <a:alpha val="47106"/>
            </a:schemeClr>
          </a:solidFill>
          <a:ln>
            <a:solidFill>
              <a:srgbClr val="A07011"/>
            </a:solidFill>
          </a:ln>
          <a:effectLst>
            <a:softEdge rad="10340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002060"/>
                </a:solidFill>
                <a:latin typeface="+mj-lt"/>
              </a:rPr>
              <a:t>Status of J-PARC muon g-2/EDM experiment</a:t>
            </a:r>
          </a:p>
        </p:txBody>
      </p:sp>
    </p:spTree>
    <p:extLst>
      <p:ext uri="{BB962C8B-B14F-4D97-AF65-F5344CB8AC3E}">
        <p14:creationId xmlns:p14="http://schemas.microsoft.com/office/powerpoint/2010/main" val="770693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BB2D4-2189-ED9A-89A2-5A3B17603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337A105-07C5-D8B5-D9ED-D5393A5A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5B9209A-3C54-9A7C-F4B3-3037FE1E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10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578154B-323D-553D-9D43-68DE2F013168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B1CA436-0CDD-2807-CC2E-C21F1B510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850B6427-4EED-8BA5-143E-9535E137AD96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B02F4F7-01F4-D93D-28B9-722487A55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738" y="-1"/>
            <a:ext cx="12479338" cy="6965445"/>
          </a:xfrm>
          <a:prstGeom prst="rect">
            <a:avLst/>
          </a:prstGeom>
          <a:scene3d>
            <a:camera prst="orthographicFront">
              <a:rot lat="0" lon="0" rev="21552000"/>
            </a:camera>
            <a:lightRig rig="threePt" dir="t"/>
          </a:scene3d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1F0B1492-26F2-E102-4216-B91E2FFB0D28}"/>
                  </a:ext>
                </a:extLst>
              </p14:cNvPr>
              <p14:cNvContentPartPr/>
              <p14:nvPr/>
            </p14:nvContentPartPr>
            <p14:xfrm>
              <a:off x="1556662" y="-1435410"/>
              <a:ext cx="36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1F0B1492-26F2-E102-4216-B91E2FFB0D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0662" y="-1651410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36A1636C-2321-C637-9A2A-6199A73CCA56}"/>
                  </a:ext>
                </a:extLst>
              </p14:cNvPr>
              <p14:cNvContentPartPr/>
              <p14:nvPr/>
            </p14:nvContentPartPr>
            <p14:xfrm>
              <a:off x="886702" y="-356490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36A1636C-2321-C637-9A2A-6199A73CCA5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0702" y="-572490"/>
                <a:ext cx="72000" cy="432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21DB4802-13C8-BCE5-E4DF-09CABBA0EA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670" y="3123684"/>
            <a:ext cx="6512447" cy="239408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DB69EE6-77C5-FAC8-EAD4-CB0F193552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7802" y="3990458"/>
            <a:ext cx="3030797" cy="9771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BD32B3C-08FE-F20C-0E0D-718D25D569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4050" y="1987841"/>
            <a:ext cx="3314700" cy="10922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8610584-2397-11E6-D328-7489C22B26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9099" y="2348017"/>
            <a:ext cx="3314701" cy="11952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4630C5A-14F4-F3C9-41E0-C13F90C25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5566800"/>
            <a:ext cx="1358900" cy="69215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B9C4156-7C88-0BA5-8E8D-9DA5F6BC4F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978215">
            <a:off x="11207971" y="1247916"/>
            <a:ext cx="1085629" cy="119769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4BA3426-E3A1-9782-C723-C10239BD5B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7082" y="4707719"/>
            <a:ext cx="3318753" cy="10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7B3A6-1801-51BE-C78E-9531681E8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EB11D1A6-5686-9EA1-F320-DF89F058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4CDF218-73B5-2EB4-6AF8-0C37064B0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11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FBD5795-EB96-FAEF-6381-87F5A49000DF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CFECE23-4FC0-FB96-F97F-014B102D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A98948F-2548-7A2C-C4D4-C17299F91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A1798283-A172-8C85-A84F-2165C7B0434F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996B3DB-66CA-89CA-F6C1-CDEC4900EEF7}"/>
              </a:ext>
            </a:extLst>
          </p:cNvPr>
          <p:cNvSpPr txBox="1">
            <a:spLocks/>
          </p:cNvSpPr>
          <p:nvPr/>
        </p:nvSpPr>
        <p:spPr>
          <a:xfrm>
            <a:off x="1552052" y="-151626"/>
            <a:ext cx="9555045" cy="910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60179"/>
                </a:solidFill>
              </a:rPr>
              <a:t>Muon g-2 at J-PARC (E34) 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D2FF5981-8556-E6FB-7FA9-B469197483FD}"/>
              </a:ext>
            </a:extLst>
          </p:cNvPr>
          <p:cNvCxnSpPr>
            <a:cxnSpLocks/>
          </p:cNvCxnSpPr>
          <p:nvPr/>
        </p:nvCxnSpPr>
        <p:spPr>
          <a:xfrm>
            <a:off x="3149397" y="547964"/>
            <a:ext cx="6164011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4" name="テキスト ボックス 16">
            <a:extLst>
              <a:ext uri="{FF2B5EF4-FFF2-40B4-BE49-F238E27FC236}">
                <a16:creationId xmlns:a16="http://schemas.microsoft.com/office/drawing/2014/main" id="{0C74AE34-5E95-E3BE-EA69-6BE574D09183}"/>
              </a:ext>
            </a:extLst>
          </p:cNvPr>
          <p:cNvSpPr txBox="1"/>
          <p:nvPr/>
        </p:nvSpPr>
        <p:spPr>
          <a:xfrm>
            <a:off x="1755669" y="631308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168" name="テキスト ボックス 20">
            <a:extLst>
              <a:ext uri="{FF2B5EF4-FFF2-40B4-BE49-F238E27FC236}">
                <a16:creationId xmlns:a16="http://schemas.microsoft.com/office/drawing/2014/main" id="{4E690563-F0C8-A496-3B03-EDA87F2AF6F1}"/>
              </a:ext>
            </a:extLst>
          </p:cNvPr>
          <p:cNvSpPr txBox="1"/>
          <p:nvPr/>
        </p:nvSpPr>
        <p:spPr>
          <a:xfrm>
            <a:off x="7718393" y="6458818"/>
            <a:ext cx="1775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200" name="直線矢印コネクタ 18">
            <a:extLst>
              <a:ext uri="{FF2B5EF4-FFF2-40B4-BE49-F238E27FC236}">
                <a16:creationId xmlns:a16="http://schemas.microsoft.com/office/drawing/2014/main" id="{7B3AF507-23E6-2054-CCE8-9C265968772E}"/>
              </a:ext>
            </a:extLst>
          </p:cNvPr>
          <p:cNvCxnSpPr>
            <a:cxnSpLocks/>
          </p:cNvCxnSpPr>
          <p:nvPr/>
        </p:nvCxnSpPr>
        <p:spPr>
          <a:xfrm>
            <a:off x="8168411" y="5786551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01" name="テキスト ボックス 19">
            <a:extLst>
              <a:ext uri="{FF2B5EF4-FFF2-40B4-BE49-F238E27FC236}">
                <a16:creationId xmlns:a16="http://schemas.microsoft.com/office/drawing/2014/main" id="{AE53A0C2-D2D2-112F-EA47-1800EF594B58}"/>
              </a:ext>
            </a:extLst>
          </p:cNvPr>
          <p:cNvSpPr txBox="1"/>
          <p:nvPr/>
        </p:nvSpPr>
        <p:spPr>
          <a:xfrm>
            <a:off x="7982835" y="5414343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202" name="テキスト ボックス 20">
            <a:extLst>
              <a:ext uri="{FF2B5EF4-FFF2-40B4-BE49-F238E27FC236}">
                <a16:creationId xmlns:a16="http://schemas.microsoft.com/office/drawing/2014/main" id="{AE85E86E-0DBD-2DEB-02F8-C6F0BA51B764}"/>
              </a:ext>
            </a:extLst>
          </p:cNvPr>
          <p:cNvSpPr txBox="1"/>
          <p:nvPr/>
        </p:nvSpPr>
        <p:spPr>
          <a:xfrm>
            <a:off x="7537922" y="6432711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5542DBD9-F1DF-2EB4-B3C6-40C92067BA5A}"/>
              </a:ext>
            </a:extLst>
          </p:cNvPr>
          <p:cNvGrpSpPr/>
          <p:nvPr/>
        </p:nvGrpSpPr>
        <p:grpSpPr>
          <a:xfrm>
            <a:off x="706036" y="689443"/>
            <a:ext cx="10779928" cy="5578517"/>
            <a:chOff x="1294805" y="689442"/>
            <a:chExt cx="9144000" cy="4731939"/>
          </a:xfrm>
        </p:grpSpPr>
        <p:pic>
          <p:nvPicPr>
            <p:cNvPr id="5173" name="図 72">
              <a:extLst>
                <a:ext uri="{FF2B5EF4-FFF2-40B4-BE49-F238E27FC236}">
                  <a16:creationId xmlns:a16="http://schemas.microsoft.com/office/drawing/2014/main" id="{8FAC7F18-7780-036D-990E-200141292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4805" y="689442"/>
              <a:ext cx="9144000" cy="4731939"/>
            </a:xfrm>
            <a:prstGeom prst="rect">
              <a:avLst/>
            </a:prstGeom>
          </p:spPr>
        </p:pic>
        <p:sp>
          <p:nvSpPr>
            <p:cNvPr id="5180" name="テキスト ボックス 73">
              <a:extLst>
                <a:ext uri="{FF2B5EF4-FFF2-40B4-BE49-F238E27FC236}">
                  <a16:creationId xmlns:a16="http://schemas.microsoft.com/office/drawing/2014/main" id="{02021D63-07AA-A93C-64DC-33CB89AD6A6D}"/>
                </a:ext>
              </a:extLst>
            </p:cNvPr>
            <p:cNvSpPr txBox="1"/>
            <p:nvPr/>
          </p:nvSpPr>
          <p:spPr>
            <a:xfrm rot="763288">
              <a:off x="7248192" y="3992299"/>
              <a:ext cx="604333" cy="198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212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1" name="テキスト ボックス 74">
              <a:extLst>
                <a:ext uri="{FF2B5EF4-FFF2-40B4-BE49-F238E27FC236}">
                  <a16:creationId xmlns:a16="http://schemas.microsoft.com/office/drawing/2014/main" id="{D5D03C4A-26B5-55E4-5214-EA170689D302}"/>
                </a:ext>
              </a:extLst>
            </p:cNvPr>
            <p:cNvSpPr txBox="1"/>
            <p:nvPr/>
          </p:nvSpPr>
          <p:spPr>
            <a:xfrm rot="907228">
              <a:off x="3165290" y="3240960"/>
              <a:ext cx="58007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25 </a:t>
              </a:r>
              <a:r>
                <a:rPr kumimoji="1" lang="en-US" altLang="ja-JP" sz="1292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2" name="テキスト ボックス 75">
              <a:extLst>
                <a:ext uri="{FF2B5EF4-FFF2-40B4-BE49-F238E27FC236}">
                  <a16:creationId xmlns:a16="http://schemas.microsoft.com/office/drawing/2014/main" id="{0927524B-FAF4-BCD2-EE6B-183170CDA2A6}"/>
                </a:ext>
              </a:extLst>
            </p:cNvPr>
            <p:cNvSpPr txBox="1"/>
            <p:nvPr/>
          </p:nvSpPr>
          <p:spPr>
            <a:xfrm rot="859156">
              <a:off x="1307181" y="2911890"/>
              <a:ext cx="115178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Symbol" pitchFamily="2" charset="2"/>
                  <a:ea typeface="ＭＳ Ｐゴシック" panose="020B0600070205080204" pitchFamily="34" charset="-128"/>
                </a:rPr>
                <a:t>m</a:t>
              </a: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+(4 MeV)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3" name="正方形/長方形 78">
              <a:extLst>
                <a:ext uri="{FF2B5EF4-FFF2-40B4-BE49-F238E27FC236}">
                  <a16:creationId xmlns:a16="http://schemas.microsoft.com/office/drawing/2014/main" id="{4D5631ED-060C-9FC5-EBD3-8D9EC72378DC}"/>
                </a:ext>
              </a:extLst>
            </p:cNvPr>
            <p:cNvSpPr/>
            <p:nvPr/>
          </p:nvSpPr>
          <p:spPr>
            <a:xfrm>
              <a:off x="2356094" y="1347822"/>
              <a:ext cx="1091391" cy="482901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graphite</a:t>
              </a:r>
            </a:p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target</a:t>
              </a:r>
            </a:p>
          </p:txBody>
        </p:sp>
        <p:sp>
          <p:nvSpPr>
            <p:cNvPr id="5184" name="フリーフォーム 79">
              <a:extLst>
                <a:ext uri="{FF2B5EF4-FFF2-40B4-BE49-F238E27FC236}">
                  <a16:creationId xmlns:a16="http://schemas.microsoft.com/office/drawing/2014/main" id="{450A1B74-2EA5-DB3E-8C8C-A2060400F075}"/>
                </a:ext>
              </a:extLst>
            </p:cNvPr>
            <p:cNvSpPr/>
            <p:nvPr/>
          </p:nvSpPr>
          <p:spPr>
            <a:xfrm>
              <a:off x="1307596" y="1836092"/>
              <a:ext cx="2327563" cy="1087049"/>
            </a:xfrm>
            <a:custGeom>
              <a:avLst/>
              <a:gdLst>
                <a:gd name="connsiteX0" fmla="*/ 13854 w 2521527"/>
                <a:gd name="connsiteY0" fmla="*/ 110836 h 1177636"/>
                <a:gd name="connsiteX1" fmla="*/ 0 w 2521527"/>
                <a:gd name="connsiteY1" fmla="*/ 983673 h 1177636"/>
                <a:gd name="connsiteX2" fmla="*/ 1108363 w 2521527"/>
                <a:gd name="connsiteY2" fmla="*/ 1177636 h 1177636"/>
                <a:gd name="connsiteX3" fmla="*/ 2521527 w 2521527"/>
                <a:gd name="connsiteY3" fmla="*/ 1011382 h 1177636"/>
                <a:gd name="connsiteX4" fmla="*/ 2521527 w 2521527"/>
                <a:gd name="connsiteY4" fmla="*/ 498764 h 1177636"/>
                <a:gd name="connsiteX5" fmla="*/ 2355272 w 2521527"/>
                <a:gd name="connsiteY5" fmla="*/ 304800 h 1177636"/>
                <a:gd name="connsiteX6" fmla="*/ 942109 w 2521527"/>
                <a:gd name="connsiteY6" fmla="*/ 318655 h 1177636"/>
                <a:gd name="connsiteX7" fmla="*/ 637309 w 2521527"/>
                <a:gd name="connsiteY7" fmla="*/ 83127 h 1177636"/>
                <a:gd name="connsiteX8" fmla="*/ 387927 w 2521527"/>
                <a:gd name="connsiteY8" fmla="*/ 0 h 1177636"/>
                <a:gd name="connsiteX9" fmla="*/ 13854 w 2521527"/>
                <a:gd name="connsiteY9" fmla="*/ 110836 h 117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527" h="1177636">
                  <a:moveTo>
                    <a:pt x="13854" y="110836"/>
                  </a:moveTo>
                  <a:lnTo>
                    <a:pt x="0" y="983673"/>
                  </a:lnTo>
                  <a:lnTo>
                    <a:pt x="1108363" y="1177636"/>
                  </a:lnTo>
                  <a:lnTo>
                    <a:pt x="2521527" y="1011382"/>
                  </a:lnTo>
                  <a:lnTo>
                    <a:pt x="2521527" y="498764"/>
                  </a:lnTo>
                  <a:lnTo>
                    <a:pt x="2355272" y="304800"/>
                  </a:lnTo>
                  <a:lnTo>
                    <a:pt x="942109" y="318655"/>
                  </a:lnTo>
                  <a:lnTo>
                    <a:pt x="637309" y="83127"/>
                  </a:lnTo>
                  <a:lnTo>
                    <a:pt x="387927" y="0"/>
                  </a:lnTo>
                  <a:lnTo>
                    <a:pt x="13854" y="110836"/>
                  </a:lnTo>
                  <a:close/>
                </a:path>
              </a:pathLst>
            </a:custGeom>
            <a:solidFill>
              <a:srgbClr val="F79646">
                <a:lumMod val="75000"/>
                <a:alpha val="22000"/>
              </a:srgbClr>
            </a:solidFill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ja-JP" altLang="en-US" sz="1662" ker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5185" name="テキスト ボックス 80">
              <a:extLst>
                <a:ext uri="{FF2B5EF4-FFF2-40B4-BE49-F238E27FC236}">
                  <a16:creationId xmlns:a16="http://schemas.microsoft.com/office/drawing/2014/main" id="{AF1CD8BC-ED86-CC58-5B7D-56EE548DC17C}"/>
                </a:ext>
              </a:extLst>
            </p:cNvPr>
            <p:cNvSpPr txBox="1"/>
            <p:nvPr/>
          </p:nvSpPr>
          <p:spPr>
            <a:xfrm>
              <a:off x="2171127" y="1729970"/>
              <a:ext cx="2093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Constructed in 2021</a:t>
              </a:r>
            </a:p>
          </p:txBody>
        </p:sp>
        <p:sp>
          <p:nvSpPr>
            <p:cNvPr id="5186" name="テキスト ボックス 83">
              <a:extLst>
                <a:ext uri="{FF2B5EF4-FFF2-40B4-BE49-F238E27FC236}">
                  <a16:creationId xmlns:a16="http://schemas.microsoft.com/office/drawing/2014/main" id="{88546971-C2B1-34A1-B8EA-BB92C14531D1}"/>
                </a:ext>
              </a:extLst>
            </p:cNvPr>
            <p:cNvSpPr txBox="1"/>
            <p:nvPr/>
          </p:nvSpPr>
          <p:spPr>
            <a:xfrm rot="907228">
              <a:off x="3939787" y="3408662"/>
              <a:ext cx="504731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4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7" name="テキスト ボックス 84">
              <a:extLst>
                <a:ext uri="{FF2B5EF4-FFF2-40B4-BE49-F238E27FC236}">
                  <a16:creationId xmlns:a16="http://schemas.microsoft.com/office/drawing/2014/main" id="{A31FDB51-0E06-0A85-62DF-24F179A7803E}"/>
                </a:ext>
              </a:extLst>
            </p:cNvPr>
            <p:cNvSpPr txBox="1"/>
            <p:nvPr/>
          </p:nvSpPr>
          <p:spPr>
            <a:xfrm rot="584827">
              <a:off x="6042074" y="1981105"/>
              <a:ext cx="3344185" cy="461665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srgbClr val="FF000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H-line experimental bldg.</a:t>
              </a:r>
              <a:endParaRPr kumimoji="1" lang="ja-JP" altLang="en-US" sz="2400" kern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8" name="テキスト ボックス 85">
              <a:extLst>
                <a:ext uri="{FF2B5EF4-FFF2-40B4-BE49-F238E27FC236}">
                  <a16:creationId xmlns:a16="http://schemas.microsoft.com/office/drawing/2014/main" id="{24A3EBEB-82A4-0B03-712D-9F236D778AAE}"/>
                </a:ext>
              </a:extLst>
            </p:cNvPr>
            <p:cNvSpPr txBox="1"/>
            <p:nvPr/>
          </p:nvSpPr>
          <p:spPr>
            <a:xfrm rot="584827">
              <a:off x="5274475" y="2617166"/>
              <a:ext cx="2818400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Transmission muon microscope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9" name="テキスト ボックス 86">
              <a:extLst>
                <a:ext uri="{FF2B5EF4-FFF2-40B4-BE49-F238E27FC236}">
                  <a16:creationId xmlns:a16="http://schemas.microsoft.com/office/drawing/2014/main" id="{6A5C266A-9507-B01F-A7EA-8A38CE5FEBD9}"/>
                </a:ext>
              </a:extLst>
            </p:cNvPr>
            <p:cNvSpPr txBox="1"/>
            <p:nvPr/>
          </p:nvSpPr>
          <p:spPr>
            <a:xfrm rot="584827">
              <a:off x="8943009" y="3808192"/>
              <a:ext cx="928459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g-2/EDM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90" name="テキスト ボックス 89">
              <a:extLst>
                <a:ext uri="{FF2B5EF4-FFF2-40B4-BE49-F238E27FC236}">
                  <a16:creationId xmlns:a16="http://schemas.microsoft.com/office/drawing/2014/main" id="{63347B9D-D989-8ECB-A6AC-627EE6E9BA98}"/>
                </a:ext>
              </a:extLst>
            </p:cNvPr>
            <p:cNvSpPr txBox="1"/>
            <p:nvPr/>
          </p:nvSpPr>
          <p:spPr>
            <a:xfrm rot="823208">
              <a:off x="1359307" y="2220229"/>
              <a:ext cx="947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Muon beam</a:t>
              </a:r>
              <a:endParaRPr kumimoji="1" lang="ja-JP" altLang="en-US" sz="12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cxnSp>
          <p:nvCxnSpPr>
            <p:cNvPr id="5191" name="直線矢印コネクタ 90">
              <a:extLst>
                <a:ext uri="{FF2B5EF4-FFF2-40B4-BE49-F238E27FC236}">
                  <a16:creationId xmlns:a16="http://schemas.microsoft.com/office/drawing/2014/main" id="{650370F4-EC7D-40DB-D9E1-AD272CBB3D00}"/>
                </a:ext>
              </a:extLst>
            </p:cNvPr>
            <p:cNvCxnSpPr>
              <a:cxnSpLocks/>
            </p:cNvCxnSpPr>
            <p:nvPr/>
          </p:nvCxnSpPr>
          <p:spPr>
            <a:xfrm>
              <a:off x="1371781" y="2356343"/>
              <a:ext cx="1110649" cy="26985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5196" name="正方形/長方形 12">
              <a:extLst>
                <a:ext uri="{FF2B5EF4-FFF2-40B4-BE49-F238E27FC236}">
                  <a16:creationId xmlns:a16="http://schemas.microsoft.com/office/drawing/2014/main" id="{C0736AFA-3AD3-547D-D2C7-F89304A48BB9}"/>
                </a:ext>
              </a:extLst>
            </p:cNvPr>
            <p:cNvSpPr/>
            <p:nvPr/>
          </p:nvSpPr>
          <p:spPr>
            <a:xfrm rot="652335">
              <a:off x="8531311" y="4879868"/>
              <a:ext cx="1190769" cy="409726"/>
            </a:xfrm>
            <a:prstGeom prst="rect">
              <a:avLst/>
            </a:prstGeom>
            <a:solidFill>
              <a:schemeClr val="bg1">
                <a:alpha val="57707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585" dirty="0">
                  <a:solidFill>
                    <a:srgbClr val="00B05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storage</a:t>
              </a:r>
            </a:p>
          </p:txBody>
        </p:sp>
        <p:sp>
          <p:nvSpPr>
            <p:cNvPr id="5197" name="正方形/長方形 13">
              <a:extLst>
                <a:ext uri="{FF2B5EF4-FFF2-40B4-BE49-F238E27FC236}">
                  <a16:creationId xmlns:a16="http://schemas.microsoft.com/office/drawing/2014/main" id="{810B30B1-6629-D397-7AA5-A3C744C06FB2}"/>
                </a:ext>
              </a:extLst>
            </p:cNvPr>
            <p:cNvSpPr/>
            <p:nvPr/>
          </p:nvSpPr>
          <p:spPr>
            <a:xfrm rot="652335">
              <a:off x="4681616" y="3537639"/>
              <a:ext cx="2209587" cy="454560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400" b="1" dirty="0">
                  <a:solidFill>
                    <a:srgbClr val="FF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acceleration</a:t>
              </a:r>
            </a:p>
          </p:txBody>
        </p:sp>
        <p:sp>
          <p:nvSpPr>
            <p:cNvPr id="5198" name="正方形/長方形 14">
              <a:extLst>
                <a:ext uri="{FF2B5EF4-FFF2-40B4-BE49-F238E27FC236}">
                  <a16:creationId xmlns:a16="http://schemas.microsoft.com/office/drawing/2014/main" id="{292FDD10-E4DC-5936-25A4-23FD7C576B8E}"/>
                </a:ext>
              </a:extLst>
            </p:cNvPr>
            <p:cNvSpPr/>
            <p:nvPr/>
          </p:nvSpPr>
          <p:spPr>
            <a:xfrm rot="1020717">
              <a:off x="2197087" y="2983113"/>
              <a:ext cx="1152458" cy="393005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solidFill>
                    <a:srgbClr val="071C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cooling</a:t>
              </a:r>
            </a:p>
          </p:txBody>
        </p:sp>
        <p:sp>
          <p:nvSpPr>
            <p:cNvPr id="11" name="正方形/長方形 13">
              <a:extLst>
                <a:ext uri="{FF2B5EF4-FFF2-40B4-BE49-F238E27FC236}">
                  <a16:creationId xmlns:a16="http://schemas.microsoft.com/office/drawing/2014/main" id="{945BD700-7660-55D9-B595-97A564042BAE}"/>
                </a:ext>
              </a:extLst>
            </p:cNvPr>
            <p:cNvSpPr/>
            <p:nvPr/>
          </p:nvSpPr>
          <p:spPr>
            <a:xfrm rot="2292443">
              <a:off x="7904668" y="3436673"/>
              <a:ext cx="1011696" cy="333364"/>
            </a:xfrm>
            <a:prstGeom prst="rect">
              <a:avLst/>
            </a:prstGeom>
            <a:solidFill>
              <a:schemeClr val="bg2">
                <a:lumMod val="90000"/>
                <a:alpha val="61161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injection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3575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72CE1-5ABD-CF31-3D4A-611B76F8A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3CAB07B-E4A8-43E6-CE65-BBE40799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61CA041-62AF-7EFB-668F-D2FC3415D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12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5133B2A-E733-2FA7-E651-B16DD9218E64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36DB64F-23C0-56F8-29AD-6720D27D6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9906B5F-C418-6F77-BF24-64EDFD039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351168C-942A-86C3-4928-991EECE2C0B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5144" name="テキスト ボックス 16">
            <a:extLst>
              <a:ext uri="{FF2B5EF4-FFF2-40B4-BE49-F238E27FC236}">
                <a16:creationId xmlns:a16="http://schemas.microsoft.com/office/drawing/2014/main" id="{84B4CC6A-CA6C-B8FF-C422-784A4CEA9B81}"/>
              </a:ext>
            </a:extLst>
          </p:cNvPr>
          <p:cNvSpPr txBox="1"/>
          <p:nvPr/>
        </p:nvSpPr>
        <p:spPr>
          <a:xfrm>
            <a:off x="1755669" y="631308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168" name="テキスト ボックス 20">
            <a:extLst>
              <a:ext uri="{FF2B5EF4-FFF2-40B4-BE49-F238E27FC236}">
                <a16:creationId xmlns:a16="http://schemas.microsoft.com/office/drawing/2014/main" id="{6D1FA45B-0205-B707-2294-AE79C0DADCA1}"/>
              </a:ext>
            </a:extLst>
          </p:cNvPr>
          <p:cNvSpPr txBox="1"/>
          <p:nvPr/>
        </p:nvSpPr>
        <p:spPr>
          <a:xfrm>
            <a:off x="7718393" y="6458818"/>
            <a:ext cx="1775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200" name="直線矢印コネクタ 18">
            <a:extLst>
              <a:ext uri="{FF2B5EF4-FFF2-40B4-BE49-F238E27FC236}">
                <a16:creationId xmlns:a16="http://schemas.microsoft.com/office/drawing/2014/main" id="{1B5E75A5-CC53-5FC5-E84A-C0C252B65665}"/>
              </a:ext>
            </a:extLst>
          </p:cNvPr>
          <p:cNvCxnSpPr>
            <a:cxnSpLocks/>
          </p:cNvCxnSpPr>
          <p:nvPr/>
        </p:nvCxnSpPr>
        <p:spPr>
          <a:xfrm>
            <a:off x="8168411" y="5786551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01" name="テキスト ボックス 19">
            <a:extLst>
              <a:ext uri="{FF2B5EF4-FFF2-40B4-BE49-F238E27FC236}">
                <a16:creationId xmlns:a16="http://schemas.microsoft.com/office/drawing/2014/main" id="{304584E6-3246-484B-6104-4CC418C8BC99}"/>
              </a:ext>
            </a:extLst>
          </p:cNvPr>
          <p:cNvSpPr txBox="1"/>
          <p:nvPr/>
        </p:nvSpPr>
        <p:spPr>
          <a:xfrm>
            <a:off x="7982835" y="5414343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202" name="テキスト ボックス 20">
            <a:extLst>
              <a:ext uri="{FF2B5EF4-FFF2-40B4-BE49-F238E27FC236}">
                <a16:creationId xmlns:a16="http://schemas.microsoft.com/office/drawing/2014/main" id="{6BAB589D-3A81-C34C-D664-1B367EDCA7FC}"/>
              </a:ext>
            </a:extLst>
          </p:cNvPr>
          <p:cNvSpPr txBox="1"/>
          <p:nvPr/>
        </p:nvSpPr>
        <p:spPr>
          <a:xfrm>
            <a:off x="7537922" y="6432711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B4C5048-C48C-90EC-4F0C-453009251B1C}"/>
              </a:ext>
            </a:extLst>
          </p:cNvPr>
          <p:cNvGrpSpPr/>
          <p:nvPr/>
        </p:nvGrpSpPr>
        <p:grpSpPr>
          <a:xfrm>
            <a:off x="706036" y="689443"/>
            <a:ext cx="10779928" cy="5578517"/>
            <a:chOff x="1294805" y="689442"/>
            <a:chExt cx="9144000" cy="4731939"/>
          </a:xfrm>
        </p:grpSpPr>
        <p:pic>
          <p:nvPicPr>
            <p:cNvPr id="5173" name="図 72">
              <a:extLst>
                <a:ext uri="{FF2B5EF4-FFF2-40B4-BE49-F238E27FC236}">
                  <a16:creationId xmlns:a16="http://schemas.microsoft.com/office/drawing/2014/main" id="{6069A3D0-390D-3C41-1E00-9423A6304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4805" y="689442"/>
              <a:ext cx="9144000" cy="4731939"/>
            </a:xfrm>
            <a:prstGeom prst="rect">
              <a:avLst/>
            </a:prstGeom>
          </p:spPr>
        </p:pic>
        <p:sp>
          <p:nvSpPr>
            <p:cNvPr id="5180" name="テキスト ボックス 73">
              <a:extLst>
                <a:ext uri="{FF2B5EF4-FFF2-40B4-BE49-F238E27FC236}">
                  <a16:creationId xmlns:a16="http://schemas.microsoft.com/office/drawing/2014/main" id="{42C9363F-D6A4-22BE-FDE7-46D73FF3E456}"/>
                </a:ext>
              </a:extLst>
            </p:cNvPr>
            <p:cNvSpPr txBox="1"/>
            <p:nvPr/>
          </p:nvSpPr>
          <p:spPr>
            <a:xfrm rot="763288">
              <a:off x="7248192" y="3992299"/>
              <a:ext cx="604333" cy="198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212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1" name="テキスト ボックス 74">
              <a:extLst>
                <a:ext uri="{FF2B5EF4-FFF2-40B4-BE49-F238E27FC236}">
                  <a16:creationId xmlns:a16="http://schemas.microsoft.com/office/drawing/2014/main" id="{367AFE14-2045-7A73-8629-EFFACD649477}"/>
                </a:ext>
              </a:extLst>
            </p:cNvPr>
            <p:cNvSpPr txBox="1"/>
            <p:nvPr/>
          </p:nvSpPr>
          <p:spPr>
            <a:xfrm rot="907228">
              <a:off x="3165290" y="3240960"/>
              <a:ext cx="58007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25 </a:t>
              </a:r>
              <a:r>
                <a:rPr kumimoji="1" lang="en-US" altLang="ja-JP" sz="1292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2" name="テキスト ボックス 75">
              <a:extLst>
                <a:ext uri="{FF2B5EF4-FFF2-40B4-BE49-F238E27FC236}">
                  <a16:creationId xmlns:a16="http://schemas.microsoft.com/office/drawing/2014/main" id="{B286BF69-0EB3-562A-F299-C30CC142B372}"/>
                </a:ext>
              </a:extLst>
            </p:cNvPr>
            <p:cNvSpPr txBox="1"/>
            <p:nvPr/>
          </p:nvSpPr>
          <p:spPr>
            <a:xfrm rot="859156">
              <a:off x="1307181" y="2911890"/>
              <a:ext cx="115178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Symbol" pitchFamily="2" charset="2"/>
                  <a:ea typeface="ＭＳ Ｐゴシック" panose="020B0600070205080204" pitchFamily="34" charset="-128"/>
                </a:rPr>
                <a:t>m</a:t>
              </a: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+(4 MeV)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3" name="正方形/長方形 78">
              <a:extLst>
                <a:ext uri="{FF2B5EF4-FFF2-40B4-BE49-F238E27FC236}">
                  <a16:creationId xmlns:a16="http://schemas.microsoft.com/office/drawing/2014/main" id="{BBB64F21-6471-14B4-2C63-466ABEA41FA4}"/>
                </a:ext>
              </a:extLst>
            </p:cNvPr>
            <p:cNvSpPr/>
            <p:nvPr/>
          </p:nvSpPr>
          <p:spPr>
            <a:xfrm>
              <a:off x="2356094" y="1347822"/>
              <a:ext cx="1091391" cy="482901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graphite</a:t>
              </a:r>
            </a:p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target</a:t>
              </a:r>
            </a:p>
          </p:txBody>
        </p:sp>
        <p:sp>
          <p:nvSpPr>
            <p:cNvPr id="5184" name="フリーフォーム 79">
              <a:extLst>
                <a:ext uri="{FF2B5EF4-FFF2-40B4-BE49-F238E27FC236}">
                  <a16:creationId xmlns:a16="http://schemas.microsoft.com/office/drawing/2014/main" id="{AE31A349-ECC4-8506-5D66-7D3596629F63}"/>
                </a:ext>
              </a:extLst>
            </p:cNvPr>
            <p:cNvSpPr/>
            <p:nvPr/>
          </p:nvSpPr>
          <p:spPr>
            <a:xfrm>
              <a:off x="1307596" y="1836092"/>
              <a:ext cx="2327563" cy="1087049"/>
            </a:xfrm>
            <a:custGeom>
              <a:avLst/>
              <a:gdLst>
                <a:gd name="connsiteX0" fmla="*/ 13854 w 2521527"/>
                <a:gd name="connsiteY0" fmla="*/ 110836 h 1177636"/>
                <a:gd name="connsiteX1" fmla="*/ 0 w 2521527"/>
                <a:gd name="connsiteY1" fmla="*/ 983673 h 1177636"/>
                <a:gd name="connsiteX2" fmla="*/ 1108363 w 2521527"/>
                <a:gd name="connsiteY2" fmla="*/ 1177636 h 1177636"/>
                <a:gd name="connsiteX3" fmla="*/ 2521527 w 2521527"/>
                <a:gd name="connsiteY3" fmla="*/ 1011382 h 1177636"/>
                <a:gd name="connsiteX4" fmla="*/ 2521527 w 2521527"/>
                <a:gd name="connsiteY4" fmla="*/ 498764 h 1177636"/>
                <a:gd name="connsiteX5" fmla="*/ 2355272 w 2521527"/>
                <a:gd name="connsiteY5" fmla="*/ 304800 h 1177636"/>
                <a:gd name="connsiteX6" fmla="*/ 942109 w 2521527"/>
                <a:gd name="connsiteY6" fmla="*/ 318655 h 1177636"/>
                <a:gd name="connsiteX7" fmla="*/ 637309 w 2521527"/>
                <a:gd name="connsiteY7" fmla="*/ 83127 h 1177636"/>
                <a:gd name="connsiteX8" fmla="*/ 387927 w 2521527"/>
                <a:gd name="connsiteY8" fmla="*/ 0 h 1177636"/>
                <a:gd name="connsiteX9" fmla="*/ 13854 w 2521527"/>
                <a:gd name="connsiteY9" fmla="*/ 110836 h 117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527" h="1177636">
                  <a:moveTo>
                    <a:pt x="13854" y="110836"/>
                  </a:moveTo>
                  <a:lnTo>
                    <a:pt x="0" y="983673"/>
                  </a:lnTo>
                  <a:lnTo>
                    <a:pt x="1108363" y="1177636"/>
                  </a:lnTo>
                  <a:lnTo>
                    <a:pt x="2521527" y="1011382"/>
                  </a:lnTo>
                  <a:lnTo>
                    <a:pt x="2521527" y="498764"/>
                  </a:lnTo>
                  <a:lnTo>
                    <a:pt x="2355272" y="304800"/>
                  </a:lnTo>
                  <a:lnTo>
                    <a:pt x="942109" y="318655"/>
                  </a:lnTo>
                  <a:lnTo>
                    <a:pt x="637309" y="83127"/>
                  </a:lnTo>
                  <a:lnTo>
                    <a:pt x="387927" y="0"/>
                  </a:lnTo>
                  <a:lnTo>
                    <a:pt x="13854" y="110836"/>
                  </a:lnTo>
                  <a:close/>
                </a:path>
              </a:pathLst>
            </a:custGeom>
            <a:solidFill>
              <a:srgbClr val="F79646">
                <a:lumMod val="75000"/>
                <a:alpha val="22000"/>
              </a:srgbClr>
            </a:solidFill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ja-JP" altLang="en-US" sz="1662" ker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5185" name="テキスト ボックス 80">
              <a:extLst>
                <a:ext uri="{FF2B5EF4-FFF2-40B4-BE49-F238E27FC236}">
                  <a16:creationId xmlns:a16="http://schemas.microsoft.com/office/drawing/2014/main" id="{4CD17ED9-239B-A0B5-5971-4F493F4FD812}"/>
                </a:ext>
              </a:extLst>
            </p:cNvPr>
            <p:cNvSpPr txBox="1"/>
            <p:nvPr/>
          </p:nvSpPr>
          <p:spPr>
            <a:xfrm>
              <a:off x="2171127" y="1729970"/>
              <a:ext cx="2093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Constructed in 2021</a:t>
              </a:r>
            </a:p>
          </p:txBody>
        </p:sp>
        <p:sp>
          <p:nvSpPr>
            <p:cNvPr id="5186" name="テキスト ボックス 83">
              <a:extLst>
                <a:ext uri="{FF2B5EF4-FFF2-40B4-BE49-F238E27FC236}">
                  <a16:creationId xmlns:a16="http://schemas.microsoft.com/office/drawing/2014/main" id="{06AEB2F4-B8BC-AAA1-93D2-E808846DF331}"/>
                </a:ext>
              </a:extLst>
            </p:cNvPr>
            <p:cNvSpPr txBox="1"/>
            <p:nvPr/>
          </p:nvSpPr>
          <p:spPr>
            <a:xfrm rot="907228">
              <a:off x="3939787" y="3408662"/>
              <a:ext cx="504731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4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7" name="テキスト ボックス 84">
              <a:extLst>
                <a:ext uri="{FF2B5EF4-FFF2-40B4-BE49-F238E27FC236}">
                  <a16:creationId xmlns:a16="http://schemas.microsoft.com/office/drawing/2014/main" id="{BFAC23A6-4F0B-9861-5AD3-7455FC2864CD}"/>
                </a:ext>
              </a:extLst>
            </p:cNvPr>
            <p:cNvSpPr txBox="1"/>
            <p:nvPr/>
          </p:nvSpPr>
          <p:spPr>
            <a:xfrm rot="584827">
              <a:off x="6042074" y="1981105"/>
              <a:ext cx="3344185" cy="461665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srgbClr val="FF000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H-line experimental bldg.</a:t>
              </a:r>
              <a:endParaRPr kumimoji="1" lang="ja-JP" altLang="en-US" sz="2400" kern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8" name="テキスト ボックス 85">
              <a:extLst>
                <a:ext uri="{FF2B5EF4-FFF2-40B4-BE49-F238E27FC236}">
                  <a16:creationId xmlns:a16="http://schemas.microsoft.com/office/drawing/2014/main" id="{C8A6AAAF-5041-0BA5-96F2-C44FB2C211E9}"/>
                </a:ext>
              </a:extLst>
            </p:cNvPr>
            <p:cNvSpPr txBox="1"/>
            <p:nvPr/>
          </p:nvSpPr>
          <p:spPr>
            <a:xfrm rot="584827">
              <a:off x="5274475" y="2617166"/>
              <a:ext cx="2818400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Transmission muon microscope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9" name="テキスト ボックス 86">
              <a:extLst>
                <a:ext uri="{FF2B5EF4-FFF2-40B4-BE49-F238E27FC236}">
                  <a16:creationId xmlns:a16="http://schemas.microsoft.com/office/drawing/2014/main" id="{E71E5983-9200-7B47-026A-3255B91D7754}"/>
                </a:ext>
              </a:extLst>
            </p:cNvPr>
            <p:cNvSpPr txBox="1"/>
            <p:nvPr/>
          </p:nvSpPr>
          <p:spPr>
            <a:xfrm rot="584827">
              <a:off x="8943009" y="3808192"/>
              <a:ext cx="928459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g-2/EDM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90" name="テキスト ボックス 89">
              <a:extLst>
                <a:ext uri="{FF2B5EF4-FFF2-40B4-BE49-F238E27FC236}">
                  <a16:creationId xmlns:a16="http://schemas.microsoft.com/office/drawing/2014/main" id="{11F9254E-5505-39AF-D1B5-854D4481B19D}"/>
                </a:ext>
              </a:extLst>
            </p:cNvPr>
            <p:cNvSpPr txBox="1"/>
            <p:nvPr/>
          </p:nvSpPr>
          <p:spPr>
            <a:xfrm rot="823208">
              <a:off x="1359307" y="2220229"/>
              <a:ext cx="947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Muon beam</a:t>
              </a:r>
              <a:endParaRPr kumimoji="1" lang="ja-JP" altLang="en-US" sz="12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cxnSp>
          <p:nvCxnSpPr>
            <p:cNvPr id="5191" name="直線矢印コネクタ 90">
              <a:extLst>
                <a:ext uri="{FF2B5EF4-FFF2-40B4-BE49-F238E27FC236}">
                  <a16:creationId xmlns:a16="http://schemas.microsoft.com/office/drawing/2014/main" id="{D5BF0DB6-B0E5-7DE8-2AE6-9D26A5B28F6B}"/>
                </a:ext>
              </a:extLst>
            </p:cNvPr>
            <p:cNvCxnSpPr>
              <a:cxnSpLocks/>
            </p:cNvCxnSpPr>
            <p:nvPr/>
          </p:nvCxnSpPr>
          <p:spPr>
            <a:xfrm>
              <a:off x="1371781" y="2356343"/>
              <a:ext cx="1110649" cy="26985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5196" name="正方形/長方形 12">
              <a:extLst>
                <a:ext uri="{FF2B5EF4-FFF2-40B4-BE49-F238E27FC236}">
                  <a16:creationId xmlns:a16="http://schemas.microsoft.com/office/drawing/2014/main" id="{69CE5634-C539-EE26-809D-947B876F4F27}"/>
                </a:ext>
              </a:extLst>
            </p:cNvPr>
            <p:cNvSpPr/>
            <p:nvPr/>
          </p:nvSpPr>
          <p:spPr>
            <a:xfrm rot="652335">
              <a:off x="8531311" y="4879868"/>
              <a:ext cx="1190769" cy="409726"/>
            </a:xfrm>
            <a:prstGeom prst="rect">
              <a:avLst/>
            </a:prstGeom>
            <a:solidFill>
              <a:schemeClr val="bg1">
                <a:alpha val="57707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585" dirty="0">
                  <a:solidFill>
                    <a:srgbClr val="00B05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storage</a:t>
              </a:r>
            </a:p>
          </p:txBody>
        </p:sp>
        <p:sp>
          <p:nvSpPr>
            <p:cNvPr id="5197" name="正方形/長方形 13">
              <a:extLst>
                <a:ext uri="{FF2B5EF4-FFF2-40B4-BE49-F238E27FC236}">
                  <a16:creationId xmlns:a16="http://schemas.microsoft.com/office/drawing/2014/main" id="{A2B0F35D-41B0-AC14-2E5E-C97D17139AE7}"/>
                </a:ext>
              </a:extLst>
            </p:cNvPr>
            <p:cNvSpPr/>
            <p:nvPr/>
          </p:nvSpPr>
          <p:spPr>
            <a:xfrm rot="652335">
              <a:off x="4681616" y="3537639"/>
              <a:ext cx="2209587" cy="454560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400" b="1" dirty="0">
                  <a:solidFill>
                    <a:srgbClr val="FF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acceleration</a:t>
              </a:r>
            </a:p>
          </p:txBody>
        </p:sp>
        <p:sp>
          <p:nvSpPr>
            <p:cNvPr id="5198" name="正方形/長方形 14">
              <a:extLst>
                <a:ext uri="{FF2B5EF4-FFF2-40B4-BE49-F238E27FC236}">
                  <a16:creationId xmlns:a16="http://schemas.microsoft.com/office/drawing/2014/main" id="{D9619439-FDA3-F641-A50C-DA4CB7068213}"/>
                </a:ext>
              </a:extLst>
            </p:cNvPr>
            <p:cNvSpPr/>
            <p:nvPr/>
          </p:nvSpPr>
          <p:spPr>
            <a:xfrm rot="1020717">
              <a:off x="2197087" y="2983113"/>
              <a:ext cx="1152458" cy="393005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solidFill>
                    <a:srgbClr val="071C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cooling</a:t>
              </a:r>
            </a:p>
          </p:txBody>
        </p:sp>
        <p:sp>
          <p:nvSpPr>
            <p:cNvPr id="11" name="正方形/長方形 13">
              <a:extLst>
                <a:ext uri="{FF2B5EF4-FFF2-40B4-BE49-F238E27FC236}">
                  <a16:creationId xmlns:a16="http://schemas.microsoft.com/office/drawing/2014/main" id="{F5307067-7BC1-1CC4-2930-7023F83E9C54}"/>
                </a:ext>
              </a:extLst>
            </p:cNvPr>
            <p:cNvSpPr/>
            <p:nvPr/>
          </p:nvSpPr>
          <p:spPr>
            <a:xfrm rot="2292443">
              <a:off x="7904668" y="3436673"/>
              <a:ext cx="1011696" cy="333364"/>
            </a:xfrm>
            <a:prstGeom prst="rect">
              <a:avLst/>
            </a:prstGeom>
            <a:solidFill>
              <a:schemeClr val="bg2">
                <a:lumMod val="90000"/>
                <a:alpha val="61161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injection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001137AA-DAF6-9C32-3557-69E30F57F73F}"/>
              </a:ext>
            </a:extLst>
          </p:cNvPr>
          <p:cNvSpPr/>
          <p:nvPr/>
        </p:nvSpPr>
        <p:spPr>
          <a:xfrm>
            <a:off x="3465096" y="0"/>
            <a:ext cx="8307804" cy="6240653"/>
          </a:xfrm>
          <a:prstGeom prst="rect">
            <a:avLst/>
          </a:prstGeom>
          <a:solidFill>
            <a:schemeClr val="bg2">
              <a:alpha val="8728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Connettore 1 58">
            <a:extLst>
              <a:ext uri="{FF2B5EF4-FFF2-40B4-BE49-F238E27FC236}">
                <a16:creationId xmlns:a16="http://schemas.microsoft.com/office/drawing/2014/main" id="{674E2186-CCEA-4C68-B446-55F3493E3372}"/>
              </a:ext>
            </a:extLst>
          </p:cNvPr>
          <p:cNvCxnSpPr>
            <a:cxnSpLocks/>
          </p:cNvCxnSpPr>
          <p:nvPr/>
        </p:nvCxnSpPr>
        <p:spPr>
          <a:xfrm>
            <a:off x="4608576" y="461976"/>
            <a:ext cx="318211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11">
            <a:extLst>
              <a:ext uri="{FF2B5EF4-FFF2-40B4-BE49-F238E27FC236}">
                <a16:creationId xmlns:a16="http://schemas.microsoft.com/office/drawing/2014/main" id="{3677226F-E71F-1F14-A56E-7C90BE92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Muon cooling</a:t>
            </a:r>
          </a:p>
        </p:txBody>
      </p:sp>
    </p:spTree>
    <p:extLst>
      <p:ext uri="{BB962C8B-B14F-4D97-AF65-F5344CB8AC3E}">
        <p14:creationId xmlns:p14="http://schemas.microsoft.com/office/powerpoint/2010/main" val="3716847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5E6FB-F813-6F46-B000-A478FF954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50EF33F9-8D93-CFB8-D7E8-B32556DB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Muon cooling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1DEBDE9-DDAA-88B9-CA89-39013EC002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4A472D0-1BD9-2416-95EC-0D5D1C9A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13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16F9BF9-7EEC-C009-2CEC-01917A252915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823BFF1-F7C8-9BCD-383F-152C763C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C1AFC23-5591-1954-53B0-76C4C2843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85A984F-6D0A-22ED-BA37-A3C6CF168FCB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F91C63B6-871B-E748-EBAF-D47D16C72967}"/>
              </a:ext>
            </a:extLst>
          </p:cNvPr>
          <p:cNvCxnSpPr>
            <a:cxnSpLocks/>
          </p:cNvCxnSpPr>
          <p:nvPr/>
        </p:nvCxnSpPr>
        <p:spPr>
          <a:xfrm>
            <a:off x="4608576" y="461976"/>
            <a:ext cx="318211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47EC8B8D-01CB-8B60-C3B8-9F9DF2DC2B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25" t="1" r="1802" b="1416"/>
          <a:stretch>
            <a:fillRect/>
          </a:stretch>
        </p:blipFill>
        <p:spPr>
          <a:xfrm>
            <a:off x="579671" y="779213"/>
            <a:ext cx="7358381" cy="161089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B56301D-B86B-30ED-9FBC-EF4F99FDB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566" y="241839"/>
            <a:ext cx="3064925" cy="287441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F542C0-F8DF-2601-CB80-00664FE9AAFF}"/>
              </a:ext>
            </a:extLst>
          </p:cNvPr>
          <p:cNvSpPr txBox="1"/>
          <p:nvPr/>
        </p:nvSpPr>
        <p:spPr>
          <a:xfrm>
            <a:off x="225982" y="2454373"/>
            <a:ext cx="7188200" cy="175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375"/>
              </a:spcAft>
            </a:pPr>
            <a:endParaRPr lang="en-GB" sz="2800" noProof="0" dirty="0">
              <a:solidFill>
                <a:srgbClr val="4570C4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375"/>
              </a:spcAft>
            </a:pPr>
            <a:r>
              <a:rPr lang="en-GB" sz="2800" noProof="0" dirty="0">
                <a:solidFill>
                  <a:srgbClr val="4570C4"/>
                </a:solidFill>
                <a:cs typeface="Calibri" panose="020F0502020204030204" pitchFamily="34" charset="0"/>
              </a:rPr>
              <a:t> </a:t>
            </a:r>
            <a:endParaRPr lang="en-GB" sz="2800" noProof="0" dirty="0">
              <a:solidFill>
                <a:srgbClr val="4570C4"/>
              </a:solidFill>
              <a:effectLst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F0CC2E5-0F98-BE7E-BC7D-D900D85F7677}"/>
                  </a:ext>
                </a:extLst>
              </p:cNvPr>
              <p:cNvSpPr txBox="1"/>
              <p:nvPr/>
            </p:nvSpPr>
            <p:spPr>
              <a:xfrm>
                <a:off x="225982" y="2390111"/>
                <a:ext cx="11660345" cy="4549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A conventional muon beam: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can not be injected without a strong focusing → electric field;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This leads to muon losses and background contamination from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n-GB" sz="2800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.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Desired beam: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The muon must be compact and non-divergent; 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Typically with a RMS of 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∼</m:t>
                    </m:r>
                  </m:oMath>
                </a14:m>
                <a:r>
                  <a:rPr lang="en-GB" sz="2800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mm → never achieved before.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GB" sz="2800" dirty="0">
                  <a:solidFill>
                    <a:srgbClr val="4570C4"/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F0CC2E5-0F98-BE7E-BC7D-D900D85F7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82" y="2390111"/>
                <a:ext cx="11660345" cy="4549835"/>
              </a:xfrm>
              <a:prstGeom prst="rect">
                <a:avLst/>
              </a:prstGeom>
              <a:blipFill>
                <a:blip r:embed="rId7"/>
                <a:stretch>
                  <a:fillRect l="-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4083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9D70E-A10B-1215-F9FE-6C7A86528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896B58A0-4555-93F0-6F75-3290EE98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Muon cooling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C7047D8-96C7-EA80-E893-9A9916B428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698BCB6-BBC3-9C88-E4CC-3ED73262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14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5D3BDC6-8C7B-8613-91C2-F5CDCFD56D00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136A6C-2BBD-76BE-E966-5C752C60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18287DE-D019-FEDE-CFE9-3D0112D69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7E0946A-BDA8-2DB0-9B36-9D2F84CF0E2E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374E5FBB-0E96-CAA7-117C-B00A815947A9}"/>
              </a:ext>
            </a:extLst>
          </p:cNvPr>
          <p:cNvCxnSpPr>
            <a:cxnSpLocks/>
          </p:cNvCxnSpPr>
          <p:nvPr/>
        </p:nvCxnSpPr>
        <p:spPr>
          <a:xfrm>
            <a:off x="4608576" y="461976"/>
            <a:ext cx="318211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53AFDA5A-1340-DA49-ED90-91FBE686D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491074" y="1096367"/>
            <a:ext cx="2982251" cy="223510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D27D373-31DD-D341-F92B-D699210269C7}"/>
              </a:ext>
            </a:extLst>
          </p:cNvPr>
          <p:cNvSpPr txBox="1"/>
          <p:nvPr/>
        </p:nvSpPr>
        <p:spPr>
          <a:xfrm>
            <a:off x="8491074" y="2705511"/>
            <a:ext cx="1571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Flashlight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C8F406D-825D-CF56-5931-B3F4859120BA}"/>
              </a:ext>
            </a:extLst>
          </p:cNvPr>
          <p:cNvSpPr txBox="1"/>
          <p:nvPr/>
        </p:nvSpPr>
        <p:spPr>
          <a:xfrm>
            <a:off x="8491074" y="4158994"/>
            <a:ext cx="1670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Laser light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06E718E-0D22-9C41-557A-073137F3DC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25" t="1" r="1802" b="1416"/>
          <a:stretch>
            <a:fillRect/>
          </a:stretch>
        </p:blipFill>
        <p:spPr>
          <a:xfrm>
            <a:off x="579671" y="779213"/>
            <a:ext cx="7358381" cy="16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23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E7250-EFE8-7E70-449A-2507C134C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47A39D4E-0084-2581-6F78-0A175E3A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Muon cooling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C6AD0E1-79C7-443D-CDFC-0EE0A4B6C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4EF39FB-D799-3623-0FF2-B8A53B7A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15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8B28FEE-F52F-F1E5-2FDE-B043452ED52F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93D9D96-C91A-0CAB-A869-794F7B432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FF03638-246F-4847-B426-6CBAA97D9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7F35923-9280-6D8F-31FF-CAFF5A466DA0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28E3BAC6-43A0-1DE0-D194-CB88579E90D9}"/>
              </a:ext>
            </a:extLst>
          </p:cNvPr>
          <p:cNvCxnSpPr>
            <a:cxnSpLocks/>
          </p:cNvCxnSpPr>
          <p:nvPr/>
        </p:nvCxnSpPr>
        <p:spPr>
          <a:xfrm>
            <a:off x="4608576" y="461976"/>
            <a:ext cx="318211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A42D0F4-E9AE-326D-AFF2-163B0F01CD2E}"/>
              </a:ext>
            </a:extLst>
          </p:cNvPr>
          <p:cNvSpPr txBox="1"/>
          <p:nvPr/>
        </p:nvSpPr>
        <p:spPr>
          <a:xfrm>
            <a:off x="225982" y="2454373"/>
            <a:ext cx="7188200" cy="175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375"/>
              </a:spcAft>
            </a:pPr>
            <a:endParaRPr lang="en-GB" sz="2800" noProof="0" dirty="0">
              <a:solidFill>
                <a:srgbClr val="4570C4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375"/>
              </a:spcAft>
            </a:pPr>
            <a:r>
              <a:rPr lang="en-GB" sz="2800" noProof="0" dirty="0">
                <a:solidFill>
                  <a:srgbClr val="4570C4"/>
                </a:solidFill>
                <a:cs typeface="Calibri" panose="020F0502020204030204" pitchFamily="34" charset="0"/>
              </a:rPr>
              <a:t> </a:t>
            </a:r>
            <a:endParaRPr lang="en-GB" sz="2800" noProof="0" dirty="0">
              <a:solidFill>
                <a:srgbClr val="4570C4"/>
              </a:solidFill>
              <a:effectLst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44B2484-C6F1-7270-3922-8CA49D60E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198" y="3060436"/>
            <a:ext cx="4478867" cy="30985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5D9767A-1EB6-2F1D-6875-DDA99A813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491074" y="1096367"/>
            <a:ext cx="2982251" cy="223510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8CC028B-5328-D67E-13BC-B629F8BB6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066" y="4235919"/>
            <a:ext cx="3228002" cy="174079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F56518-3D76-6410-50B6-26DFD9B6ED31}"/>
              </a:ext>
            </a:extLst>
          </p:cNvPr>
          <p:cNvSpPr txBox="1"/>
          <p:nvPr/>
        </p:nvSpPr>
        <p:spPr>
          <a:xfrm>
            <a:off x="8491074" y="2705511"/>
            <a:ext cx="1571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Flashlight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7F415C0-7BFF-43FA-4006-CEADFA2095C0}"/>
              </a:ext>
            </a:extLst>
          </p:cNvPr>
          <p:cNvSpPr txBox="1"/>
          <p:nvPr/>
        </p:nvSpPr>
        <p:spPr>
          <a:xfrm>
            <a:off x="8491074" y="4158994"/>
            <a:ext cx="1670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Laser light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6975FE6-B59E-CEAC-3661-B9BD388EC45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25" t="1" r="1802" b="1416"/>
          <a:stretch>
            <a:fillRect/>
          </a:stretch>
        </p:blipFill>
        <p:spPr>
          <a:xfrm>
            <a:off x="579671" y="779213"/>
            <a:ext cx="7358381" cy="16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73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201EA-21E1-D4AC-0B15-389BA1386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FF9C3B71-6EC9-85B8-528C-CAA18806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Ultra-cold muons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7025621-932C-756B-E52B-DC42863041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0383773-A6A8-9824-912A-EAA248008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16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A19CA08-D3EA-0B14-87E2-CDFA5F6E109A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BCD9A2E-3A22-A20D-3766-BF422FDE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FAE41DA-5E9E-3089-4A96-5F2B02487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86D831C-05EF-10D8-056E-9993B8DC73B8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4C71CF77-00FD-F5BA-87B5-42FD0E91753E}"/>
              </a:ext>
            </a:extLst>
          </p:cNvPr>
          <p:cNvCxnSpPr>
            <a:cxnSpLocks/>
          </p:cNvCxnSpPr>
          <p:nvPr/>
        </p:nvCxnSpPr>
        <p:spPr>
          <a:xfrm>
            <a:off x="4233333" y="485892"/>
            <a:ext cx="3920067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>
            <a:extLst>
              <a:ext uri="{FF2B5EF4-FFF2-40B4-BE49-F238E27FC236}">
                <a16:creationId xmlns:a16="http://schemas.microsoft.com/office/drawing/2014/main" id="{E7203BF5-B672-18E2-6C22-E09161C5B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432" y="854810"/>
            <a:ext cx="7743568" cy="46001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9326D08-20DC-9A83-5850-04BF0677399E}"/>
                  </a:ext>
                </a:extLst>
              </p:cNvPr>
              <p:cNvSpPr txBox="1"/>
              <p:nvPr/>
            </p:nvSpPr>
            <p:spPr>
              <a:xfrm>
                <a:off x="0" y="1136480"/>
                <a:ext cx="4609070" cy="4585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Surface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sz="2400" dirty="0">
                  <a:solidFill>
                    <a:srgbClr val="4570C4"/>
                  </a:solidFill>
                </a:endParaRPr>
              </a:p>
              <a:p>
                <a:pPr marL="285750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Stop in (laser ablated surface) Aerogel</a:t>
                </a:r>
              </a:p>
              <a:p>
                <a:pPr marL="285750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Diffuse Muonium </a:t>
                </a:r>
                <a:r>
                  <a:rPr lang="en-US" sz="2400" dirty="0">
                    <a:solidFill>
                      <a:srgbClr val="4570C4"/>
                    </a:solidFill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4570C4"/>
                    </a:solidFill>
                  </a:rPr>
                  <a:t>)</a:t>
                </a:r>
                <a:r>
                  <a:rPr lang="en-GB" sz="2400" dirty="0">
                    <a:solidFill>
                      <a:srgbClr val="4570C4"/>
                    </a:solidFill>
                  </a:rPr>
                  <a:t> atoms into vacuum</a:t>
                </a:r>
              </a:p>
              <a:p>
                <a:pPr marL="285750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Ionize:</a:t>
                </a:r>
              </a:p>
              <a:p>
                <a:pPr marL="742950" lvl="1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4570C4"/>
                    </a:solidFill>
                  </a:rPr>
                  <a:t>1S </a:t>
                </a:r>
                <a:r>
                  <a:rPr lang="en-US" sz="2400" dirty="0">
                    <a:solidFill>
                      <a:srgbClr val="4570C4"/>
                    </a:solidFill>
                    <a:sym typeface="Wingdings" panose="05000000000000000000" pitchFamily="2" charset="2"/>
                  </a:rPr>
                  <a:t> 2Punbound</a:t>
                </a:r>
                <a:endParaRPr lang="en-GB" sz="2400" dirty="0">
                  <a:solidFill>
                    <a:srgbClr val="4570C4"/>
                  </a:solidFill>
                </a:endParaRPr>
              </a:p>
              <a:p>
                <a:pPr marL="742950" lvl="1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FF0000"/>
                    </a:solidFill>
                  </a:rPr>
                  <a:t>Max Polarization 50%</a:t>
                </a:r>
              </a:p>
              <a:p>
                <a:pPr marL="285750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Accelerate:</a:t>
                </a:r>
              </a:p>
              <a:p>
                <a:pPr marL="742950" lvl="1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E field, RFQ, linear structures</a:t>
                </a:r>
              </a:p>
              <a:p>
                <a:pPr marL="742950" lvl="1" indent="-28575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E= 212 MeV (p= 300 MeV/c)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E9326D08-20DC-9A83-5850-04BF06773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36480"/>
                <a:ext cx="4609070" cy="4585038"/>
              </a:xfrm>
              <a:prstGeom prst="rect">
                <a:avLst/>
              </a:prstGeom>
              <a:blipFill>
                <a:blip r:embed="rId5"/>
                <a:stretch>
                  <a:fillRect l="-1928" t="-552" r="-275" b="-1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4325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C7E03-175F-A106-DB25-F96556BD8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58126F5-BBE7-F611-5424-1F8B6AB77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3F25423-BAD2-3991-329F-097566BE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17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BD404C4-6788-AD61-8200-6232E7432A40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1579F7-D966-05BF-86FA-01634D53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AE8C498-08CC-2DE4-BBB9-C3F02610F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41FC2058-8D40-8517-63BC-3EB9E05B52D7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5144" name="テキスト ボックス 16">
            <a:extLst>
              <a:ext uri="{FF2B5EF4-FFF2-40B4-BE49-F238E27FC236}">
                <a16:creationId xmlns:a16="http://schemas.microsoft.com/office/drawing/2014/main" id="{125F9739-749F-6CF6-838C-F784FF1A4AE8}"/>
              </a:ext>
            </a:extLst>
          </p:cNvPr>
          <p:cNvSpPr txBox="1"/>
          <p:nvPr/>
        </p:nvSpPr>
        <p:spPr>
          <a:xfrm>
            <a:off x="1755669" y="631308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168" name="テキスト ボックス 20">
            <a:extLst>
              <a:ext uri="{FF2B5EF4-FFF2-40B4-BE49-F238E27FC236}">
                <a16:creationId xmlns:a16="http://schemas.microsoft.com/office/drawing/2014/main" id="{1ECE19AF-0D4E-3014-A10E-E77A955949EE}"/>
              </a:ext>
            </a:extLst>
          </p:cNvPr>
          <p:cNvSpPr txBox="1"/>
          <p:nvPr/>
        </p:nvSpPr>
        <p:spPr>
          <a:xfrm>
            <a:off x="7718393" y="6458818"/>
            <a:ext cx="1775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200" name="直線矢印コネクタ 18">
            <a:extLst>
              <a:ext uri="{FF2B5EF4-FFF2-40B4-BE49-F238E27FC236}">
                <a16:creationId xmlns:a16="http://schemas.microsoft.com/office/drawing/2014/main" id="{635D9BAD-2E14-D1A1-38BE-B690BEF07D13}"/>
              </a:ext>
            </a:extLst>
          </p:cNvPr>
          <p:cNvCxnSpPr>
            <a:cxnSpLocks/>
          </p:cNvCxnSpPr>
          <p:nvPr/>
        </p:nvCxnSpPr>
        <p:spPr>
          <a:xfrm>
            <a:off x="8168411" y="5786551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01" name="テキスト ボックス 19">
            <a:extLst>
              <a:ext uri="{FF2B5EF4-FFF2-40B4-BE49-F238E27FC236}">
                <a16:creationId xmlns:a16="http://schemas.microsoft.com/office/drawing/2014/main" id="{9285EC3B-48A9-212B-B590-5F045213379C}"/>
              </a:ext>
            </a:extLst>
          </p:cNvPr>
          <p:cNvSpPr txBox="1"/>
          <p:nvPr/>
        </p:nvSpPr>
        <p:spPr>
          <a:xfrm>
            <a:off x="7982835" y="5414343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202" name="テキスト ボックス 20">
            <a:extLst>
              <a:ext uri="{FF2B5EF4-FFF2-40B4-BE49-F238E27FC236}">
                <a16:creationId xmlns:a16="http://schemas.microsoft.com/office/drawing/2014/main" id="{1A9DBD03-3F96-1034-4E96-A02735202BBB}"/>
              </a:ext>
            </a:extLst>
          </p:cNvPr>
          <p:cNvSpPr txBox="1"/>
          <p:nvPr/>
        </p:nvSpPr>
        <p:spPr>
          <a:xfrm>
            <a:off x="7537922" y="6432711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59C1F19D-43AE-1CDA-4885-4A26AE5D623E}"/>
              </a:ext>
            </a:extLst>
          </p:cNvPr>
          <p:cNvGrpSpPr/>
          <p:nvPr/>
        </p:nvGrpSpPr>
        <p:grpSpPr>
          <a:xfrm>
            <a:off x="706036" y="689443"/>
            <a:ext cx="10779928" cy="5578517"/>
            <a:chOff x="1294805" y="689442"/>
            <a:chExt cx="9144000" cy="4731939"/>
          </a:xfrm>
        </p:grpSpPr>
        <p:pic>
          <p:nvPicPr>
            <p:cNvPr id="5173" name="図 72">
              <a:extLst>
                <a:ext uri="{FF2B5EF4-FFF2-40B4-BE49-F238E27FC236}">
                  <a16:creationId xmlns:a16="http://schemas.microsoft.com/office/drawing/2014/main" id="{618397C7-D291-4A76-8B64-A81F1BEBC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4805" y="689442"/>
              <a:ext cx="9144000" cy="4731939"/>
            </a:xfrm>
            <a:prstGeom prst="rect">
              <a:avLst/>
            </a:prstGeom>
          </p:spPr>
        </p:pic>
        <p:sp>
          <p:nvSpPr>
            <p:cNvPr id="5180" name="テキスト ボックス 73">
              <a:extLst>
                <a:ext uri="{FF2B5EF4-FFF2-40B4-BE49-F238E27FC236}">
                  <a16:creationId xmlns:a16="http://schemas.microsoft.com/office/drawing/2014/main" id="{7D8DD5C7-C7B3-D86D-711C-24936EC10C6C}"/>
                </a:ext>
              </a:extLst>
            </p:cNvPr>
            <p:cNvSpPr txBox="1"/>
            <p:nvPr/>
          </p:nvSpPr>
          <p:spPr>
            <a:xfrm rot="763288">
              <a:off x="7248192" y="3992299"/>
              <a:ext cx="604333" cy="198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212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1" name="テキスト ボックス 74">
              <a:extLst>
                <a:ext uri="{FF2B5EF4-FFF2-40B4-BE49-F238E27FC236}">
                  <a16:creationId xmlns:a16="http://schemas.microsoft.com/office/drawing/2014/main" id="{FA92A782-DA21-924A-6ED8-995144C85FAB}"/>
                </a:ext>
              </a:extLst>
            </p:cNvPr>
            <p:cNvSpPr txBox="1"/>
            <p:nvPr/>
          </p:nvSpPr>
          <p:spPr>
            <a:xfrm rot="907228">
              <a:off x="3165290" y="3240960"/>
              <a:ext cx="58007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25 </a:t>
              </a:r>
              <a:r>
                <a:rPr kumimoji="1" lang="en-US" altLang="ja-JP" sz="1292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2" name="テキスト ボックス 75">
              <a:extLst>
                <a:ext uri="{FF2B5EF4-FFF2-40B4-BE49-F238E27FC236}">
                  <a16:creationId xmlns:a16="http://schemas.microsoft.com/office/drawing/2014/main" id="{325ADC7D-90ED-36D8-4CC9-B1840BF80F34}"/>
                </a:ext>
              </a:extLst>
            </p:cNvPr>
            <p:cNvSpPr txBox="1"/>
            <p:nvPr/>
          </p:nvSpPr>
          <p:spPr>
            <a:xfrm rot="859156">
              <a:off x="1307181" y="2911890"/>
              <a:ext cx="115178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Symbol" pitchFamily="2" charset="2"/>
                  <a:ea typeface="ＭＳ Ｐゴシック" panose="020B0600070205080204" pitchFamily="34" charset="-128"/>
                </a:rPr>
                <a:t>m</a:t>
              </a: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+(4 MeV)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3" name="正方形/長方形 78">
              <a:extLst>
                <a:ext uri="{FF2B5EF4-FFF2-40B4-BE49-F238E27FC236}">
                  <a16:creationId xmlns:a16="http://schemas.microsoft.com/office/drawing/2014/main" id="{2F2DDF3A-106B-83CF-E24E-02ACE221D1BE}"/>
                </a:ext>
              </a:extLst>
            </p:cNvPr>
            <p:cNvSpPr/>
            <p:nvPr/>
          </p:nvSpPr>
          <p:spPr>
            <a:xfrm>
              <a:off x="2356094" y="1347822"/>
              <a:ext cx="1091391" cy="482901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graphite</a:t>
              </a:r>
            </a:p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target</a:t>
              </a:r>
            </a:p>
          </p:txBody>
        </p:sp>
        <p:sp>
          <p:nvSpPr>
            <p:cNvPr id="5184" name="フリーフォーム 79">
              <a:extLst>
                <a:ext uri="{FF2B5EF4-FFF2-40B4-BE49-F238E27FC236}">
                  <a16:creationId xmlns:a16="http://schemas.microsoft.com/office/drawing/2014/main" id="{F0604779-D04B-6925-01F0-ED2E66A35160}"/>
                </a:ext>
              </a:extLst>
            </p:cNvPr>
            <p:cNvSpPr/>
            <p:nvPr/>
          </p:nvSpPr>
          <p:spPr>
            <a:xfrm>
              <a:off x="1307596" y="1836092"/>
              <a:ext cx="2327563" cy="1087049"/>
            </a:xfrm>
            <a:custGeom>
              <a:avLst/>
              <a:gdLst>
                <a:gd name="connsiteX0" fmla="*/ 13854 w 2521527"/>
                <a:gd name="connsiteY0" fmla="*/ 110836 h 1177636"/>
                <a:gd name="connsiteX1" fmla="*/ 0 w 2521527"/>
                <a:gd name="connsiteY1" fmla="*/ 983673 h 1177636"/>
                <a:gd name="connsiteX2" fmla="*/ 1108363 w 2521527"/>
                <a:gd name="connsiteY2" fmla="*/ 1177636 h 1177636"/>
                <a:gd name="connsiteX3" fmla="*/ 2521527 w 2521527"/>
                <a:gd name="connsiteY3" fmla="*/ 1011382 h 1177636"/>
                <a:gd name="connsiteX4" fmla="*/ 2521527 w 2521527"/>
                <a:gd name="connsiteY4" fmla="*/ 498764 h 1177636"/>
                <a:gd name="connsiteX5" fmla="*/ 2355272 w 2521527"/>
                <a:gd name="connsiteY5" fmla="*/ 304800 h 1177636"/>
                <a:gd name="connsiteX6" fmla="*/ 942109 w 2521527"/>
                <a:gd name="connsiteY6" fmla="*/ 318655 h 1177636"/>
                <a:gd name="connsiteX7" fmla="*/ 637309 w 2521527"/>
                <a:gd name="connsiteY7" fmla="*/ 83127 h 1177636"/>
                <a:gd name="connsiteX8" fmla="*/ 387927 w 2521527"/>
                <a:gd name="connsiteY8" fmla="*/ 0 h 1177636"/>
                <a:gd name="connsiteX9" fmla="*/ 13854 w 2521527"/>
                <a:gd name="connsiteY9" fmla="*/ 110836 h 117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527" h="1177636">
                  <a:moveTo>
                    <a:pt x="13854" y="110836"/>
                  </a:moveTo>
                  <a:lnTo>
                    <a:pt x="0" y="983673"/>
                  </a:lnTo>
                  <a:lnTo>
                    <a:pt x="1108363" y="1177636"/>
                  </a:lnTo>
                  <a:lnTo>
                    <a:pt x="2521527" y="1011382"/>
                  </a:lnTo>
                  <a:lnTo>
                    <a:pt x="2521527" y="498764"/>
                  </a:lnTo>
                  <a:lnTo>
                    <a:pt x="2355272" y="304800"/>
                  </a:lnTo>
                  <a:lnTo>
                    <a:pt x="942109" y="318655"/>
                  </a:lnTo>
                  <a:lnTo>
                    <a:pt x="637309" y="83127"/>
                  </a:lnTo>
                  <a:lnTo>
                    <a:pt x="387927" y="0"/>
                  </a:lnTo>
                  <a:lnTo>
                    <a:pt x="13854" y="110836"/>
                  </a:lnTo>
                  <a:close/>
                </a:path>
              </a:pathLst>
            </a:custGeom>
            <a:solidFill>
              <a:srgbClr val="F79646">
                <a:lumMod val="75000"/>
                <a:alpha val="22000"/>
              </a:srgbClr>
            </a:solidFill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ja-JP" altLang="en-US" sz="1662" ker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5185" name="テキスト ボックス 80">
              <a:extLst>
                <a:ext uri="{FF2B5EF4-FFF2-40B4-BE49-F238E27FC236}">
                  <a16:creationId xmlns:a16="http://schemas.microsoft.com/office/drawing/2014/main" id="{0B79AEFC-CA6E-690E-F7F6-9B7E5E44251A}"/>
                </a:ext>
              </a:extLst>
            </p:cNvPr>
            <p:cNvSpPr txBox="1"/>
            <p:nvPr/>
          </p:nvSpPr>
          <p:spPr>
            <a:xfrm>
              <a:off x="2171127" y="1729970"/>
              <a:ext cx="2093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Constructed in 2021</a:t>
              </a:r>
            </a:p>
          </p:txBody>
        </p:sp>
        <p:sp>
          <p:nvSpPr>
            <p:cNvPr id="5186" name="テキスト ボックス 83">
              <a:extLst>
                <a:ext uri="{FF2B5EF4-FFF2-40B4-BE49-F238E27FC236}">
                  <a16:creationId xmlns:a16="http://schemas.microsoft.com/office/drawing/2014/main" id="{72B2F731-1E66-35BA-EEEC-A48D9A4A1A05}"/>
                </a:ext>
              </a:extLst>
            </p:cNvPr>
            <p:cNvSpPr txBox="1"/>
            <p:nvPr/>
          </p:nvSpPr>
          <p:spPr>
            <a:xfrm rot="907228">
              <a:off x="3939787" y="3408662"/>
              <a:ext cx="504731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4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7" name="テキスト ボックス 84">
              <a:extLst>
                <a:ext uri="{FF2B5EF4-FFF2-40B4-BE49-F238E27FC236}">
                  <a16:creationId xmlns:a16="http://schemas.microsoft.com/office/drawing/2014/main" id="{8BEB737D-EEFE-9D36-9FC2-7856D93CF075}"/>
                </a:ext>
              </a:extLst>
            </p:cNvPr>
            <p:cNvSpPr txBox="1"/>
            <p:nvPr/>
          </p:nvSpPr>
          <p:spPr>
            <a:xfrm rot="584827">
              <a:off x="6042074" y="1981105"/>
              <a:ext cx="3344185" cy="461665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srgbClr val="FF000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H-line experimental bldg.</a:t>
              </a:r>
              <a:endParaRPr kumimoji="1" lang="ja-JP" altLang="en-US" sz="2400" kern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8" name="テキスト ボックス 85">
              <a:extLst>
                <a:ext uri="{FF2B5EF4-FFF2-40B4-BE49-F238E27FC236}">
                  <a16:creationId xmlns:a16="http://schemas.microsoft.com/office/drawing/2014/main" id="{EA35B9A4-A75E-0F2C-7D96-DC0D4B0E8FD1}"/>
                </a:ext>
              </a:extLst>
            </p:cNvPr>
            <p:cNvSpPr txBox="1"/>
            <p:nvPr/>
          </p:nvSpPr>
          <p:spPr>
            <a:xfrm rot="584827">
              <a:off x="5274475" y="2617166"/>
              <a:ext cx="2818400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Transmission muon microscope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9" name="テキスト ボックス 86">
              <a:extLst>
                <a:ext uri="{FF2B5EF4-FFF2-40B4-BE49-F238E27FC236}">
                  <a16:creationId xmlns:a16="http://schemas.microsoft.com/office/drawing/2014/main" id="{591831EC-8B93-9F4A-CA39-B3E7E78FAA13}"/>
                </a:ext>
              </a:extLst>
            </p:cNvPr>
            <p:cNvSpPr txBox="1"/>
            <p:nvPr/>
          </p:nvSpPr>
          <p:spPr>
            <a:xfrm rot="584827">
              <a:off x="8943009" y="3808192"/>
              <a:ext cx="928459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g-2/EDM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90" name="テキスト ボックス 89">
              <a:extLst>
                <a:ext uri="{FF2B5EF4-FFF2-40B4-BE49-F238E27FC236}">
                  <a16:creationId xmlns:a16="http://schemas.microsoft.com/office/drawing/2014/main" id="{6CA760AE-77EF-60C0-5ACF-63DAD0E2D760}"/>
                </a:ext>
              </a:extLst>
            </p:cNvPr>
            <p:cNvSpPr txBox="1"/>
            <p:nvPr/>
          </p:nvSpPr>
          <p:spPr>
            <a:xfrm rot="823208">
              <a:off x="1359307" y="2220229"/>
              <a:ext cx="947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Muon beam</a:t>
              </a:r>
              <a:endParaRPr kumimoji="1" lang="ja-JP" altLang="en-US" sz="12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cxnSp>
          <p:nvCxnSpPr>
            <p:cNvPr id="5191" name="直線矢印コネクタ 90">
              <a:extLst>
                <a:ext uri="{FF2B5EF4-FFF2-40B4-BE49-F238E27FC236}">
                  <a16:creationId xmlns:a16="http://schemas.microsoft.com/office/drawing/2014/main" id="{19ED45AD-CC02-67AA-7B82-083AB94F3151}"/>
                </a:ext>
              </a:extLst>
            </p:cNvPr>
            <p:cNvCxnSpPr>
              <a:cxnSpLocks/>
            </p:cNvCxnSpPr>
            <p:nvPr/>
          </p:nvCxnSpPr>
          <p:spPr>
            <a:xfrm>
              <a:off x="1371781" y="2356343"/>
              <a:ext cx="1110649" cy="26985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5196" name="正方形/長方形 12">
              <a:extLst>
                <a:ext uri="{FF2B5EF4-FFF2-40B4-BE49-F238E27FC236}">
                  <a16:creationId xmlns:a16="http://schemas.microsoft.com/office/drawing/2014/main" id="{2284D5F0-18EF-A426-A6E5-A33E8C253EE5}"/>
                </a:ext>
              </a:extLst>
            </p:cNvPr>
            <p:cNvSpPr/>
            <p:nvPr/>
          </p:nvSpPr>
          <p:spPr>
            <a:xfrm rot="652335">
              <a:off x="8531311" y="4879868"/>
              <a:ext cx="1190769" cy="409726"/>
            </a:xfrm>
            <a:prstGeom prst="rect">
              <a:avLst/>
            </a:prstGeom>
            <a:solidFill>
              <a:schemeClr val="bg1">
                <a:alpha val="57707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585" dirty="0">
                  <a:solidFill>
                    <a:srgbClr val="00B05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storage</a:t>
              </a:r>
            </a:p>
          </p:txBody>
        </p:sp>
        <p:sp>
          <p:nvSpPr>
            <p:cNvPr id="5197" name="正方形/長方形 13">
              <a:extLst>
                <a:ext uri="{FF2B5EF4-FFF2-40B4-BE49-F238E27FC236}">
                  <a16:creationId xmlns:a16="http://schemas.microsoft.com/office/drawing/2014/main" id="{A72CAE83-2825-3C57-2FBA-E90D9A40F523}"/>
                </a:ext>
              </a:extLst>
            </p:cNvPr>
            <p:cNvSpPr/>
            <p:nvPr/>
          </p:nvSpPr>
          <p:spPr>
            <a:xfrm rot="652335">
              <a:off x="4681616" y="3537639"/>
              <a:ext cx="2209587" cy="454560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400" b="1" dirty="0">
                  <a:solidFill>
                    <a:srgbClr val="FF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acceleration</a:t>
              </a:r>
            </a:p>
          </p:txBody>
        </p:sp>
        <p:sp>
          <p:nvSpPr>
            <p:cNvPr id="5198" name="正方形/長方形 14">
              <a:extLst>
                <a:ext uri="{FF2B5EF4-FFF2-40B4-BE49-F238E27FC236}">
                  <a16:creationId xmlns:a16="http://schemas.microsoft.com/office/drawing/2014/main" id="{377CD0C6-35E9-DF03-98E2-99AB9949184A}"/>
                </a:ext>
              </a:extLst>
            </p:cNvPr>
            <p:cNvSpPr/>
            <p:nvPr/>
          </p:nvSpPr>
          <p:spPr>
            <a:xfrm rot="1020717">
              <a:off x="2197087" y="2983113"/>
              <a:ext cx="1152458" cy="393005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solidFill>
                    <a:srgbClr val="071C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cooling</a:t>
              </a:r>
            </a:p>
          </p:txBody>
        </p:sp>
        <p:sp>
          <p:nvSpPr>
            <p:cNvPr id="11" name="正方形/長方形 13">
              <a:extLst>
                <a:ext uri="{FF2B5EF4-FFF2-40B4-BE49-F238E27FC236}">
                  <a16:creationId xmlns:a16="http://schemas.microsoft.com/office/drawing/2014/main" id="{F3FF8C64-4333-C2F9-DB1D-9F69A8CABCF5}"/>
                </a:ext>
              </a:extLst>
            </p:cNvPr>
            <p:cNvSpPr/>
            <p:nvPr/>
          </p:nvSpPr>
          <p:spPr>
            <a:xfrm rot="2292443">
              <a:off x="7904668" y="3436673"/>
              <a:ext cx="1011696" cy="333364"/>
            </a:xfrm>
            <a:prstGeom prst="rect">
              <a:avLst/>
            </a:prstGeom>
            <a:solidFill>
              <a:schemeClr val="bg2">
                <a:lumMod val="90000"/>
                <a:alpha val="61161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injection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BE186BB7-C99C-38A9-D1E1-135AD7D1DE4A}"/>
              </a:ext>
            </a:extLst>
          </p:cNvPr>
          <p:cNvSpPr/>
          <p:nvPr/>
        </p:nvSpPr>
        <p:spPr>
          <a:xfrm>
            <a:off x="8400075" y="49049"/>
            <a:ext cx="5117985" cy="6240653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08ABB20-AC62-04CE-1D1F-125C96336792}"/>
              </a:ext>
            </a:extLst>
          </p:cNvPr>
          <p:cNvSpPr/>
          <p:nvPr/>
        </p:nvSpPr>
        <p:spPr>
          <a:xfrm>
            <a:off x="591410" y="76541"/>
            <a:ext cx="3615494" cy="6240653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olo 11">
            <a:extLst>
              <a:ext uri="{FF2B5EF4-FFF2-40B4-BE49-F238E27FC236}">
                <a16:creationId xmlns:a16="http://schemas.microsoft.com/office/drawing/2014/main" id="{EADF0CB5-1C9C-865F-0361-958EB353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54" y="57099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Re-accelerated thermal muon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cxnSp>
        <p:nvCxnSpPr>
          <p:cNvPr id="10" name="Connettore 1 58">
            <a:extLst>
              <a:ext uri="{FF2B5EF4-FFF2-40B4-BE49-F238E27FC236}">
                <a16:creationId xmlns:a16="http://schemas.microsoft.com/office/drawing/2014/main" id="{4A63EA27-83FA-F6D8-F38A-2046B65169B6}"/>
              </a:ext>
            </a:extLst>
          </p:cNvPr>
          <p:cNvCxnSpPr>
            <a:cxnSpLocks/>
          </p:cNvCxnSpPr>
          <p:nvPr/>
        </p:nvCxnSpPr>
        <p:spPr>
          <a:xfrm>
            <a:off x="3080555" y="485892"/>
            <a:ext cx="6232853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146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A7CF0-B5F8-8944-DC30-494FA184B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64B98B1E-25F9-4882-2B67-48E014C4D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Re-accelerated thermal muon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EA02A7D-A481-7C57-B4A3-C3C4DD06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FEBE16F-E380-5C5E-299B-64EC4F32D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18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35F2608-CFEF-4FD0-0D1E-47091167009B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0C78834-FC73-3893-F87C-A28D8440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5DE69B7-71BE-E3A3-8B22-B5B3D7442D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58B8057-4E41-7818-D4E0-F3530B24B7E3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8645F480-B672-7AB8-3AF2-E946011105E2}"/>
              </a:ext>
            </a:extLst>
          </p:cNvPr>
          <p:cNvCxnSpPr>
            <a:cxnSpLocks/>
          </p:cNvCxnSpPr>
          <p:nvPr/>
        </p:nvCxnSpPr>
        <p:spPr>
          <a:xfrm>
            <a:off x="3014133" y="485892"/>
            <a:ext cx="635000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F750975-EA80-42EC-0ACA-00576CB5C515}"/>
              </a:ext>
            </a:extLst>
          </p:cNvPr>
          <p:cNvSpPr txBox="1"/>
          <p:nvPr/>
        </p:nvSpPr>
        <p:spPr>
          <a:xfrm>
            <a:off x="225982" y="2454373"/>
            <a:ext cx="7188200" cy="1754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375"/>
              </a:spcAft>
            </a:pPr>
            <a:endParaRPr lang="en-GB" sz="2800" noProof="0" dirty="0">
              <a:solidFill>
                <a:srgbClr val="4570C4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375"/>
              </a:spcAft>
            </a:pPr>
            <a:r>
              <a:rPr lang="en-GB" sz="2800" noProof="0" dirty="0">
                <a:solidFill>
                  <a:srgbClr val="4570C4"/>
                </a:solidFill>
                <a:cs typeface="Calibri" panose="020F0502020204030204" pitchFamily="34" charset="0"/>
              </a:rPr>
              <a:t> </a:t>
            </a:r>
            <a:endParaRPr lang="en-GB" sz="2800" noProof="0" dirty="0">
              <a:solidFill>
                <a:srgbClr val="4570C4"/>
              </a:solidFill>
              <a:effectLst/>
              <a:cs typeface="Calibri" panose="020F050202020403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0D66CF3-6EDB-ABFA-060A-4FD090C064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71"/>
          <a:stretch>
            <a:fillRect/>
          </a:stretch>
        </p:blipFill>
        <p:spPr>
          <a:xfrm>
            <a:off x="1335115" y="2248169"/>
            <a:ext cx="10018685" cy="3664254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46D218C-23B1-8FD3-AEC6-3FE9E119C06B}"/>
              </a:ext>
            </a:extLst>
          </p:cNvPr>
          <p:cNvSpPr txBox="1"/>
          <p:nvPr/>
        </p:nvSpPr>
        <p:spPr>
          <a:xfrm>
            <a:off x="167483" y="3075303"/>
            <a:ext cx="1209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Surface Muon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1FDA16C-56D0-8F4B-20AE-D91A3C4BE5BB}"/>
              </a:ext>
            </a:extLst>
          </p:cNvPr>
          <p:cNvSpPr txBox="1"/>
          <p:nvPr/>
        </p:nvSpPr>
        <p:spPr>
          <a:xfrm>
            <a:off x="2583023" y="5250123"/>
            <a:ext cx="2474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From silica aerogel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7575CD1-C543-3B04-7B77-F59B483F8E2A}"/>
              </a:ext>
            </a:extLst>
          </p:cNvPr>
          <p:cNvSpPr txBox="1"/>
          <p:nvPr/>
        </p:nvSpPr>
        <p:spPr>
          <a:xfrm>
            <a:off x="10363949" y="3145459"/>
            <a:ext cx="193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Re-accelerated muon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ella 23">
                <a:extLst>
                  <a:ext uri="{FF2B5EF4-FFF2-40B4-BE49-F238E27FC236}">
                    <a16:creationId xmlns:a16="http://schemas.microsoft.com/office/drawing/2014/main" id="{621681AC-09A2-C5F2-A99B-F8539E745A6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49469" y="693540"/>
              <a:ext cx="10018684" cy="146304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372424">
                      <a:extLst>
                        <a:ext uri="{9D8B030D-6E8A-4147-A177-3AD203B41FA5}">
                          <a16:colId xmlns:a16="http://schemas.microsoft.com/office/drawing/2014/main" val="99074655"/>
                        </a:ext>
                      </a:extLst>
                    </a:gridCol>
                    <a:gridCol w="2693574">
                      <a:extLst>
                        <a:ext uri="{9D8B030D-6E8A-4147-A177-3AD203B41FA5}">
                          <a16:colId xmlns:a16="http://schemas.microsoft.com/office/drawing/2014/main" val="2700673384"/>
                        </a:ext>
                      </a:extLst>
                    </a:gridCol>
                    <a:gridCol w="3149600">
                      <a:extLst>
                        <a:ext uri="{9D8B030D-6E8A-4147-A177-3AD203B41FA5}">
                          <a16:colId xmlns:a16="http://schemas.microsoft.com/office/drawing/2014/main" val="1299600935"/>
                        </a:ext>
                      </a:extLst>
                    </a:gridCol>
                    <a:gridCol w="2803086">
                      <a:extLst>
                        <a:ext uri="{9D8B030D-6E8A-4147-A177-3AD203B41FA5}">
                          <a16:colId xmlns:a16="http://schemas.microsoft.com/office/drawing/2014/main" val="2692711270"/>
                        </a:ext>
                      </a:extLst>
                    </a:gridCol>
                  </a:tblGrid>
                  <a:tr h="273595">
                    <a:tc>
                      <a:txBody>
                        <a:bodyPr/>
                        <a:lstStyle/>
                        <a:p>
                          <a:endParaRPr lang="en-GB" b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dirty="0"/>
                            <a:t>Surface muon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dirty="0">
                              <a:solidFill>
                                <a:schemeClr val="accent2"/>
                              </a:solidFill>
                            </a:rPr>
                            <a:t>Thermal muon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dirty="0">
                              <a:solidFill>
                                <a:srgbClr val="002060"/>
                              </a:solidFill>
                            </a:rPr>
                            <a:t>Accelerated Muon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50442520"/>
                      </a:ext>
                    </a:extLst>
                  </a:tr>
                  <a:tr h="273595">
                    <a:tc>
                      <a:txBody>
                        <a:bodyPr/>
                        <a:lstStyle/>
                        <a:p>
                          <a:r>
                            <a:rPr lang="en-GB" b="1" dirty="0"/>
                            <a:t>E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3.4 MeV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accent2"/>
                              </a:solidFill>
                            </a:rPr>
                            <a:t>30 </a:t>
                          </a:r>
                          <a:r>
                            <a:rPr lang="en-GB" dirty="0" err="1">
                              <a:solidFill>
                                <a:schemeClr val="accent2"/>
                              </a:solidFill>
                            </a:rPr>
                            <a:t>meV</a:t>
                          </a:r>
                          <a:endParaRPr lang="en-GB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rgbClr val="002060"/>
                              </a:solidFill>
                            </a:rPr>
                            <a:t>212 MeV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6989594"/>
                      </a:ext>
                    </a:extLst>
                  </a:tr>
                  <a:tr h="273595">
                    <a:tc>
                      <a:txBody>
                        <a:bodyPr/>
                        <a:lstStyle/>
                        <a:p>
                          <a:r>
                            <a:rPr lang="en-GB" b="1" dirty="0"/>
                            <a:t>p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27 MeV/c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accent2"/>
                              </a:solidFill>
                            </a:rPr>
                            <a:t>2.3 keV/c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rgbClr val="002060"/>
                              </a:solidFill>
                            </a:rPr>
                            <a:t>300 MeV/c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5810818"/>
                      </a:ext>
                    </a:extLst>
                  </a:tr>
                  <a:tr h="273595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it-IT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</m:oMath>
                          </a14:m>
                          <a:r>
                            <a:rPr lang="en-GB" b="1" dirty="0"/>
                            <a:t>p/p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0.05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accent2"/>
                              </a:solidFill>
                            </a:rPr>
                            <a:t>0.4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rgbClr val="002060"/>
                              </a:solidFill>
                            </a:rPr>
                            <a:t>4x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endParaRPr lang="en-GB" dirty="0">
                            <a:solidFill>
                              <a:srgbClr val="002060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540060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ella 23">
                <a:extLst>
                  <a:ext uri="{FF2B5EF4-FFF2-40B4-BE49-F238E27FC236}">
                    <a16:creationId xmlns:a16="http://schemas.microsoft.com/office/drawing/2014/main" id="{621681AC-09A2-C5F2-A99B-F8539E745A6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49469" y="693540"/>
              <a:ext cx="10018684" cy="146304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372424">
                      <a:extLst>
                        <a:ext uri="{9D8B030D-6E8A-4147-A177-3AD203B41FA5}">
                          <a16:colId xmlns:a16="http://schemas.microsoft.com/office/drawing/2014/main" val="99074655"/>
                        </a:ext>
                      </a:extLst>
                    </a:gridCol>
                    <a:gridCol w="2693574">
                      <a:extLst>
                        <a:ext uri="{9D8B030D-6E8A-4147-A177-3AD203B41FA5}">
                          <a16:colId xmlns:a16="http://schemas.microsoft.com/office/drawing/2014/main" val="2700673384"/>
                        </a:ext>
                      </a:extLst>
                    </a:gridCol>
                    <a:gridCol w="3149600">
                      <a:extLst>
                        <a:ext uri="{9D8B030D-6E8A-4147-A177-3AD203B41FA5}">
                          <a16:colId xmlns:a16="http://schemas.microsoft.com/office/drawing/2014/main" val="1299600935"/>
                        </a:ext>
                      </a:extLst>
                    </a:gridCol>
                    <a:gridCol w="2803086">
                      <a:extLst>
                        <a:ext uri="{9D8B030D-6E8A-4147-A177-3AD203B41FA5}">
                          <a16:colId xmlns:a16="http://schemas.microsoft.com/office/drawing/2014/main" val="2692711270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GB" b="1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dirty="0"/>
                            <a:t>Surface muon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dirty="0">
                              <a:solidFill>
                                <a:schemeClr val="accent2"/>
                              </a:solidFill>
                            </a:rPr>
                            <a:t>Thermal muon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b="1" dirty="0">
                              <a:solidFill>
                                <a:srgbClr val="002060"/>
                              </a:solidFill>
                            </a:rPr>
                            <a:t>Accelerated Muon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75044252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GB" b="1" dirty="0"/>
                            <a:t>E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3.4 MeV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accent2"/>
                              </a:solidFill>
                            </a:rPr>
                            <a:t>30 </a:t>
                          </a:r>
                          <a:r>
                            <a:rPr lang="en-GB" dirty="0" err="1">
                              <a:solidFill>
                                <a:schemeClr val="accent2"/>
                              </a:solidFill>
                            </a:rPr>
                            <a:t>meV</a:t>
                          </a:r>
                          <a:endParaRPr lang="en-GB" dirty="0">
                            <a:solidFill>
                              <a:schemeClr val="accent2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rgbClr val="002060"/>
                              </a:solidFill>
                            </a:rPr>
                            <a:t>212 MeV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698959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GB" b="1" dirty="0"/>
                            <a:t>p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27 MeV/c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accent2"/>
                              </a:solidFill>
                            </a:rPr>
                            <a:t>2.3 keV/c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rgbClr val="002060"/>
                              </a:solidFill>
                            </a:rPr>
                            <a:t>300 MeV/c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581081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t="-306897" r="-631481" b="-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0.05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solidFill>
                                <a:schemeClr val="accent2"/>
                              </a:solidFill>
                            </a:rPr>
                            <a:t>0.4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57466" t="-306897" b="-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400603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33927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6AD24-451D-6F25-941A-9EADAB2E6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A364B129-6F93-1E5E-43BC-D23FA61E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Re-accelerated thermal muon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AAE85BD-9B91-2651-0347-3E1EAA213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C8962DF-D2A7-DEDF-274C-78570A3B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19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DAEC61C-0C13-DCC3-E840-0EBF1A189C19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71DA423-4BE5-59CF-8470-749A02735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6688690-4AE1-7DBE-6CF0-925E0B089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EC68D86-6399-5CB1-4573-9176A1538E36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C864C9DB-0188-03AD-11C5-574879D9172B}"/>
              </a:ext>
            </a:extLst>
          </p:cNvPr>
          <p:cNvCxnSpPr>
            <a:cxnSpLocks/>
          </p:cNvCxnSpPr>
          <p:nvPr/>
        </p:nvCxnSpPr>
        <p:spPr>
          <a:xfrm>
            <a:off x="3014133" y="485892"/>
            <a:ext cx="635000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37E9F1B4-E8A9-F1CA-340B-CB2A9D0C6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67" y="1001386"/>
            <a:ext cx="8236211" cy="2031727"/>
          </a:xfrm>
          <a:prstGeom prst="rect">
            <a:avLst/>
          </a:prstGeom>
        </p:spPr>
      </p:pic>
      <p:cxnSp>
        <p:nvCxnSpPr>
          <p:cNvPr id="15" name="Connettore diritto a freccia 14">
            <a:extLst>
              <a:ext uri="{FF2B5EF4-FFF2-40B4-BE49-F238E27FC236}">
                <a16:creationId xmlns:a16="http://schemas.microsoft.com/office/drawing/2014/main" id="{6EB4B612-DFA5-0C64-D8A7-BC5E4343D890}"/>
              </a:ext>
            </a:extLst>
          </p:cNvPr>
          <p:cNvCxnSpPr/>
          <p:nvPr/>
        </p:nvCxnSpPr>
        <p:spPr>
          <a:xfrm>
            <a:off x="1536700" y="1001386"/>
            <a:ext cx="25019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a freccia 15">
            <a:extLst>
              <a:ext uri="{FF2B5EF4-FFF2-40B4-BE49-F238E27FC236}">
                <a16:creationId xmlns:a16="http://schemas.microsoft.com/office/drawing/2014/main" id="{87491BB4-2135-E431-B17D-3E12AB6D0A5C}"/>
              </a:ext>
            </a:extLst>
          </p:cNvPr>
          <p:cNvCxnSpPr>
            <a:cxnSpLocks/>
          </p:cNvCxnSpPr>
          <p:nvPr/>
        </p:nvCxnSpPr>
        <p:spPr>
          <a:xfrm>
            <a:off x="4064000" y="1001386"/>
            <a:ext cx="17526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a freccia 18">
            <a:extLst>
              <a:ext uri="{FF2B5EF4-FFF2-40B4-BE49-F238E27FC236}">
                <a16:creationId xmlns:a16="http://schemas.microsoft.com/office/drawing/2014/main" id="{8627238A-F959-D9A9-8DD9-A67B19DF73E6}"/>
              </a:ext>
            </a:extLst>
          </p:cNvPr>
          <p:cNvCxnSpPr>
            <a:cxnSpLocks/>
          </p:cNvCxnSpPr>
          <p:nvPr/>
        </p:nvCxnSpPr>
        <p:spPr>
          <a:xfrm>
            <a:off x="5905500" y="1001386"/>
            <a:ext cx="15748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D03B4D8-3BC0-57F7-7999-D568C3F85791}"/>
                  </a:ext>
                </a:extLst>
              </p:cNvPr>
              <p:cNvSpPr txBox="1"/>
              <p:nvPr/>
            </p:nvSpPr>
            <p:spPr>
              <a:xfrm>
                <a:off x="2006057" y="714303"/>
                <a:ext cx="15869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</a:rPr>
                  <a:t>Low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(0.01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0.3)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AD03B4D8-3BC0-57F7-7999-D568C3F85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057" y="714303"/>
                <a:ext cx="1586973" cy="307777"/>
              </a:xfrm>
              <a:prstGeom prst="rect">
                <a:avLst/>
              </a:prstGeom>
              <a:blipFill>
                <a:blip r:embed="rId8"/>
                <a:stretch>
                  <a:fillRect l="-794" t="-4000" r="-794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36A8FFE-34C6-F4F9-D198-B2C9A169C007}"/>
                  </a:ext>
                </a:extLst>
              </p:cNvPr>
              <p:cNvSpPr txBox="1"/>
              <p:nvPr/>
            </p:nvSpPr>
            <p:spPr>
              <a:xfrm>
                <a:off x="4126073" y="675739"/>
                <a:ext cx="17203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</a:rPr>
                  <a:t>Middle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(0.3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0.7)</a:t>
                </a: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36A8FFE-34C6-F4F9-D198-B2C9A169C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073" y="675739"/>
                <a:ext cx="1720343" cy="307777"/>
              </a:xfrm>
              <a:prstGeom prst="rect">
                <a:avLst/>
              </a:prstGeom>
              <a:blipFill>
                <a:blip r:embed="rId9"/>
                <a:stretch>
                  <a:fillRect l="-730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AC8F2C39-FFCD-8BAF-8440-00FF454B9750}"/>
                  </a:ext>
                </a:extLst>
              </p:cNvPr>
              <p:cNvSpPr txBox="1"/>
              <p:nvPr/>
            </p:nvSpPr>
            <p:spPr>
              <a:xfrm>
                <a:off x="5918722" y="681095"/>
                <a:ext cx="16225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</a:rPr>
                  <a:t>High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(0.7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0.94)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AC8F2C39-FFCD-8BAF-8440-00FF454B9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722" y="681095"/>
                <a:ext cx="1622560" cy="307777"/>
              </a:xfrm>
              <a:prstGeom prst="rect">
                <a:avLst/>
              </a:prstGeom>
              <a:blipFill>
                <a:blip r:embed="rId10"/>
                <a:stretch>
                  <a:fillRect l="-1563" t="-4000" r="-781" b="-2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Immagine 24">
            <a:extLst>
              <a:ext uri="{FF2B5EF4-FFF2-40B4-BE49-F238E27FC236}">
                <a16:creationId xmlns:a16="http://schemas.microsoft.com/office/drawing/2014/main" id="{07CA92F8-F755-B58F-7D56-4D36EB01A9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624"/>
          <a:stretch>
            <a:fillRect/>
          </a:stretch>
        </p:blipFill>
        <p:spPr>
          <a:xfrm>
            <a:off x="6807200" y="3758964"/>
            <a:ext cx="5384800" cy="2638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F5D1E134-5DD0-2346-3E2C-73B8E203DD4C}"/>
                  </a:ext>
                </a:extLst>
              </p:cNvPr>
              <p:cNvSpPr txBox="1"/>
              <p:nvPr/>
            </p:nvSpPr>
            <p:spPr>
              <a:xfrm>
                <a:off x="-120650" y="4082371"/>
                <a:ext cx="9188450" cy="14288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The first muon-dedicated linac in the world!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Muon Acceleration to 212 MeV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4 steps acceleration depending on 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𝜷</m:t>
                    </m:r>
                  </m:oMath>
                </a14:m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 -&gt; total length 40 m</a:t>
                </a: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F5D1E134-5DD0-2346-3E2C-73B8E203D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650" y="4082371"/>
                <a:ext cx="9188450" cy="1428853"/>
              </a:xfrm>
              <a:prstGeom prst="rect">
                <a:avLst/>
              </a:prstGeom>
              <a:blipFill>
                <a:blip r:embed="rId12"/>
                <a:stretch>
                  <a:fillRect b="-70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ella 9">
                <a:extLst>
                  <a:ext uri="{FF2B5EF4-FFF2-40B4-BE49-F238E27FC236}">
                    <a16:creationId xmlns:a16="http://schemas.microsoft.com/office/drawing/2014/main" id="{71106D22-4648-425D-FF60-B23C23738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8350465"/>
                  </p:ext>
                </p:extLst>
              </p:nvPr>
            </p:nvGraphicFramePr>
            <p:xfrm>
              <a:off x="8485978" y="520680"/>
              <a:ext cx="3488562" cy="340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56637">
                      <a:extLst>
                        <a:ext uri="{9D8B030D-6E8A-4147-A177-3AD203B41FA5}">
                          <a16:colId xmlns:a16="http://schemas.microsoft.com/office/drawing/2014/main" val="962606257"/>
                        </a:ext>
                      </a:extLst>
                    </a:gridCol>
                    <a:gridCol w="2031925">
                      <a:extLst>
                        <a:ext uri="{9D8B030D-6E8A-4147-A177-3AD203B41FA5}">
                          <a16:colId xmlns:a16="http://schemas.microsoft.com/office/drawing/2014/main" val="172624351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Muon Linac Parameters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24674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Frequency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324MHz, 1296MHz, 2592MHz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23417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Intensity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1×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dirty="0"/>
                            <a:t>/s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642104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Rep rate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25 Hz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04437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Pulse width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10 ns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346234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Norm RMS emittance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1.5 </a:t>
                          </a: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oMath>
                          </a14:m>
                          <a:r>
                            <a:rPr lang="en-GB" dirty="0"/>
                            <a:t>mm</a:t>
                          </a: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oMath>
                          </a14:m>
                          <a:r>
                            <a:rPr lang="en-GB" dirty="0"/>
                            <a:t>rad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063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Momentum spread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0.1%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714547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ella 9">
                <a:extLst>
                  <a:ext uri="{FF2B5EF4-FFF2-40B4-BE49-F238E27FC236}">
                    <a16:creationId xmlns:a16="http://schemas.microsoft.com/office/drawing/2014/main" id="{71106D22-4648-425D-FF60-B23C23738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8350465"/>
                  </p:ext>
                </p:extLst>
              </p:nvPr>
            </p:nvGraphicFramePr>
            <p:xfrm>
              <a:off x="8485978" y="520680"/>
              <a:ext cx="3488562" cy="340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56637">
                      <a:extLst>
                        <a:ext uri="{9D8B030D-6E8A-4147-A177-3AD203B41FA5}">
                          <a16:colId xmlns:a16="http://schemas.microsoft.com/office/drawing/2014/main" val="962606257"/>
                        </a:ext>
                      </a:extLst>
                    </a:gridCol>
                    <a:gridCol w="2031925">
                      <a:extLst>
                        <a:ext uri="{9D8B030D-6E8A-4147-A177-3AD203B41FA5}">
                          <a16:colId xmlns:a16="http://schemas.microsoft.com/office/drawing/2014/main" val="172624351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Muon Linac Parameters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246749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Frequency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324MHz, 1296MHz, 2592MHz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23417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Intensity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13"/>
                          <a:stretch>
                            <a:fillRect l="-72500" t="-282759" r="-1875" b="-5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642104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Rep rate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25 Hz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04437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Pulse width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10 ns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3462347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Norm RMS emittance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13"/>
                          <a:stretch>
                            <a:fillRect l="-72500" t="-340000" r="-1875" b="-11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063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Momentum spread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0.1%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714547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E9C6E3-C3A6-5301-C93B-4E26ACA926DB}"/>
              </a:ext>
            </a:extLst>
          </p:cNvPr>
          <p:cNvSpPr txBox="1"/>
          <p:nvPr/>
        </p:nvSpPr>
        <p:spPr>
          <a:xfrm>
            <a:off x="6685738" y="1470977"/>
            <a:ext cx="792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585858"/>
                </a:solidFill>
                <a:latin typeface="Apple Braille" pitchFamily="2" charset="0"/>
                <a:cs typeface="Arial Hebrew" pitchFamily="2" charset="-79"/>
              </a:rPr>
              <a:t>2592 MHz</a:t>
            </a:r>
          </a:p>
        </p:txBody>
      </p:sp>
    </p:spTree>
    <p:extLst>
      <p:ext uri="{BB962C8B-B14F-4D97-AF65-F5344CB8AC3E}">
        <p14:creationId xmlns:p14="http://schemas.microsoft.com/office/powerpoint/2010/main" val="77224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587D8-5275-EEB8-C18C-2A26AE829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11">
            <a:extLst>
              <a:ext uri="{FF2B5EF4-FFF2-40B4-BE49-F238E27FC236}">
                <a16:creationId xmlns:a16="http://schemas.microsoft.com/office/drawing/2014/main" id="{303F26BD-1320-2DE3-0723-26C78EA4B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Muon g-2:</a:t>
            </a:r>
            <a:r>
              <a:rPr lang="en-GB" b="1" dirty="0">
                <a:solidFill>
                  <a:srgbClr val="002060"/>
                </a:solidFill>
              </a:rPr>
              <a:t> c</a:t>
            </a:r>
            <a:r>
              <a:rPr lang="en-GB" b="1" noProof="0" dirty="0" err="1">
                <a:solidFill>
                  <a:srgbClr val="002060"/>
                </a:solidFill>
              </a:rPr>
              <a:t>urrent</a:t>
            </a:r>
            <a:r>
              <a:rPr lang="en-GB" b="1" noProof="0" dirty="0">
                <a:solidFill>
                  <a:srgbClr val="002060"/>
                </a:solidFill>
              </a:rPr>
              <a:t> status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354EA2B-56CD-26A7-E651-9F0571B6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3AE71E4-05A1-1EF6-200E-3F2E9AC0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837E5D8-3E6B-3EBD-545F-EEE0AC73C7BF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6EF05E6-13B1-3BF1-9D16-72B3C032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02AC25D-A766-A4A5-C252-E362F55B3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2B90A34F-02BE-A705-E520-8695566B9895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065AF2D1-7C52-4E8E-58B3-34382841203F}"/>
              </a:ext>
            </a:extLst>
          </p:cNvPr>
          <p:cNvCxnSpPr>
            <a:cxnSpLocks/>
          </p:cNvCxnSpPr>
          <p:nvPr/>
        </p:nvCxnSpPr>
        <p:spPr>
          <a:xfrm>
            <a:off x="3581400" y="470434"/>
            <a:ext cx="519684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>
            <a:extLst>
              <a:ext uri="{FF2B5EF4-FFF2-40B4-BE49-F238E27FC236}">
                <a16:creationId xmlns:a16="http://schemas.microsoft.com/office/drawing/2014/main" id="{1ECEB207-7968-5CBD-2EBB-D5A78D88C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020" y="776562"/>
            <a:ext cx="4773833" cy="5629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2B92FDF-7AB5-F697-596F-BD6D281A34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2879" y="310616"/>
                <a:ext cx="7014736" cy="63853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pPr>
                  <a:lnSpc>
                    <a:spcPct val="160000"/>
                  </a:lnSpc>
                </a:pPr>
                <a:r>
                  <a:rPr lang="en-US" sz="3800" dirty="0">
                    <a:solidFill>
                      <a:srgbClr val="4570C4"/>
                    </a:solidFill>
                  </a:rPr>
                  <a:t>The theory situation still puzzling!</a:t>
                </a:r>
              </a:p>
              <a:p>
                <a:pPr>
                  <a:lnSpc>
                    <a:spcPct val="160000"/>
                  </a:lnSpc>
                </a:pPr>
                <a:r>
                  <a:rPr lang="en-US" sz="3200" dirty="0"/>
                  <a:t>The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3200" dirty="0">
                    <a:solidFill>
                      <a:schemeClr val="accent1"/>
                    </a:solidFill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Muon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hlinkClick r:id="rId5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rPr>
                      <m:t>𝑔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hlinkClick r:id="rId5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rPr>
                      <m:t>−2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Theory Initiative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3200" dirty="0"/>
                  <a:t>latest compilation White Paper 2025: </a:t>
                </a:r>
                <a:r>
                  <a:rPr lang="en-US" sz="3200" u="sng" dirty="0" err="1">
                    <a:solidFill>
                      <a:schemeClr val="accent1"/>
                    </a:solidFill>
                  </a:rPr>
                  <a:t>Phys.Rept</a:t>
                </a:r>
                <a:r>
                  <a:rPr lang="en-US" sz="3200" u="sng" dirty="0">
                    <a:solidFill>
                      <a:schemeClr val="accent1"/>
                    </a:solidFill>
                  </a:rPr>
                  <a:t>. 1143 (2025) 1-158</a:t>
                </a:r>
              </a:p>
              <a:p>
                <a:pPr>
                  <a:lnSpc>
                    <a:spcPct val="160000"/>
                  </a:lnSpc>
                </a:pPr>
                <a:r>
                  <a:rPr lang="en-US" sz="3400" dirty="0">
                    <a:solidFill>
                      <a:srgbClr val="FF7F0F"/>
                    </a:solidFill>
                  </a:rPr>
                  <a:t>WP25 (based on lattice QCD) </a:t>
                </a:r>
                <a:r>
                  <a:rPr lang="en-US" sz="3400" dirty="0"/>
                  <a:t>agrees with the experiment</a:t>
                </a:r>
                <a:endParaRPr lang="en-US" sz="3400" dirty="0">
                  <a:solidFill>
                    <a:srgbClr val="4570C4"/>
                  </a:solidFill>
                </a:endParaRPr>
              </a:p>
              <a:p>
                <a:pPr>
                  <a:lnSpc>
                    <a:spcPct val="160000"/>
                  </a:lnSpc>
                </a:pPr>
                <a:r>
                  <a:rPr lang="en-US" sz="3200" dirty="0">
                    <a:solidFill>
                      <a:srgbClr val="2AA02B"/>
                    </a:solidFill>
                  </a:rPr>
                  <a:t>HVP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i="1" smtClean="0">
                            <a:solidFill>
                              <a:srgbClr val="2AA02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AA02B"/>
                    </a:solidFill>
                  </a:rPr>
                  <a:t> (data-driven approach) </a:t>
                </a:r>
                <a:r>
                  <a:rPr lang="en-US" sz="3200" dirty="0"/>
                  <a:t>was not included for the WP25</a:t>
                </a:r>
              </a:p>
              <a:p>
                <a:pPr lvl="1">
                  <a:lnSpc>
                    <a:spcPct val="160000"/>
                  </a:lnSpc>
                </a:pPr>
                <a:r>
                  <a:rPr lang="en-US" sz="2900" dirty="0">
                    <a:sym typeface="Wingdings" pitchFamily="2" charset="2"/>
                  </a:rPr>
                  <a:t>tensions still to be understood</a:t>
                </a:r>
              </a:p>
              <a:p>
                <a:pPr lvl="1">
                  <a:lnSpc>
                    <a:spcPct val="160000"/>
                  </a:lnSpc>
                </a:pPr>
                <a:r>
                  <a:rPr lang="en-US" sz="2900" dirty="0">
                    <a:sym typeface="Wingdings" pitchFamily="2" charset="2"/>
                  </a:rPr>
                  <a:t>New result from </a:t>
                </a:r>
                <a:r>
                  <a:rPr lang="en-US" sz="2900" dirty="0" err="1">
                    <a:sym typeface="Wingdings" pitchFamily="2" charset="2"/>
                  </a:rPr>
                  <a:t>BaBar</a:t>
                </a:r>
                <a:r>
                  <a:rPr lang="en-US" sz="2900" dirty="0">
                    <a:sym typeface="Wingdings" pitchFamily="2" charset="2"/>
                  </a:rPr>
                  <a:t> experiment confirming previous result! - </a:t>
                </a:r>
                <a:r>
                  <a:rPr lang="en-US" sz="2900" dirty="0">
                    <a:sym typeface="Wingdings" pitchFamily="2" charset="2"/>
                    <a:hlinkClick r:id="rId6"/>
                  </a:rPr>
                  <a:t>TI Workshop 2025</a:t>
                </a:r>
                <a:endParaRPr lang="en-US" sz="2900" dirty="0">
                  <a:sym typeface="Wingdings" pitchFamily="2" charset="2"/>
                </a:endParaRPr>
              </a:p>
              <a:p>
                <a:pPr marL="285750" indent="-285750">
                  <a:lnSpc>
                    <a:spcPct val="160000"/>
                  </a:lnSpc>
                </a:pPr>
                <a:r>
                  <a:rPr lang="en-US" sz="3200" dirty="0">
                    <a:solidFill>
                      <a:srgbClr val="2AA02B"/>
                    </a:solidFill>
                  </a:rPr>
                  <a:t>CMD3 </a:t>
                </a:r>
                <a:r>
                  <a:rPr lang="en-US" sz="3200" dirty="0"/>
                  <a:t>result with </a:t>
                </a:r>
                <a:r>
                  <a:rPr lang="en-US" sz="3200" dirty="0">
                    <a:solidFill>
                      <a:srgbClr val="2AA02B"/>
                    </a:solidFill>
                  </a:rPr>
                  <a:t>data-driven approach </a:t>
                </a:r>
                <a:r>
                  <a:rPr lang="en-US" sz="3200" dirty="0"/>
                  <a:t> agrees with </a:t>
                </a:r>
                <a:r>
                  <a:rPr lang="en-US" sz="3200" dirty="0">
                    <a:solidFill>
                      <a:srgbClr val="FF7F0F"/>
                    </a:solidFill>
                  </a:rPr>
                  <a:t>WP25</a:t>
                </a:r>
                <a:r>
                  <a:rPr lang="en-US" sz="3200" dirty="0"/>
                  <a:t> and disagrees with other </a:t>
                </a:r>
                <a:r>
                  <a:rPr lang="en-US" sz="3200" dirty="0">
                    <a:solidFill>
                      <a:srgbClr val="2AA02B"/>
                    </a:solidFill>
                  </a:rPr>
                  <a:t>HVP</a:t>
                </a:r>
                <a:endParaRPr lang="en-US" sz="3200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2B92FDF-7AB5-F697-596F-BD6D281A3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79" y="310616"/>
                <a:ext cx="7014736" cy="6385366"/>
              </a:xfrm>
              <a:prstGeom prst="rect">
                <a:avLst/>
              </a:prstGeom>
              <a:blipFill>
                <a:blip r:embed="rId7"/>
                <a:stretch>
                  <a:fillRect l="-1264" r="-10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2364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E145D-533B-1F11-914A-7B1274567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03FBB96D-5517-1162-1FEF-A1F14FA56F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4"/>
          <a:stretch>
            <a:fillRect/>
          </a:stretch>
        </p:blipFill>
        <p:spPr>
          <a:xfrm>
            <a:off x="6807200" y="3758964"/>
            <a:ext cx="5384800" cy="2638144"/>
          </a:xfrm>
          <a:prstGeom prst="rect">
            <a:avLst/>
          </a:prstGeom>
        </p:spPr>
      </p:pic>
      <p:sp>
        <p:nvSpPr>
          <p:cNvPr id="4" name="Titolo 11">
            <a:extLst>
              <a:ext uri="{FF2B5EF4-FFF2-40B4-BE49-F238E27FC236}">
                <a16:creationId xmlns:a16="http://schemas.microsoft.com/office/drawing/2014/main" id="{5EA71E1B-1149-18D1-DA11-A0110D24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Re-accelerated thermal muon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EAA8C17-89F1-655B-4EF0-AAC439F4F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4DD7F43-C02A-89A9-0E1A-CCB8EAE4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20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0E9EFFF-6BE0-7C48-CBF6-6DD99D2444C0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5C5B845-BC94-6F4F-4AED-54B2750CE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CF856A9-4DDF-5DAD-F1E6-05F982B8FF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E44E8F71-B736-65ED-4FBF-2BC5C24FB8E5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324645A6-1752-A7CB-27B9-82D56FC2E575}"/>
              </a:ext>
            </a:extLst>
          </p:cNvPr>
          <p:cNvCxnSpPr>
            <a:cxnSpLocks/>
          </p:cNvCxnSpPr>
          <p:nvPr/>
        </p:nvCxnSpPr>
        <p:spPr>
          <a:xfrm>
            <a:off x="3014133" y="485892"/>
            <a:ext cx="635000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81249F3D-2984-FA4F-2089-F3F22A92F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67" y="1001386"/>
            <a:ext cx="8236211" cy="2031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91DB0C8-ADC9-403F-A31C-58DABDF0E2B4}"/>
                  </a:ext>
                </a:extLst>
              </p:cNvPr>
              <p:cNvSpPr txBox="1"/>
              <p:nvPr/>
            </p:nvSpPr>
            <p:spPr>
              <a:xfrm>
                <a:off x="-120650" y="4082371"/>
                <a:ext cx="9188450" cy="14288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The first muon-dedicated linac in the world!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Muon Acceleration to 212 MeV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4 steps acceleration depending on </a:t>
                </a:r>
                <a14:m>
                  <m:oMath xmlns:m="http://schemas.openxmlformats.org/officeDocument/2006/math">
                    <m:r>
                      <a:rPr lang="it-IT" sz="2000" b="1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𝜷</m:t>
                    </m:r>
                  </m:oMath>
                </a14:m>
                <a:r>
                  <a:rPr lang="en-GB" sz="2000" b="1" dirty="0">
                    <a:solidFill>
                      <a:srgbClr val="4570C4"/>
                    </a:solidFill>
                    <a:cs typeface="Calibri" panose="020F0502020204030204" pitchFamily="34" charset="0"/>
                  </a:rPr>
                  <a:t> -&gt; total length 40 m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91DB0C8-ADC9-403F-A31C-58DABDF0E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650" y="4082371"/>
                <a:ext cx="9188450" cy="1428853"/>
              </a:xfrm>
              <a:prstGeom prst="rect">
                <a:avLst/>
              </a:prstGeom>
              <a:blipFill>
                <a:blip r:embed="rId7"/>
                <a:stretch>
                  <a:fillRect b="-70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ttore diritto a freccia 14">
            <a:extLst>
              <a:ext uri="{FF2B5EF4-FFF2-40B4-BE49-F238E27FC236}">
                <a16:creationId xmlns:a16="http://schemas.microsoft.com/office/drawing/2014/main" id="{BDE8013B-C6CE-6AE5-1416-D0D2D03A2977}"/>
              </a:ext>
            </a:extLst>
          </p:cNvPr>
          <p:cNvCxnSpPr/>
          <p:nvPr/>
        </p:nvCxnSpPr>
        <p:spPr>
          <a:xfrm>
            <a:off x="1536700" y="1001386"/>
            <a:ext cx="25019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a freccia 15">
            <a:extLst>
              <a:ext uri="{FF2B5EF4-FFF2-40B4-BE49-F238E27FC236}">
                <a16:creationId xmlns:a16="http://schemas.microsoft.com/office/drawing/2014/main" id="{4AFF8FAC-D291-5BCF-9B95-6EB254B5ADF1}"/>
              </a:ext>
            </a:extLst>
          </p:cNvPr>
          <p:cNvCxnSpPr>
            <a:cxnSpLocks/>
          </p:cNvCxnSpPr>
          <p:nvPr/>
        </p:nvCxnSpPr>
        <p:spPr>
          <a:xfrm>
            <a:off x="4064000" y="1001386"/>
            <a:ext cx="17526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a freccia 18">
            <a:extLst>
              <a:ext uri="{FF2B5EF4-FFF2-40B4-BE49-F238E27FC236}">
                <a16:creationId xmlns:a16="http://schemas.microsoft.com/office/drawing/2014/main" id="{FE2602EB-EA29-1092-39AF-8D20B61BDD72}"/>
              </a:ext>
            </a:extLst>
          </p:cNvPr>
          <p:cNvCxnSpPr>
            <a:cxnSpLocks/>
          </p:cNvCxnSpPr>
          <p:nvPr/>
        </p:nvCxnSpPr>
        <p:spPr>
          <a:xfrm>
            <a:off x="5905500" y="1001386"/>
            <a:ext cx="1574800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36C8E7A-8BC2-F9EF-9F71-09DAB847888B}"/>
                  </a:ext>
                </a:extLst>
              </p:cNvPr>
              <p:cNvSpPr txBox="1"/>
              <p:nvPr/>
            </p:nvSpPr>
            <p:spPr>
              <a:xfrm>
                <a:off x="2006057" y="714303"/>
                <a:ext cx="15869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</a:rPr>
                  <a:t>Low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(0.01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0.3)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E36C8E7A-8BC2-F9EF-9F71-09DAB8478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057" y="714303"/>
                <a:ext cx="1586973" cy="307777"/>
              </a:xfrm>
              <a:prstGeom prst="rect">
                <a:avLst/>
              </a:prstGeom>
              <a:blipFill>
                <a:blip r:embed="rId8"/>
                <a:stretch>
                  <a:fillRect l="-794" t="-4000" r="-794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D906D3F-3BA6-B99E-2878-3537ED27D006}"/>
                  </a:ext>
                </a:extLst>
              </p:cNvPr>
              <p:cNvSpPr txBox="1"/>
              <p:nvPr/>
            </p:nvSpPr>
            <p:spPr>
              <a:xfrm>
                <a:off x="4126073" y="675739"/>
                <a:ext cx="17203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</a:rPr>
                  <a:t>Middle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(0.3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0.7)</a:t>
                </a: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D906D3F-3BA6-B99E-2878-3537ED27D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073" y="675739"/>
                <a:ext cx="1720343" cy="307777"/>
              </a:xfrm>
              <a:prstGeom prst="rect">
                <a:avLst/>
              </a:prstGeom>
              <a:blipFill>
                <a:blip r:embed="rId9"/>
                <a:stretch>
                  <a:fillRect l="-730"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7C177563-6294-CE53-45FA-7103564EE48C}"/>
                  </a:ext>
                </a:extLst>
              </p:cNvPr>
              <p:cNvSpPr txBox="1"/>
              <p:nvPr/>
            </p:nvSpPr>
            <p:spPr>
              <a:xfrm>
                <a:off x="5918722" y="681095"/>
                <a:ext cx="16225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</a:rPr>
                  <a:t>High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(0.7</a:t>
                </a:r>
                <a:r>
                  <a:rPr lang="it-IT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400" b="1" dirty="0">
                    <a:solidFill>
                      <a:srgbClr val="FF0000"/>
                    </a:solidFill>
                  </a:rPr>
                  <a:t> 0.94)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7C177563-6294-CE53-45FA-7103564EE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722" y="681095"/>
                <a:ext cx="1622560" cy="307777"/>
              </a:xfrm>
              <a:prstGeom prst="rect">
                <a:avLst/>
              </a:prstGeom>
              <a:blipFill>
                <a:blip r:embed="rId10"/>
                <a:stretch>
                  <a:fillRect l="-1563" t="-4000" r="-781" b="-2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3B70882-2C2E-8058-DAC7-B082839DC2B2}"/>
              </a:ext>
            </a:extLst>
          </p:cNvPr>
          <p:cNvSpPr txBox="1"/>
          <p:nvPr/>
        </p:nvSpPr>
        <p:spPr>
          <a:xfrm>
            <a:off x="461806" y="2953935"/>
            <a:ext cx="2744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Acceleration test</a:t>
            </a:r>
          </a:p>
          <a:p>
            <a:pPr algn="ctr">
              <a:buNone/>
            </a:pP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with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thermal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l-GR" sz="1400" dirty="0">
                <a:solidFill>
                  <a:srgbClr val="000000"/>
                </a:solidFill>
                <a:effectLst/>
                <a:latin typeface="Helvetica" pitchFamily="2" charset="0"/>
              </a:rPr>
              <a:t>μ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planned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8823603-C7EA-0AAA-4A73-C8B7157F0766}"/>
              </a:ext>
            </a:extLst>
          </p:cNvPr>
          <p:cNvSpPr txBox="1"/>
          <p:nvPr/>
        </p:nvSpPr>
        <p:spPr>
          <a:xfrm>
            <a:off x="2852123" y="2960996"/>
            <a:ext cx="13309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Fabrication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and high-power testing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completed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187190C-4026-46BF-AAC5-090E3E38B839}"/>
              </a:ext>
            </a:extLst>
          </p:cNvPr>
          <p:cNvSpPr txBox="1"/>
          <p:nvPr/>
        </p:nvSpPr>
        <p:spPr>
          <a:xfrm>
            <a:off x="4000765" y="2950864"/>
            <a:ext cx="1752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Prototype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fabricated</a:t>
            </a:r>
            <a:endParaRPr lang="it-IT" sz="14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ctr">
              <a:buNone/>
            </a:pP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and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tested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AF48B94-9B6A-25F1-73CF-CC4AAD228872}"/>
              </a:ext>
            </a:extLst>
          </p:cNvPr>
          <p:cNvSpPr txBox="1"/>
          <p:nvPr/>
        </p:nvSpPr>
        <p:spPr>
          <a:xfrm>
            <a:off x="6123688" y="2996238"/>
            <a:ext cx="11384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Prototype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fabricated</a:t>
            </a:r>
            <a:endParaRPr lang="it-IT" sz="14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ctr">
              <a:buNone/>
            </a:pP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and </a:t>
            </a:r>
            <a:r>
              <a:rPr lang="it-IT" sz="1400" dirty="0" err="1">
                <a:solidFill>
                  <a:srgbClr val="000000"/>
                </a:solidFill>
                <a:effectLst/>
                <a:latin typeface="Helvetica" pitchFamily="2" charset="0"/>
              </a:rPr>
              <a:t>tested</a:t>
            </a:r>
            <a:r>
              <a:rPr lang="it-IT" sz="1400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ella 10">
                <a:extLst>
                  <a:ext uri="{FF2B5EF4-FFF2-40B4-BE49-F238E27FC236}">
                    <a16:creationId xmlns:a16="http://schemas.microsoft.com/office/drawing/2014/main" id="{B0C96A3E-0D2B-8F5F-C8AE-35A56CE1E5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43830"/>
                  </p:ext>
                </p:extLst>
              </p:nvPr>
            </p:nvGraphicFramePr>
            <p:xfrm>
              <a:off x="8485978" y="520680"/>
              <a:ext cx="3488562" cy="340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56637">
                      <a:extLst>
                        <a:ext uri="{9D8B030D-6E8A-4147-A177-3AD203B41FA5}">
                          <a16:colId xmlns:a16="http://schemas.microsoft.com/office/drawing/2014/main" val="962606257"/>
                        </a:ext>
                      </a:extLst>
                    </a:gridCol>
                    <a:gridCol w="2031925">
                      <a:extLst>
                        <a:ext uri="{9D8B030D-6E8A-4147-A177-3AD203B41FA5}">
                          <a16:colId xmlns:a16="http://schemas.microsoft.com/office/drawing/2014/main" val="172624351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Muon Linac Parameters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24674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Frequency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324MHz, 1296MHz, 2592MHz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23417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Intensity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1×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dirty="0"/>
                            <a:t>/s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642104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Rep rate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25 Hz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04437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Pulse width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10 ns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346234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Norm RMS emittance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1.5 </a:t>
                          </a: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oMath>
                          </a14:m>
                          <a:r>
                            <a:rPr lang="en-GB" dirty="0"/>
                            <a:t>mm</a:t>
                          </a: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oMath>
                          </a14:m>
                          <a:r>
                            <a:rPr lang="en-GB" dirty="0"/>
                            <a:t>rad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063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Momentum spread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0.1%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714547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ella 10">
                <a:extLst>
                  <a:ext uri="{FF2B5EF4-FFF2-40B4-BE49-F238E27FC236}">
                    <a16:creationId xmlns:a16="http://schemas.microsoft.com/office/drawing/2014/main" id="{B0C96A3E-0D2B-8F5F-C8AE-35A56CE1E5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43830"/>
                  </p:ext>
                </p:extLst>
              </p:nvPr>
            </p:nvGraphicFramePr>
            <p:xfrm>
              <a:off x="8485978" y="520680"/>
              <a:ext cx="3488562" cy="340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56637">
                      <a:extLst>
                        <a:ext uri="{9D8B030D-6E8A-4147-A177-3AD203B41FA5}">
                          <a16:colId xmlns:a16="http://schemas.microsoft.com/office/drawing/2014/main" val="962606257"/>
                        </a:ext>
                      </a:extLst>
                    </a:gridCol>
                    <a:gridCol w="2031925">
                      <a:extLst>
                        <a:ext uri="{9D8B030D-6E8A-4147-A177-3AD203B41FA5}">
                          <a16:colId xmlns:a16="http://schemas.microsoft.com/office/drawing/2014/main" val="172624351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Muon Linac Parameters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246749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Frequency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324MHz, 1296MHz, 2592MHz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23417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Intensity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72500" t="-282759" r="-1875" b="-5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642104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Rep rate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25 Hz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04437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Pulse width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10 ns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3462347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Norm RMS emittance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72500" t="-340000" r="-1875" b="-11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063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dirty="0"/>
                            <a:t>Momentum spread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0.1%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3714547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DE76041-66A2-8C02-DB32-E5CF273905D9}"/>
              </a:ext>
            </a:extLst>
          </p:cNvPr>
          <p:cNvSpPr txBox="1"/>
          <p:nvPr/>
        </p:nvSpPr>
        <p:spPr>
          <a:xfrm>
            <a:off x="6685738" y="1470977"/>
            <a:ext cx="792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585858"/>
                </a:solidFill>
                <a:latin typeface="Apple Braille" pitchFamily="2" charset="0"/>
                <a:cs typeface="Arial Hebrew" pitchFamily="2" charset="-79"/>
              </a:rPr>
              <a:t>2592 MHz</a:t>
            </a:r>
          </a:p>
        </p:txBody>
      </p:sp>
    </p:spTree>
    <p:extLst>
      <p:ext uri="{BB962C8B-B14F-4D97-AF65-F5344CB8AC3E}">
        <p14:creationId xmlns:p14="http://schemas.microsoft.com/office/powerpoint/2010/main" val="3157687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D9C98-D67A-E216-4747-1152C531F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3C7E7163-E6DF-0E9E-EF20-0C8D0E7DA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9" r="5206"/>
          <a:stretch/>
        </p:blipFill>
        <p:spPr>
          <a:xfrm>
            <a:off x="0" y="2383082"/>
            <a:ext cx="3929448" cy="4090265"/>
          </a:xfrm>
          <a:prstGeom prst="rect">
            <a:avLst/>
          </a:prstGeom>
        </p:spPr>
      </p:pic>
      <p:sp>
        <p:nvSpPr>
          <p:cNvPr id="11" name="Titolo 11">
            <a:extLst>
              <a:ext uri="{FF2B5EF4-FFF2-40B4-BE49-F238E27FC236}">
                <a16:creationId xmlns:a16="http://schemas.microsoft.com/office/drawing/2014/main" id="{0D28C8E8-2D4D-B2F2-8099-002478EF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Re-accelerated thermal muon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1F8963A-C3AA-21F9-1879-29E3A3A99C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5B04396-C305-F813-038E-7205C9BE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21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1D040C1-93E5-4F5C-FEA3-62516AA7367C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F8D9F86-5394-489B-2A6F-E854381B1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6D90F2C-CCDF-2B4D-F93A-198F39B30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F92D03A2-154B-C218-20F8-472B1BE4F2B1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8E542965-45E5-6AF6-F099-D55EAD6A2DDF}"/>
              </a:ext>
            </a:extLst>
          </p:cNvPr>
          <p:cNvCxnSpPr>
            <a:cxnSpLocks/>
          </p:cNvCxnSpPr>
          <p:nvPr/>
        </p:nvCxnSpPr>
        <p:spPr>
          <a:xfrm>
            <a:off x="3125585" y="485892"/>
            <a:ext cx="6134793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">
            <a:extLst>
              <a:ext uri="{FF2B5EF4-FFF2-40B4-BE49-F238E27FC236}">
                <a16:creationId xmlns:a16="http://schemas.microsoft.com/office/drawing/2014/main" id="{CECD5387-6088-39DB-034A-364689014B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748"/>
          <a:stretch>
            <a:fillRect/>
          </a:stretch>
        </p:blipFill>
        <p:spPr>
          <a:xfrm>
            <a:off x="3929448" y="754128"/>
            <a:ext cx="8262551" cy="5468857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4ED0DABA-A05D-8875-8490-C25F160AD059}"/>
              </a:ext>
            </a:extLst>
          </p:cNvPr>
          <p:cNvSpPr txBox="1"/>
          <p:nvPr/>
        </p:nvSpPr>
        <p:spPr>
          <a:xfrm>
            <a:off x="90352" y="836463"/>
            <a:ext cx="6870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6"/>
              </a:rPr>
              <a:t>Phys. Rev. Lett. </a:t>
            </a:r>
            <a:r>
              <a:rPr lang="en-GB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6"/>
              </a:rPr>
              <a:t>134</a:t>
            </a:r>
            <a:r>
              <a:rPr lang="en-GB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6"/>
              </a:rPr>
              <a:t>, 245001</a:t>
            </a:r>
            <a:r>
              <a:rPr lang="en-IT">
                <a:hlinkClick r:id="rId6"/>
              </a:rPr>
              <a:t> </a:t>
            </a:r>
            <a:endParaRPr lang="en-IT" dirty="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77946663-EB50-A0EF-E407-304D2B10668D}"/>
              </a:ext>
            </a:extLst>
          </p:cNvPr>
          <p:cNvSpPr txBox="1"/>
          <p:nvPr/>
        </p:nvSpPr>
        <p:spPr>
          <a:xfrm>
            <a:off x="90352" y="1192170"/>
            <a:ext cx="3667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b="1" dirty="0">
                <a:solidFill>
                  <a:srgbClr val="4570C4"/>
                </a:solidFill>
              </a:rPr>
              <a:t>Acceleration from termal  energy to 100 keV by </a:t>
            </a:r>
            <a:r>
              <a:rPr lang="en-IT" sz="2400" b="1">
                <a:solidFill>
                  <a:srgbClr val="4570C4"/>
                </a:solidFill>
              </a:rPr>
              <a:t>RF system</a:t>
            </a:r>
            <a:endParaRPr lang="en-IT" sz="2400" b="1" dirty="0">
              <a:solidFill>
                <a:srgbClr val="4570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29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2FB40-B847-6F8C-496F-C1F7590E8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D09ADE3-EE3F-6DD6-A112-EA87B2B46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540" y="510437"/>
            <a:ext cx="5224581" cy="362754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338F083-EE8D-64F8-0625-D35B792FA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54" y="3653192"/>
            <a:ext cx="6905118" cy="2456266"/>
          </a:xfrm>
          <a:prstGeom prst="rect">
            <a:avLst/>
          </a:prstGeo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F80A096-ABC1-53C3-C0B0-78122A1CBD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B3907C1-8890-FF73-41C8-892873DD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22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1CA44F5-E653-C867-0328-408BD069D04E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918DA2C-3F48-0729-E185-B6FFC3ACD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06F423E-0C03-0128-AFBF-6EE5A71AB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50788006-E161-67E5-8C4D-24D82CB28263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4CDF7E9-53DF-9173-50B8-932A90E3E8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571" b="49465"/>
          <a:stretch>
            <a:fillRect/>
          </a:stretch>
        </p:blipFill>
        <p:spPr>
          <a:xfrm>
            <a:off x="149333" y="1312993"/>
            <a:ext cx="6579616" cy="187341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C502EB-C4BD-57E6-5D35-5873FF94798B}"/>
              </a:ext>
            </a:extLst>
          </p:cNvPr>
          <p:cNvSpPr txBox="1"/>
          <p:nvPr/>
        </p:nvSpPr>
        <p:spPr>
          <a:xfrm>
            <a:off x="239253" y="521631"/>
            <a:ext cx="8595827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  <a:cs typeface="Calibri" panose="020F0502020204030204" pitchFamily="34" charset="0"/>
              </a:rPr>
              <a:t>Muon Cooling demonstration:</a:t>
            </a: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BABFAF32-144A-E828-82F8-4F3CFFDC14B8}"/>
              </a:ext>
            </a:extLst>
          </p:cNvPr>
          <p:cNvSpPr/>
          <p:nvPr/>
        </p:nvSpPr>
        <p:spPr>
          <a:xfrm rot="769830">
            <a:off x="6032850" y="1131723"/>
            <a:ext cx="1392195" cy="1420241"/>
          </a:xfrm>
          <a:prstGeom prst="arc">
            <a:avLst>
              <a:gd name="adj1" fmla="val 11627345"/>
              <a:gd name="adj2" fmla="val 16102854"/>
            </a:avLst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olo 11">
            <a:extLst>
              <a:ext uri="{FF2B5EF4-FFF2-40B4-BE49-F238E27FC236}">
                <a16:creationId xmlns:a16="http://schemas.microsoft.com/office/drawing/2014/main" id="{994AFC5D-59A6-9922-01F1-39EB3CC43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Re-accelerated thermal muon</a:t>
            </a:r>
          </a:p>
        </p:txBody>
      </p:sp>
      <p:cxnSp>
        <p:nvCxnSpPr>
          <p:cNvPr id="15" name="Connettore 1 58">
            <a:extLst>
              <a:ext uri="{FF2B5EF4-FFF2-40B4-BE49-F238E27FC236}">
                <a16:creationId xmlns:a16="http://schemas.microsoft.com/office/drawing/2014/main" id="{47F001BA-168C-5328-3BE7-DBE04B9E2663}"/>
              </a:ext>
            </a:extLst>
          </p:cNvPr>
          <p:cNvCxnSpPr>
            <a:cxnSpLocks/>
          </p:cNvCxnSpPr>
          <p:nvPr/>
        </p:nvCxnSpPr>
        <p:spPr>
          <a:xfrm>
            <a:off x="3125585" y="485892"/>
            <a:ext cx="6134793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0A1B551A-1373-FE4D-DF2A-A0ADF22AFE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2463"/>
          <a:stretch>
            <a:fillRect/>
          </a:stretch>
        </p:blipFill>
        <p:spPr>
          <a:xfrm>
            <a:off x="7014681" y="4198376"/>
            <a:ext cx="5044440" cy="245626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954DCAE-446C-3096-818C-D75D057E9054}"/>
              </a:ext>
            </a:extLst>
          </p:cNvPr>
          <p:cNvSpPr txBox="1"/>
          <p:nvPr/>
        </p:nvSpPr>
        <p:spPr>
          <a:xfrm rot="16200000">
            <a:off x="-1376337" y="4445288"/>
            <a:ext cx="30513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200" dirty="0">
                <a:solidFill>
                  <a:srgbClr val="1A1718"/>
                </a:solidFill>
                <a:effectLst/>
                <a:latin typeface="Helvetica" pitchFamily="2" charset="0"/>
              </a:rPr>
              <a:t>A single-</a:t>
            </a:r>
            <a:r>
              <a:rPr lang="it-IT" sz="1200" dirty="0" err="1">
                <a:solidFill>
                  <a:srgbClr val="1A1718"/>
                </a:solidFill>
                <a:effectLst/>
                <a:latin typeface="Helvetica" pitchFamily="2" charset="0"/>
              </a:rPr>
              <a:t>anode</a:t>
            </a:r>
            <a:r>
              <a:rPr lang="it-IT" sz="1200" dirty="0">
                <a:solidFill>
                  <a:srgbClr val="1A1718"/>
                </a:solidFill>
                <a:effectLst/>
                <a:latin typeface="Helvetica" pitchFamily="2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Helvetica" pitchFamily="2" charset="0"/>
              </a:rPr>
              <a:t>microchannel</a:t>
            </a:r>
            <a:r>
              <a:rPr lang="it-IT" sz="1200" dirty="0">
                <a:solidFill>
                  <a:srgbClr val="1A1718"/>
                </a:solidFill>
                <a:effectLst/>
                <a:latin typeface="Helvetica" pitchFamily="2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Helvetica" pitchFamily="2" charset="0"/>
              </a:rPr>
              <a:t>plate</a:t>
            </a:r>
            <a:endParaRPr lang="it-IT" sz="1200" dirty="0">
              <a:solidFill>
                <a:srgbClr val="1A1718"/>
              </a:solidFill>
              <a:effectLst/>
              <a:latin typeface="Helvetica" pitchFamily="2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EBBAB121-3FBF-4379-9462-E621537276A8}"/>
              </a:ext>
            </a:extLst>
          </p:cNvPr>
          <p:cNvSpPr txBox="1"/>
          <p:nvPr/>
        </p:nvSpPr>
        <p:spPr>
          <a:xfrm>
            <a:off x="603138" y="6036387"/>
            <a:ext cx="68709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8"/>
              </a:rPr>
              <a:t>Phys. Rev. Lett. 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8"/>
              </a:rPr>
              <a:t>134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  <a:hlinkClick r:id="rId8"/>
              </a:rPr>
              <a:t>, 245001</a:t>
            </a:r>
            <a:r>
              <a:rPr lang="en-IT" sz="1400">
                <a:hlinkClick r:id="rId8"/>
              </a:rPr>
              <a:t> </a:t>
            </a:r>
            <a:endParaRPr lang="en-IT" sz="1400" dirty="0"/>
          </a:p>
        </p:txBody>
      </p:sp>
    </p:spTree>
    <p:extLst>
      <p:ext uri="{BB962C8B-B14F-4D97-AF65-F5344CB8AC3E}">
        <p14:creationId xmlns:p14="http://schemas.microsoft.com/office/powerpoint/2010/main" val="2250399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2B52D-2D7C-17A0-5BF8-8C1F82121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5968113-5F87-7C33-2F8F-7467653E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A60CF2C-EFD9-4C86-DDF9-3B43CECC2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23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52ACDA6-94C7-4E97-0281-83B08D8849F6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7465072-B1E3-63F8-EF25-BB7FE99A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9244181-622E-A12A-4F57-18BB40616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A6D28DEC-9B17-282D-147D-85D82A92C5C0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5144" name="テキスト ボックス 16">
            <a:extLst>
              <a:ext uri="{FF2B5EF4-FFF2-40B4-BE49-F238E27FC236}">
                <a16:creationId xmlns:a16="http://schemas.microsoft.com/office/drawing/2014/main" id="{CC719D81-88B2-2C45-B44E-0000F6D6793C}"/>
              </a:ext>
            </a:extLst>
          </p:cNvPr>
          <p:cNvSpPr txBox="1"/>
          <p:nvPr/>
        </p:nvSpPr>
        <p:spPr>
          <a:xfrm>
            <a:off x="1755669" y="631308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168" name="テキスト ボックス 20">
            <a:extLst>
              <a:ext uri="{FF2B5EF4-FFF2-40B4-BE49-F238E27FC236}">
                <a16:creationId xmlns:a16="http://schemas.microsoft.com/office/drawing/2014/main" id="{A4D05B49-6376-1979-904A-81ACA58FD2F0}"/>
              </a:ext>
            </a:extLst>
          </p:cNvPr>
          <p:cNvSpPr txBox="1"/>
          <p:nvPr/>
        </p:nvSpPr>
        <p:spPr>
          <a:xfrm>
            <a:off x="7718393" y="6458818"/>
            <a:ext cx="1775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200" name="直線矢印コネクタ 18">
            <a:extLst>
              <a:ext uri="{FF2B5EF4-FFF2-40B4-BE49-F238E27FC236}">
                <a16:creationId xmlns:a16="http://schemas.microsoft.com/office/drawing/2014/main" id="{BB681E13-FF10-46C8-44BC-C5497C8E9C31}"/>
              </a:ext>
            </a:extLst>
          </p:cNvPr>
          <p:cNvCxnSpPr>
            <a:cxnSpLocks/>
          </p:cNvCxnSpPr>
          <p:nvPr/>
        </p:nvCxnSpPr>
        <p:spPr>
          <a:xfrm>
            <a:off x="8168411" y="5786551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01" name="テキスト ボックス 19">
            <a:extLst>
              <a:ext uri="{FF2B5EF4-FFF2-40B4-BE49-F238E27FC236}">
                <a16:creationId xmlns:a16="http://schemas.microsoft.com/office/drawing/2014/main" id="{8ECC5302-45AA-832C-1C9D-DE83C481B8C7}"/>
              </a:ext>
            </a:extLst>
          </p:cNvPr>
          <p:cNvSpPr txBox="1"/>
          <p:nvPr/>
        </p:nvSpPr>
        <p:spPr>
          <a:xfrm>
            <a:off x="7982835" y="5414343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202" name="テキスト ボックス 20">
            <a:extLst>
              <a:ext uri="{FF2B5EF4-FFF2-40B4-BE49-F238E27FC236}">
                <a16:creationId xmlns:a16="http://schemas.microsoft.com/office/drawing/2014/main" id="{61410144-5D5B-5497-427D-8C52BE23ECD2}"/>
              </a:ext>
            </a:extLst>
          </p:cNvPr>
          <p:cNvSpPr txBox="1"/>
          <p:nvPr/>
        </p:nvSpPr>
        <p:spPr>
          <a:xfrm>
            <a:off x="7537922" y="6432711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AEE9784-6D44-C710-433D-BA805F47EEE9}"/>
              </a:ext>
            </a:extLst>
          </p:cNvPr>
          <p:cNvGrpSpPr/>
          <p:nvPr/>
        </p:nvGrpSpPr>
        <p:grpSpPr>
          <a:xfrm>
            <a:off x="706036" y="689443"/>
            <a:ext cx="10779928" cy="5578517"/>
            <a:chOff x="1294805" y="689442"/>
            <a:chExt cx="9144000" cy="4731939"/>
          </a:xfrm>
        </p:grpSpPr>
        <p:pic>
          <p:nvPicPr>
            <p:cNvPr id="5173" name="図 72">
              <a:extLst>
                <a:ext uri="{FF2B5EF4-FFF2-40B4-BE49-F238E27FC236}">
                  <a16:creationId xmlns:a16="http://schemas.microsoft.com/office/drawing/2014/main" id="{F130A438-A79C-3C9D-1174-98E389A75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4805" y="689442"/>
              <a:ext cx="9144000" cy="4731939"/>
            </a:xfrm>
            <a:prstGeom prst="rect">
              <a:avLst/>
            </a:prstGeom>
          </p:spPr>
        </p:pic>
        <p:sp>
          <p:nvSpPr>
            <p:cNvPr id="5180" name="テキスト ボックス 73">
              <a:extLst>
                <a:ext uri="{FF2B5EF4-FFF2-40B4-BE49-F238E27FC236}">
                  <a16:creationId xmlns:a16="http://schemas.microsoft.com/office/drawing/2014/main" id="{ACB5FB51-BB4A-3DF2-F695-563BA7B0628D}"/>
                </a:ext>
              </a:extLst>
            </p:cNvPr>
            <p:cNvSpPr txBox="1"/>
            <p:nvPr/>
          </p:nvSpPr>
          <p:spPr>
            <a:xfrm rot="763288">
              <a:off x="7248192" y="3992299"/>
              <a:ext cx="604333" cy="198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212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1" name="テキスト ボックス 74">
              <a:extLst>
                <a:ext uri="{FF2B5EF4-FFF2-40B4-BE49-F238E27FC236}">
                  <a16:creationId xmlns:a16="http://schemas.microsoft.com/office/drawing/2014/main" id="{A561438E-58A6-51C9-4CE9-4B20E68603A6}"/>
                </a:ext>
              </a:extLst>
            </p:cNvPr>
            <p:cNvSpPr txBox="1"/>
            <p:nvPr/>
          </p:nvSpPr>
          <p:spPr>
            <a:xfrm rot="907228">
              <a:off x="3165290" y="3240960"/>
              <a:ext cx="58007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25 </a:t>
              </a:r>
              <a:r>
                <a:rPr kumimoji="1" lang="en-US" altLang="ja-JP" sz="1292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2" name="テキスト ボックス 75">
              <a:extLst>
                <a:ext uri="{FF2B5EF4-FFF2-40B4-BE49-F238E27FC236}">
                  <a16:creationId xmlns:a16="http://schemas.microsoft.com/office/drawing/2014/main" id="{94A36039-A6A9-B220-ECF4-EAE8D205C01A}"/>
                </a:ext>
              </a:extLst>
            </p:cNvPr>
            <p:cNvSpPr txBox="1"/>
            <p:nvPr/>
          </p:nvSpPr>
          <p:spPr>
            <a:xfrm rot="859156">
              <a:off x="1307181" y="2911890"/>
              <a:ext cx="115178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Symbol" pitchFamily="2" charset="2"/>
                  <a:ea typeface="ＭＳ Ｐゴシック" panose="020B0600070205080204" pitchFamily="34" charset="-128"/>
                </a:rPr>
                <a:t>m</a:t>
              </a: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+(4 MeV)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3" name="正方形/長方形 78">
              <a:extLst>
                <a:ext uri="{FF2B5EF4-FFF2-40B4-BE49-F238E27FC236}">
                  <a16:creationId xmlns:a16="http://schemas.microsoft.com/office/drawing/2014/main" id="{0C15830F-092B-E01E-63ED-A55D09A415B3}"/>
                </a:ext>
              </a:extLst>
            </p:cNvPr>
            <p:cNvSpPr/>
            <p:nvPr/>
          </p:nvSpPr>
          <p:spPr>
            <a:xfrm>
              <a:off x="2356094" y="1347822"/>
              <a:ext cx="1091391" cy="482901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graphite</a:t>
              </a:r>
            </a:p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target</a:t>
              </a:r>
            </a:p>
          </p:txBody>
        </p:sp>
        <p:sp>
          <p:nvSpPr>
            <p:cNvPr id="5184" name="フリーフォーム 79">
              <a:extLst>
                <a:ext uri="{FF2B5EF4-FFF2-40B4-BE49-F238E27FC236}">
                  <a16:creationId xmlns:a16="http://schemas.microsoft.com/office/drawing/2014/main" id="{D75C2E9C-DB0D-DDA3-A5B6-F5FD70AB10ED}"/>
                </a:ext>
              </a:extLst>
            </p:cNvPr>
            <p:cNvSpPr/>
            <p:nvPr/>
          </p:nvSpPr>
          <p:spPr>
            <a:xfrm>
              <a:off x="1307596" y="1836092"/>
              <a:ext cx="2327563" cy="1087049"/>
            </a:xfrm>
            <a:custGeom>
              <a:avLst/>
              <a:gdLst>
                <a:gd name="connsiteX0" fmla="*/ 13854 w 2521527"/>
                <a:gd name="connsiteY0" fmla="*/ 110836 h 1177636"/>
                <a:gd name="connsiteX1" fmla="*/ 0 w 2521527"/>
                <a:gd name="connsiteY1" fmla="*/ 983673 h 1177636"/>
                <a:gd name="connsiteX2" fmla="*/ 1108363 w 2521527"/>
                <a:gd name="connsiteY2" fmla="*/ 1177636 h 1177636"/>
                <a:gd name="connsiteX3" fmla="*/ 2521527 w 2521527"/>
                <a:gd name="connsiteY3" fmla="*/ 1011382 h 1177636"/>
                <a:gd name="connsiteX4" fmla="*/ 2521527 w 2521527"/>
                <a:gd name="connsiteY4" fmla="*/ 498764 h 1177636"/>
                <a:gd name="connsiteX5" fmla="*/ 2355272 w 2521527"/>
                <a:gd name="connsiteY5" fmla="*/ 304800 h 1177636"/>
                <a:gd name="connsiteX6" fmla="*/ 942109 w 2521527"/>
                <a:gd name="connsiteY6" fmla="*/ 318655 h 1177636"/>
                <a:gd name="connsiteX7" fmla="*/ 637309 w 2521527"/>
                <a:gd name="connsiteY7" fmla="*/ 83127 h 1177636"/>
                <a:gd name="connsiteX8" fmla="*/ 387927 w 2521527"/>
                <a:gd name="connsiteY8" fmla="*/ 0 h 1177636"/>
                <a:gd name="connsiteX9" fmla="*/ 13854 w 2521527"/>
                <a:gd name="connsiteY9" fmla="*/ 110836 h 117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527" h="1177636">
                  <a:moveTo>
                    <a:pt x="13854" y="110836"/>
                  </a:moveTo>
                  <a:lnTo>
                    <a:pt x="0" y="983673"/>
                  </a:lnTo>
                  <a:lnTo>
                    <a:pt x="1108363" y="1177636"/>
                  </a:lnTo>
                  <a:lnTo>
                    <a:pt x="2521527" y="1011382"/>
                  </a:lnTo>
                  <a:lnTo>
                    <a:pt x="2521527" y="498764"/>
                  </a:lnTo>
                  <a:lnTo>
                    <a:pt x="2355272" y="304800"/>
                  </a:lnTo>
                  <a:lnTo>
                    <a:pt x="942109" y="318655"/>
                  </a:lnTo>
                  <a:lnTo>
                    <a:pt x="637309" y="83127"/>
                  </a:lnTo>
                  <a:lnTo>
                    <a:pt x="387927" y="0"/>
                  </a:lnTo>
                  <a:lnTo>
                    <a:pt x="13854" y="110836"/>
                  </a:lnTo>
                  <a:close/>
                </a:path>
              </a:pathLst>
            </a:custGeom>
            <a:solidFill>
              <a:srgbClr val="F79646">
                <a:lumMod val="75000"/>
                <a:alpha val="22000"/>
              </a:srgbClr>
            </a:solidFill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ja-JP" altLang="en-US" sz="1662" ker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5185" name="テキスト ボックス 80">
              <a:extLst>
                <a:ext uri="{FF2B5EF4-FFF2-40B4-BE49-F238E27FC236}">
                  <a16:creationId xmlns:a16="http://schemas.microsoft.com/office/drawing/2014/main" id="{70364AB1-2943-FD49-C56C-C78E42989F1B}"/>
                </a:ext>
              </a:extLst>
            </p:cNvPr>
            <p:cNvSpPr txBox="1"/>
            <p:nvPr/>
          </p:nvSpPr>
          <p:spPr>
            <a:xfrm>
              <a:off x="2171127" y="1729970"/>
              <a:ext cx="2093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Constructed in 2021</a:t>
              </a:r>
            </a:p>
          </p:txBody>
        </p:sp>
        <p:sp>
          <p:nvSpPr>
            <p:cNvPr id="5186" name="テキスト ボックス 83">
              <a:extLst>
                <a:ext uri="{FF2B5EF4-FFF2-40B4-BE49-F238E27FC236}">
                  <a16:creationId xmlns:a16="http://schemas.microsoft.com/office/drawing/2014/main" id="{59114FD4-ADA1-41EE-771B-F7F87FE67E3A}"/>
                </a:ext>
              </a:extLst>
            </p:cNvPr>
            <p:cNvSpPr txBox="1"/>
            <p:nvPr/>
          </p:nvSpPr>
          <p:spPr>
            <a:xfrm rot="907228">
              <a:off x="3939787" y="3408662"/>
              <a:ext cx="504731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4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7" name="テキスト ボックス 84">
              <a:extLst>
                <a:ext uri="{FF2B5EF4-FFF2-40B4-BE49-F238E27FC236}">
                  <a16:creationId xmlns:a16="http://schemas.microsoft.com/office/drawing/2014/main" id="{F0C9243E-440E-F103-43E4-0525EE162C60}"/>
                </a:ext>
              </a:extLst>
            </p:cNvPr>
            <p:cNvSpPr txBox="1"/>
            <p:nvPr/>
          </p:nvSpPr>
          <p:spPr>
            <a:xfrm rot="584827">
              <a:off x="6042074" y="1981105"/>
              <a:ext cx="3344185" cy="461665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srgbClr val="FF000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H-line experimental bldg.</a:t>
              </a:r>
              <a:endParaRPr kumimoji="1" lang="ja-JP" altLang="en-US" sz="2400" kern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8" name="テキスト ボックス 85">
              <a:extLst>
                <a:ext uri="{FF2B5EF4-FFF2-40B4-BE49-F238E27FC236}">
                  <a16:creationId xmlns:a16="http://schemas.microsoft.com/office/drawing/2014/main" id="{B97C7F61-750A-FEB8-140F-9DC55BA70E75}"/>
                </a:ext>
              </a:extLst>
            </p:cNvPr>
            <p:cNvSpPr txBox="1"/>
            <p:nvPr/>
          </p:nvSpPr>
          <p:spPr>
            <a:xfrm rot="584827">
              <a:off x="5274475" y="2617166"/>
              <a:ext cx="2818400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Transmission muon microscope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9" name="テキスト ボックス 86">
              <a:extLst>
                <a:ext uri="{FF2B5EF4-FFF2-40B4-BE49-F238E27FC236}">
                  <a16:creationId xmlns:a16="http://schemas.microsoft.com/office/drawing/2014/main" id="{C8F6211B-31A7-195F-08D3-64718373450C}"/>
                </a:ext>
              </a:extLst>
            </p:cNvPr>
            <p:cNvSpPr txBox="1"/>
            <p:nvPr/>
          </p:nvSpPr>
          <p:spPr>
            <a:xfrm rot="584827">
              <a:off x="8943009" y="3808192"/>
              <a:ext cx="928459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g-2/EDM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90" name="テキスト ボックス 89">
              <a:extLst>
                <a:ext uri="{FF2B5EF4-FFF2-40B4-BE49-F238E27FC236}">
                  <a16:creationId xmlns:a16="http://schemas.microsoft.com/office/drawing/2014/main" id="{A566E627-D26E-8D7C-7449-3CC3E66F4CDA}"/>
                </a:ext>
              </a:extLst>
            </p:cNvPr>
            <p:cNvSpPr txBox="1"/>
            <p:nvPr/>
          </p:nvSpPr>
          <p:spPr>
            <a:xfrm rot="823208">
              <a:off x="1359307" y="2220229"/>
              <a:ext cx="947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Muon beam</a:t>
              </a:r>
              <a:endParaRPr kumimoji="1" lang="ja-JP" altLang="en-US" sz="12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cxnSp>
          <p:nvCxnSpPr>
            <p:cNvPr id="5191" name="直線矢印コネクタ 90">
              <a:extLst>
                <a:ext uri="{FF2B5EF4-FFF2-40B4-BE49-F238E27FC236}">
                  <a16:creationId xmlns:a16="http://schemas.microsoft.com/office/drawing/2014/main" id="{9FCE93BC-3A4A-9617-8115-662A6C915F74}"/>
                </a:ext>
              </a:extLst>
            </p:cNvPr>
            <p:cNvCxnSpPr>
              <a:cxnSpLocks/>
            </p:cNvCxnSpPr>
            <p:nvPr/>
          </p:nvCxnSpPr>
          <p:spPr>
            <a:xfrm>
              <a:off x="1371781" y="2356343"/>
              <a:ext cx="1110649" cy="26985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5196" name="正方形/長方形 12">
              <a:extLst>
                <a:ext uri="{FF2B5EF4-FFF2-40B4-BE49-F238E27FC236}">
                  <a16:creationId xmlns:a16="http://schemas.microsoft.com/office/drawing/2014/main" id="{CB64F8C9-853D-D2DF-A216-ACF8907770AB}"/>
                </a:ext>
              </a:extLst>
            </p:cNvPr>
            <p:cNvSpPr/>
            <p:nvPr/>
          </p:nvSpPr>
          <p:spPr>
            <a:xfrm rot="652335">
              <a:off x="8531311" y="4879868"/>
              <a:ext cx="1190769" cy="409726"/>
            </a:xfrm>
            <a:prstGeom prst="rect">
              <a:avLst/>
            </a:prstGeom>
            <a:solidFill>
              <a:schemeClr val="bg1">
                <a:alpha val="57707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585" dirty="0">
                  <a:solidFill>
                    <a:srgbClr val="00B05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storage</a:t>
              </a:r>
            </a:p>
          </p:txBody>
        </p:sp>
        <p:sp>
          <p:nvSpPr>
            <p:cNvPr id="5197" name="正方形/長方形 13">
              <a:extLst>
                <a:ext uri="{FF2B5EF4-FFF2-40B4-BE49-F238E27FC236}">
                  <a16:creationId xmlns:a16="http://schemas.microsoft.com/office/drawing/2014/main" id="{C4589274-8B80-2BF5-144C-5EE36B26FB70}"/>
                </a:ext>
              </a:extLst>
            </p:cNvPr>
            <p:cNvSpPr/>
            <p:nvPr/>
          </p:nvSpPr>
          <p:spPr>
            <a:xfrm rot="652335">
              <a:off x="4681616" y="3537639"/>
              <a:ext cx="2209587" cy="454560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400" b="1" dirty="0">
                  <a:solidFill>
                    <a:srgbClr val="FF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acceleration</a:t>
              </a:r>
            </a:p>
          </p:txBody>
        </p:sp>
        <p:sp>
          <p:nvSpPr>
            <p:cNvPr id="5198" name="正方形/長方形 14">
              <a:extLst>
                <a:ext uri="{FF2B5EF4-FFF2-40B4-BE49-F238E27FC236}">
                  <a16:creationId xmlns:a16="http://schemas.microsoft.com/office/drawing/2014/main" id="{ACC4545E-AB03-1F28-D05A-6B25AE47C9BC}"/>
                </a:ext>
              </a:extLst>
            </p:cNvPr>
            <p:cNvSpPr/>
            <p:nvPr/>
          </p:nvSpPr>
          <p:spPr>
            <a:xfrm rot="1020717">
              <a:off x="2197087" y="2983113"/>
              <a:ext cx="1152458" cy="393005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solidFill>
                    <a:srgbClr val="071C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cooling</a:t>
              </a:r>
            </a:p>
          </p:txBody>
        </p:sp>
        <p:sp>
          <p:nvSpPr>
            <p:cNvPr id="11" name="正方形/長方形 13">
              <a:extLst>
                <a:ext uri="{FF2B5EF4-FFF2-40B4-BE49-F238E27FC236}">
                  <a16:creationId xmlns:a16="http://schemas.microsoft.com/office/drawing/2014/main" id="{E2A827B6-6B0A-DAAE-B849-2B600C8B4F95}"/>
                </a:ext>
              </a:extLst>
            </p:cNvPr>
            <p:cNvSpPr/>
            <p:nvPr/>
          </p:nvSpPr>
          <p:spPr>
            <a:xfrm rot="2292443">
              <a:off x="7904668" y="3436673"/>
              <a:ext cx="1011696" cy="333364"/>
            </a:xfrm>
            <a:prstGeom prst="rect">
              <a:avLst/>
            </a:prstGeom>
            <a:solidFill>
              <a:schemeClr val="bg2">
                <a:lumMod val="90000"/>
                <a:alpha val="61161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injection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943B87FC-0DE9-73F8-92CF-DC6DCAF1EA9A}"/>
              </a:ext>
            </a:extLst>
          </p:cNvPr>
          <p:cNvSpPr/>
          <p:nvPr/>
        </p:nvSpPr>
        <p:spPr>
          <a:xfrm>
            <a:off x="9696673" y="49049"/>
            <a:ext cx="3821387" cy="6240653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3CAD119-ECA4-A598-CA35-9E4A02C3208F}"/>
              </a:ext>
            </a:extLst>
          </p:cNvPr>
          <p:cNvSpPr/>
          <p:nvPr/>
        </p:nvSpPr>
        <p:spPr>
          <a:xfrm>
            <a:off x="591410" y="76541"/>
            <a:ext cx="7758048" cy="6240653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olo 11">
            <a:extLst>
              <a:ext uri="{FF2B5EF4-FFF2-40B4-BE49-F238E27FC236}">
                <a16:creationId xmlns:a16="http://schemas.microsoft.com/office/drawing/2014/main" id="{127F5B63-2FE0-39C8-F298-1C22B193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54" y="57099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3D spiral injection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cxnSp>
        <p:nvCxnSpPr>
          <p:cNvPr id="10" name="Connettore 1 58">
            <a:extLst>
              <a:ext uri="{FF2B5EF4-FFF2-40B4-BE49-F238E27FC236}">
                <a16:creationId xmlns:a16="http://schemas.microsoft.com/office/drawing/2014/main" id="{7D8213C2-2649-69CD-8A7E-991954EDE1E4}"/>
              </a:ext>
            </a:extLst>
          </p:cNvPr>
          <p:cNvCxnSpPr>
            <a:cxnSpLocks/>
          </p:cNvCxnSpPr>
          <p:nvPr/>
        </p:nvCxnSpPr>
        <p:spPr>
          <a:xfrm>
            <a:off x="4287794" y="522963"/>
            <a:ext cx="386826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252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E6CC4-A0E6-519F-C1A7-241EAD61D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41CF631A-2DB6-A19A-B5BC-BF34AB621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3D spiral injection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03EF027-4C15-0C6F-9DDF-E8F0EE52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1CC744B-840C-3EC2-BBE3-19184EB62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24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57DD274-3CBA-F410-BFD2-216C6CDBF8E8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FAA125D-3B51-FAC8-6847-A0C6B08C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0173798-6F1F-F64D-1BD8-81F3E620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72B59A45-3F52-047F-E14E-918D218281FB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9EE24FBE-4BE4-9B76-4E79-978B813E7FA4}"/>
              </a:ext>
            </a:extLst>
          </p:cNvPr>
          <p:cNvCxnSpPr>
            <a:cxnSpLocks/>
          </p:cNvCxnSpPr>
          <p:nvPr/>
        </p:nvCxnSpPr>
        <p:spPr>
          <a:xfrm>
            <a:off x="4211451" y="485892"/>
            <a:ext cx="3853049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7247820C-136B-0664-4710-BCC1D24BC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81" y="820806"/>
            <a:ext cx="4114800" cy="401779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09F8FE0-5AB5-CE3D-C51A-E31FDE60F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175" y="627998"/>
            <a:ext cx="4768850" cy="352944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F4683F1-FAF3-2E7E-563A-A4BDBD34BD61}"/>
              </a:ext>
            </a:extLst>
          </p:cNvPr>
          <p:cNvSpPr txBox="1"/>
          <p:nvPr/>
        </p:nvSpPr>
        <p:spPr>
          <a:xfrm>
            <a:off x="3348189" y="4517127"/>
            <a:ext cx="2657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[PRD73, 072003, 2006 ]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FD030A2-EDE2-6721-9772-E21EAD39279A}"/>
              </a:ext>
            </a:extLst>
          </p:cNvPr>
          <p:cNvSpPr txBox="1"/>
          <p:nvPr/>
        </p:nvSpPr>
        <p:spPr>
          <a:xfrm>
            <a:off x="6453771" y="4193178"/>
            <a:ext cx="62547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[H. Iinuma et al., NIMA 832, 51, 2016]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D3E1F7D-506E-7210-63E9-A1488EFAE588}"/>
              </a:ext>
            </a:extLst>
          </p:cNvPr>
          <p:cNvSpPr txBox="1"/>
          <p:nvPr/>
        </p:nvSpPr>
        <p:spPr>
          <a:xfrm>
            <a:off x="753905" y="4849791"/>
            <a:ext cx="7435850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  <a:buNone/>
            </a:pPr>
            <a:r>
              <a:rPr lang="it-IT" sz="2000" b="1" dirty="0" err="1">
                <a:solidFill>
                  <a:srgbClr val="000000"/>
                </a:solidFill>
                <a:effectLst/>
              </a:rPr>
              <a:t>Conventional</a:t>
            </a:r>
            <a:r>
              <a:rPr lang="it-IT" sz="2000" b="1" dirty="0">
                <a:solidFill>
                  <a:srgbClr val="000000"/>
                </a:solidFill>
                <a:effectLst/>
              </a:rPr>
              <a:t> 2D injection @BNL and FNAL</a:t>
            </a:r>
            <a:endParaRPr lang="it-IT" sz="2000" dirty="0">
              <a:solidFill>
                <a:srgbClr val="000000"/>
              </a:solidFill>
              <a:effectLst/>
            </a:endParaRPr>
          </a:p>
          <a:p>
            <a:pPr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0000"/>
                </a:solidFill>
                <a:effectLst/>
              </a:rPr>
              <a:t>Inflector</a:t>
            </a:r>
            <a:r>
              <a:rPr lang="it-IT" sz="2000" dirty="0">
                <a:solidFill>
                  <a:srgbClr val="000000"/>
                </a:solidFill>
                <a:effectLst/>
              </a:rPr>
              <a:t> + 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horizontal</a:t>
            </a:r>
            <a:r>
              <a:rPr lang="it-IT" sz="2000" dirty="0">
                <a:solidFill>
                  <a:srgbClr val="000000"/>
                </a:solidFill>
                <a:effectLst/>
              </a:rPr>
              <a:t> kicker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0000"/>
                </a:solidFill>
                <a:effectLst/>
              </a:rPr>
              <a:t>Efficiency</a:t>
            </a:r>
            <a:r>
              <a:rPr lang="it-IT" sz="2000" dirty="0">
                <a:solidFill>
                  <a:srgbClr val="000000"/>
                </a:solidFill>
                <a:effectLst/>
              </a:rPr>
              <a:t> ~3-5%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0E1229F-7BBD-CAD0-F9E4-B7E89C7EFE24}"/>
              </a:ext>
            </a:extLst>
          </p:cNvPr>
          <p:cNvSpPr txBox="1"/>
          <p:nvPr/>
        </p:nvSpPr>
        <p:spPr>
          <a:xfrm>
            <a:off x="6664325" y="4674154"/>
            <a:ext cx="74358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  <a:buNone/>
            </a:pPr>
            <a:r>
              <a:rPr lang="it-IT" sz="2000" b="1" dirty="0" err="1">
                <a:solidFill>
                  <a:srgbClr val="000000"/>
                </a:solidFill>
                <a:effectLst/>
              </a:rPr>
              <a:t>Novel</a:t>
            </a:r>
            <a:r>
              <a:rPr lang="it-IT" sz="2000" b="1" dirty="0">
                <a:solidFill>
                  <a:srgbClr val="000000"/>
                </a:solidFill>
                <a:effectLst/>
              </a:rPr>
              <a:t> injection @J-PARC </a:t>
            </a:r>
            <a:endParaRPr lang="it-IT" sz="2000" dirty="0">
              <a:solidFill>
                <a:srgbClr val="000000"/>
              </a:solidFill>
              <a:effectLst/>
            </a:endParaRPr>
          </a:p>
          <a:p>
            <a:pPr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effectLst/>
              </a:rPr>
              <a:t>3D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spiral</a:t>
            </a:r>
            <a:r>
              <a:rPr lang="it-IT" sz="2000" dirty="0">
                <a:solidFill>
                  <a:srgbClr val="000000"/>
                </a:solidFill>
                <a:effectLst/>
              </a:rPr>
              <a:t> injection +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vertical</a:t>
            </a:r>
            <a:r>
              <a:rPr lang="it-IT" sz="2000" dirty="0">
                <a:solidFill>
                  <a:srgbClr val="000000"/>
                </a:solidFill>
                <a:effectLst/>
              </a:rPr>
              <a:t> kicker </a:t>
            </a:r>
          </a:p>
          <a:p>
            <a:pPr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rgbClr val="000000"/>
                </a:solidFill>
                <a:effectLst/>
              </a:rPr>
              <a:t>Efficiency</a:t>
            </a:r>
            <a:r>
              <a:rPr lang="it-IT" sz="2000" dirty="0">
                <a:solidFill>
                  <a:srgbClr val="000000"/>
                </a:solidFill>
                <a:effectLst/>
              </a:rPr>
              <a:t> </a:t>
            </a:r>
            <a:r>
              <a:rPr lang="it-IT" sz="2000" dirty="0">
                <a:solidFill>
                  <a:srgbClr val="E7020E"/>
                </a:solidFill>
                <a:effectLst/>
              </a:rPr>
              <a:t>&gt; 80%</a:t>
            </a:r>
            <a:endParaRPr lang="it-IT" sz="200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effectLst/>
              </a:rPr>
              <a:t>to be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adopted</a:t>
            </a:r>
            <a:r>
              <a:rPr lang="it-IT" sz="2000" dirty="0">
                <a:solidFill>
                  <a:srgbClr val="000000"/>
                </a:solidFill>
                <a:effectLst/>
              </a:rPr>
              <a:t> for the EDM @ PSI </a:t>
            </a:r>
            <a:r>
              <a:rPr lang="it-IT" sz="2000" dirty="0" err="1">
                <a:solidFill>
                  <a:srgbClr val="000000"/>
                </a:solidFill>
                <a:effectLst/>
              </a:rPr>
              <a:t>too</a:t>
            </a:r>
            <a:endParaRPr lang="it-IT" sz="2000" dirty="0">
              <a:solidFill>
                <a:srgbClr val="000000"/>
              </a:solidFill>
              <a:effectLst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054C61A-389C-975A-285A-5A61C38F56D3}"/>
              </a:ext>
            </a:extLst>
          </p:cNvPr>
          <p:cNvSpPr txBox="1"/>
          <p:nvPr/>
        </p:nvSpPr>
        <p:spPr>
          <a:xfrm>
            <a:off x="958846" y="531913"/>
            <a:ext cx="9137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4570C4"/>
                </a:solidFill>
                <a:effectLst/>
              </a:rPr>
              <a:t>The 3D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spiral</a:t>
            </a:r>
            <a:r>
              <a:rPr lang="it-IT" sz="2400" dirty="0">
                <a:solidFill>
                  <a:srgbClr val="4570C4"/>
                </a:solidFill>
                <a:effectLst/>
              </a:rPr>
              <a:t> injection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scheme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has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been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invented</a:t>
            </a:r>
            <a:r>
              <a:rPr lang="it-IT" sz="2400" dirty="0">
                <a:solidFill>
                  <a:srgbClr val="4570C4"/>
                </a:solidFill>
                <a:effectLst/>
              </a:rPr>
              <a:t> for </a:t>
            </a:r>
            <a:r>
              <a:rPr lang="it-IT" sz="2400" b="1" dirty="0">
                <a:solidFill>
                  <a:srgbClr val="4570C4"/>
                </a:solidFill>
                <a:effectLst/>
              </a:rPr>
              <a:t>small </a:t>
            </a:r>
            <a:r>
              <a:rPr lang="it-IT" sz="2400" b="1" dirty="0" err="1">
                <a:solidFill>
                  <a:srgbClr val="4570C4"/>
                </a:solidFill>
                <a:effectLst/>
              </a:rPr>
              <a:t>muon</a:t>
            </a:r>
            <a:r>
              <a:rPr lang="it-IT" sz="2400" b="1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b="1" dirty="0" err="1">
                <a:solidFill>
                  <a:srgbClr val="4570C4"/>
                </a:solidFill>
                <a:effectLst/>
              </a:rPr>
              <a:t>orbit</a:t>
            </a:r>
            <a:endParaRPr lang="it-IT" sz="2400" dirty="0">
              <a:solidFill>
                <a:srgbClr val="4570C4"/>
              </a:solidFill>
              <a:effectLst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2E73F2-A29B-F368-EAF0-97DB786380BF}"/>
              </a:ext>
            </a:extLst>
          </p:cNvPr>
          <p:cNvSpPr txBox="1"/>
          <p:nvPr/>
        </p:nvSpPr>
        <p:spPr>
          <a:xfrm>
            <a:off x="6453771" y="4382805"/>
            <a:ext cx="7437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[https://</a:t>
            </a:r>
            <a:r>
              <a:rPr lang="en-GB" sz="1400" dirty="0" err="1"/>
              <a:t>journals.aps.org</a:t>
            </a:r>
            <a:r>
              <a:rPr lang="en-GB" sz="1400" dirty="0"/>
              <a:t>/</a:t>
            </a:r>
            <a:r>
              <a:rPr lang="en-GB" sz="1400" dirty="0" err="1"/>
              <a:t>prl</a:t>
            </a:r>
            <a:r>
              <a:rPr lang="en-GB" sz="1400" dirty="0"/>
              <a:t>/accepted/10.1103/8nxx-srgz]</a:t>
            </a:r>
          </a:p>
        </p:txBody>
      </p:sp>
    </p:spTree>
    <p:extLst>
      <p:ext uri="{BB962C8B-B14F-4D97-AF65-F5344CB8AC3E}">
        <p14:creationId xmlns:p14="http://schemas.microsoft.com/office/powerpoint/2010/main" val="3167255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E2611-AE68-D205-FAED-76D942CCC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8389EBB4-0F7E-2308-1233-5E07919EB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3D spiral injection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EF6A27B-F9F9-971F-F9AE-02C9C204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28D75F9-48E6-6DDA-E852-7287DA278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25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77B56DD-2F80-2D73-9223-FC70E27B6CE9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2FB8198-A699-56DE-4238-615ACAFC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7AA79D30-BF3A-FE06-8B98-99C27174D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C72E7A8-4687-E2DE-EF81-812A54E320F3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CA6ADB20-511D-C76D-6205-E59345A220F8}"/>
              </a:ext>
            </a:extLst>
          </p:cNvPr>
          <p:cNvCxnSpPr>
            <a:cxnSpLocks/>
          </p:cNvCxnSpPr>
          <p:nvPr/>
        </p:nvCxnSpPr>
        <p:spPr>
          <a:xfrm>
            <a:off x="4211451" y="485892"/>
            <a:ext cx="3853049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1AC5339-9769-E7F9-08FE-014DBC28156C}"/>
              </a:ext>
            </a:extLst>
          </p:cNvPr>
          <p:cNvSpPr txBox="1"/>
          <p:nvPr/>
        </p:nvSpPr>
        <p:spPr>
          <a:xfrm>
            <a:off x="836456" y="548470"/>
            <a:ext cx="1108075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002060"/>
                </a:solidFill>
                <a:effectLst/>
              </a:rPr>
              <a:t>Low </a:t>
            </a:r>
            <a:r>
              <a:rPr lang="it-IT" sz="2400" b="1" dirty="0" err="1">
                <a:solidFill>
                  <a:srgbClr val="002060"/>
                </a:solidFill>
                <a:effectLst/>
              </a:rPr>
              <a:t>emittance</a:t>
            </a:r>
            <a:r>
              <a:rPr lang="it-IT" sz="2400" b="1" dirty="0">
                <a:solidFill>
                  <a:srgbClr val="002060"/>
                </a:solidFill>
                <a:effectLst/>
              </a:rPr>
              <a:t> </a:t>
            </a:r>
            <a:r>
              <a:rPr lang="it-IT" sz="2400" b="1" dirty="0" err="1">
                <a:solidFill>
                  <a:srgbClr val="002060"/>
                </a:solidFill>
                <a:effectLst/>
              </a:rPr>
              <a:t>muon</a:t>
            </a:r>
            <a:r>
              <a:rPr lang="it-IT" sz="2400" b="1" dirty="0">
                <a:solidFill>
                  <a:srgbClr val="002060"/>
                </a:solidFill>
                <a:effectLst/>
              </a:rPr>
              <a:t> </a:t>
            </a:r>
            <a:r>
              <a:rPr lang="it-IT" sz="2400" b="1" dirty="0" err="1">
                <a:solidFill>
                  <a:srgbClr val="002060"/>
                </a:solidFill>
                <a:effectLst/>
              </a:rPr>
              <a:t>beam</a:t>
            </a:r>
            <a:r>
              <a:rPr lang="it-IT" sz="2400" b="1" dirty="0">
                <a:solidFill>
                  <a:srgbClr val="002060"/>
                </a:solidFill>
                <a:effectLst/>
              </a:rPr>
              <a:t> </a:t>
            </a:r>
            <a:r>
              <a:rPr lang="it-IT" sz="2400" dirty="0">
                <a:solidFill>
                  <a:srgbClr val="4570C4"/>
                </a:solidFill>
                <a:effectLst/>
              </a:rPr>
              <a:t>(300MeV, 0.3</a:t>
            </a:r>
            <a:r>
              <a:rPr lang="el-GR" sz="2400" dirty="0">
                <a:solidFill>
                  <a:srgbClr val="4570C4"/>
                </a:solidFill>
                <a:effectLst/>
              </a:rPr>
              <a:t>π </a:t>
            </a:r>
            <a:r>
              <a:rPr lang="it-IT" sz="2400" dirty="0">
                <a:solidFill>
                  <a:srgbClr val="4570C4"/>
                </a:solidFill>
                <a:effectLst/>
              </a:rPr>
              <a:t>mm-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mrad</a:t>
            </a:r>
            <a:r>
              <a:rPr lang="it-IT" sz="2400" dirty="0">
                <a:solidFill>
                  <a:srgbClr val="4570C4"/>
                </a:solidFill>
                <a:effectLst/>
              </a:rPr>
              <a:t>)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will</a:t>
            </a:r>
            <a:r>
              <a:rPr lang="it-IT" sz="2400" dirty="0">
                <a:solidFill>
                  <a:srgbClr val="4570C4"/>
                </a:solidFill>
                <a:effectLst/>
              </a:rPr>
              <a:t> be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injected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into</a:t>
            </a:r>
            <a:r>
              <a:rPr lang="it-IT" sz="2400" dirty="0">
                <a:solidFill>
                  <a:srgbClr val="4570C4"/>
                </a:solidFill>
              </a:rPr>
              <a:t> </a:t>
            </a:r>
            <a:r>
              <a:rPr lang="it-IT" sz="2400" dirty="0">
                <a:solidFill>
                  <a:srgbClr val="4570C4"/>
                </a:solidFill>
                <a:effectLst/>
              </a:rPr>
              <a:t>the storage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orbit</a:t>
            </a:r>
            <a:r>
              <a:rPr lang="it-IT" sz="2400" dirty="0">
                <a:solidFill>
                  <a:srgbClr val="4570C4"/>
                </a:solidFill>
                <a:effectLst/>
              </a:rPr>
              <a:t> and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stored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u="sng" dirty="0" err="1">
                <a:solidFill>
                  <a:srgbClr val="4570C4"/>
                </a:solidFill>
                <a:effectLst/>
              </a:rPr>
              <a:t>without</a:t>
            </a:r>
            <a:r>
              <a:rPr lang="it-IT" sz="2400" u="sng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u="sng" dirty="0" err="1">
                <a:solidFill>
                  <a:srgbClr val="4570C4"/>
                </a:solidFill>
                <a:effectLst/>
              </a:rPr>
              <a:t>electric</a:t>
            </a:r>
            <a:r>
              <a:rPr lang="it-IT" sz="2400" u="sng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u="sng" dirty="0" err="1">
                <a:solidFill>
                  <a:srgbClr val="4570C4"/>
                </a:solidFill>
                <a:effectLst/>
              </a:rPr>
              <a:t>focusing</a:t>
            </a:r>
            <a:r>
              <a:rPr lang="it-IT" sz="2400" dirty="0">
                <a:solidFill>
                  <a:srgbClr val="4570C4"/>
                </a:solidFill>
                <a:effectLst/>
              </a:rPr>
              <a:t> with good injection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efficiency</a:t>
            </a:r>
            <a:r>
              <a:rPr lang="it-IT" sz="2400" dirty="0">
                <a:solidFill>
                  <a:srgbClr val="4570C4"/>
                </a:solidFill>
                <a:effectLst/>
              </a:rPr>
              <a:t>.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4599FBBB-D318-0C63-8544-968C6EA5597D}"/>
              </a:ext>
            </a:extLst>
          </p:cNvPr>
          <p:cNvGrpSpPr/>
          <p:nvPr/>
        </p:nvGrpSpPr>
        <p:grpSpPr>
          <a:xfrm>
            <a:off x="5688845" y="1594958"/>
            <a:ext cx="6370276" cy="4369808"/>
            <a:chOff x="5669323" y="1754119"/>
            <a:chExt cx="6370276" cy="436980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391C4CA-9F3A-26AB-6DB9-3F6592CA7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873"/>
            <a:stretch>
              <a:fillRect/>
            </a:stretch>
          </p:blipFill>
          <p:spPr>
            <a:xfrm>
              <a:off x="6666806" y="1754119"/>
              <a:ext cx="5372793" cy="4287999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6242567A-3521-703B-7057-234CF9EAF761}"/>
                </a:ext>
              </a:extLst>
            </p:cNvPr>
            <p:cNvSpPr/>
            <p:nvPr/>
          </p:nvSpPr>
          <p:spPr>
            <a:xfrm>
              <a:off x="5669323" y="2492271"/>
              <a:ext cx="1994965" cy="3631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91890083-E85A-6922-7120-95EC570714FC}"/>
                </a:ext>
              </a:extLst>
            </p:cNvPr>
            <p:cNvSpPr/>
            <p:nvPr/>
          </p:nvSpPr>
          <p:spPr>
            <a:xfrm>
              <a:off x="6196535" y="3000469"/>
              <a:ext cx="1994965" cy="3041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55C2A5-5547-4511-8470-D1575CF6C3F2}"/>
              </a:ext>
            </a:extLst>
          </p:cNvPr>
          <p:cNvSpPr txBox="1"/>
          <p:nvPr/>
        </p:nvSpPr>
        <p:spPr>
          <a:xfrm>
            <a:off x="132879" y="1722034"/>
            <a:ext cx="7694814" cy="41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it-IT" sz="2400" u="sng" dirty="0">
                <a:solidFill>
                  <a:srgbClr val="4570C4"/>
                </a:solidFill>
                <a:effectLst/>
              </a:rPr>
              <a:t>Key points</a:t>
            </a:r>
          </a:p>
          <a:p>
            <a:pPr marL="457200" indent="-457200">
              <a:lnSpc>
                <a:spcPts val="3500"/>
              </a:lnSpc>
              <a:buFont typeface="+mj-lt"/>
              <a:buAutoNum type="arabicPeriod"/>
            </a:pPr>
            <a:r>
              <a:rPr lang="it-IT" sz="2400" dirty="0" err="1">
                <a:solidFill>
                  <a:srgbClr val="4570C4"/>
                </a:solidFill>
                <a:effectLst/>
              </a:rPr>
              <a:t>Inject</a:t>
            </a:r>
            <a:r>
              <a:rPr lang="it-IT" sz="2400" dirty="0">
                <a:solidFill>
                  <a:srgbClr val="4570C4"/>
                </a:solidFill>
                <a:effectLst/>
              </a:rPr>
              <a:t> low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emittance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beam</a:t>
            </a:r>
            <a:r>
              <a:rPr lang="it-IT" sz="2400" dirty="0">
                <a:solidFill>
                  <a:srgbClr val="4570C4"/>
                </a:solidFill>
              </a:rPr>
              <a:t> </a:t>
            </a:r>
            <a:r>
              <a:rPr lang="it-IT" sz="2400" dirty="0">
                <a:solidFill>
                  <a:srgbClr val="4570C4"/>
                </a:solidFill>
                <a:effectLst/>
              </a:rPr>
              <a:t>with appropriate X-Y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coupling</a:t>
            </a:r>
            <a:r>
              <a:rPr lang="it-IT" sz="2400" dirty="0">
                <a:solidFill>
                  <a:srgbClr val="4570C4"/>
                </a:solidFill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into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solenoid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magnet</a:t>
            </a:r>
            <a:r>
              <a:rPr lang="it-IT" sz="2400" dirty="0">
                <a:solidFill>
                  <a:srgbClr val="4570C4"/>
                </a:solidFill>
              </a:rPr>
              <a:t> </a:t>
            </a:r>
            <a:r>
              <a:rPr lang="it-IT" sz="2400" dirty="0">
                <a:solidFill>
                  <a:srgbClr val="4570C4"/>
                </a:solidFill>
                <a:effectLst/>
              </a:rPr>
              <a:t>– to </a:t>
            </a:r>
            <a:r>
              <a:rPr lang="it-IT" sz="2400" u="sng" dirty="0">
                <a:solidFill>
                  <a:srgbClr val="4570C4"/>
                </a:solidFill>
                <a:effectLst/>
              </a:rPr>
              <a:t>compensate fringe field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felt</a:t>
            </a:r>
            <a:r>
              <a:rPr lang="it-IT" sz="2400" dirty="0">
                <a:solidFill>
                  <a:srgbClr val="4570C4"/>
                </a:solidFill>
              </a:rPr>
              <a:t> </a:t>
            </a:r>
            <a:r>
              <a:rPr lang="it-IT" sz="2400" dirty="0">
                <a:solidFill>
                  <a:srgbClr val="4570C4"/>
                </a:solidFill>
                <a:effectLst/>
              </a:rPr>
              <a:t>by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each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muon</a:t>
            </a:r>
            <a:endParaRPr lang="it-IT" sz="2400" dirty="0">
              <a:solidFill>
                <a:srgbClr val="4570C4"/>
              </a:solidFill>
            </a:endParaRPr>
          </a:p>
          <a:p>
            <a:pPr marL="457200" indent="-457200">
              <a:lnSpc>
                <a:spcPts val="3500"/>
              </a:lnSpc>
              <a:buFont typeface="+mj-lt"/>
              <a:buAutoNum type="arabicPeriod"/>
            </a:pPr>
            <a:r>
              <a:rPr lang="it-IT" sz="2400" dirty="0" err="1">
                <a:solidFill>
                  <a:srgbClr val="4570C4"/>
                </a:solidFill>
                <a:effectLst/>
              </a:rPr>
              <a:t>Apply</a:t>
            </a:r>
            <a:r>
              <a:rPr lang="it-IT" sz="2400" dirty="0">
                <a:solidFill>
                  <a:srgbClr val="4570C4"/>
                </a:solidFill>
                <a:effectLst/>
              </a:rPr>
              <a:t> appropriate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radial</a:t>
            </a:r>
            <a:r>
              <a:rPr lang="it-IT" sz="2400" dirty="0">
                <a:solidFill>
                  <a:srgbClr val="4570C4"/>
                </a:solidFill>
                <a:effectLst/>
              </a:rPr>
              <a:t> Br-field (Fringe Br-field + kicker coil Br-field).</a:t>
            </a:r>
          </a:p>
          <a:p>
            <a:pPr marL="914400" lvl="1" indent="-457200">
              <a:lnSpc>
                <a:spcPts val="3500"/>
              </a:lnSpc>
              <a:buFont typeface="Wingdings" pitchFamily="2" charset="2"/>
              <a:buChar char="§"/>
            </a:pPr>
            <a:r>
              <a:rPr lang="it-IT" sz="2400" dirty="0">
                <a:solidFill>
                  <a:srgbClr val="4570C4"/>
                </a:solidFill>
                <a:effectLst/>
              </a:rPr>
              <a:t>to </a:t>
            </a:r>
            <a:r>
              <a:rPr lang="it-IT" sz="2400" u="sng" dirty="0">
                <a:solidFill>
                  <a:srgbClr val="4570C4"/>
                </a:solidFill>
                <a:effectLst/>
              </a:rPr>
              <a:t>guide </a:t>
            </a:r>
            <a:r>
              <a:rPr lang="it-IT" sz="2400" u="sng" dirty="0" err="1">
                <a:solidFill>
                  <a:srgbClr val="4570C4"/>
                </a:solidFill>
                <a:effectLst/>
              </a:rPr>
              <a:t>muons</a:t>
            </a:r>
            <a:r>
              <a:rPr lang="it-IT" sz="2400" dirty="0">
                <a:solidFill>
                  <a:srgbClr val="4570C4"/>
                </a:solidFill>
                <a:effectLst/>
              </a:rPr>
              <a:t> to the </a:t>
            </a:r>
            <a:r>
              <a:rPr lang="it-IT" sz="2400" b="1" u="sng" dirty="0" err="1">
                <a:solidFill>
                  <a:srgbClr val="4570C4"/>
                </a:solidFill>
                <a:effectLst/>
              </a:rPr>
              <a:t>uniform</a:t>
            </a:r>
            <a:r>
              <a:rPr lang="it-IT" sz="2400" b="1" u="sng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b="1" u="sng" dirty="0" err="1">
                <a:solidFill>
                  <a:srgbClr val="4570C4"/>
                </a:solidFill>
                <a:effectLst/>
              </a:rPr>
              <a:t>magnetic</a:t>
            </a:r>
            <a:r>
              <a:rPr lang="it-IT" sz="2400" b="1" u="sng" dirty="0">
                <a:solidFill>
                  <a:srgbClr val="4570C4"/>
                </a:solidFill>
                <a:effectLst/>
              </a:rPr>
              <a:t> field </a:t>
            </a:r>
            <a:r>
              <a:rPr lang="it-IT" sz="2400" b="1" u="sng" dirty="0" err="1">
                <a:solidFill>
                  <a:srgbClr val="4570C4"/>
                </a:solidFill>
              </a:rPr>
              <a:t>region</a:t>
            </a:r>
            <a:r>
              <a:rPr lang="it-IT" sz="2400" dirty="0">
                <a:solidFill>
                  <a:srgbClr val="4570C4"/>
                </a:solidFill>
              </a:rPr>
              <a:t>.</a:t>
            </a:r>
            <a:endParaRPr lang="it-IT" sz="2400" dirty="0">
              <a:solidFill>
                <a:srgbClr val="4570C4"/>
              </a:solidFill>
              <a:effectLst/>
            </a:endParaRPr>
          </a:p>
          <a:p>
            <a:pPr>
              <a:lnSpc>
                <a:spcPts val="3500"/>
              </a:lnSpc>
            </a:pPr>
            <a:r>
              <a:rPr lang="it-IT" sz="2400" dirty="0">
                <a:solidFill>
                  <a:srgbClr val="4570C4"/>
                </a:solidFill>
                <a:effectLst/>
              </a:rPr>
              <a:t>3. </a:t>
            </a:r>
            <a:r>
              <a:rPr lang="it-IT" sz="2400" b="1" dirty="0">
                <a:solidFill>
                  <a:srgbClr val="4570C4"/>
                </a:solidFill>
                <a:effectLst/>
              </a:rPr>
              <a:t>Store </a:t>
            </a:r>
            <a:r>
              <a:rPr lang="it-IT" sz="2400" b="1" dirty="0" err="1">
                <a:solidFill>
                  <a:srgbClr val="4570C4"/>
                </a:solidFill>
                <a:effectLst/>
              </a:rPr>
              <a:t>muon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beam</a:t>
            </a:r>
            <a:r>
              <a:rPr lang="it-IT" sz="2400" dirty="0">
                <a:solidFill>
                  <a:srgbClr val="4570C4"/>
                </a:solidFill>
                <a:effectLst/>
              </a:rPr>
              <a:t> by </a:t>
            </a:r>
            <a:r>
              <a:rPr lang="it-IT" sz="2400" b="1" dirty="0" err="1">
                <a:solidFill>
                  <a:srgbClr val="4570C4"/>
                </a:solidFill>
                <a:effectLst/>
              </a:rPr>
              <a:t>weak</a:t>
            </a:r>
            <a:r>
              <a:rPr lang="it-IT" sz="2400" b="1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b="1" dirty="0" err="1">
                <a:solidFill>
                  <a:srgbClr val="4570C4"/>
                </a:solidFill>
                <a:effectLst/>
              </a:rPr>
              <a:t>focusing</a:t>
            </a:r>
            <a:r>
              <a:rPr lang="it-IT" sz="2400" dirty="0">
                <a:solidFill>
                  <a:srgbClr val="4570C4"/>
                </a:solidFill>
                <a:effectLst/>
              </a:rPr>
              <a:t>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D76597F-D148-3EE8-397C-2207F2664FE6}"/>
              </a:ext>
            </a:extLst>
          </p:cNvPr>
          <p:cNvSpPr txBox="1"/>
          <p:nvPr/>
        </p:nvSpPr>
        <p:spPr>
          <a:xfrm>
            <a:off x="132879" y="5855552"/>
            <a:ext cx="10143652" cy="510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it-IT" sz="2400" b="1" dirty="0">
                <a:solidFill>
                  <a:srgbClr val="4570C4"/>
                </a:solidFill>
                <a:effectLst/>
              </a:rPr>
              <a:t>3D </a:t>
            </a:r>
            <a:r>
              <a:rPr lang="it-IT" sz="2400" b="1" dirty="0" err="1">
                <a:solidFill>
                  <a:srgbClr val="4570C4"/>
                </a:solidFill>
                <a:effectLst/>
              </a:rPr>
              <a:t>spiral</a:t>
            </a:r>
            <a:r>
              <a:rPr lang="it-IT" sz="2400" b="1" dirty="0">
                <a:solidFill>
                  <a:srgbClr val="4570C4"/>
                </a:solidFill>
                <a:effectLst/>
              </a:rPr>
              <a:t> injection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b="1" u="sng" dirty="0" err="1">
                <a:effectLst/>
              </a:rPr>
              <a:t>demonstrated</a:t>
            </a:r>
            <a:r>
              <a:rPr lang="it-IT" sz="2400" dirty="0">
                <a:solidFill>
                  <a:srgbClr val="4570C4"/>
                </a:solidFill>
                <a:effectLst/>
              </a:rPr>
              <a:t> with an electron-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beam</a:t>
            </a:r>
            <a:r>
              <a:rPr lang="it-IT" sz="2400" dirty="0">
                <a:solidFill>
                  <a:srgbClr val="4570C4"/>
                </a:solidFill>
              </a:rPr>
              <a:t> -&gt; </a:t>
            </a:r>
            <a:r>
              <a:rPr lang="it-IT" sz="2400" dirty="0">
                <a:solidFill>
                  <a:srgbClr val="4570C4"/>
                </a:solidFill>
                <a:hlinkClick r:id="rId5"/>
              </a:rPr>
              <a:t>Published on PRL</a:t>
            </a:r>
            <a:r>
              <a:rPr lang="it-IT" sz="2400" dirty="0">
                <a:solidFill>
                  <a:srgbClr val="4570C4"/>
                </a:solidFill>
              </a:rPr>
              <a:t>!!!</a:t>
            </a:r>
            <a:endParaRPr lang="it-IT" sz="2400" dirty="0">
              <a:solidFill>
                <a:srgbClr val="4570C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3076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80CA7-3902-CAEC-3629-62A0A2A6A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AAD1089-3903-53AE-16E4-13D3B19E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60FA59E-7EC7-3669-FD98-CB8BE9EA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26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F1BF1A3-ABE5-E3C0-1DEA-C8DAB59728F6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5926922-29AB-3E0E-8FDD-B44679C1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12DB191-7947-FAFB-64B4-E6F9F31FC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AE4FA624-6608-1559-0781-3A105BE3FA02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5144" name="テキスト ボックス 16">
            <a:extLst>
              <a:ext uri="{FF2B5EF4-FFF2-40B4-BE49-F238E27FC236}">
                <a16:creationId xmlns:a16="http://schemas.microsoft.com/office/drawing/2014/main" id="{24618551-C797-BC62-FA5A-E788EC0B6456}"/>
              </a:ext>
            </a:extLst>
          </p:cNvPr>
          <p:cNvSpPr txBox="1"/>
          <p:nvPr/>
        </p:nvSpPr>
        <p:spPr>
          <a:xfrm>
            <a:off x="1755669" y="631308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168" name="テキスト ボックス 20">
            <a:extLst>
              <a:ext uri="{FF2B5EF4-FFF2-40B4-BE49-F238E27FC236}">
                <a16:creationId xmlns:a16="http://schemas.microsoft.com/office/drawing/2014/main" id="{14BE5604-45ED-D4AE-F479-18E202FADB3A}"/>
              </a:ext>
            </a:extLst>
          </p:cNvPr>
          <p:cNvSpPr txBox="1"/>
          <p:nvPr/>
        </p:nvSpPr>
        <p:spPr>
          <a:xfrm>
            <a:off x="7718393" y="6458818"/>
            <a:ext cx="1775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200" name="直線矢印コネクタ 18">
            <a:extLst>
              <a:ext uri="{FF2B5EF4-FFF2-40B4-BE49-F238E27FC236}">
                <a16:creationId xmlns:a16="http://schemas.microsoft.com/office/drawing/2014/main" id="{375BAFDB-412B-F9F7-69A9-01697B976B47}"/>
              </a:ext>
            </a:extLst>
          </p:cNvPr>
          <p:cNvCxnSpPr>
            <a:cxnSpLocks/>
          </p:cNvCxnSpPr>
          <p:nvPr/>
        </p:nvCxnSpPr>
        <p:spPr>
          <a:xfrm>
            <a:off x="8168411" y="5786551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01" name="テキスト ボックス 19">
            <a:extLst>
              <a:ext uri="{FF2B5EF4-FFF2-40B4-BE49-F238E27FC236}">
                <a16:creationId xmlns:a16="http://schemas.microsoft.com/office/drawing/2014/main" id="{7EB96A4F-00A4-B53A-F647-68A9E86C61C0}"/>
              </a:ext>
            </a:extLst>
          </p:cNvPr>
          <p:cNvSpPr txBox="1"/>
          <p:nvPr/>
        </p:nvSpPr>
        <p:spPr>
          <a:xfrm>
            <a:off x="7982835" y="5414343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202" name="テキスト ボックス 20">
            <a:extLst>
              <a:ext uri="{FF2B5EF4-FFF2-40B4-BE49-F238E27FC236}">
                <a16:creationId xmlns:a16="http://schemas.microsoft.com/office/drawing/2014/main" id="{CA12E283-25BD-F25A-0EB3-547048861062}"/>
              </a:ext>
            </a:extLst>
          </p:cNvPr>
          <p:cNvSpPr txBox="1"/>
          <p:nvPr/>
        </p:nvSpPr>
        <p:spPr>
          <a:xfrm>
            <a:off x="7537922" y="6432711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F24AE5F-D568-E11E-E7DE-C88EA4E85918}"/>
              </a:ext>
            </a:extLst>
          </p:cNvPr>
          <p:cNvGrpSpPr/>
          <p:nvPr/>
        </p:nvGrpSpPr>
        <p:grpSpPr>
          <a:xfrm>
            <a:off x="706036" y="689443"/>
            <a:ext cx="10779928" cy="5578517"/>
            <a:chOff x="1294805" y="689442"/>
            <a:chExt cx="9144000" cy="4731939"/>
          </a:xfrm>
        </p:grpSpPr>
        <p:pic>
          <p:nvPicPr>
            <p:cNvPr id="5173" name="図 72">
              <a:extLst>
                <a:ext uri="{FF2B5EF4-FFF2-40B4-BE49-F238E27FC236}">
                  <a16:creationId xmlns:a16="http://schemas.microsoft.com/office/drawing/2014/main" id="{32AEA60B-EC6B-25E2-A009-ADF24D918B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4805" y="689442"/>
              <a:ext cx="9144000" cy="4731939"/>
            </a:xfrm>
            <a:prstGeom prst="rect">
              <a:avLst/>
            </a:prstGeom>
          </p:spPr>
        </p:pic>
        <p:sp>
          <p:nvSpPr>
            <p:cNvPr id="5180" name="テキスト ボックス 73">
              <a:extLst>
                <a:ext uri="{FF2B5EF4-FFF2-40B4-BE49-F238E27FC236}">
                  <a16:creationId xmlns:a16="http://schemas.microsoft.com/office/drawing/2014/main" id="{821B70E4-16D0-37F1-93F5-48B92470CEC4}"/>
                </a:ext>
              </a:extLst>
            </p:cNvPr>
            <p:cNvSpPr txBox="1"/>
            <p:nvPr/>
          </p:nvSpPr>
          <p:spPr>
            <a:xfrm rot="763288">
              <a:off x="7248192" y="3992299"/>
              <a:ext cx="604333" cy="198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212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1" name="テキスト ボックス 74">
              <a:extLst>
                <a:ext uri="{FF2B5EF4-FFF2-40B4-BE49-F238E27FC236}">
                  <a16:creationId xmlns:a16="http://schemas.microsoft.com/office/drawing/2014/main" id="{1F5FE9B2-0840-E86B-319A-F8F5A82E6187}"/>
                </a:ext>
              </a:extLst>
            </p:cNvPr>
            <p:cNvSpPr txBox="1"/>
            <p:nvPr/>
          </p:nvSpPr>
          <p:spPr>
            <a:xfrm rot="907228">
              <a:off x="3165290" y="3240960"/>
              <a:ext cx="58007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25 </a:t>
              </a:r>
              <a:r>
                <a:rPr kumimoji="1" lang="en-US" altLang="ja-JP" sz="1292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2" name="テキスト ボックス 75">
              <a:extLst>
                <a:ext uri="{FF2B5EF4-FFF2-40B4-BE49-F238E27FC236}">
                  <a16:creationId xmlns:a16="http://schemas.microsoft.com/office/drawing/2014/main" id="{C6E1352C-89E9-EE7A-ED93-913E3EC27743}"/>
                </a:ext>
              </a:extLst>
            </p:cNvPr>
            <p:cNvSpPr txBox="1"/>
            <p:nvPr/>
          </p:nvSpPr>
          <p:spPr>
            <a:xfrm rot="859156">
              <a:off x="1307181" y="2911890"/>
              <a:ext cx="115178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Symbol" pitchFamily="2" charset="2"/>
                  <a:ea typeface="ＭＳ Ｐゴシック" panose="020B0600070205080204" pitchFamily="34" charset="-128"/>
                </a:rPr>
                <a:t>m</a:t>
              </a: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+(4 MeV)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3" name="正方形/長方形 78">
              <a:extLst>
                <a:ext uri="{FF2B5EF4-FFF2-40B4-BE49-F238E27FC236}">
                  <a16:creationId xmlns:a16="http://schemas.microsoft.com/office/drawing/2014/main" id="{CBC65CC1-1B7F-BB30-53C6-90F2FD45FD94}"/>
                </a:ext>
              </a:extLst>
            </p:cNvPr>
            <p:cNvSpPr/>
            <p:nvPr/>
          </p:nvSpPr>
          <p:spPr>
            <a:xfrm>
              <a:off x="2356094" y="1347822"/>
              <a:ext cx="1091391" cy="482901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graphite</a:t>
              </a:r>
            </a:p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target</a:t>
              </a:r>
            </a:p>
          </p:txBody>
        </p:sp>
        <p:sp>
          <p:nvSpPr>
            <p:cNvPr id="5184" name="フリーフォーム 79">
              <a:extLst>
                <a:ext uri="{FF2B5EF4-FFF2-40B4-BE49-F238E27FC236}">
                  <a16:creationId xmlns:a16="http://schemas.microsoft.com/office/drawing/2014/main" id="{33F74965-BFCB-65CA-442E-C115AF64EC7C}"/>
                </a:ext>
              </a:extLst>
            </p:cNvPr>
            <p:cNvSpPr/>
            <p:nvPr/>
          </p:nvSpPr>
          <p:spPr>
            <a:xfrm>
              <a:off x="1307596" y="1836092"/>
              <a:ext cx="2327563" cy="1087049"/>
            </a:xfrm>
            <a:custGeom>
              <a:avLst/>
              <a:gdLst>
                <a:gd name="connsiteX0" fmla="*/ 13854 w 2521527"/>
                <a:gd name="connsiteY0" fmla="*/ 110836 h 1177636"/>
                <a:gd name="connsiteX1" fmla="*/ 0 w 2521527"/>
                <a:gd name="connsiteY1" fmla="*/ 983673 h 1177636"/>
                <a:gd name="connsiteX2" fmla="*/ 1108363 w 2521527"/>
                <a:gd name="connsiteY2" fmla="*/ 1177636 h 1177636"/>
                <a:gd name="connsiteX3" fmla="*/ 2521527 w 2521527"/>
                <a:gd name="connsiteY3" fmla="*/ 1011382 h 1177636"/>
                <a:gd name="connsiteX4" fmla="*/ 2521527 w 2521527"/>
                <a:gd name="connsiteY4" fmla="*/ 498764 h 1177636"/>
                <a:gd name="connsiteX5" fmla="*/ 2355272 w 2521527"/>
                <a:gd name="connsiteY5" fmla="*/ 304800 h 1177636"/>
                <a:gd name="connsiteX6" fmla="*/ 942109 w 2521527"/>
                <a:gd name="connsiteY6" fmla="*/ 318655 h 1177636"/>
                <a:gd name="connsiteX7" fmla="*/ 637309 w 2521527"/>
                <a:gd name="connsiteY7" fmla="*/ 83127 h 1177636"/>
                <a:gd name="connsiteX8" fmla="*/ 387927 w 2521527"/>
                <a:gd name="connsiteY8" fmla="*/ 0 h 1177636"/>
                <a:gd name="connsiteX9" fmla="*/ 13854 w 2521527"/>
                <a:gd name="connsiteY9" fmla="*/ 110836 h 117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527" h="1177636">
                  <a:moveTo>
                    <a:pt x="13854" y="110836"/>
                  </a:moveTo>
                  <a:lnTo>
                    <a:pt x="0" y="983673"/>
                  </a:lnTo>
                  <a:lnTo>
                    <a:pt x="1108363" y="1177636"/>
                  </a:lnTo>
                  <a:lnTo>
                    <a:pt x="2521527" y="1011382"/>
                  </a:lnTo>
                  <a:lnTo>
                    <a:pt x="2521527" y="498764"/>
                  </a:lnTo>
                  <a:lnTo>
                    <a:pt x="2355272" y="304800"/>
                  </a:lnTo>
                  <a:lnTo>
                    <a:pt x="942109" y="318655"/>
                  </a:lnTo>
                  <a:lnTo>
                    <a:pt x="637309" y="83127"/>
                  </a:lnTo>
                  <a:lnTo>
                    <a:pt x="387927" y="0"/>
                  </a:lnTo>
                  <a:lnTo>
                    <a:pt x="13854" y="110836"/>
                  </a:lnTo>
                  <a:close/>
                </a:path>
              </a:pathLst>
            </a:custGeom>
            <a:solidFill>
              <a:srgbClr val="F79646">
                <a:lumMod val="75000"/>
                <a:alpha val="22000"/>
              </a:srgbClr>
            </a:solidFill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ja-JP" altLang="en-US" sz="1662" ker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5185" name="テキスト ボックス 80">
              <a:extLst>
                <a:ext uri="{FF2B5EF4-FFF2-40B4-BE49-F238E27FC236}">
                  <a16:creationId xmlns:a16="http://schemas.microsoft.com/office/drawing/2014/main" id="{D110856D-1F80-E928-FE85-A440CA0C77F3}"/>
                </a:ext>
              </a:extLst>
            </p:cNvPr>
            <p:cNvSpPr txBox="1"/>
            <p:nvPr/>
          </p:nvSpPr>
          <p:spPr>
            <a:xfrm>
              <a:off x="2171127" y="1729970"/>
              <a:ext cx="2093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Constructed in 2021</a:t>
              </a:r>
            </a:p>
          </p:txBody>
        </p:sp>
        <p:sp>
          <p:nvSpPr>
            <p:cNvPr id="5186" name="テキスト ボックス 83">
              <a:extLst>
                <a:ext uri="{FF2B5EF4-FFF2-40B4-BE49-F238E27FC236}">
                  <a16:creationId xmlns:a16="http://schemas.microsoft.com/office/drawing/2014/main" id="{1CF0AB15-CF5E-6C90-16C0-2166FC07F74E}"/>
                </a:ext>
              </a:extLst>
            </p:cNvPr>
            <p:cNvSpPr txBox="1"/>
            <p:nvPr/>
          </p:nvSpPr>
          <p:spPr>
            <a:xfrm rot="907228">
              <a:off x="3939787" y="3408662"/>
              <a:ext cx="504731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4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7" name="テキスト ボックス 84">
              <a:extLst>
                <a:ext uri="{FF2B5EF4-FFF2-40B4-BE49-F238E27FC236}">
                  <a16:creationId xmlns:a16="http://schemas.microsoft.com/office/drawing/2014/main" id="{A13A55B1-9F6C-048D-DF32-7750E8AC956B}"/>
                </a:ext>
              </a:extLst>
            </p:cNvPr>
            <p:cNvSpPr txBox="1"/>
            <p:nvPr/>
          </p:nvSpPr>
          <p:spPr>
            <a:xfrm rot="584827">
              <a:off x="6042074" y="1981105"/>
              <a:ext cx="3344185" cy="461665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srgbClr val="FF000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H-line experimental bldg.</a:t>
              </a:r>
              <a:endParaRPr kumimoji="1" lang="ja-JP" altLang="en-US" sz="2400" kern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8" name="テキスト ボックス 85">
              <a:extLst>
                <a:ext uri="{FF2B5EF4-FFF2-40B4-BE49-F238E27FC236}">
                  <a16:creationId xmlns:a16="http://schemas.microsoft.com/office/drawing/2014/main" id="{D01A09F0-C243-7CFD-CC99-5F5A85458603}"/>
                </a:ext>
              </a:extLst>
            </p:cNvPr>
            <p:cNvSpPr txBox="1"/>
            <p:nvPr/>
          </p:nvSpPr>
          <p:spPr>
            <a:xfrm rot="584827">
              <a:off x="5274475" y="2617166"/>
              <a:ext cx="2818400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Transmission muon microscope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9" name="テキスト ボックス 86">
              <a:extLst>
                <a:ext uri="{FF2B5EF4-FFF2-40B4-BE49-F238E27FC236}">
                  <a16:creationId xmlns:a16="http://schemas.microsoft.com/office/drawing/2014/main" id="{C1D2692D-B9F3-144C-ED21-3205E4D321FF}"/>
                </a:ext>
              </a:extLst>
            </p:cNvPr>
            <p:cNvSpPr txBox="1"/>
            <p:nvPr/>
          </p:nvSpPr>
          <p:spPr>
            <a:xfrm rot="584827">
              <a:off x="8943009" y="3808192"/>
              <a:ext cx="928459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g-2/EDM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90" name="テキスト ボックス 89">
              <a:extLst>
                <a:ext uri="{FF2B5EF4-FFF2-40B4-BE49-F238E27FC236}">
                  <a16:creationId xmlns:a16="http://schemas.microsoft.com/office/drawing/2014/main" id="{7CB3FA37-2C5A-C3AB-B955-9C1CD37ED145}"/>
                </a:ext>
              </a:extLst>
            </p:cNvPr>
            <p:cNvSpPr txBox="1"/>
            <p:nvPr/>
          </p:nvSpPr>
          <p:spPr>
            <a:xfrm rot="823208">
              <a:off x="1359307" y="2220229"/>
              <a:ext cx="947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Muon beam</a:t>
              </a:r>
              <a:endParaRPr kumimoji="1" lang="ja-JP" altLang="en-US" sz="12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cxnSp>
          <p:nvCxnSpPr>
            <p:cNvPr id="5191" name="直線矢印コネクタ 90">
              <a:extLst>
                <a:ext uri="{FF2B5EF4-FFF2-40B4-BE49-F238E27FC236}">
                  <a16:creationId xmlns:a16="http://schemas.microsoft.com/office/drawing/2014/main" id="{67375600-FC0C-78E0-0BC1-483AB13D1EAD}"/>
                </a:ext>
              </a:extLst>
            </p:cNvPr>
            <p:cNvCxnSpPr>
              <a:cxnSpLocks/>
            </p:cNvCxnSpPr>
            <p:nvPr/>
          </p:nvCxnSpPr>
          <p:spPr>
            <a:xfrm>
              <a:off x="1371781" y="2356343"/>
              <a:ext cx="1110649" cy="26985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5196" name="正方形/長方形 12">
              <a:extLst>
                <a:ext uri="{FF2B5EF4-FFF2-40B4-BE49-F238E27FC236}">
                  <a16:creationId xmlns:a16="http://schemas.microsoft.com/office/drawing/2014/main" id="{BDA68605-25E5-DCC2-9035-FC083C41047F}"/>
                </a:ext>
              </a:extLst>
            </p:cNvPr>
            <p:cNvSpPr/>
            <p:nvPr/>
          </p:nvSpPr>
          <p:spPr>
            <a:xfrm rot="652335">
              <a:off x="8531311" y="4879868"/>
              <a:ext cx="1190769" cy="409726"/>
            </a:xfrm>
            <a:prstGeom prst="rect">
              <a:avLst/>
            </a:prstGeom>
            <a:solidFill>
              <a:schemeClr val="bg1">
                <a:alpha val="57707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585" dirty="0">
                  <a:solidFill>
                    <a:srgbClr val="00B05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storage</a:t>
              </a:r>
            </a:p>
          </p:txBody>
        </p:sp>
        <p:sp>
          <p:nvSpPr>
            <p:cNvPr id="5197" name="正方形/長方形 13">
              <a:extLst>
                <a:ext uri="{FF2B5EF4-FFF2-40B4-BE49-F238E27FC236}">
                  <a16:creationId xmlns:a16="http://schemas.microsoft.com/office/drawing/2014/main" id="{BEE1402E-432D-2331-5E6F-04A592CA747A}"/>
                </a:ext>
              </a:extLst>
            </p:cNvPr>
            <p:cNvSpPr/>
            <p:nvPr/>
          </p:nvSpPr>
          <p:spPr>
            <a:xfrm rot="652335">
              <a:off x="4681616" y="3537639"/>
              <a:ext cx="2209587" cy="454560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400" b="1" dirty="0">
                  <a:solidFill>
                    <a:srgbClr val="FF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acceleration</a:t>
              </a:r>
            </a:p>
          </p:txBody>
        </p:sp>
        <p:sp>
          <p:nvSpPr>
            <p:cNvPr id="5198" name="正方形/長方形 14">
              <a:extLst>
                <a:ext uri="{FF2B5EF4-FFF2-40B4-BE49-F238E27FC236}">
                  <a16:creationId xmlns:a16="http://schemas.microsoft.com/office/drawing/2014/main" id="{1C7BD831-E3F2-7C04-932A-17145F422A92}"/>
                </a:ext>
              </a:extLst>
            </p:cNvPr>
            <p:cNvSpPr/>
            <p:nvPr/>
          </p:nvSpPr>
          <p:spPr>
            <a:xfrm rot="1020717">
              <a:off x="2197087" y="2983113"/>
              <a:ext cx="1152458" cy="393005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solidFill>
                    <a:srgbClr val="071C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cooling</a:t>
              </a:r>
            </a:p>
          </p:txBody>
        </p:sp>
        <p:sp>
          <p:nvSpPr>
            <p:cNvPr id="11" name="正方形/長方形 13">
              <a:extLst>
                <a:ext uri="{FF2B5EF4-FFF2-40B4-BE49-F238E27FC236}">
                  <a16:creationId xmlns:a16="http://schemas.microsoft.com/office/drawing/2014/main" id="{C1487A6B-0BDC-371D-A494-73F48E4A75C6}"/>
                </a:ext>
              </a:extLst>
            </p:cNvPr>
            <p:cNvSpPr/>
            <p:nvPr/>
          </p:nvSpPr>
          <p:spPr>
            <a:xfrm rot="2292443">
              <a:off x="7904668" y="3436673"/>
              <a:ext cx="1011696" cy="333364"/>
            </a:xfrm>
            <a:prstGeom prst="rect">
              <a:avLst/>
            </a:prstGeom>
            <a:solidFill>
              <a:schemeClr val="bg2">
                <a:lumMod val="90000"/>
                <a:alpha val="61161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injection</a:t>
              </a:r>
            </a:p>
          </p:txBody>
        </p:sp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392446D6-2D63-DD38-D038-267F9533DF9A}"/>
              </a:ext>
            </a:extLst>
          </p:cNvPr>
          <p:cNvSpPr/>
          <p:nvPr/>
        </p:nvSpPr>
        <p:spPr>
          <a:xfrm>
            <a:off x="591409" y="76541"/>
            <a:ext cx="8612839" cy="6240653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olo 11">
            <a:extLst>
              <a:ext uri="{FF2B5EF4-FFF2-40B4-BE49-F238E27FC236}">
                <a16:creationId xmlns:a16="http://schemas.microsoft.com/office/drawing/2014/main" id="{A444B87E-6F68-37C5-CF2B-019CBC8E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54" y="57099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Storage Ring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cxnSp>
        <p:nvCxnSpPr>
          <p:cNvPr id="10" name="Connettore 1 58">
            <a:extLst>
              <a:ext uri="{FF2B5EF4-FFF2-40B4-BE49-F238E27FC236}">
                <a16:creationId xmlns:a16="http://schemas.microsoft.com/office/drawing/2014/main" id="{C2CAC8FC-332F-58D3-0276-9CD72A489770}"/>
              </a:ext>
            </a:extLst>
          </p:cNvPr>
          <p:cNvCxnSpPr>
            <a:cxnSpLocks/>
          </p:cNvCxnSpPr>
          <p:nvPr/>
        </p:nvCxnSpPr>
        <p:spPr>
          <a:xfrm>
            <a:off x="4287794" y="522963"/>
            <a:ext cx="386826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386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59290-CCCD-048D-1052-FD6171FFD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F8AC6EEE-E734-82FB-F155-9413143B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Storage Magnet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1F5ECAB-6525-1E41-96B8-2435CFF9F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A2637D4-C2D5-85A6-39F9-B8E9F70D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27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DE8B3F8-5D20-CE29-B66F-1B7B2B856D81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C3F8F93-CEFF-FB82-4266-5397330B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188A5DD-5375-82EE-CF50-DD5AD3D60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A65AA982-2811-DD90-B3E9-4D363F637D2C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87C5B332-49D4-114A-A15C-3A1248879C65}"/>
              </a:ext>
            </a:extLst>
          </p:cNvPr>
          <p:cNvCxnSpPr>
            <a:cxnSpLocks/>
          </p:cNvCxnSpPr>
          <p:nvPr/>
        </p:nvCxnSpPr>
        <p:spPr>
          <a:xfrm>
            <a:off x="4211451" y="485892"/>
            <a:ext cx="3853049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9B1DC05-E42F-1B51-799C-30C7DA00E162}"/>
              </a:ext>
            </a:extLst>
          </p:cNvPr>
          <p:cNvSpPr txBox="1"/>
          <p:nvPr/>
        </p:nvSpPr>
        <p:spPr>
          <a:xfrm>
            <a:off x="958846" y="531913"/>
            <a:ext cx="9137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effectLst/>
              </a:rPr>
              <a:t>3 Tesla</a:t>
            </a:r>
            <a:r>
              <a:rPr lang="it-IT" sz="2400" dirty="0">
                <a:solidFill>
                  <a:srgbClr val="4570C4"/>
                </a:solidFill>
                <a:effectLst/>
              </a:rPr>
              <a:t> MRI-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type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superconducting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solenoid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magnet</a:t>
            </a:r>
            <a:r>
              <a:rPr lang="it-IT" sz="2400" dirty="0">
                <a:solidFill>
                  <a:srgbClr val="4570C4"/>
                </a:solidFill>
                <a:effectLst/>
              </a:rPr>
              <a:t> </a:t>
            </a:r>
            <a:r>
              <a:rPr lang="it-IT" sz="2400" dirty="0" err="1">
                <a:solidFill>
                  <a:srgbClr val="4570C4"/>
                </a:solidFill>
                <a:effectLst/>
              </a:rPr>
              <a:t>is</a:t>
            </a:r>
            <a:r>
              <a:rPr lang="it-IT" sz="2400" dirty="0">
                <a:solidFill>
                  <a:srgbClr val="4570C4"/>
                </a:solidFill>
                <a:effectLst/>
              </a:rPr>
              <a:t> under design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AA42D325-D0D6-D0F6-6E6D-FB7A56CE9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312" y="962213"/>
            <a:ext cx="3579438" cy="345515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891EDE6-CFF4-8A60-5CC9-71D2027A2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19" y="962212"/>
            <a:ext cx="4997824" cy="433634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73994D5-1ED6-D74B-37FA-761141DC9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556" y="1302714"/>
            <a:ext cx="1660390" cy="206532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5C1EAA0-A56B-9264-D6EC-6E10E0FAF59E}"/>
              </a:ext>
            </a:extLst>
          </p:cNvPr>
          <p:cNvSpPr txBox="1"/>
          <p:nvPr/>
        </p:nvSpPr>
        <p:spPr>
          <a:xfrm>
            <a:off x="5572142" y="4143527"/>
            <a:ext cx="6453607" cy="3334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575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4570C4"/>
                </a:solidFill>
                <a:effectLst/>
              </a:rPr>
              <a:t>Average</a:t>
            </a:r>
            <a:r>
              <a:rPr lang="it-IT" dirty="0">
                <a:solidFill>
                  <a:srgbClr val="4570C4"/>
                </a:solidFill>
                <a:effectLst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</a:rPr>
              <a:t>magnetic</a:t>
            </a:r>
            <a:r>
              <a:rPr lang="it-IT" dirty="0">
                <a:solidFill>
                  <a:srgbClr val="4570C4"/>
                </a:solidFill>
                <a:effectLst/>
              </a:rPr>
              <a:t> field </a:t>
            </a:r>
            <a:r>
              <a:rPr lang="it-IT" b="1" dirty="0" err="1">
                <a:solidFill>
                  <a:srgbClr val="000000"/>
                </a:solidFill>
                <a:effectLst/>
              </a:rPr>
              <a:t>uniformity</a:t>
            </a:r>
            <a:r>
              <a:rPr lang="it-IT" dirty="0">
                <a:solidFill>
                  <a:srgbClr val="000000"/>
                </a:solidFill>
                <a:effectLst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</a:rPr>
              <a:t>is</a:t>
            </a:r>
            <a:r>
              <a:rPr lang="it-IT" dirty="0">
                <a:solidFill>
                  <a:srgbClr val="4570C4"/>
                </a:solidFill>
                <a:effectLst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</a:rPr>
              <a:t>better</a:t>
            </a:r>
            <a:r>
              <a:rPr lang="it-IT" dirty="0">
                <a:solidFill>
                  <a:srgbClr val="4570C4"/>
                </a:solidFill>
                <a:effectLst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</a:rPr>
              <a:t>than</a:t>
            </a:r>
            <a:r>
              <a:rPr lang="it-IT" dirty="0">
                <a:solidFill>
                  <a:srgbClr val="4570C4"/>
                </a:solidFill>
                <a:effectLst/>
              </a:rPr>
              <a:t> </a:t>
            </a:r>
            <a:r>
              <a:rPr lang="it-IT" b="1" dirty="0">
                <a:solidFill>
                  <a:srgbClr val="000000"/>
                </a:solidFill>
                <a:effectLst/>
              </a:rPr>
              <a:t>0.1 ppm</a:t>
            </a:r>
          </a:p>
          <a:p>
            <a:pPr marL="285750" indent="-285750">
              <a:spcAft>
                <a:spcPts val="1575"/>
              </a:spcAft>
              <a:buFont typeface="Arial" panose="020B0604020202020204" pitchFamily="34" charset="0"/>
              <a:buChar char="•"/>
            </a:pPr>
            <a:r>
              <a:rPr lang="it-IT" u="sng" dirty="0">
                <a:solidFill>
                  <a:srgbClr val="4570C4"/>
                </a:solidFill>
                <a:effectLst/>
              </a:rPr>
              <a:t>Local </a:t>
            </a:r>
            <a:r>
              <a:rPr lang="it-IT" u="sng" dirty="0" err="1">
                <a:solidFill>
                  <a:srgbClr val="4570C4"/>
                </a:solidFill>
                <a:effectLst/>
              </a:rPr>
              <a:t>uniformity</a:t>
            </a:r>
            <a:r>
              <a:rPr lang="it-IT" dirty="0">
                <a:solidFill>
                  <a:srgbClr val="4570C4"/>
                </a:solidFill>
                <a:effectLst/>
              </a:rPr>
              <a:t> of </a:t>
            </a:r>
            <a:r>
              <a:rPr lang="it-IT" b="1" dirty="0">
                <a:effectLst/>
              </a:rPr>
              <a:t>1 ppm </a:t>
            </a:r>
            <a:r>
              <a:rPr lang="it-IT" dirty="0" err="1">
                <a:solidFill>
                  <a:srgbClr val="4570C4"/>
                </a:solidFill>
                <a:effectLst/>
              </a:rPr>
              <a:t>was</a:t>
            </a:r>
            <a:r>
              <a:rPr lang="it-IT" dirty="0">
                <a:solidFill>
                  <a:srgbClr val="4570C4"/>
                </a:solidFill>
                <a:effectLst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</a:rPr>
              <a:t>demonstrated</a:t>
            </a:r>
            <a:r>
              <a:rPr lang="it-IT" dirty="0">
                <a:solidFill>
                  <a:srgbClr val="4570C4"/>
                </a:solidFill>
                <a:effectLst/>
              </a:rPr>
              <a:t> by the MUSEUM </a:t>
            </a:r>
            <a:r>
              <a:rPr lang="it-IT" dirty="0" err="1">
                <a:solidFill>
                  <a:srgbClr val="4570C4"/>
                </a:solidFill>
                <a:effectLst/>
              </a:rPr>
              <a:t>experiment</a:t>
            </a:r>
            <a:r>
              <a:rPr lang="it-IT" dirty="0">
                <a:solidFill>
                  <a:srgbClr val="4570C4"/>
                </a:solidFill>
                <a:effectLst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</a:rPr>
              <a:t>magnet</a:t>
            </a:r>
            <a:r>
              <a:rPr lang="it-IT" dirty="0">
                <a:solidFill>
                  <a:srgbClr val="4570C4"/>
                </a:solidFill>
                <a:effectLst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</a:rPr>
              <a:t>at</a:t>
            </a:r>
            <a:r>
              <a:rPr lang="it-IT" dirty="0">
                <a:solidFill>
                  <a:srgbClr val="4570C4"/>
                </a:solidFill>
                <a:effectLst/>
              </a:rPr>
              <a:t> </a:t>
            </a:r>
            <a:r>
              <a:rPr lang="it-IT" b="1" dirty="0">
                <a:effectLst/>
              </a:rPr>
              <a:t>1.2 T</a:t>
            </a:r>
            <a:r>
              <a:rPr lang="it-IT" dirty="0">
                <a:solidFill>
                  <a:srgbClr val="4570C4"/>
                </a:solidFill>
                <a:effectLst/>
              </a:rPr>
              <a:t>; </a:t>
            </a:r>
          </a:p>
          <a:p>
            <a:pPr marL="742950" lvl="1" indent="-285750">
              <a:spcAft>
                <a:spcPts val="1575"/>
              </a:spcAft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rgbClr val="4570C4"/>
                </a:solidFill>
                <a:effectLst/>
              </a:rPr>
              <a:t>Further</a:t>
            </a:r>
            <a:r>
              <a:rPr lang="it-IT" dirty="0">
                <a:solidFill>
                  <a:srgbClr val="4570C4"/>
                </a:solidFill>
                <a:effectLst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</a:rPr>
              <a:t>tests</a:t>
            </a:r>
            <a:r>
              <a:rPr lang="it-IT" dirty="0">
                <a:solidFill>
                  <a:srgbClr val="4570C4"/>
                </a:solidFill>
                <a:effectLst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</a:rPr>
              <a:t>will</a:t>
            </a:r>
            <a:r>
              <a:rPr lang="it-IT" dirty="0">
                <a:solidFill>
                  <a:srgbClr val="4570C4"/>
                </a:solidFill>
                <a:effectLst/>
              </a:rPr>
              <a:t> be </a:t>
            </a:r>
            <a:r>
              <a:rPr lang="it-IT" dirty="0" err="1">
                <a:solidFill>
                  <a:srgbClr val="4570C4"/>
                </a:solidFill>
                <a:effectLst/>
              </a:rPr>
              <a:t>carried</a:t>
            </a:r>
            <a:r>
              <a:rPr lang="it-IT" dirty="0">
                <a:solidFill>
                  <a:srgbClr val="4570C4"/>
                </a:solidFill>
                <a:effectLst/>
              </a:rPr>
              <a:t> out </a:t>
            </a:r>
            <a:r>
              <a:rPr lang="it-IT" dirty="0" err="1">
                <a:solidFill>
                  <a:srgbClr val="4570C4"/>
                </a:solidFill>
                <a:effectLst/>
              </a:rPr>
              <a:t>at</a:t>
            </a:r>
            <a:r>
              <a:rPr lang="it-IT" dirty="0">
                <a:solidFill>
                  <a:srgbClr val="4570C4"/>
                </a:solidFill>
                <a:effectLst/>
              </a:rPr>
              <a:t> </a:t>
            </a:r>
            <a:r>
              <a:rPr lang="it-IT" b="1" dirty="0">
                <a:effectLst/>
              </a:rPr>
              <a:t>3 T</a:t>
            </a:r>
            <a:r>
              <a:rPr lang="it-IT" dirty="0">
                <a:solidFill>
                  <a:srgbClr val="4570C4"/>
                </a:solidFill>
                <a:effectLst/>
              </a:rPr>
              <a:t>.</a:t>
            </a:r>
          </a:p>
          <a:p>
            <a:pPr marL="285750" indent="-285750">
              <a:spcAft>
                <a:spcPts val="1575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4570C4"/>
                </a:solidFill>
                <a:effectLst/>
              </a:rPr>
              <a:t>In the cross-</a:t>
            </a:r>
            <a:r>
              <a:rPr lang="it-IT" dirty="0" err="1">
                <a:solidFill>
                  <a:srgbClr val="4570C4"/>
                </a:solidFill>
                <a:effectLst/>
              </a:rPr>
              <a:t>calibration</a:t>
            </a:r>
            <a:r>
              <a:rPr lang="it-IT" dirty="0">
                <a:solidFill>
                  <a:srgbClr val="4570C4"/>
                </a:solidFill>
                <a:effectLst/>
              </a:rPr>
              <a:t> of FNAL and J-PARC field probes </a:t>
            </a:r>
            <a:r>
              <a:rPr lang="it-IT" dirty="0" err="1">
                <a:solidFill>
                  <a:srgbClr val="4570C4"/>
                </a:solidFill>
                <a:effectLst/>
              </a:rPr>
              <a:t>at</a:t>
            </a:r>
            <a:r>
              <a:rPr lang="it-IT" dirty="0">
                <a:solidFill>
                  <a:srgbClr val="4570C4"/>
                </a:solidFill>
                <a:effectLst/>
              </a:rPr>
              <a:t> ANL, </a:t>
            </a:r>
            <a:r>
              <a:rPr lang="it-IT" b="1" dirty="0">
                <a:effectLst/>
              </a:rPr>
              <a:t>∼7 ppb</a:t>
            </a:r>
            <a:r>
              <a:rPr lang="it-IT" dirty="0">
                <a:solidFill>
                  <a:srgbClr val="4570C4"/>
                </a:solidFill>
                <a:effectLst/>
              </a:rPr>
              <a:t> agreement </a:t>
            </a:r>
            <a:r>
              <a:rPr lang="it-IT" dirty="0" err="1">
                <a:solidFill>
                  <a:srgbClr val="4570C4"/>
                </a:solidFill>
                <a:effectLst/>
              </a:rPr>
              <a:t>was</a:t>
            </a:r>
            <a:r>
              <a:rPr lang="it-IT" dirty="0">
                <a:solidFill>
                  <a:srgbClr val="4570C4"/>
                </a:solidFill>
                <a:effectLst/>
              </a:rPr>
              <a:t> </a:t>
            </a:r>
            <a:r>
              <a:rPr lang="it-IT" dirty="0" err="1">
                <a:solidFill>
                  <a:srgbClr val="4570C4"/>
                </a:solidFill>
                <a:effectLst/>
              </a:rPr>
              <a:t>obtained</a:t>
            </a:r>
            <a:r>
              <a:rPr lang="it-IT" dirty="0">
                <a:solidFill>
                  <a:srgbClr val="4570C4"/>
                </a:solidFill>
                <a:effectLst/>
              </a:rPr>
              <a:t> with </a:t>
            </a:r>
            <a:r>
              <a:rPr lang="it-IT" b="1" dirty="0">
                <a:effectLst/>
              </a:rPr>
              <a:t>15 ppb </a:t>
            </a:r>
            <a:r>
              <a:rPr lang="it-IT" dirty="0" err="1">
                <a:solidFill>
                  <a:srgbClr val="4570C4"/>
                </a:solidFill>
                <a:effectLst/>
              </a:rPr>
              <a:t>uncertainties</a:t>
            </a:r>
            <a:r>
              <a:rPr lang="it-IT" dirty="0">
                <a:solidFill>
                  <a:srgbClr val="4570C4"/>
                </a:solidFill>
                <a:effectLst/>
              </a:rPr>
              <a:t>.</a:t>
            </a:r>
          </a:p>
          <a:p>
            <a:pPr marL="285750" indent="-285750">
              <a:spcAft>
                <a:spcPts val="1575"/>
              </a:spcAft>
              <a:buFont typeface="Arial" panose="020B0604020202020204" pitchFamily="34" charset="0"/>
              <a:buChar char="•"/>
            </a:pPr>
            <a:endParaRPr lang="it-IT" dirty="0">
              <a:solidFill>
                <a:srgbClr val="4570C4"/>
              </a:solidFill>
              <a:effectLst/>
            </a:endParaRPr>
          </a:p>
          <a:p>
            <a:pPr marL="285750" indent="-285750">
              <a:spcAft>
                <a:spcPts val="1575"/>
              </a:spcAft>
              <a:buFont typeface="Arial" panose="020B0604020202020204" pitchFamily="34" charset="0"/>
              <a:buChar char="•"/>
            </a:pPr>
            <a:endParaRPr lang="it-IT" dirty="0">
              <a:solidFill>
                <a:srgbClr val="4570C4"/>
              </a:solidFill>
              <a:effectLst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A5AEB03-8E9A-5C24-8A88-7A76A4E39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794" y="5334298"/>
            <a:ext cx="3901888" cy="131772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AEB187B-B2EF-20AC-8764-B928114CEEBA}"/>
              </a:ext>
            </a:extLst>
          </p:cNvPr>
          <p:cNvSpPr txBox="1"/>
          <p:nvPr/>
        </p:nvSpPr>
        <p:spPr>
          <a:xfrm>
            <a:off x="9787890" y="1518419"/>
            <a:ext cx="6256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75"/>
              </a:spcAft>
            </a:pPr>
            <a:r>
              <a:rPr lang="it-IT" dirty="0">
                <a:effectLst/>
              </a:rPr>
              <a:t>25 ppb/line</a:t>
            </a:r>
          </a:p>
        </p:txBody>
      </p:sp>
      <p:cxnSp>
        <p:nvCxnSpPr>
          <p:cNvPr id="14" name="Connettore diritto a freccia 13">
            <a:extLst>
              <a:ext uri="{FF2B5EF4-FFF2-40B4-BE49-F238E27FC236}">
                <a16:creationId xmlns:a16="http://schemas.microsoft.com/office/drawing/2014/main" id="{A4B20F23-4495-DD82-CA8E-1A7465E8EB46}"/>
              </a:ext>
            </a:extLst>
          </p:cNvPr>
          <p:cNvCxnSpPr/>
          <p:nvPr/>
        </p:nvCxnSpPr>
        <p:spPr>
          <a:xfrm flipV="1">
            <a:off x="8965196" y="1783080"/>
            <a:ext cx="712204" cy="4876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708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E8F87-63FE-6AD4-2CCE-748B161C3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05C455C0-1084-4246-C8ED-88B2BC3E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Positron Tracking Detector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38C6865-D90D-67CA-F750-9B94C2CE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491079A-67CD-9ECF-29E1-97EFBBED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28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9B27120-0259-0345-25B2-7FB4561C2FDE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88021CD0-F13C-5CCE-873C-1578BFEC4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34A3C6C-7F6B-5A85-5CAD-47BB4B66C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8B9C762-BD0C-8A8A-61BC-E373060730F3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55800A13-F815-2C02-B1D2-4B66BD1003CB}"/>
              </a:ext>
            </a:extLst>
          </p:cNvPr>
          <p:cNvCxnSpPr>
            <a:cxnSpLocks/>
          </p:cNvCxnSpPr>
          <p:nvPr/>
        </p:nvCxnSpPr>
        <p:spPr>
          <a:xfrm>
            <a:off x="3360551" y="485892"/>
            <a:ext cx="5631049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EB2C5030-CE54-D686-CBD4-EE66EB59623F}"/>
                  </a:ext>
                </a:extLst>
              </p:cNvPr>
              <p:cNvSpPr txBox="1"/>
              <p:nvPr/>
            </p:nvSpPr>
            <p:spPr>
              <a:xfrm>
                <a:off x="0" y="1164414"/>
                <a:ext cx="4398675" cy="4661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/>
                  <a:t>40 modules </a:t>
                </a:r>
                <a:r>
                  <a:rPr lang="en-GB" sz="2000" dirty="0">
                    <a:solidFill>
                      <a:srgbClr val="4570C4"/>
                    </a:solidFill>
                  </a:rPr>
                  <a:t>(vanes) each 200mm (radial) x 400mm (axial)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Each vane consists of </a:t>
                </a:r>
                <a:r>
                  <a:rPr lang="en-GB" sz="2000" b="1" dirty="0"/>
                  <a:t>16 Si sensors </a:t>
                </a:r>
                <a:r>
                  <a:rPr lang="en-GB" sz="2000" dirty="0">
                    <a:solidFill>
                      <a:srgbClr val="4570C4"/>
                    </a:solidFill>
                  </a:rPr>
                  <a:t>(10x10 cm</a:t>
                </a:r>
                <a:r>
                  <a:rPr lang="en-GB" sz="2000" baseline="30000" dirty="0">
                    <a:solidFill>
                      <a:srgbClr val="4570C4"/>
                    </a:solidFill>
                  </a:rPr>
                  <a:t>2</a:t>
                </a:r>
                <a:r>
                  <a:rPr lang="en-GB" sz="2000" dirty="0">
                    <a:solidFill>
                      <a:srgbClr val="4570C4"/>
                    </a:solidFill>
                  </a:rPr>
                  <a:t>, 320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m thickness).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Two-dimensional hit position is reconstructed from orthogonally arranged silicon strip sensor (2 blocks of </a:t>
                </a:r>
                <a:r>
                  <a:rPr lang="en-GB" sz="2000" b="1" dirty="0"/>
                  <a:t>512 strips</a:t>
                </a:r>
                <a:r>
                  <a:rPr lang="en-GB" sz="2000" dirty="0">
                    <a:solidFill>
                      <a:srgbClr val="4570C4"/>
                    </a:solidFill>
                  </a:rPr>
                  <a:t> with </a:t>
                </a:r>
                <a:r>
                  <a:rPr lang="en-GB" sz="2000" b="1" dirty="0"/>
                  <a:t>190 </a:t>
                </a:r>
                <a:r>
                  <a:rPr lang="el-GR" sz="2000" b="1" dirty="0"/>
                  <a:t>μ</a:t>
                </a:r>
                <a:r>
                  <a:rPr lang="en-GB" sz="2000" b="1" dirty="0"/>
                  <a:t>m pitch</a:t>
                </a:r>
                <a:r>
                  <a:rPr lang="en-GB" sz="2000" dirty="0">
                    <a:solidFill>
                      <a:srgbClr val="4570C4"/>
                    </a:solidFill>
                  </a:rPr>
                  <a:t>)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32 Readout ASIC w/ 5nsec sampling rate per quarter vane.</a:t>
                </a:r>
              </a:p>
            </p:txBody>
          </p:sp>
        </mc:Choice>
        <mc:Fallback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EB2C5030-CE54-D686-CBD4-EE66EB596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64414"/>
                <a:ext cx="4398675" cy="4661276"/>
              </a:xfrm>
              <a:prstGeom prst="rect">
                <a:avLst/>
              </a:prstGeom>
              <a:blipFill>
                <a:blip r:embed="rId4"/>
                <a:stretch>
                  <a:fillRect l="-1153" r="-2594" b="-13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BD8C606C-308B-A286-8DB7-E59C6ACD4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682" y="951030"/>
            <a:ext cx="4060713" cy="53536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890E4B6-1C6D-FEF3-FD38-79E90C19C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016" y="3830171"/>
            <a:ext cx="3479800" cy="144482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92DDA39-646F-2073-1B73-7F9E03D0CF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747" y="2589279"/>
            <a:ext cx="765973" cy="27469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94625CF-EF76-2C99-033F-8289F771C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4520" y="4351306"/>
            <a:ext cx="950641" cy="4191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4ACB5A5-6589-268B-E8B0-782D8BB2F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89816">
            <a:off x="9500895" y="3164333"/>
            <a:ext cx="950641" cy="4191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268779A-CE4B-31EF-939D-CA07E5C86B2A}"/>
              </a:ext>
            </a:extLst>
          </p:cNvPr>
          <p:cNvSpPr txBox="1"/>
          <p:nvPr/>
        </p:nvSpPr>
        <p:spPr>
          <a:xfrm>
            <a:off x="9664546" y="647013"/>
            <a:ext cx="257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“</a:t>
            </a:r>
            <a:r>
              <a:rPr lang="en-GB" noProof="0" dirty="0"/>
              <a:t>Prototype</a:t>
            </a:r>
            <a:r>
              <a:rPr lang="it-IT" dirty="0"/>
              <a:t> quarter-vane”</a:t>
            </a:r>
          </a:p>
        </p:txBody>
      </p:sp>
      <p:pic>
        <p:nvPicPr>
          <p:cNvPr id="18" name="Immagine 17" descr="Immagine che contiene elettronica, Ingegneria elettronica, Componente elettrico, Componente di circuito&#10;&#10;Il contenuto generato dall'IA potrebbe non essere corretto.">
            <a:extLst>
              <a:ext uri="{FF2B5EF4-FFF2-40B4-BE49-F238E27FC236}">
                <a16:creationId xmlns:a16="http://schemas.microsoft.com/office/drawing/2014/main" id="{9E1DBDA9-4B16-D93F-F6D3-CAF3C649A9C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0732" r="2922" b="19573"/>
          <a:stretch>
            <a:fillRect/>
          </a:stretch>
        </p:blipFill>
        <p:spPr>
          <a:xfrm rot="16200000">
            <a:off x="9741881" y="1774725"/>
            <a:ext cx="2547587" cy="11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15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9001D-0D18-B249-940F-1CD0DB2CF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4AC23C58-48E5-5D05-7252-429C5A86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Expected sensitivity - Statistics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E3D42F-82AA-6851-4F75-205C38D93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92" y="3550846"/>
            <a:ext cx="6720016" cy="2746125"/>
          </a:xfrm>
          <a:prstGeom prst="rect">
            <a:avLst/>
          </a:prstGeo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BF55224-ABA5-A733-D0AF-4535E641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F7E8EFB-B76A-2DA9-474E-8FDB79C04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29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D16100F-0292-FAD6-1ED6-73DA81469621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92EA09E-2400-FE70-0ADC-3E8062EC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A7A9FEA7-55D3-3EAC-9CBA-97904A53C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81560E78-4D5E-A50A-DD4E-5B9A86A248A4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CA134996-C0F1-7013-9F09-DE2B742DA8F4}"/>
              </a:ext>
            </a:extLst>
          </p:cNvPr>
          <p:cNvCxnSpPr>
            <a:cxnSpLocks/>
          </p:cNvCxnSpPr>
          <p:nvPr/>
        </p:nvCxnSpPr>
        <p:spPr>
          <a:xfrm>
            <a:off x="2907950" y="497094"/>
            <a:ext cx="642140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6962298A-F065-C11C-55AF-5B0E3CC52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630" y="3078994"/>
            <a:ext cx="4367354" cy="3468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9459C86-C105-8916-11A7-CE2DF62A521D}"/>
                  </a:ext>
                </a:extLst>
              </p:cNvPr>
              <p:cNvSpPr txBox="1"/>
              <p:nvPr/>
            </p:nvSpPr>
            <p:spPr>
              <a:xfrm>
                <a:off x="132879" y="521631"/>
                <a:ext cx="11816105" cy="3190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Aft>
                    <a:spcPts val="1275"/>
                  </a:spcAft>
                  <a:buFont typeface="Arial" panose="020B0604020202020204" pitchFamily="34" charset="0"/>
                  <a:buChar char="•"/>
                </a:pP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A TDR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muon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rate </a:t>
                </a: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3.2×10</a:t>
                </a:r>
                <a:r>
                  <a:rPr lang="it-IT" sz="2400" b="1" baseline="30000" dirty="0">
                    <a:solidFill>
                      <a:srgbClr val="000000"/>
                    </a:solidFill>
                    <a:effectLst/>
                  </a:rPr>
                  <a:t>8</a:t>
                </a:r>
                <a:r>
                  <a:rPr lang="el-GR" sz="2400" b="1" dirty="0">
                    <a:solidFill>
                      <a:srgbClr val="000000"/>
                    </a:solidFill>
                    <a:effectLst/>
                  </a:rPr>
                  <a:t>μ/</a:t>
                </a: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sec</a:t>
                </a:r>
                <a:r>
                  <a:rPr lang="it-IT" sz="2400" b="1" dirty="0">
                    <a:solidFill>
                      <a:srgbClr val="E6010E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at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the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entrance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at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1 MW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proton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power.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1275"/>
                  </a:spcAft>
                  <a:buFont typeface="Arial" panose="020B0604020202020204" pitchFamily="34" charset="0"/>
                  <a:buChar char="•"/>
                </a:pP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The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expected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intensity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of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stored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muon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is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 </a:t>
                </a: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1.3×10</a:t>
                </a:r>
                <a:r>
                  <a:rPr lang="it-IT" sz="2400" b="1" baseline="30000" dirty="0">
                    <a:solidFill>
                      <a:srgbClr val="000000"/>
                    </a:solidFill>
                    <a:effectLst/>
                  </a:rPr>
                  <a:t>5</a:t>
                </a: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l-GR" sz="2400" b="1" dirty="0">
                    <a:solidFill>
                      <a:srgbClr val="000000"/>
                    </a:solidFill>
                    <a:effectLst/>
                  </a:rPr>
                  <a:t>μ/</a:t>
                </a: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sec.</a:t>
                </a:r>
                <a:r>
                  <a:rPr lang="it-IT" sz="2400" b="1" dirty="0">
                    <a:solidFill>
                      <a:srgbClr val="E6010E"/>
                    </a:solidFill>
                    <a:effectLst/>
                  </a:rPr>
                  <a:t> 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Cumulative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efficiency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from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thermal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muon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generation to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reconstructed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positron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is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4.0×10</a:t>
                </a:r>
                <a:r>
                  <a:rPr lang="it-IT" sz="2400" baseline="30000" dirty="0">
                    <a:solidFill>
                      <a:srgbClr val="000000"/>
                    </a:solidFill>
                    <a:effectLst/>
                  </a:rPr>
                  <a:t>-4</a:t>
                </a:r>
                <a:endParaRPr lang="it-IT" sz="2400" dirty="0">
                  <a:solidFill>
                    <a:srgbClr val="000000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1275"/>
                  </a:spcAft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2-years data </a:t>
                </a:r>
                <a:r>
                  <a:rPr lang="it-IT" sz="2400" b="1" dirty="0" err="1">
                    <a:solidFill>
                      <a:srgbClr val="000000"/>
                    </a:solidFill>
                    <a:effectLst/>
                  </a:rPr>
                  <a:t>taking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( 2×10</a:t>
                </a:r>
                <a:r>
                  <a:rPr lang="it-IT" sz="2400" baseline="30000" dirty="0">
                    <a:solidFill>
                      <a:srgbClr val="000000"/>
                    </a:solidFill>
                    <a:effectLst/>
                  </a:rPr>
                  <a:t>7 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seconds,</a:t>
                </a:r>
                <a:r>
                  <a:rPr lang="it-IT" sz="2400" baseline="30000" dirty="0">
                    <a:solidFill>
                      <a:srgbClr val="00000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230 days)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will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give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a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total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positron</a:t>
                </a:r>
                <a:r>
                  <a:rPr lang="it-IT" sz="2400" b="1" dirty="0">
                    <a:solidFill>
                      <a:srgbClr val="000000"/>
                    </a:solidFill>
                    <a:effectLst/>
                  </a:rPr>
                  <a:t> 5.7×10</a:t>
                </a:r>
                <a:r>
                  <a:rPr lang="it-IT" sz="2400" b="1" baseline="30000" dirty="0">
                    <a:solidFill>
                      <a:srgbClr val="000000"/>
                    </a:solidFill>
                    <a:effectLst/>
                  </a:rPr>
                  <a:t>11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,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achieving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the BNL </a:t>
                </a:r>
                <a:r>
                  <a:rPr lang="it-IT" sz="2400" dirty="0" err="1">
                    <a:solidFill>
                      <a:srgbClr val="000000"/>
                    </a:solidFill>
                    <a:effectLst/>
                  </a:rPr>
                  <a:t>precision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 of </a:t>
                </a:r>
                <a:r>
                  <a:rPr lang="it-IT" sz="2400" b="1" dirty="0">
                    <a:solidFill>
                      <a:srgbClr val="E7020E"/>
                    </a:solidFill>
                    <a:effectLst/>
                  </a:rPr>
                  <a:t>0.45 ppm </a:t>
                </a:r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rgbClr val="000000"/>
                    </a:solidFill>
                    <a:effectLst/>
                  </a:rPr>
                  <a:t>.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9459C86-C105-8916-11A7-CE2DF62A5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79" y="521631"/>
                <a:ext cx="11816105" cy="3190489"/>
              </a:xfrm>
              <a:prstGeom prst="rect">
                <a:avLst/>
              </a:prstGeom>
              <a:blipFill>
                <a:blip r:embed="rId6"/>
                <a:stretch>
                  <a:fillRect l="-752" b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117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8EC21-D1C8-62D1-8B09-BF2B5F386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0A1F5DD-AEC6-1507-35D8-A83A0960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8919AF6-64E8-7DB5-7FFF-233908C3F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C0957E3-F391-FCB6-B681-8CA3D7F010C6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6E167FE-3286-3DF8-C31C-2DC97061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13B891C-2DDA-A39E-5325-B31134F80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6C36CB4-E4F8-861C-05E1-A2D970633AC9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A9EECF6C-BB43-9950-EB49-F78B1F0C7BA4}"/>
              </a:ext>
            </a:extLst>
          </p:cNvPr>
          <p:cNvGrpSpPr/>
          <p:nvPr/>
        </p:nvGrpSpPr>
        <p:grpSpPr>
          <a:xfrm>
            <a:off x="6279336" y="1300805"/>
            <a:ext cx="5762578" cy="4347773"/>
            <a:chOff x="6056155" y="1271710"/>
            <a:chExt cx="5762578" cy="4347773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C59F7E56-FEE5-EBE9-C139-5730605BE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6155" y="1271710"/>
              <a:ext cx="5762578" cy="4165342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8801B051-5641-FE4A-7A24-05CBDA911F33}"/>
                </a:ext>
              </a:extLst>
            </p:cNvPr>
            <p:cNvSpPr txBox="1"/>
            <p:nvPr/>
          </p:nvSpPr>
          <p:spPr>
            <a:xfrm>
              <a:off x="7298575" y="5342484"/>
              <a:ext cx="42820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hlinkClick r:id="rId5"/>
                </a:rPr>
                <a:t>Measured Lepton Magnetic Moment – G. Gabrielse, G. </a:t>
              </a:r>
              <a:r>
                <a:rPr lang="en-GB" sz="1200" dirty="0" err="1">
                  <a:hlinkClick r:id="rId5"/>
                </a:rPr>
                <a:t>Venanzoni</a:t>
              </a:r>
              <a:endParaRPr lang="en-GB" sz="12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A797136-5690-757F-B1F5-F14B81590EC2}"/>
                  </a:ext>
                </a:extLst>
              </p:cNvPr>
              <p:cNvSpPr txBox="1"/>
              <p:nvPr/>
            </p:nvSpPr>
            <p:spPr>
              <a:xfrm>
                <a:off x="230923" y="985999"/>
                <a:ext cx="6397162" cy="492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4570C4"/>
                    </a:solidFill>
                  </a:rPr>
                  <a:t>The </a:t>
                </a:r>
                <a:r>
                  <a:rPr lang="en-US" sz="2600" b="1" u="sng" dirty="0">
                    <a:solidFill>
                      <a:srgbClr val="4570C4"/>
                    </a:solidFill>
                  </a:rPr>
                  <a:t>HVP contribution</a:t>
                </a:r>
                <a:r>
                  <a:rPr lang="en-US" sz="2600" dirty="0">
                    <a:solidFill>
                      <a:srgbClr val="4570C4"/>
                    </a:solidFill>
                  </a:rPr>
                  <a:t> is still </a:t>
                </a:r>
                <a:r>
                  <a:rPr lang="en-US" sz="2600" b="1" dirty="0">
                    <a:solidFill>
                      <a:srgbClr val="4570C4"/>
                    </a:solidFill>
                  </a:rPr>
                  <a:t>leading</a:t>
                </a:r>
                <a:r>
                  <a:rPr lang="en-US" sz="2600" dirty="0">
                    <a:solidFill>
                      <a:srgbClr val="4570C4"/>
                    </a:solidFill>
                  </a:rPr>
                  <a:t> the total </a:t>
                </a:r>
                <a:r>
                  <a:rPr lang="en-US" sz="2600" b="1" dirty="0">
                    <a:solidFill>
                      <a:srgbClr val="4570C4"/>
                    </a:solidFill>
                  </a:rPr>
                  <a:t>uncertainty</a:t>
                </a:r>
                <a:r>
                  <a:rPr lang="en-US" sz="2600" dirty="0">
                    <a:solidFill>
                      <a:srgbClr val="4570C4"/>
                    </a:solidFill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600" b="1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b="1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it-IT" sz="2600" b="1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4570C4"/>
                    </a:solidFill>
                  </a:rPr>
                  <a:t>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4570C4"/>
                    </a:solidFill>
                  </a:rPr>
                  <a:t>The Fermilab precision is beyond the HVP contribution, but on a near future this error can be further reduced.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rgbClr val="4570C4"/>
                    </a:solidFill>
                  </a:rPr>
                  <a:t>In a new scenario where the theory puzzle is resolved, an </a:t>
                </a:r>
                <a:r>
                  <a:rPr lang="en-US" sz="2600" b="1" u="sng" dirty="0">
                    <a:solidFill>
                      <a:srgbClr val="002060"/>
                    </a:solidFill>
                  </a:rPr>
                  <a:t>independent measurement </a:t>
                </a:r>
                <a:r>
                  <a:rPr lang="en-US" sz="2600" dirty="0">
                    <a:solidFill>
                      <a:srgbClr val="4570C4"/>
                    </a:solidFill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6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6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4570C4"/>
                    </a:solidFill>
                  </a:rPr>
                  <a:t> would be important. 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A797136-5690-757F-B1F5-F14B81590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23" y="985999"/>
                <a:ext cx="6397162" cy="4928016"/>
              </a:xfrm>
              <a:prstGeom prst="rect">
                <a:avLst/>
              </a:prstGeom>
              <a:blipFill>
                <a:blip r:embed="rId6"/>
                <a:stretch>
                  <a:fillRect l="-1587" r="-1587" b="-17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olo 11">
            <a:extLst>
              <a:ext uri="{FF2B5EF4-FFF2-40B4-BE49-F238E27FC236}">
                <a16:creationId xmlns:a16="http://schemas.microsoft.com/office/drawing/2014/main" id="{699B5C21-CD0C-A6CA-1A19-D123CD6B9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Muon g-2:</a:t>
            </a:r>
            <a:r>
              <a:rPr lang="en-GB" b="1" dirty="0">
                <a:solidFill>
                  <a:srgbClr val="002060"/>
                </a:solidFill>
              </a:rPr>
              <a:t> c</a:t>
            </a:r>
            <a:r>
              <a:rPr lang="en-GB" b="1" noProof="0" dirty="0" err="1">
                <a:solidFill>
                  <a:srgbClr val="002060"/>
                </a:solidFill>
              </a:rPr>
              <a:t>urrent</a:t>
            </a:r>
            <a:r>
              <a:rPr lang="en-GB" b="1" noProof="0" dirty="0">
                <a:solidFill>
                  <a:srgbClr val="002060"/>
                </a:solidFill>
              </a:rPr>
              <a:t> status</a:t>
            </a:r>
          </a:p>
        </p:txBody>
      </p:sp>
      <p:cxnSp>
        <p:nvCxnSpPr>
          <p:cNvPr id="14" name="Connettore 1 58">
            <a:extLst>
              <a:ext uri="{FF2B5EF4-FFF2-40B4-BE49-F238E27FC236}">
                <a16:creationId xmlns:a16="http://schemas.microsoft.com/office/drawing/2014/main" id="{628594F8-5FFC-37F8-EECA-FF71A56C78B1}"/>
              </a:ext>
            </a:extLst>
          </p:cNvPr>
          <p:cNvCxnSpPr>
            <a:cxnSpLocks/>
          </p:cNvCxnSpPr>
          <p:nvPr/>
        </p:nvCxnSpPr>
        <p:spPr>
          <a:xfrm>
            <a:off x="3581400" y="470434"/>
            <a:ext cx="519684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445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51173-D914-1937-E8E5-19F9D5B7F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9B388EAD-863A-3502-5AE6-23D50A3E8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Expected sensitivity </a:t>
            </a:r>
            <a:r>
              <a:rPr lang="en-GB" b="1" dirty="0">
                <a:solidFill>
                  <a:srgbClr val="002060"/>
                </a:solidFill>
              </a:rPr>
              <a:t>comparison with FNAL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3939A2C-DC16-1175-8548-583171202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AB342D8-BB47-12D2-F6DA-9A0063B67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30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44ECDBA-9485-58BE-2B7D-BB73D9B294F6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AFF33D9-308A-CA27-7D0F-EB0E6F803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71C3331A-6FDD-C923-495E-E119D44E2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3BE428A-9D46-BB6D-D629-5357FC55E4DA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D833A387-059E-678B-7342-576D11AFA5F9}"/>
              </a:ext>
            </a:extLst>
          </p:cNvPr>
          <p:cNvCxnSpPr>
            <a:cxnSpLocks/>
          </p:cNvCxnSpPr>
          <p:nvPr/>
        </p:nvCxnSpPr>
        <p:spPr>
          <a:xfrm>
            <a:off x="1423080" y="488200"/>
            <a:ext cx="9350215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6C86C1D-C657-91FD-6AF8-CEF7EE8BB93C}"/>
              </a:ext>
            </a:extLst>
          </p:cNvPr>
          <p:cNvSpPr txBox="1"/>
          <p:nvPr/>
        </p:nvSpPr>
        <p:spPr>
          <a:xfrm>
            <a:off x="132879" y="521631"/>
            <a:ext cx="11816105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75"/>
              </a:spcAft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4570C4"/>
                </a:solidFill>
                <a:effectLst/>
              </a:rPr>
              <a:t>Here is the comparison between the Run-456 FNAL result and the project error for J-PARC experiment: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2228103-777A-77B9-CDF6-2C4A6372ACE7}"/>
              </a:ext>
            </a:extLst>
          </p:cNvPr>
          <p:cNvGrpSpPr/>
          <p:nvPr/>
        </p:nvGrpSpPr>
        <p:grpSpPr>
          <a:xfrm>
            <a:off x="6687820" y="1043356"/>
            <a:ext cx="5351895" cy="4702964"/>
            <a:chOff x="197704" y="1245996"/>
            <a:chExt cx="5351895" cy="470296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FA4695A-7C62-88F2-2F97-2D5125FA1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24781"/>
            <a:stretch>
              <a:fillRect/>
            </a:stretch>
          </p:blipFill>
          <p:spPr>
            <a:xfrm>
              <a:off x="197704" y="1884709"/>
              <a:ext cx="5351895" cy="36272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5394E20D-A80A-1DA3-3C6C-24350583F794}"/>
                    </a:ext>
                  </a:extLst>
                </p:cNvPr>
                <p:cNvSpPr txBox="1"/>
                <p:nvPr/>
              </p:nvSpPr>
              <p:spPr>
                <a:xfrm>
                  <a:off x="197704" y="5482999"/>
                  <a:ext cx="2169376" cy="465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  <m:sub>
                          <m:r>
                            <a:rPr lang="it-IT" sz="20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𝑠𝑦𝑠𝑡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∼52</m:t>
                      </m:r>
                    </m:oMath>
                  </a14:m>
                  <a:r>
                    <a:rPr lang="en-GB" sz="2000" dirty="0">
                      <a:solidFill>
                        <a:srgbClr val="4570C4"/>
                      </a:solidFill>
                    </a:rPr>
                    <a:t> ppb </a:t>
                  </a:r>
                </a:p>
              </p:txBody>
            </p:sp>
          </mc:Choice>
          <mc:Fallback xmlns=""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5394E20D-A80A-1DA3-3C6C-24350583F7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704" y="5482999"/>
                  <a:ext cx="2169376" cy="465961"/>
                </a:xfrm>
                <a:prstGeom prst="rect">
                  <a:avLst/>
                </a:prstGeom>
                <a:blipFill>
                  <a:blip r:embed="rId5"/>
                  <a:stretch>
                    <a:fillRect t="-5263" r="-1744" b="-789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BBECBB9F-5600-A4CF-0AF7-82266CEC5EAA}"/>
                </a:ext>
              </a:extLst>
            </p:cNvPr>
            <p:cNvSpPr txBox="1"/>
            <p:nvPr/>
          </p:nvSpPr>
          <p:spPr>
            <a:xfrm>
              <a:off x="1371834" y="1245996"/>
              <a:ext cx="3386740" cy="837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75"/>
                </a:spcAft>
              </a:pPr>
              <a:r>
                <a:rPr lang="en-GB" sz="3600" b="1" noProof="0" dirty="0">
                  <a:solidFill>
                    <a:srgbClr val="002060"/>
                  </a:solidFill>
                  <a:effectLst/>
                </a:rPr>
                <a:t>FNAL – Run456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BD55BE4D-BE5A-01B5-3E3A-BB327940C59D}"/>
              </a:ext>
            </a:extLst>
          </p:cNvPr>
          <p:cNvGrpSpPr/>
          <p:nvPr/>
        </p:nvGrpSpPr>
        <p:grpSpPr>
          <a:xfrm>
            <a:off x="112641" y="1070649"/>
            <a:ext cx="8853769" cy="5075871"/>
            <a:chOff x="5549599" y="1245995"/>
            <a:chExt cx="8853769" cy="5075871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2F05B2B1-5E57-C480-CD04-3CA0AF8A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599" y="2657216"/>
              <a:ext cx="6612127" cy="2416237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740EE41-A70E-114C-978F-DE99E424E1E1}"/>
                </a:ext>
              </a:extLst>
            </p:cNvPr>
            <p:cNvSpPr txBox="1"/>
            <p:nvPr/>
          </p:nvSpPr>
          <p:spPr>
            <a:xfrm>
              <a:off x="7549323" y="1245995"/>
              <a:ext cx="2793281" cy="837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75"/>
                </a:spcAft>
              </a:pPr>
              <a:r>
                <a:rPr lang="en-GB" sz="3600" b="1" dirty="0">
                  <a:solidFill>
                    <a:srgbClr val="002060"/>
                  </a:solidFill>
                </a:rPr>
                <a:t>J-PARC – TDR </a:t>
              </a:r>
              <a:endParaRPr lang="en-GB" sz="3600" b="1" noProof="0" dirty="0">
                <a:solidFill>
                  <a:srgbClr val="002060"/>
                </a:solidFill>
                <a:effectLst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BF0F8C70-FB94-EB17-EE34-6B4FC763A327}"/>
                    </a:ext>
                  </a:extLst>
                </p:cNvPr>
                <p:cNvSpPr txBox="1"/>
                <p:nvPr/>
              </p:nvSpPr>
              <p:spPr>
                <a:xfrm>
                  <a:off x="8148342" y="5925860"/>
                  <a:ext cx="6255026" cy="3960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1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𝒔𝒚𝒔𝒕</m:t>
                          </m:r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it-IT" sz="1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1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𝟕𝟎</m:t>
                      </m:r>
                    </m:oMath>
                  </a14:m>
                  <a:r>
                    <a:rPr lang="en-GB" sz="1800" b="1" dirty="0">
                      <a:solidFill>
                        <a:srgbClr val="4570C4"/>
                      </a:solidFill>
                    </a:rPr>
                    <a:t> </a:t>
                  </a:r>
                  <a:r>
                    <a:rPr lang="en-GB" sz="1800" b="1" dirty="0"/>
                    <a:t>ppb</a:t>
                  </a:r>
                  <a:r>
                    <a:rPr lang="en-GB" sz="1800" b="1" dirty="0">
                      <a:solidFill>
                        <a:srgbClr val="4570C4"/>
                      </a:solidFill>
                    </a:rPr>
                    <a:t>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BF0F8C70-FB94-EB17-EE34-6B4FC763A3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8342" y="5925860"/>
                  <a:ext cx="6255026" cy="396006"/>
                </a:xfrm>
                <a:prstGeom prst="rect">
                  <a:avLst/>
                </a:prstGeom>
                <a:blipFill>
                  <a:blip r:embed="rId7"/>
                  <a:stretch>
                    <a:fillRect t="-6250" b="-187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95BD0C6D-CE49-A8C8-DAA8-DA70E0860249}"/>
                  </a:ext>
                </a:extLst>
              </p:cNvPr>
              <p:cNvSpPr txBox="1"/>
              <p:nvPr/>
            </p:nvSpPr>
            <p:spPr>
              <a:xfrm>
                <a:off x="8027368" y="5795071"/>
                <a:ext cx="6255026" cy="396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sSub>
                      <m:sSubPr>
                        <m:ctrlP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𝒔𝒚𝒔𝒕</m:t>
                        </m:r>
                        <m:r>
                          <a:rPr lang="it-IT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𝟕𝟖</m:t>
                    </m:r>
                  </m:oMath>
                </a14:m>
                <a:r>
                  <a:rPr lang="en-GB" sz="1800" b="1" dirty="0">
                    <a:solidFill>
                      <a:srgbClr val="4570C4"/>
                    </a:solidFill>
                  </a:rPr>
                  <a:t> </a:t>
                </a:r>
                <a:r>
                  <a:rPr lang="en-GB" sz="1800" b="1" dirty="0"/>
                  <a:t>ppb</a:t>
                </a:r>
                <a:r>
                  <a:rPr lang="en-GB" sz="1800" b="1" dirty="0">
                    <a:solidFill>
                      <a:srgbClr val="4570C4"/>
                    </a:solidFill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95BD0C6D-CE49-A8C8-DAA8-DA70E0860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7368" y="5795071"/>
                <a:ext cx="6255026" cy="396006"/>
              </a:xfrm>
              <a:prstGeom prst="rect">
                <a:avLst/>
              </a:prstGeom>
              <a:blipFill>
                <a:blip r:embed="rId8"/>
                <a:stretch>
                  <a:fillRect t="-6250" b="-156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B2717EA5-E781-A0CD-4A42-09E3551682CD}"/>
                  </a:ext>
                </a:extLst>
              </p:cNvPr>
              <p:cNvSpPr txBox="1"/>
              <p:nvPr/>
            </p:nvSpPr>
            <p:spPr>
              <a:xfrm>
                <a:off x="9629234" y="5246503"/>
                <a:ext cx="2168735" cy="499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𝑠𝑦𝑠𝑡</m:t>
                        </m:r>
                      </m:sub>
                    </m:sSub>
                    <m:r>
                      <a:rPr lang="it-IT" sz="20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∼57</m:t>
                    </m:r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ppb </a:t>
                </a:r>
              </a:p>
            </p:txBody>
          </p:sp>
        </mc:Choice>
        <mc:Fallback xmlns=""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B2717EA5-E781-A0CD-4A42-09E355168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9234" y="5246503"/>
                <a:ext cx="2168735" cy="499817"/>
              </a:xfrm>
              <a:prstGeom prst="rect">
                <a:avLst/>
              </a:prstGeom>
              <a:blipFill>
                <a:blip r:embed="rId9"/>
                <a:stretch>
                  <a:fillRect t="-7500" r="-2339" b="-7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0786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8D789-D6BD-182F-BF51-15DEE7E0B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60418F26-F9EA-8EE4-515E-D02549BB8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Expected sensitivity </a:t>
            </a:r>
            <a:r>
              <a:rPr lang="en-GB" b="1" dirty="0">
                <a:solidFill>
                  <a:srgbClr val="002060"/>
                </a:solidFill>
              </a:rPr>
              <a:t>comparison with FNAL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A991DBCA-CE49-248F-2D66-4A7C1B0CE2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79CA05D-24CF-A4F8-0492-72EDEA2D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31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EDC0340-9C5E-4338-E11B-686FD1DC0668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CC6C43C-633E-6B8A-5009-1A32307D8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6F30C49-042B-481C-86E9-BC1529945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F5633AD4-0406-81EE-3EBB-DB21DB2D922D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4DBF263D-2C5D-3418-7815-42956A4202C3}"/>
              </a:ext>
            </a:extLst>
          </p:cNvPr>
          <p:cNvCxnSpPr>
            <a:cxnSpLocks/>
          </p:cNvCxnSpPr>
          <p:nvPr/>
        </p:nvCxnSpPr>
        <p:spPr>
          <a:xfrm>
            <a:off x="1423080" y="488200"/>
            <a:ext cx="9350215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41D4AC5-1D62-2E27-E388-75ED29AD5CAE}"/>
              </a:ext>
            </a:extLst>
          </p:cNvPr>
          <p:cNvSpPr txBox="1"/>
          <p:nvPr/>
        </p:nvSpPr>
        <p:spPr>
          <a:xfrm>
            <a:off x="132879" y="521631"/>
            <a:ext cx="11816105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75"/>
              </a:spcAft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4570C4"/>
                </a:solidFill>
                <a:effectLst/>
              </a:rPr>
              <a:t>Here is the comparison between the Run-456 FNAL result and the project error for J-PARC experiment: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AB9D718-5B14-6535-2DC2-254D50ADBAE7}"/>
              </a:ext>
            </a:extLst>
          </p:cNvPr>
          <p:cNvGrpSpPr/>
          <p:nvPr/>
        </p:nvGrpSpPr>
        <p:grpSpPr>
          <a:xfrm>
            <a:off x="6687820" y="1043356"/>
            <a:ext cx="7594574" cy="5147721"/>
            <a:chOff x="197704" y="1245996"/>
            <a:chExt cx="7594574" cy="514772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D3675F3D-D305-9868-BC60-5660E8F18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24781"/>
            <a:stretch>
              <a:fillRect/>
            </a:stretch>
          </p:blipFill>
          <p:spPr>
            <a:xfrm>
              <a:off x="197704" y="1884709"/>
              <a:ext cx="5351895" cy="3627235"/>
            </a:xfrm>
            <a:prstGeom prst="rect">
              <a:avLst/>
            </a:prstGeom>
          </p:spPr>
        </p:pic>
        <p:cxnSp>
          <p:nvCxnSpPr>
            <p:cNvPr id="18" name="Connettore dritto 17">
              <a:extLst>
                <a:ext uri="{FF2B5EF4-FFF2-40B4-BE49-F238E27FC236}">
                  <a16:creationId xmlns:a16="http://schemas.microsoft.com/office/drawing/2014/main" id="{EFB573CD-F3AB-2682-2BDD-16E6D25BAE05}"/>
                </a:ext>
              </a:extLst>
            </p:cNvPr>
            <p:cNvCxnSpPr>
              <a:cxnSpLocks/>
            </p:cNvCxnSpPr>
            <p:nvPr/>
          </p:nvCxnSpPr>
          <p:spPr>
            <a:xfrm>
              <a:off x="4788133" y="3092335"/>
              <a:ext cx="31588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ritto 21">
              <a:extLst>
                <a:ext uri="{FF2B5EF4-FFF2-40B4-BE49-F238E27FC236}">
                  <a16:creationId xmlns:a16="http://schemas.microsoft.com/office/drawing/2014/main" id="{CA92BD95-FC79-6C3A-88C9-9900A1CD208B}"/>
                </a:ext>
              </a:extLst>
            </p:cNvPr>
            <p:cNvCxnSpPr>
              <a:cxnSpLocks/>
            </p:cNvCxnSpPr>
            <p:nvPr/>
          </p:nvCxnSpPr>
          <p:spPr>
            <a:xfrm>
              <a:off x="4801988" y="3423375"/>
              <a:ext cx="315883" cy="0"/>
            </a:xfrm>
            <a:prstGeom prst="line">
              <a:avLst/>
            </a:prstGeom>
            <a:ln w="38100">
              <a:solidFill>
                <a:srgbClr val="2EA1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ritto 23">
              <a:extLst>
                <a:ext uri="{FF2B5EF4-FFF2-40B4-BE49-F238E27FC236}">
                  <a16:creationId xmlns:a16="http://schemas.microsoft.com/office/drawing/2014/main" id="{0D1AACD0-97AF-0E92-4664-974555AC938E}"/>
                </a:ext>
              </a:extLst>
            </p:cNvPr>
            <p:cNvCxnSpPr>
              <a:cxnSpLocks/>
            </p:cNvCxnSpPr>
            <p:nvPr/>
          </p:nvCxnSpPr>
          <p:spPr>
            <a:xfrm>
              <a:off x="4804762" y="3642275"/>
              <a:ext cx="315883" cy="0"/>
            </a:xfrm>
            <a:prstGeom prst="line">
              <a:avLst/>
            </a:prstGeom>
            <a:ln w="38100">
              <a:solidFill>
                <a:srgbClr val="2EA1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ritto 24">
              <a:extLst>
                <a:ext uri="{FF2B5EF4-FFF2-40B4-BE49-F238E27FC236}">
                  <a16:creationId xmlns:a16="http://schemas.microsoft.com/office/drawing/2014/main" id="{D06E6283-7AD7-F1FB-6D55-061E00FCC247}"/>
                </a:ext>
              </a:extLst>
            </p:cNvPr>
            <p:cNvCxnSpPr>
              <a:cxnSpLocks/>
            </p:cNvCxnSpPr>
            <p:nvPr/>
          </p:nvCxnSpPr>
          <p:spPr>
            <a:xfrm>
              <a:off x="4807535" y="4160431"/>
              <a:ext cx="315883" cy="0"/>
            </a:xfrm>
            <a:prstGeom prst="line">
              <a:avLst/>
            </a:prstGeom>
            <a:ln w="38100">
              <a:solidFill>
                <a:srgbClr val="2EA1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dritto 26">
              <a:extLst>
                <a:ext uri="{FF2B5EF4-FFF2-40B4-BE49-F238E27FC236}">
                  <a16:creationId xmlns:a16="http://schemas.microsoft.com/office/drawing/2014/main" id="{2ED0001B-3689-9613-0429-C35F8F4C268F}"/>
                </a:ext>
              </a:extLst>
            </p:cNvPr>
            <p:cNvCxnSpPr/>
            <p:nvPr/>
          </p:nvCxnSpPr>
          <p:spPr>
            <a:xfrm flipV="1">
              <a:off x="4785363" y="3714951"/>
              <a:ext cx="315883" cy="16700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ritto 27">
              <a:extLst>
                <a:ext uri="{FF2B5EF4-FFF2-40B4-BE49-F238E27FC236}">
                  <a16:creationId xmlns:a16="http://schemas.microsoft.com/office/drawing/2014/main" id="{548D74FD-4C89-0556-6F58-C292B6BB8655}"/>
                </a:ext>
              </a:extLst>
            </p:cNvPr>
            <p:cNvCxnSpPr/>
            <p:nvPr/>
          </p:nvCxnSpPr>
          <p:spPr>
            <a:xfrm flipV="1">
              <a:off x="4804760" y="4199859"/>
              <a:ext cx="315883" cy="16700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ritto 31">
              <a:extLst>
                <a:ext uri="{FF2B5EF4-FFF2-40B4-BE49-F238E27FC236}">
                  <a16:creationId xmlns:a16="http://schemas.microsoft.com/office/drawing/2014/main" id="{AE2F3661-CE18-AC5E-773B-58851C12FF23}"/>
                </a:ext>
              </a:extLst>
            </p:cNvPr>
            <p:cNvCxnSpPr>
              <a:cxnSpLocks/>
            </p:cNvCxnSpPr>
            <p:nvPr/>
          </p:nvCxnSpPr>
          <p:spPr>
            <a:xfrm>
              <a:off x="4810298" y="4710543"/>
              <a:ext cx="315883" cy="0"/>
            </a:xfrm>
            <a:prstGeom prst="line">
              <a:avLst/>
            </a:prstGeom>
            <a:ln w="38100">
              <a:solidFill>
                <a:srgbClr val="E39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dritto 32">
              <a:extLst>
                <a:ext uri="{FF2B5EF4-FFF2-40B4-BE49-F238E27FC236}">
                  <a16:creationId xmlns:a16="http://schemas.microsoft.com/office/drawing/2014/main" id="{558D57B1-DDD5-B954-024D-6ABA4D4F78D9}"/>
                </a:ext>
              </a:extLst>
            </p:cNvPr>
            <p:cNvCxnSpPr>
              <a:cxnSpLocks/>
            </p:cNvCxnSpPr>
            <p:nvPr/>
          </p:nvCxnSpPr>
          <p:spPr>
            <a:xfrm>
              <a:off x="4796443" y="4962696"/>
              <a:ext cx="315883" cy="0"/>
            </a:xfrm>
            <a:prstGeom prst="line">
              <a:avLst/>
            </a:prstGeom>
            <a:ln w="38100">
              <a:solidFill>
                <a:srgbClr val="E39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ritto 33">
              <a:extLst>
                <a:ext uri="{FF2B5EF4-FFF2-40B4-BE49-F238E27FC236}">
                  <a16:creationId xmlns:a16="http://schemas.microsoft.com/office/drawing/2014/main" id="{32E1A109-F6D2-399A-499D-2AD580BEB642}"/>
                </a:ext>
              </a:extLst>
            </p:cNvPr>
            <p:cNvCxnSpPr>
              <a:cxnSpLocks/>
            </p:cNvCxnSpPr>
            <p:nvPr/>
          </p:nvCxnSpPr>
          <p:spPr>
            <a:xfrm>
              <a:off x="4815841" y="5214848"/>
              <a:ext cx="315883" cy="0"/>
            </a:xfrm>
            <a:prstGeom prst="line">
              <a:avLst/>
            </a:prstGeom>
            <a:ln w="38100">
              <a:solidFill>
                <a:srgbClr val="E39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dritto 38">
              <a:extLst>
                <a:ext uri="{FF2B5EF4-FFF2-40B4-BE49-F238E27FC236}">
                  <a16:creationId xmlns:a16="http://schemas.microsoft.com/office/drawing/2014/main" id="{677C640D-668B-1381-916D-8635D2884AA1}"/>
                </a:ext>
              </a:extLst>
            </p:cNvPr>
            <p:cNvCxnSpPr/>
            <p:nvPr/>
          </p:nvCxnSpPr>
          <p:spPr>
            <a:xfrm flipV="1">
              <a:off x="4796442" y="5266740"/>
              <a:ext cx="315883" cy="16700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1B4E65F5-22DF-C8DC-0D99-13B3FCCBDFD5}"/>
                    </a:ext>
                  </a:extLst>
                </p:cNvPr>
                <p:cNvSpPr txBox="1"/>
                <p:nvPr/>
              </p:nvSpPr>
              <p:spPr>
                <a:xfrm>
                  <a:off x="197704" y="5482999"/>
                  <a:ext cx="2169376" cy="465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  <m:sub>
                          <m:r>
                            <a:rPr lang="it-IT" sz="20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𝑠𝑦𝑠𝑡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∼52</m:t>
                      </m:r>
                    </m:oMath>
                  </a14:m>
                  <a:r>
                    <a:rPr lang="en-GB" sz="2000" dirty="0">
                      <a:solidFill>
                        <a:srgbClr val="4570C4"/>
                      </a:solidFill>
                    </a:rPr>
                    <a:t> ppb </a:t>
                  </a:r>
                </a:p>
              </p:txBody>
            </p:sp>
          </mc:Choice>
          <mc:Fallback xmlns=""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1B4E65F5-22DF-C8DC-0D99-13B3FCCBDF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704" y="5482999"/>
                  <a:ext cx="2169376" cy="465961"/>
                </a:xfrm>
                <a:prstGeom prst="rect">
                  <a:avLst/>
                </a:prstGeom>
                <a:blipFill>
                  <a:blip r:embed="rId5"/>
                  <a:stretch>
                    <a:fillRect t="-5263" r="-1744" b="-789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E8FE2AF0-5E5A-3426-E447-5B77C4588C38}"/>
                    </a:ext>
                  </a:extLst>
                </p14:cNvPr>
                <p14:cNvContentPartPr/>
                <p14:nvPr/>
              </p14:nvContentPartPr>
              <p14:xfrm>
                <a:off x="348578" y="5685709"/>
                <a:ext cx="1810080" cy="4572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E8FE2AF0-5E5A-3426-E447-5B77C4588C3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4578" y="5577709"/>
                  <a:ext cx="19177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FA07821F-BB36-E45D-2909-6BAC6732EACF}"/>
                    </a:ext>
                  </a:extLst>
                </p14:cNvPr>
                <p14:cNvContentPartPr/>
                <p14:nvPr/>
              </p14:nvContentPartPr>
              <p14:xfrm>
                <a:off x="3356965" y="5636389"/>
                <a:ext cx="1733040" cy="4932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FA07821F-BB36-E45D-2909-6BAC6732EAC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02954" y="5528389"/>
                  <a:ext cx="1840702" cy="2649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5CA39AB6-6327-9195-FDB6-A18C768A4B61}"/>
                </a:ext>
              </a:extLst>
            </p:cNvPr>
            <p:cNvSpPr txBox="1"/>
            <p:nvPr/>
          </p:nvSpPr>
          <p:spPr>
            <a:xfrm>
              <a:off x="1371834" y="1245996"/>
              <a:ext cx="3386740" cy="837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75"/>
                </a:spcAft>
              </a:pPr>
              <a:r>
                <a:rPr lang="en-GB" sz="3600" b="1" noProof="0" dirty="0">
                  <a:solidFill>
                    <a:srgbClr val="002060"/>
                  </a:solidFill>
                  <a:effectLst/>
                </a:rPr>
                <a:t>FNAL – Run456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CasellaDiTesto 1">
                  <a:extLst>
                    <a:ext uri="{FF2B5EF4-FFF2-40B4-BE49-F238E27FC236}">
                      <a16:creationId xmlns:a16="http://schemas.microsoft.com/office/drawing/2014/main" id="{E8B01E69-6C2C-3449-594D-4F0DACE30DB8}"/>
                    </a:ext>
                  </a:extLst>
                </p:cNvPr>
                <p:cNvSpPr txBox="1"/>
                <p:nvPr/>
              </p:nvSpPr>
              <p:spPr>
                <a:xfrm>
                  <a:off x="3139118" y="5449143"/>
                  <a:ext cx="2168735" cy="4998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  <m:sub>
                          <m:r>
                            <a:rPr lang="it-IT" sz="20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𝑠𝑦𝑠𝑡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∼57</m:t>
                      </m:r>
                    </m:oMath>
                  </a14:m>
                  <a:r>
                    <a:rPr lang="en-GB" sz="2000" dirty="0">
                      <a:solidFill>
                        <a:srgbClr val="4570C4"/>
                      </a:solidFill>
                    </a:rPr>
                    <a:t> ppb </a:t>
                  </a:r>
                </a:p>
              </p:txBody>
            </p:sp>
          </mc:Choice>
          <mc:Fallback xmlns="">
            <p:sp>
              <p:nvSpPr>
                <p:cNvPr id="2" name="CasellaDiTesto 1">
                  <a:extLst>
                    <a:ext uri="{FF2B5EF4-FFF2-40B4-BE49-F238E27FC236}">
                      <a16:creationId xmlns:a16="http://schemas.microsoft.com/office/drawing/2014/main" id="{E8B01E69-6C2C-3449-594D-4F0DACE30D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9118" y="5449143"/>
                  <a:ext cx="2168735" cy="499817"/>
                </a:xfrm>
                <a:prstGeom prst="rect">
                  <a:avLst/>
                </a:prstGeom>
                <a:blipFill>
                  <a:blip r:embed="rId10"/>
                  <a:stretch>
                    <a:fillRect t="-7500" r="-2339" b="-7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26FDC9B7-19B7-0284-FC3E-B84F5DF31523}"/>
                    </a:ext>
                  </a:extLst>
                </p:cNvPr>
                <p:cNvSpPr txBox="1"/>
                <p:nvPr/>
              </p:nvSpPr>
              <p:spPr>
                <a:xfrm>
                  <a:off x="1537252" y="5997711"/>
                  <a:ext cx="6255026" cy="3960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1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𝒔𝒚𝒔𝒕</m:t>
                          </m:r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it-IT" sz="1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1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𝟕𝟖</m:t>
                      </m:r>
                    </m:oMath>
                  </a14:m>
                  <a:r>
                    <a:rPr lang="en-GB" sz="1800" b="1" dirty="0">
                      <a:solidFill>
                        <a:srgbClr val="4570C4"/>
                      </a:solidFill>
                    </a:rPr>
                    <a:t> </a:t>
                  </a:r>
                  <a:r>
                    <a:rPr lang="en-GB" sz="1800" b="1" dirty="0"/>
                    <a:t>ppb</a:t>
                  </a:r>
                  <a:r>
                    <a:rPr lang="en-GB" sz="1800" b="1" dirty="0">
                      <a:solidFill>
                        <a:srgbClr val="4570C4"/>
                      </a:solidFill>
                    </a:rPr>
                    <a:t>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15" name="CasellaDiTesto 14">
                  <a:extLst>
                    <a:ext uri="{FF2B5EF4-FFF2-40B4-BE49-F238E27FC236}">
                      <a16:creationId xmlns:a16="http://schemas.microsoft.com/office/drawing/2014/main" id="{26FDC9B7-19B7-0284-FC3E-B84F5DF315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252" y="5997711"/>
                  <a:ext cx="6255026" cy="396006"/>
                </a:xfrm>
                <a:prstGeom prst="rect">
                  <a:avLst/>
                </a:prstGeom>
                <a:blipFill>
                  <a:blip r:embed="rId11"/>
                  <a:stretch>
                    <a:fillRect t="-6250" b="-1562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DE1AD8FD-A4B4-EAE4-E138-825ACF50AD7C}"/>
              </a:ext>
            </a:extLst>
          </p:cNvPr>
          <p:cNvGrpSpPr/>
          <p:nvPr/>
        </p:nvGrpSpPr>
        <p:grpSpPr>
          <a:xfrm>
            <a:off x="112641" y="1070649"/>
            <a:ext cx="8853769" cy="5075871"/>
            <a:chOff x="5549599" y="1245995"/>
            <a:chExt cx="8853769" cy="5075871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80CCEC37-D1CA-2246-867B-559117F3B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49599" y="2657216"/>
              <a:ext cx="6612127" cy="2416237"/>
            </a:xfrm>
            <a:prstGeom prst="rect">
              <a:avLst/>
            </a:prstGeom>
          </p:spPr>
        </p:pic>
        <p:cxnSp>
          <p:nvCxnSpPr>
            <p:cNvPr id="29" name="Connettore dritto 28">
              <a:extLst>
                <a:ext uri="{FF2B5EF4-FFF2-40B4-BE49-F238E27FC236}">
                  <a16:creationId xmlns:a16="http://schemas.microsoft.com/office/drawing/2014/main" id="{DC796C09-C45A-5B7A-4554-0999B8FC1B92}"/>
                </a:ext>
              </a:extLst>
            </p:cNvPr>
            <p:cNvCxnSpPr>
              <a:cxnSpLocks/>
            </p:cNvCxnSpPr>
            <p:nvPr/>
          </p:nvCxnSpPr>
          <p:spPr>
            <a:xfrm>
              <a:off x="7132323" y="4024663"/>
              <a:ext cx="315883" cy="0"/>
            </a:xfrm>
            <a:prstGeom prst="line">
              <a:avLst/>
            </a:prstGeom>
            <a:ln w="38100">
              <a:solidFill>
                <a:srgbClr val="2EA1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dritto 29">
              <a:extLst>
                <a:ext uri="{FF2B5EF4-FFF2-40B4-BE49-F238E27FC236}">
                  <a16:creationId xmlns:a16="http://schemas.microsoft.com/office/drawing/2014/main" id="{5672933E-D756-08A1-E9AD-2AE5E8C50D34}"/>
                </a:ext>
              </a:extLst>
            </p:cNvPr>
            <p:cNvCxnSpPr>
              <a:cxnSpLocks/>
            </p:cNvCxnSpPr>
            <p:nvPr/>
          </p:nvCxnSpPr>
          <p:spPr>
            <a:xfrm>
              <a:off x="7135098" y="4210313"/>
              <a:ext cx="315883" cy="0"/>
            </a:xfrm>
            <a:prstGeom prst="line">
              <a:avLst/>
            </a:prstGeom>
            <a:ln w="38100">
              <a:solidFill>
                <a:srgbClr val="2EA1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dritto 30">
              <a:extLst>
                <a:ext uri="{FF2B5EF4-FFF2-40B4-BE49-F238E27FC236}">
                  <a16:creationId xmlns:a16="http://schemas.microsoft.com/office/drawing/2014/main" id="{A3DB17F6-8403-D471-BE2A-E667023B49DA}"/>
                </a:ext>
              </a:extLst>
            </p:cNvPr>
            <p:cNvCxnSpPr>
              <a:cxnSpLocks/>
            </p:cNvCxnSpPr>
            <p:nvPr/>
          </p:nvCxnSpPr>
          <p:spPr>
            <a:xfrm>
              <a:off x="7234841" y="3793372"/>
              <a:ext cx="31588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dritto 34">
              <a:extLst>
                <a:ext uri="{FF2B5EF4-FFF2-40B4-BE49-F238E27FC236}">
                  <a16:creationId xmlns:a16="http://schemas.microsoft.com/office/drawing/2014/main" id="{34A88A52-C524-11A2-50BF-8C89573C7C29}"/>
                </a:ext>
              </a:extLst>
            </p:cNvPr>
            <p:cNvCxnSpPr>
              <a:cxnSpLocks/>
            </p:cNvCxnSpPr>
            <p:nvPr/>
          </p:nvCxnSpPr>
          <p:spPr>
            <a:xfrm>
              <a:off x="10806545" y="3793372"/>
              <a:ext cx="315883" cy="0"/>
            </a:xfrm>
            <a:prstGeom prst="line">
              <a:avLst/>
            </a:prstGeom>
            <a:ln w="38100">
              <a:solidFill>
                <a:srgbClr val="E39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dritto 35">
              <a:extLst>
                <a:ext uri="{FF2B5EF4-FFF2-40B4-BE49-F238E27FC236}">
                  <a16:creationId xmlns:a16="http://schemas.microsoft.com/office/drawing/2014/main" id="{887F69BB-4D29-0BCC-46EB-1E6BD2363254}"/>
                </a:ext>
              </a:extLst>
            </p:cNvPr>
            <p:cNvCxnSpPr>
              <a:cxnSpLocks/>
            </p:cNvCxnSpPr>
            <p:nvPr/>
          </p:nvCxnSpPr>
          <p:spPr>
            <a:xfrm>
              <a:off x="10825945" y="3995647"/>
              <a:ext cx="315883" cy="0"/>
            </a:xfrm>
            <a:prstGeom prst="line">
              <a:avLst/>
            </a:prstGeom>
            <a:ln w="38100">
              <a:solidFill>
                <a:srgbClr val="E39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dritto 36">
              <a:extLst>
                <a:ext uri="{FF2B5EF4-FFF2-40B4-BE49-F238E27FC236}">
                  <a16:creationId xmlns:a16="http://schemas.microsoft.com/office/drawing/2014/main" id="{D1E8261C-F981-3CE1-9C52-EE84AE57808E}"/>
                </a:ext>
              </a:extLst>
            </p:cNvPr>
            <p:cNvCxnSpPr>
              <a:cxnSpLocks/>
            </p:cNvCxnSpPr>
            <p:nvPr/>
          </p:nvCxnSpPr>
          <p:spPr>
            <a:xfrm>
              <a:off x="10828719" y="4231172"/>
              <a:ext cx="315883" cy="0"/>
            </a:xfrm>
            <a:prstGeom prst="line">
              <a:avLst/>
            </a:prstGeom>
            <a:ln w="38100">
              <a:solidFill>
                <a:srgbClr val="E39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ritto 37">
              <a:extLst>
                <a:ext uri="{FF2B5EF4-FFF2-40B4-BE49-F238E27FC236}">
                  <a16:creationId xmlns:a16="http://schemas.microsoft.com/office/drawing/2014/main" id="{7CA49BE9-6933-2A45-3B48-D7B50CFA18B5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862" y="4649578"/>
              <a:ext cx="315883" cy="0"/>
            </a:xfrm>
            <a:prstGeom prst="line">
              <a:avLst/>
            </a:prstGeom>
            <a:ln w="38100">
              <a:solidFill>
                <a:srgbClr val="E39E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4" name="Input penna 43">
                  <a:extLst>
                    <a:ext uri="{FF2B5EF4-FFF2-40B4-BE49-F238E27FC236}">
                      <a16:creationId xmlns:a16="http://schemas.microsoft.com/office/drawing/2014/main" id="{9DC7DB0C-C5C2-5534-1FBC-EB1E1807ADD8}"/>
                    </a:ext>
                  </a:extLst>
                </p14:cNvPr>
                <p14:cNvContentPartPr/>
                <p14:nvPr/>
              </p14:nvContentPartPr>
              <p14:xfrm>
                <a:off x="5731658" y="4787869"/>
                <a:ext cx="1816920" cy="52560"/>
              </p14:xfrm>
            </p:contentPart>
          </mc:Choice>
          <mc:Fallback xmlns="">
            <p:pic>
              <p:nvPicPr>
                <p:cNvPr id="44" name="Input penna 43">
                  <a:extLst>
                    <a:ext uri="{FF2B5EF4-FFF2-40B4-BE49-F238E27FC236}">
                      <a16:creationId xmlns:a16="http://schemas.microsoft.com/office/drawing/2014/main" id="{9DC7DB0C-C5C2-5534-1FBC-EB1E1807ADD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77658" y="4679869"/>
                  <a:ext cx="192456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3C6F7B3F-C54A-C941-5D26-4755D9C6657E}"/>
                    </a:ext>
                  </a:extLst>
                </p14:cNvPr>
                <p14:cNvContentPartPr/>
                <p14:nvPr/>
              </p14:nvContentPartPr>
              <p14:xfrm>
                <a:off x="8603378" y="4747909"/>
                <a:ext cx="2575440" cy="615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3C6F7B3F-C54A-C941-5D26-4755D9C6657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549386" y="4639909"/>
                  <a:ext cx="2683065" cy="277200"/>
                </a:xfrm>
                <a:prstGeom prst="rect">
                  <a:avLst/>
                </a:prstGeom>
              </p:spPr>
            </p:pic>
          </mc:Fallback>
        </mc:AlternateContent>
        <p:cxnSp>
          <p:nvCxnSpPr>
            <p:cNvPr id="12" name="Connettore dritto 11">
              <a:extLst>
                <a:ext uri="{FF2B5EF4-FFF2-40B4-BE49-F238E27FC236}">
                  <a16:creationId xmlns:a16="http://schemas.microsoft.com/office/drawing/2014/main" id="{AF8D0FC1-9629-B994-22AE-E929E3FC21D5}"/>
                </a:ext>
              </a:extLst>
            </p:cNvPr>
            <p:cNvCxnSpPr>
              <a:cxnSpLocks/>
            </p:cNvCxnSpPr>
            <p:nvPr/>
          </p:nvCxnSpPr>
          <p:spPr>
            <a:xfrm>
              <a:off x="7132323" y="4639791"/>
              <a:ext cx="315883" cy="0"/>
            </a:xfrm>
            <a:prstGeom prst="line">
              <a:avLst/>
            </a:prstGeom>
            <a:ln w="38100">
              <a:solidFill>
                <a:srgbClr val="2EA1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C7BC312-03EC-26DA-E9A8-C442AFAC17B7}"/>
                </a:ext>
              </a:extLst>
            </p:cNvPr>
            <p:cNvSpPr txBox="1"/>
            <p:nvPr/>
          </p:nvSpPr>
          <p:spPr>
            <a:xfrm>
              <a:off x="7549323" y="1245995"/>
              <a:ext cx="2793281" cy="837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75"/>
                </a:spcAft>
              </a:pPr>
              <a:r>
                <a:rPr lang="en-GB" sz="3600" b="1" dirty="0">
                  <a:solidFill>
                    <a:srgbClr val="002060"/>
                  </a:solidFill>
                </a:rPr>
                <a:t>J-PARC – TDR </a:t>
              </a:r>
              <a:endParaRPr lang="en-GB" sz="3600" b="1" noProof="0" dirty="0">
                <a:solidFill>
                  <a:srgbClr val="002060"/>
                </a:solidFill>
                <a:effectLst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576CEF65-83E4-9378-A426-97A42FC240E3}"/>
                    </a:ext>
                  </a:extLst>
                </p:cNvPr>
                <p:cNvSpPr txBox="1"/>
                <p:nvPr/>
              </p:nvSpPr>
              <p:spPr>
                <a:xfrm>
                  <a:off x="8148342" y="5925860"/>
                  <a:ext cx="6255026" cy="3960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sz="1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𝒔𝒚𝒔𝒕</m:t>
                          </m:r>
                          <m:r>
                            <a:rPr lang="it-IT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it-IT" sz="1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18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𝟕𝟎</m:t>
                      </m:r>
                    </m:oMath>
                  </a14:m>
                  <a:r>
                    <a:rPr lang="en-GB" sz="1800" b="1" dirty="0">
                      <a:solidFill>
                        <a:srgbClr val="4570C4"/>
                      </a:solidFill>
                    </a:rPr>
                    <a:t> </a:t>
                  </a:r>
                  <a:r>
                    <a:rPr lang="en-GB" sz="1800" b="1" dirty="0"/>
                    <a:t>ppb</a:t>
                  </a:r>
                  <a:r>
                    <a:rPr lang="en-GB" sz="1800" b="1" dirty="0">
                      <a:solidFill>
                        <a:srgbClr val="4570C4"/>
                      </a:solidFill>
                    </a:rPr>
                    <a:t> 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576CEF65-83E4-9378-A426-97A42FC240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8342" y="5925860"/>
                  <a:ext cx="6255026" cy="396006"/>
                </a:xfrm>
                <a:prstGeom prst="rect">
                  <a:avLst/>
                </a:prstGeom>
                <a:blipFill>
                  <a:blip r:embed="rId17"/>
                  <a:stretch>
                    <a:fillRect t="-6250" b="-187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85660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EFB13-F7FB-B178-7FF0-FC94EB67B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32116868-A1C3-5E30-E1D0-D3E3CBD2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F94220C5-CE7D-62F4-27CF-E647573AB5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A488B8D-218C-0067-E57E-C891C83A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32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22F9234-DF82-9001-C553-FC9447B6A6F9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5D4E843-E9E3-33E2-58E2-344EAD06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B69C8AB-E363-14C0-8A14-6047ADE5F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BDD4E441-6278-2A8C-B049-96FFADD26C45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3899370F-6BED-9C1E-5F55-012DEB53D1C1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1E85D29-03A0-12D9-7BB6-4AD7251E5231}"/>
                  </a:ext>
                </a:extLst>
              </p:cNvPr>
              <p:cNvSpPr txBox="1"/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Given the strong </a:t>
                </a:r>
                <a:r>
                  <a:rPr lang="en-GB" sz="2000" b="1" dirty="0"/>
                  <a:t>limitation</a:t>
                </a:r>
                <a:r>
                  <a:rPr lang="en-GB" sz="2000" dirty="0">
                    <a:solidFill>
                      <a:srgbClr val="4570C4"/>
                    </a:solidFill>
                  </a:rPr>
                  <a:t> on </a:t>
                </a:r>
                <a:r>
                  <a:rPr lang="en-GB" sz="2000" b="1" dirty="0"/>
                  <a:t>statistics</a:t>
                </a:r>
                <a:r>
                  <a:rPr lang="en-GB" sz="2000" dirty="0">
                    <a:solidFill>
                      <a:srgbClr val="4570C4"/>
                    </a:solidFill>
                  </a:rPr>
                  <a:t> we can tweak the current set-up to increase the statistics.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The statistical precision on the anomalous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is: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1E85D29-03A0-12D9-7BB6-4AD7251E5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blipFill>
                <a:blip r:embed="rId4"/>
                <a:stretch>
                  <a:fillRect l="-476" r="-119" b="-8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D26BDA0-F045-1133-3282-D37D08D5D514}"/>
                  </a:ext>
                </a:extLst>
              </p:cNvPr>
              <p:cNvSpPr txBox="1"/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D26BDA0-F045-1133-3282-D37D08D5D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201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4E2C2-4F69-AAD6-CFF3-A98D7998B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2A44F5B8-CBE0-CD85-30BB-90AA098B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190406F-A113-40F2-C133-CB0C9E2290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6AF60F6-3FE1-81C3-A73F-0450A2D8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33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2CD357C-D91F-45D5-A104-48B06223171D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82EA922A-1B8D-3D08-D636-448D3900C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2E93E1B-108F-2FA1-9D51-7FD03557E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96BB51E7-8004-913B-F575-C693A324410A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550DD8F8-6C31-FFD7-6B21-CE4E57C8C636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46F23B7-4CBD-34D3-08BE-AF01C16F0F30}"/>
                  </a:ext>
                </a:extLst>
              </p:cNvPr>
              <p:cNvSpPr txBox="1"/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Given the strong </a:t>
                </a:r>
                <a:r>
                  <a:rPr lang="en-GB" sz="2000" b="1" dirty="0"/>
                  <a:t>limitation</a:t>
                </a:r>
                <a:r>
                  <a:rPr lang="en-GB" sz="2000" dirty="0">
                    <a:solidFill>
                      <a:srgbClr val="4570C4"/>
                    </a:solidFill>
                  </a:rPr>
                  <a:t> on </a:t>
                </a:r>
                <a:r>
                  <a:rPr lang="en-GB" sz="2000" b="1" dirty="0"/>
                  <a:t>statistics</a:t>
                </a:r>
                <a:r>
                  <a:rPr lang="en-GB" sz="2000" dirty="0">
                    <a:solidFill>
                      <a:srgbClr val="4570C4"/>
                    </a:solidFill>
                  </a:rPr>
                  <a:t> we can tweak the current set-up to increase the statistics.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The statistical precision on the anomalous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is: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46F23B7-4CBD-34D3-08BE-AF01C16F0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blipFill>
                <a:blip r:embed="rId4"/>
                <a:stretch>
                  <a:fillRect l="-476" r="-119" b="-8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229A437-F72D-8527-F3C7-5561B87004E8}"/>
              </a:ext>
            </a:extLst>
          </p:cNvPr>
          <p:cNvSpPr txBox="1"/>
          <p:nvPr/>
        </p:nvSpPr>
        <p:spPr>
          <a:xfrm>
            <a:off x="132879" y="2322331"/>
            <a:ext cx="8239862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000"/>
            </a:pPr>
            <a:r>
              <a:rPr lang="en-US" b="1" noProof="0" dirty="0">
                <a:solidFill>
                  <a:srgbClr val="FF0000"/>
                </a:solidFill>
              </a:rPr>
              <a:t>Increasing</a:t>
            </a:r>
            <a:r>
              <a:rPr lang="en-US" noProof="0" dirty="0">
                <a:solidFill>
                  <a:srgbClr val="4570C4"/>
                </a:solidFill>
              </a:rPr>
              <a:t> the </a:t>
            </a:r>
            <a:r>
              <a:rPr lang="en-US" b="1" noProof="0" dirty="0">
                <a:solidFill>
                  <a:srgbClr val="FF0000"/>
                </a:solidFill>
              </a:rPr>
              <a:t>momentum</a:t>
            </a:r>
            <a:r>
              <a:rPr lang="en-US" noProof="0" dirty="0">
                <a:solidFill>
                  <a:srgbClr val="4570C4"/>
                </a:solidFill>
              </a:rPr>
              <a:t> improves measurement precision linearly.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CA9E3E18-9595-CD9C-A10B-1F68EB59CDCE}"/>
                  </a:ext>
                </a:extLst>
              </p:cNvPr>
              <p:cNvSpPr txBox="1"/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CA9E3E18-9595-CD9C-A10B-1F68EB59C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3014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D025-A562-F427-6A66-BCF9BF3F8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80566D5E-6EC8-B07A-6538-4CFC5C65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D5677221-7D2D-CA0C-3241-E47A5CC0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000601F-4B33-5B81-5E5C-9A147FB0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34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B411E69-9596-C567-F171-CC7D337A4D67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0181A44-BB85-FB98-9992-B921CAC1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B8F07B1-4229-70FE-BB38-F14DCDED1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83C65B10-5E35-9916-A748-30330AB81918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F22FA3E4-7443-1554-A88E-497AF0BE5D52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843EF45-DC75-82AD-1036-6790B479455D}"/>
                  </a:ext>
                </a:extLst>
              </p:cNvPr>
              <p:cNvSpPr txBox="1"/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Given the strong </a:t>
                </a:r>
                <a:r>
                  <a:rPr lang="en-GB" sz="2000" b="1" dirty="0"/>
                  <a:t>limitation</a:t>
                </a:r>
                <a:r>
                  <a:rPr lang="en-GB" sz="2000" dirty="0">
                    <a:solidFill>
                      <a:srgbClr val="4570C4"/>
                    </a:solidFill>
                  </a:rPr>
                  <a:t> on </a:t>
                </a:r>
                <a:r>
                  <a:rPr lang="en-GB" sz="2000" b="1" dirty="0"/>
                  <a:t>statistics</a:t>
                </a:r>
                <a:r>
                  <a:rPr lang="en-GB" sz="2000" dirty="0">
                    <a:solidFill>
                      <a:srgbClr val="4570C4"/>
                    </a:solidFill>
                  </a:rPr>
                  <a:t> we can tweak the current set-up to increase the statistics.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The statistical precision on the anomalous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is: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843EF45-DC75-82AD-1036-6790B4794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blipFill>
                <a:blip r:embed="rId4"/>
                <a:stretch>
                  <a:fillRect l="-476" r="-119" b="-8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D41E0B7-66DB-91A2-48C8-29891026638F}"/>
              </a:ext>
            </a:extLst>
          </p:cNvPr>
          <p:cNvSpPr txBox="1"/>
          <p:nvPr/>
        </p:nvSpPr>
        <p:spPr>
          <a:xfrm>
            <a:off x="132879" y="2322331"/>
            <a:ext cx="8239862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000"/>
            </a:pPr>
            <a:r>
              <a:rPr lang="en-US" b="1" noProof="0" dirty="0">
                <a:solidFill>
                  <a:srgbClr val="FF0000"/>
                </a:solidFill>
              </a:rPr>
              <a:t>Increasing</a:t>
            </a:r>
            <a:r>
              <a:rPr lang="en-US" noProof="0" dirty="0">
                <a:solidFill>
                  <a:srgbClr val="4570C4"/>
                </a:solidFill>
              </a:rPr>
              <a:t> the </a:t>
            </a:r>
            <a:r>
              <a:rPr lang="en-US" b="1" noProof="0" dirty="0">
                <a:solidFill>
                  <a:srgbClr val="FF0000"/>
                </a:solidFill>
              </a:rPr>
              <a:t>momentum</a:t>
            </a:r>
            <a:r>
              <a:rPr lang="en-US" noProof="0" dirty="0">
                <a:solidFill>
                  <a:srgbClr val="4570C4"/>
                </a:solidFill>
              </a:rPr>
              <a:t> improves measurement precision linearly.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en-US" b="1" dirty="0"/>
              <a:t>Magnetic Field Adjustment: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solidFill>
                  <a:srgbClr val="4570C4"/>
                </a:solidFill>
              </a:rPr>
              <a:t>Higher momentum requires a proportional increase in the magnetic field to maintain experiment size.</a:t>
            </a:r>
          </a:p>
          <a:p>
            <a:pPr>
              <a:lnSpc>
                <a:spcPct val="150000"/>
              </a:lnSpc>
              <a:defRPr sz="2000"/>
            </a:pPr>
            <a:endParaRPr lang="en-US" noProof="0" dirty="0">
              <a:solidFill>
                <a:srgbClr val="4570C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532ED55-06B4-31AB-4B31-170257E53355}"/>
                  </a:ext>
                </a:extLst>
              </p:cNvPr>
              <p:cNvSpPr txBox="1"/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532ED55-06B4-31AB-4B31-170257E53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763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80FEA-5F12-695A-0D4F-78944E34C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2E7965E4-CA9D-3A1A-C292-B73131504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9878C1BE-44B2-126B-33D4-ADFA5DCDC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F4F2548-C387-29E3-67D6-50D1EF8E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35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5AC243D-EC98-7B70-BA3B-D54549177B3B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6DC93F9-758B-58DB-9A8C-C0832EC9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A8791A1-CA7E-C993-16F0-7E929607E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0A26752-5124-22AE-54CE-C8C53014F854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FB390E44-B3B4-F565-00DF-04D815B238F5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7C358F2-A133-EE91-C2AC-3DB20BE62CF9}"/>
                  </a:ext>
                </a:extLst>
              </p:cNvPr>
              <p:cNvSpPr txBox="1"/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Given the strong </a:t>
                </a:r>
                <a:r>
                  <a:rPr lang="en-GB" sz="2000" b="1" dirty="0"/>
                  <a:t>limitation</a:t>
                </a:r>
                <a:r>
                  <a:rPr lang="en-GB" sz="2000" dirty="0">
                    <a:solidFill>
                      <a:srgbClr val="4570C4"/>
                    </a:solidFill>
                  </a:rPr>
                  <a:t> on </a:t>
                </a:r>
                <a:r>
                  <a:rPr lang="en-GB" sz="2000" b="1" dirty="0"/>
                  <a:t>statistics</a:t>
                </a:r>
                <a:r>
                  <a:rPr lang="en-GB" sz="2000" dirty="0">
                    <a:solidFill>
                      <a:srgbClr val="4570C4"/>
                    </a:solidFill>
                  </a:rPr>
                  <a:t> we can tweak the current set-up to increase the statistics.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The statistical precision on the anomalous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is: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7C358F2-A133-EE91-C2AC-3DB20BE62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blipFill>
                <a:blip r:embed="rId4"/>
                <a:stretch>
                  <a:fillRect l="-476" r="-119" b="-8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F1F6A9C-B370-7E7C-26B8-ED5E30B794F5}"/>
                  </a:ext>
                </a:extLst>
              </p:cNvPr>
              <p:cNvSpPr txBox="1"/>
              <p:nvPr/>
            </p:nvSpPr>
            <p:spPr>
              <a:xfrm>
                <a:off x="132879" y="2322331"/>
                <a:ext cx="8239862" cy="419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 sz="2000"/>
                </a:pPr>
                <a:r>
                  <a:rPr lang="en-US" b="1" noProof="0" dirty="0">
                    <a:solidFill>
                      <a:srgbClr val="FF0000"/>
                    </a:solidFill>
                  </a:rPr>
                  <a:t>Increasing</a:t>
                </a:r>
                <a:r>
                  <a:rPr lang="en-US" noProof="0" dirty="0">
                    <a:solidFill>
                      <a:srgbClr val="4570C4"/>
                    </a:solidFill>
                  </a:rPr>
                  <a:t> the </a:t>
                </a:r>
                <a:r>
                  <a:rPr lang="en-US" b="1" noProof="0" dirty="0">
                    <a:solidFill>
                      <a:srgbClr val="FF0000"/>
                    </a:solidFill>
                  </a:rPr>
                  <a:t>momentum</a:t>
                </a:r>
                <a:r>
                  <a:rPr lang="en-US" noProof="0" dirty="0">
                    <a:solidFill>
                      <a:srgbClr val="4570C4"/>
                    </a:solidFill>
                  </a:rPr>
                  <a:t> improves measurement precision linearly.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b="1" dirty="0"/>
                  <a:t>Magnetic Field Adjustment: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dirty="0">
                    <a:solidFill>
                      <a:srgbClr val="4570C4"/>
                    </a:solidFill>
                  </a:rPr>
                  <a:t>Higher momentum requires a proportional increase in the magnetic field to maintain experiment size.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b="1" dirty="0"/>
                  <a:t>Effect on Anomalous Precession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b="1" dirty="0"/>
                  <a:t>):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dirty="0">
                    <a:solidFill>
                      <a:srgbClr val="4570C4"/>
                    </a:solidFill>
                  </a:rPr>
                  <a:t>A </a:t>
                </a:r>
                <a:r>
                  <a:rPr lang="en-US" b="1" u="sng" dirty="0">
                    <a:solidFill>
                      <a:srgbClr val="4570C4"/>
                    </a:solidFill>
                  </a:rPr>
                  <a:t>stronger magnetic</a:t>
                </a:r>
                <a:r>
                  <a:rPr lang="en-US" b="1" dirty="0">
                    <a:solidFill>
                      <a:srgbClr val="4570C4"/>
                    </a:solidFill>
                  </a:rPr>
                  <a:t> </a:t>
                </a:r>
                <a:r>
                  <a:rPr lang="en-US" dirty="0">
                    <a:solidFill>
                      <a:srgbClr val="4570C4"/>
                    </a:solidFill>
                  </a:rPr>
                  <a:t>field </a:t>
                </a:r>
                <a:r>
                  <a:rPr lang="en-US" b="1" dirty="0">
                    <a:solidFill>
                      <a:schemeClr val="accent2"/>
                    </a:solidFill>
                  </a:rPr>
                  <a:t>increases</a:t>
                </a:r>
                <a:r>
                  <a:rPr lang="en-US" dirty="0">
                    <a:solidFill>
                      <a:srgbClr val="4570C4"/>
                    </a:solidFill>
                  </a:rPr>
                  <a:t> the </a:t>
                </a:r>
                <a:r>
                  <a:rPr lang="en-US" b="1" dirty="0">
                    <a:solidFill>
                      <a:schemeClr val="accent2"/>
                    </a:solidFill>
                  </a:rPr>
                  <a:t>anomalous precession frequency</a:t>
                </a:r>
                <a:r>
                  <a:rPr lang="en-US" dirty="0">
                    <a:solidFill>
                      <a:srgbClr val="4570C4"/>
                    </a:solidFill>
                  </a:rPr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endParaRPr lang="en-US" dirty="0">
                  <a:solidFill>
                    <a:srgbClr val="4570C4"/>
                  </a:solidFill>
                </a:endParaRPr>
              </a:p>
              <a:p>
                <a:pPr>
                  <a:lnSpc>
                    <a:spcPct val="150000"/>
                  </a:lnSpc>
                  <a:defRPr sz="2000"/>
                </a:pPr>
                <a:endParaRPr lang="en-US" noProof="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2F1F6A9C-B370-7E7C-26B8-ED5E30B79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79" y="2322331"/>
                <a:ext cx="8239862" cy="4199611"/>
              </a:xfrm>
              <a:prstGeom prst="rect">
                <a:avLst/>
              </a:prstGeom>
              <a:blipFill>
                <a:blip r:embed="rId5"/>
                <a:stretch>
                  <a:fillRect l="-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A515866A-4F90-552E-57F0-A8BBC1DDFC26}"/>
                  </a:ext>
                </a:extLst>
              </p:cNvPr>
              <p:cNvSpPr txBox="1"/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A515866A-4F90-552E-57F0-A8BBC1DDF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887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A9562-A788-C7EA-75EB-82D2C328E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374A24B4-74D7-5477-E761-971388E4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FF797D0-DF26-8BB4-E925-313F1DC5A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842E964-F713-FCDD-C9E2-442615296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36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24D67F6-5ADD-80EF-E23F-C3573814DD71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4B7A346-F10A-B9E1-6084-27BC5636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54288FE-5CED-5914-4081-69689CB9C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F4A4EAD6-830F-5C91-6CAC-DDD4D779C8C6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78FDD2C2-C455-5F0F-B4C5-8A32D048AC54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E84CEBA-2869-4F62-C7F6-4101205A693D}"/>
                  </a:ext>
                </a:extLst>
              </p:cNvPr>
              <p:cNvSpPr txBox="1"/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Given the strong </a:t>
                </a:r>
                <a:r>
                  <a:rPr lang="en-GB" sz="2000" b="1" dirty="0"/>
                  <a:t>limitation</a:t>
                </a:r>
                <a:r>
                  <a:rPr lang="en-GB" sz="2000" dirty="0">
                    <a:solidFill>
                      <a:srgbClr val="4570C4"/>
                    </a:solidFill>
                  </a:rPr>
                  <a:t> on </a:t>
                </a:r>
                <a:r>
                  <a:rPr lang="en-GB" sz="2000" b="1" dirty="0"/>
                  <a:t>statistics</a:t>
                </a:r>
                <a:r>
                  <a:rPr lang="en-GB" sz="2000" dirty="0">
                    <a:solidFill>
                      <a:srgbClr val="4570C4"/>
                    </a:solidFill>
                  </a:rPr>
                  <a:t> we can tweak the current set-up to increase the statistics.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>
                    <a:solidFill>
                      <a:srgbClr val="4570C4"/>
                    </a:solidFill>
                  </a:rPr>
                  <a:t>The statistical precision on the anomalous precession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is:</a:t>
                </a: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E84CEBA-2869-4F62-C7F6-4101205A6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23" y="533169"/>
                <a:ext cx="10662534" cy="967188"/>
              </a:xfrm>
              <a:prstGeom prst="rect">
                <a:avLst/>
              </a:prstGeom>
              <a:blipFill>
                <a:blip r:embed="rId4"/>
                <a:stretch>
                  <a:fillRect l="-476" r="-119" b="-89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F037047-818D-855C-1AF8-B5F8DC1B8D2A}"/>
                  </a:ext>
                </a:extLst>
              </p:cNvPr>
              <p:cNvSpPr txBox="1"/>
              <p:nvPr/>
            </p:nvSpPr>
            <p:spPr>
              <a:xfrm>
                <a:off x="132879" y="2322331"/>
                <a:ext cx="8239862" cy="5122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 sz="2000"/>
                </a:pPr>
                <a:r>
                  <a:rPr lang="en-US" b="1" noProof="0" dirty="0">
                    <a:solidFill>
                      <a:srgbClr val="FF0000"/>
                    </a:solidFill>
                  </a:rPr>
                  <a:t>Increasing</a:t>
                </a:r>
                <a:r>
                  <a:rPr lang="en-US" noProof="0" dirty="0">
                    <a:solidFill>
                      <a:srgbClr val="4570C4"/>
                    </a:solidFill>
                  </a:rPr>
                  <a:t> the </a:t>
                </a:r>
                <a:r>
                  <a:rPr lang="en-US" b="1" noProof="0" dirty="0">
                    <a:solidFill>
                      <a:srgbClr val="FF0000"/>
                    </a:solidFill>
                  </a:rPr>
                  <a:t>momentum</a:t>
                </a:r>
                <a:r>
                  <a:rPr lang="en-US" noProof="0" dirty="0">
                    <a:solidFill>
                      <a:srgbClr val="4570C4"/>
                    </a:solidFill>
                  </a:rPr>
                  <a:t> improves measurement precision linearly.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b="1" dirty="0"/>
                  <a:t>Magnetic Field Adjustment: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dirty="0">
                    <a:solidFill>
                      <a:srgbClr val="4570C4"/>
                    </a:solidFill>
                  </a:rPr>
                  <a:t>Higher momentum requires a proportional increase in the magnetic field to maintain experiment size.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b="1" dirty="0"/>
                  <a:t>Effect on Anomalous Precession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b="1" dirty="0"/>
                  <a:t>):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US" dirty="0">
                    <a:solidFill>
                      <a:srgbClr val="4570C4"/>
                    </a:solidFill>
                  </a:rPr>
                  <a:t>A </a:t>
                </a:r>
                <a:r>
                  <a:rPr lang="en-US" b="1" u="sng" dirty="0">
                    <a:solidFill>
                      <a:srgbClr val="4570C4"/>
                    </a:solidFill>
                  </a:rPr>
                  <a:t>stronger magnetic</a:t>
                </a:r>
                <a:r>
                  <a:rPr lang="en-US" b="1" dirty="0">
                    <a:solidFill>
                      <a:srgbClr val="4570C4"/>
                    </a:solidFill>
                  </a:rPr>
                  <a:t> </a:t>
                </a:r>
                <a:r>
                  <a:rPr lang="en-US" dirty="0">
                    <a:solidFill>
                      <a:srgbClr val="4570C4"/>
                    </a:solidFill>
                  </a:rPr>
                  <a:t>field </a:t>
                </a:r>
                <a:r>
                  <a:rPr lang="en-US" b="1" dirty="0">
                    <a:solidFill>
                      <a:schemeClr val="accent2"/>
                    </a:solidFill>
                  </a:rPr>
                  <a:t>increases</a:t>
                </a:r>
                <a:r>
                  <a:rPr lang="en-US" dirty="0">
                    <a:solidFill>
                      <a:srgbClr val="4570C4"/>
                    </a:solidFill>
                  </a:rPr>
                  <a:t> the </a:t>
                </a:r>
                <a:r>
                  <a:rPr lang="en-US" b="1" dirty="0">
                    <a:solidFill>
                      <a:schemeClr val="accent2"/>
                    </a:solidFill>
                  </a:rPr>
                  <a:t>anomalous precession frequency</a:t>
                </a:r>
                <a:r>
                  <a:rPr lang="en-US" dirty="0">
                    <a:solidFill>
                      <a:srgbClr val="4570C4"/>
                    </a:solidFill>
                  </a:rPr>
                  <a:t>.</a:t>
                </a:r>
              </a:p>
              <a:p>
                <a:pPr lvl="1">
                  <a:lnSpc>
                    <a:spcPct val="150000"/>
                  </a:lnSpc>
                  <a:defRPr sz="2000"/>
                </a:pPr>
                <a:r>
                  <a:rPr lang="en-US" dirty="0">
                    <a:solidFill>
                      <a:srgbClr val="4570C4"/>
                    </a:solidFill>
                  </a:rPr>
                  <a:t>→ Doubling both momentum and field ⇒ </a:t>
                </a:r>
                <a:r>
                  <a:rPr lang="en-US" b="1" dirty="0"/>
                  <a:t>x4</a:t>
                </a:r>
                <a:r>
                  <a:rPr lang="en-US" dirty="0">
                    <a:solidFill>
                      <a:srgbClr val="4570C4"/>
                    </a:solidFill>
                  </a:rPr>
                  <a:t> improvement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4570C4"/>
                    </a:solidFill>
                  </a:rPr>
                  <a:t> precision.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endParaRPr lang="en-US" dirty="0">
                  <a:solidFill>
                    <a:srgbClr val="4570C4"/>
                  </a:solidFill>
                </a:endParaRPr>
              </a:p>
              <a:p>
                <a:pPr>
                  <a:lnSpc>
                    <a:spcPct val="150000"/>
                  </a:lnSpc>
                  <a:defRPr sz="2000"/>
                </a:pPr>
                <a:endParaRPr lang="en-US" noProof="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6F037047-818D-855C-1AF8-B5F8DC1B8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79" y="2322331"/>
                <a:ext cx="8239862" cy="5122941"/>
              </a:xfrm>
              <a:prstGeom prst="rect">
                <a:avLst/>
              </a:prstGeom>
              <a:blipFill>
                <a:blip r:embed="rId5"/>
                <a:stretch>
                  <a:fillRect l="-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FCED1C7-1E56-3366-1627-3D25E6F79B5B}"/>
                  </a:ext>
                </a:extLst>
              </p:cNvPr>
              <p:cNvSpPr txBox="1"/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BFCED1C7-1E56-3366-1627-3D25E6F79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586" y="1561590"/>
                <a:ext cx="2327503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221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F66EE-78EC-4FA9-2129-71296532C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C28B4ACF-D048-6144-FA67-4F6B247A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EE78002-A4A8-7B53-CCE4-2723F7D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ED05FB3-809F-FC69-CD42-5B3F9434C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37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786CE67-0700-4BE4-0D26-EA92AB0564C5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40C95F6-AEB0-11BF-9DAF-543147637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0320D30-71B9-9C73-865E-D4D3ADCA5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D676A157-85E0-1AFA-8E3D-32AA883C0CBF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F3AFFC71-9AED-F60A-C51B-FE69F3E5080A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aph of a graph showing a number of pulse&#10;&#10;Description automatically generated with medium confidence">
            <a:extLst>
              <a:ext uri="{FF2B5EF4-FFF2-40B4-BE49-F238E27FC236}">
                <a16:creationId xmlns:a16="http://schemas.microsoft.com/office/drawing/2014/main" id="{AC2826C9-D118-EF9F-3CF3-B803D9F93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188" y="653506"/>
            <a:ext cx="4832237" cy="224274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162A600-8FDE-35BA-D538-A1856D0861A1}"/>
              </a:ext>
            </a:extLst>
          </p:cNvPr>
          <p:cNvSpPr txBox="1"/>
          <p:nvPr/>
        </p:nvSpPr>
        <p:spPr>
          <a:xfrm>
            <a:off x="251284" y="88839"/>
            <a:ext cx="6495466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endParaRPr lang="en-US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endParaRPr lang="en-US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en-US" b="1" dirty="0"/>
              <a:t>Polarization Contribution (</a:t>
            </a:r>
            <a:r>
              <a:rPr lang="en-US" b="1" i="1" dirty="0"/>
              <a:t>P</a:t>
            </a:r>
            <a:r>
              <a:rPr lang="en-US" b="1" dirty="0"/>
              <a:t>):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en-US" dirty="0">
                <a:solidFill>
                  <a:srgbClr val="4570C4"/>
                </a:solidFill>
              </a:rPr>
              <a:t>Current </a:t>
            </a:r>
            <a:r>
              <a:rPr lang="en-US" dirty="0">
                <a:solidFill>
                  <a:srgbClr val="2EA12E"/>
                </a:solidFill>
              </a:rPr>
              <a:t>polarization</a:t>
            </a:r>
            <a:r>
              <a:rPr lang="en-US" dirty="0">
                <a:solidFill>
                  <a:srgbClr val="4570C4"/>
                </a:solidFill>
              </a:rPr>
              <a:t>: 50% Possible improvement: → </a:t>
            </a:r>
            <a:r>
              <a:rPr lang="en-US" b="1" dirty="0">
                <a:solidFill>
                  <a:srgbClr val="2EA12E"/>
                </a:solidFill>
              </a:rPr>
              <a:t>75%</a:t>
            </a:r>
            <a:r>
              <a:rPr lang="en-US" dirty="0">
                <a:solidFill>
                  <a:srgbClr val="2EA12E"/>
                </a:solidFill>
              </a:rPr>
              <a:t> (realistically) </a:t>
            </a:r>
            <a:r>
              <a:rPr lang="en-US" dirty="0">
                <a:solidFill>
                  <a:srgbClr val="4570C4"/>
                </a:solidFill>
              </a:rPr>
              <a:t>→ Adds an additional </a:t>
            </a:r>
            <a:r>
              <a:rPr lang="en-US" b="1" dirty="0"/>
              <a:t>x1.5 </a:t>
            </a:r>
            <a:r>
              <a:rPr lang="en-US" dirty="0">
                <a:solidFill>
                  <a:srgbClr val="4570C4"/>
                </a:solidFill>
              </a:rPr>
              <a:t>gain in total precision.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endParaRPr lang="en-US" dirty="0">
              <a:solidFill>
                <a:srgbClr val="4570C4"/>
              </a:solidFill>
            </a:endParaRPr>
          </a:p>
          <a:p>
            <a:pPr>
              <a:lnSpc>
                <a:spcPct val="150000"/>
              </a:lnSpc>
              <a:defRPr sz="2000"/>
            </a:pPr>
            <a:endParaRPr lang="en-US" dirty="0">
              <a:solidFill>
                <a:srgbClr val="4570C4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570C4"/>
              </a:solidFill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75CFA64-4552-10BE-D7E7-06D431ABA497}"/>
              </a:ext>
            </a:extLst>
          </p:cNvPr>
          <p:cNvSpPr txBox="1"/>
          <p:nvPr/>
        </p:nvSpPr>
        <p:spPr>
          <a:xfrm>
            <a:off x="7613888" y="521631"/>
            <a:ext cx="500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IT" dirty="0"/>
              <a:t>igher momentum beam (needs higher B-field)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2E97DFB2-3D37-C0F5-C4A6-3A4E44702BA9}"/>
                  </a:ext>
                </a:extLst>
              </p:cNvPr>
              <p:cNvSpPr txBox="1"/>
              <p:nvPr/>
            </p:nvSpPr>
            <p:spPr>
              <a:xfrm>
                <a:off x="4892403" y="653506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2EA12E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2E97DFB2-3D37-C0F5-C4A6-3A4E44702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403" y="653506"/>
                <a:ext cx="2327503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1">
            <a:extLst>
              <a:ext uri="{FF2B5EF4-FFF2-40B4-BE49-F238E27FC236}">
                <a16:creationId xmlns:a16="http://schemas.microsoft.com/office/drawing/2014/main" id="{D5C92404-3283-32C6-EAE4-1EFB0B0C3E4E}"/>
              </a:ext>
            </a:extLst>
          </p:cNvPr>
          <p:cNvSpPr txBox="1"/>
          <p:nvPr/>
        </p:nvSpPr>
        <p:spPr>
          <a:xfrm>
            <a:off x="8039070" y="2731813"/>
            <a:ext cx="4152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</a:rPr>
              <a:t>Optical pumping with train of laser pulse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7902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7FE8A-BE28-989D-14EC-D2007CE7B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C947AAAA-847F-BE34-50DE-5F553B57F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Towards high sensitivity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AD4F3DB-202C-E83F-D43C-6A0CF83ED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BFAF157-7051-87F3-BCF2-B1C043BE3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38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69DF4C8-DB13-01D7-3E9C-BBDF41DC65A5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E424522-3E34-7A21-EA47-494DE96AA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47ED38C-FF2A-45F4-0463-29C1C1D10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E17A4B2-142F-1869-CBCA-AD55C220C709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1B2F6EBA-1BFC-0F76-92C4-EC030F16EB62}"/>
              </a:ext>
            </a:extLst>
          </p:cNvPr>
          <p:cNvCxnSpPr>
            <a:cxnSpLocks/>
          </p:cNvCxnSpPr>
          <p:nvPr/>
        </p:nvCxnSpPr>
        <p:spPr>
          <a:xfrm>
            <a:off x="3632885" y="485892"/>
            <a:ext cx="5090984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aph of a graph showing a number of pulse&#10;&#10;Description automatically generated with medium confidence">
            <a:extLst>
              <a:ext uri="{FF2B5EF4-FFF2-40B4-BE49-F238E27FC236}">
                <a16:creationId xmlns:a16="http://schemas.microsoft.com/office/drawing/2014/main" id="{6A2817F7-A62C-ECFD-8072-0ED0D22F9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188" y="653506"/>
            <a:ext cx="4832237" cy="2242749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9D080723-649E-DAAA-3BB6-D097DD96A30C}"/>
              </a:ext>
            </a:extLst>
          </p:cNvPr>
          <p:cNvSpPr txBox="1"/>
          <p:nvPr/>
        </p:nvSpPr>
        <p:spPr>
          <a:xfrm>
            <a:off x="8039070" y="2731813"/>
            <a:ext cx="4152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</a:rPr>
              <a:t>Optical pumping with train of laser pulse </a:t>
            </a:r>
            <a:endParaRPr lang="en-GB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03CAEC9-8193-B4CA-572E-A4C5157015A9}"/>
                  </a:ext>
                </a:extLst>
              </p:cNvPr>
              <p:cNvSpPr txBox="1"/>
              <p:nvPr/>
            </p:nvSpPr>
            <p:spPr>
              <a:xfrm>
                <a:off x="251284" y="88839"/>
                <a:ext cx="6495466" cy="7230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endParaRPr lang="en-GB" b="1" noProof="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endParaRPr lang="en-GB" b="1" noProof="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GB" b="1" noProof="0" dirty="0"/>
                  <a:t>Polarization Contribution (</a:t>
                </a:r>
                <a:r>
                  <a:rPr lang="en-GB" b="1" i="1" noProof="0" dirty="0"/>
                  <a:t>P</a:t>
                </a:r>
                <a:r>
                  <a:rPr lang="en-GB" b="1" noProof="0" dirty="0"/>
                  <a:t>):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r>
                  <a:rPr lang="en-GB" noProof="0" dirty="0">
                    <a:solidFill>
                      <a:srgbClr val="4570C4"/>
                    </a:solidFill>
                  </a:rPr>
                  <a:t>Current </a:t>
                </a:r>
                <a:r>
                  <a:rPr lang="en-GB" noProof="0" dirty="0">
                    <a:solidFill>
                      <a:srgbClr val="2EA12E"/>
                    </a:solidFill>
                  </a:rPr>
                  <a:t>polarization</a:t>
                </a:r>
                <a:r>
                  <a:rPr lang="en-GB" noProof="0" dirty="0">
                    <a:solidFill>
                      <a:srgbClr val="4570C4"/>
                    </a:solidFill>
                  </a:rPr>
                  <a:t>: 50% Possible improvement: → </a:t>
                </a:r>
                <a:r>
                  <a:rPr lang="en-GB" b="1" noProof="0" dirty="0">
                    <a:solidFill>
                      <a:srgbClr val="2EA12E"/>
                    </a:solidFill>
                  </a:rPr>
                  <a:t>75%</a:t>
                </a:r>
                <a:r>
                  <a:rPr lang="en-GB" noProof="0" dirty="0">
                    <a:solidFill>
                      <a:srgbClr val="2EA12E"/>
                    </a:solidFill>
                  </a:rPr>
                  <a:t> (realistically) </a:t>
                </a:r>
                <a:r>
                  <a:rPr lang="en-GB" noProof="0" dirty="0">
                    <a:solidFill>
                      <a:srgbClr val="4570C4"/>
                    </a:solidFill>
                  </a:rPr>
                  <a:t>→ Adds an additional </a:t>
                </a:r>
                <a:r>
                  <a:rPr lang="en-GB" b="1" noProof="0" dirty="0"/>
                  <a:t>x1.5 </a:t>
                </a:r>
                <a:r>
                  <a:rPr lang="en-GB" noProof="0" dirty="0">
                    <a:solidFill>
                      <a:srgbClr val="4570C4"/>
                    </a:solidFill>
                  </a:rPr>
                  <a:t>gain in total precision.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  <a:defRPr sz="2000"/>
                </a:pPr>
                <a:endParaRPr lang="en-GB" noProof="0" dirty="0">
                  <a:solidFill>
                    <a:srgbClr val="4570C4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noProof="0" dirty="0">
                    <a:solidFill>
                      <a:srgbClr val="4570C4"/>
                    </a:solidFill>
                  </a:rPr>
                  <a:t>Here is projected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b="1" i="1" noProof="0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1" i="1" noProof="0" smtClean="0">
                            <a:solidFill>
                              <a:srgbClr val="4570C4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GB" sz="2000" b="1" i="1" noProof="0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 noProof="0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GB" sz="2000" b="1" i="1" noProof="0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000" b="1" i="1" noProof="0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1" i="1" noProof="0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GB" sz="2000" b="1" i="1" noProof="0" smtClean="0">
                                <a:solidFill>
                                  <a:srgbClr val="4570C4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000" noProof="0" dirty="0">
                    <a:solidFill>
                      <a:srgbClr val="4570C4"/>
                    </a:solidFill>
                  </a:rPr>
                  <a:t>  as function of the momentum.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noProof="0" dirty="0">
                    <a:solidFill>
                      <a:srgbClr val="4570C4"/>
                    </a:solidFill>
                  </a:rPr>
                  <a:t>A task force has been built to check the feasibility: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noProof="0" dirty="0">
                    <a:solidFill>
                      <a:schemeClr val="accent2"/>
                    </a:solidFill>
                  </a:rPr>
                  <a:t>Magnetic field</a:t>
                </a:r>
                <a:r>
                  <a:rPr lang="en-GB" sz="2000" noProof="0" dirty="0">
                    <a:solidFill>
                      <a:srgbClr val="4570C4"/>
                    </a:solidFill>
                  </a:rPr>
                  <a:t>;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noProof="0" dirty="0">
                    <a:solidFill>
                      <a:srgbClr val="FF0000"/>
                    </a:solidFill>
                  </a:rPr>
                  <a:t>Linac</a:t>
                </a:r>
                <a:r>
                  <a:rPr lang="en-GB" sz="2000" noProof="0" dirty="0">
                    <a:solidFill>
                      <a:srgbClr val="4570C4"/>
                    </a:solidFill>
                  </a:rPr>
                  <a:t>;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noProof="0" dirty="0">
                    <a:solidFill>
                      <a:srgbClr val="2EA12E"/>
                    </a:solidFill>
                  </a:rPr>
                  <a:t>Polarization</a:t>
                </a:r>
                <a:r>
                  <a:rPr lang="en-GB" sz="2000" noProof="0" dirty="0">
                    <a:solidFill>
                      <a:srgbClr val="4570C4"/>
                    </a:solidFill>
                  </a:rPr>
                  <a:t>;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000" noProof="0" dirty="0">
                    <a:solidFill>
                      <a:srgbClr val="4570C4"/>
                    </a:solidFill>
                  </a:rPr>
                  <a:t>Other possible improvements.</a:t>
                </a:r>
              </a:p>
              <a:p>
                <a:pPr>
                  <a:lnSpc>
                    <a:spcPct val="150000"/>
                  </a:lnSpc>
                  <a:defRPr sz="2000"/>
                </a:pPr>
                <a:endParaRPr lang="en-GB" noProof="0" dirty="0">
                  <a:solidFill>
                    <a:srgbClr val="4570C4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GB" sz="2000" noProof="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603CAEC9-8193-B4CA-572E-A4C515701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84" y="88839"/>
                <a:ext cx="6495466" cy="7230826"/>
              </a:xfrm>
              <a:prstGeom prst="rect">
                <a:avLst/>
              </a:prstGeom>
              <a:blipFill>
                <a:blip r:embed="rId5"/>
                <a:stretch>
                  <a:fillRect l="-7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2">
            <a:extLst>
              <a:ext uri="{FF2B5EF4-FFF2-40B4-BE49-F238E27FC236}">
                <a16:creationId xmlns:a16="http://schemas.microsoft.com/office/drawing/2014/main" id="{28450BF4-58BB-FA76-70B2-033120D837C8}"/>
              </a:ext>
            </a:extLst>
          </p:cNvPr>
          <p:cNvSpPr txBox="1"/>
          <p:nvPr/>
        </p:nvSpPr>
        <p:spPr>
          <a:xfrm>
            <a:off x="7613888" y="521631"/>
            <a:ext cx="500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IT" dirty="0"/>
              <a:t>igher momentum beam (needs higher B-field)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46C4280-2660-AC4D-6FA2-2CB0F20628F8}"/>
                  </a:ext>
                </a:extLst>
              </p:cNvPr>
              <p:cNvSpPr txBox="1"/>
              <p:nvPr/>
            </p:nvSpPr>
            <p:spPr>
              <a:xfrm>
                <a:off x="4892403" y="653506"/>
                <a:ext cx="2327503" cy="91069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1800" b="0" i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it-IT" sz="1800" b="0" i="1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8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𝛾𝜏</m:t>
                          </m:r>
                          <m:r>
                            <a:rPr lang="it-IT" sz="1800" b="0" i="1" smtClean="0">
                              <a:solidFill>
                                <a:srgbClr val="2EA12E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it-IT" sz="1800" b="0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sz="1800" b="0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it-IT" sz="1800" b="0" i="1" smtClean="0">
                                      <a:solidFill>
                                        <a:srgbClr val="4570C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46C4280-2660-AC4D-6FA2-2CB0F2062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403" y="653506"/>
                <a:ext cx="2327503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5E429F68-993E-4891-79A2-E493DAB32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0524" y="3043751"/>
            <a:ext cx="4110192" cy="324620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E861523-A36C-05C6-19BA-D38FDA7F333A}"/>
              </a:ext>
            </a:extLst>
          </p:cNvPr>
          <p:cNvSpPr txBox="1"/>
          <p:nvPr/>
        </p:nvSpPr>
        <p:spPr>
          <a:xfrm>
            <a:off x="9728272" y="6182526"/>
            <a:ext cx="2318545" cy="281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arxiv.org</a:t>
            </a:r>
            <a:r>
              <a:rPr lang="en-GB" sz="1200" dirty="0"/>
              <a:t>/pdf/2512.20335</a:t>
            </a:r>
          </a:p>
        </p:txBody>
      </p:sp>
      <p:cxnSp>
        <p:nvCxnSpPr>
          <p:cNvPr id="18" name="Connettore dritto 17">
            <a:extLst>
              <a:ext uri="{FF2B5EF4-FFF2-40B4-BE49-F238E27FC236}">
                <a16:creationId xmlns:a16="http://schemas.microsoft.com/office/drawing/2014/main" id="{8D8406E0-4344-BA3F-E7C7-444EE8381C97}"/>
              </a:ext>
            </a:extLst>
          </p:cNvPr>
          <p:cNvCxnSpPr>
            <a:cxnSpLocks/>
          </p:cNvCxnSpPr>
          <p:nvPr/>
        </p:nvCxnSpPr>
        <p:spPr>
          <a:xfrm>
            <a:off x="8212347" y="5349240"/>
            <a:ext cx="3628846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DE5EA31-6EAE-02DC-9F7C-F92FC052A852}"/>
              </a:ext>
            </a:extLst>
          </p:cNvPr>
          <p:cNvSpPr txBox="1"/>
          <p:nvPr/>
        </p:nvSpPr>
        <p:spPr>
          <a:xfrm>
            <a:off x="6671488" y="5118407"/>
            <a:ext cx="1654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noProof="0" dirty="0">
                <a:solidFill>
                  <a:srgbClr val="002060"/>
                </a:solidFill>
              </a:rPr>
              <a:t>World average </a:t>
            </a:r>
          </a:p>
          <a:p>
            <a:r>
              <a:rPr lang="en-GB" sz="1200" b="1" dirty="0">
                <a:solidFill>
                  <a:srgbClr val="002060"/>
                </a:solidFill>
              </a:rPr>
              <a:t>(95% FNAL) 124ppb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1617927-D75D-D335-938D-5636ABB36E95}"/>
              </a:ext>
            </a:extLst>
          </p:cNvPr>
          <p:cNvSpPr txBox="1"/>
          <p:nvPr/>
        </p:nvSpPr>
        <p:spPr>
          <a:xfrm>
            <a:off x="6795927" y="2931994"/>
            <a:ext cx="1193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noProof="0" dirty="0"/>
              <a:t>Sensitivity at 300 MeV/c (3T)</a:t>
            </a:r>
            <a:endParaRPr lang="en-GB" sz="1200" b="1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BDE57B8-957D-1B99-229C-362CAB7F76AB}"/>
              </a:ext>
            </a:extLst>
          </p:cNvPr>
          <p:cNvSpPr txBox="1"/>
          <p:nvPr/>
        </p:nvSpPr>
        <p:spPr>
          <a:xfrm>
            <a:off x="10756257" y="4730164"/>
            <a:ext cx="1184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noProof="0" dirty="0"/>
              <a:t>Sensitivity at 600 MeV/c (6T)</a:t>
            </a:r>
            <a:endParaRPr lang="en-GB" sz="1200" b="1" dirty="0"/>
          </a:p>
        </p:txBody>
      </p:sp>
      <p:cxnSp>
        <p:nvCxnSpPr>
          <p:cNvPr id="31" name="Connettore diritto a freccia 30">
            <a:extLst>
              <a:ext uri="{FF2B5EF4-FFF2-40B4-BE49-F238E27FC236}">
                <a16:creationId xmlns:a16="http://schemas.microsoft.com/office/drawing/2014/main" id="{45690B3D-FAB2-2528-9753-C9AE44BDDFC4}"/>
              </a:ext>
            </a:extLst>
          </p:cNvPr>
          <p:cNvCxnSpPr>
            <a:stCxn id="26" idx="3"/>
          </p:cNvCxnSpPr>
          <p:nvPr/>
        </p:nvCxnSpPr>
        <p:spPr>
          <a:xfrm>
            <a:off x="7989892" y="3162827"/>
            <a:ext cx="336069" cy="230832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a freccia 31">
            <a:extLst>
              <a:ext uri="{FF2B5EF4-FFF2-40B4-BE49-F238E27FC236}">
                <a16:creationId xmlns:a16="http://schemas.microsoft.com/office/drawing/2014/main" id="{10843F72-D516-A68E-9B48-CF04BB03C14B}"/>
              </a:ext>
            </a:extLst>
          </p:cNvPr>
          <p:cNvCxnSpPr>
            <a:cxnSpLocks/>
          </p:cNvCxnSpPr>
          <p:nvPr/>
        </p:nvCxnSpPr>
        <p:spPr>
          <a:xfrm flipH="1">
            <a:off x="10382405" y="4960996"/>
            <a:ext cx="373852" cy="170596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600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A3B3A-9E9E-8CFA-E61B-7E831949F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91A2607-9C54-071F-C704-EF36FE1F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A3A8939-5577-0677-8C99-7B3DD9B82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39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6CA55FD-55CC-174C-6863-68B5D6930EE3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1D4D6DD-A3C8-7627-8F0C-5A0F8D67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2BC1269-9EBA-6DA9-E541-FD3F6FC671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9BB24A32-0452-10C7-561F-0F221F89EF4E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0A741151-87CF-9825-E377-52785A28AE0D}"/>
              </a:ext>
            </a:extLst>
          </p:cNvPr>
          <p:cNvCxnSpPr>
            <a:cxnSpLocks/>
          </p:cNvCxnSpPr>
          <p:nvPr/>
        </p:nvCxnSpPr>
        <p:spPr>
          <a:xfrm>
            <a:off x="3376246" y="674629"/>
            <a:ext cx="5451231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5">
            <a:extLst>
              <a:ext uri="{FF2B5EF4-FFF2-40B4-BE49-F238E27FC236}">
                <a16:creationId xmlns:a16="http://schemas.microsoft.com/office/drawing/2014/main" id="{5220E047-1C7F-F4AA-F1FC-DB20E9CD31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12"/>
          <a:stretch/>
        </p:blipFill>
        <p:spPr>
          <a:xfrm>
            <a:off x="3376246" y="1786624"/>
            <a:ext cx="7133226" cy="2963691"/>
          </a:xfrm>
          <a:prstGeom prst="rect">
            <a:avLst/>
          </a:prstGeom>
        </p:spPr>
      </p:pic>
      <p:sp>
        <p:nvSpPr>
          <p:cNvPr id="31" name="タイトル 3">
            <a:extLst>
              <a:ext uri="{FF2B5EF4-FFF2-40B4-BE49-F238E27FC236}">
                <a16:creationId xmlns:a16="http://schemas.microsoft.com/office/drawing/2014/main" id="{E256C8CE-B6DB-3E2D-1098-463F4E69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510" y="39582"/>
            <a:ext cx="9144001" cy="629775"/>
          </a:xfrm>
        </p:spPr>
        <p:txBody>
          <a:bodyPr>
            <a:normAutofit fontScale="90000"/>
          </a:bodyPr>
          <a:lstStyle/>
          <a:p>
            <a:r>
              <a:rPr lang="en-US" altLang="ja-JP" sz="4000" b="1" dirty="0">
                <a:solidFill>
                  <a:srgbClr val="002060"/>
                </a:solidFill>
                <a:ea typeface="+mn-ea"/>
              </a:rPr>
              <a:t>Running test experiments </a:t>
            </a:r>
            <a:endParaRPr lang="ja-JP" altLang="en-US" sz="4000" b="1" dirty="0">
              <a:solidFill>
                <a:srgbClr val="002060"/>
              </a:solidFill>
              <a:ea typeface="+mn-ea"/>
            </a:endParaRPr>
          </a:p>
        </p:txBody>
      </p:sp>
      <p:sp>
        <p:nvSpPr>
          <p:cNvPr id="32" name="テキスト ボックス 10">
            <a:extLst>
              <a:ext uri="{FF2B5EF4-FFF2-40B4-BE49-F238E27FC236}">
                <a16:creationId xmlns:a16="http://schemas.microsoft.com/office/drawing/2014/main" id="{633E2DC8-2E08-9C05-A8BF-9B2E4B65AB61}"/>
              </a:ext>
            </a:extLst>
          </p:cNvPr>
          <p:cNvSpPr txBox="1"/>
          <p:nvPr/>
        </p:nvSpPr>
        <p:spPr>
          <a:xfrm flipH="1">
            <a:off x="4914242" y="3738786"/>
            <a:ext cx="3257548" cy="707886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r>
              <a:rPr lang="en-US" altLang="ja-JP" sz="2400" b="1" dirty="0"/>
              <a:t>② </a:t>
            </a:r>
            <a:r>
              <a:rPr lang="en-US" altLang="ja-JP" b="1" dirty="0"/>
              <a:t>cold muon source</a:t>
            </a:r>
            <a:endParaRPr lang="en-US" altLang="ja-JP" sz="1600" b="1" dirty="0"/>
          </a:p>
          <a:p>
            <a:r>
              <a:rPr lang="en-US" altLang="ja-JP" sz="1600" b="1" dirty="0"/>
              <a:t>(S2 area &amp; H2 area)</a:t>
            </a:r>
          </a:p>
        </p:txBody>
      </p:sp>
      <p:pic>
        <p:nvPicPr>
          <p:cNvPr id="33" name="図 18" descr="屋内, レゴ, おもちゃ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B21A68E-7C98-185F-D535-C382851D0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4363" r="15724"/>
          <a:stretch>
            <a:fillRect/>
          </a:stretch>
        </p:blipFill>
        <p:spPr>
          <a:xfrm>
            <a:off x="5129207" y="4397603"/>
            <a:ext cx="2311283" cy="2455677"/>
          </a:xfrm>
          <a:prstGeom prst="rect">
            <a:avLst/>
          </a:prstGeom>
        </p:spPr>
      </p:pic>
      <p:pic>
        <p:nvPicPr>
          <p:cNvPr id="34" name="図 2" descr="ステージでギターを弾い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8C10FE4A-F938-A921-F74E-46398C115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80" y="4780362"/>
            <a:ext cx="2736061" cy="2052046"/>
          </a:xfrm>
          <a:prstGeom prst="rect">
            <a:avLst/>
          </a:prstGeom>
        </p:spPr>
      </p:pic>
      <p:sp>
        <p:nvSpPr>
          <p:cNvPr id="35" name="テキスト ボックス 4">
            <a:extLst>
              <a:ext uri="{FF2B5EF4-FFF2-40B4-BE49-F238E27FC236}">
                <a16:creationId xmlns:a16="http://schemas.microsoft.com/office/drawing/2014/main" id="{134C12BA-AED3-1731-777D-20E125EA2E8D}"/>
              </a:ext>
            </a:extLst>
          </p:cNvPr>
          <p:cNvSpPr txBox="1"/>
          <p:nvPr/>
        </p:nvSpPr>
        <p:spPr>
          <a:xfrm flipH="1">
            <a:off x="2211480" y="3675441"/>
            <a:ext cx="2814871" cy="707886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r>
              <a:rPr lang="en-US" altLang="ja-JP" sz="2400" b="1" dirty="0"/>
              <a:t>①</a:t>
            </a:r>
            <a:r>
              <a:rPr lang="en-US" altLang="ja-JP" sz="1600" b="1" dirty="0"/>
              <a:t> Surface muon beam commissioning (H2 area)</a:t>
            </a:r>
          </a:p>
        </p:txBody>
      </p:sp>
      <p:sp>
        <p:nvSpPr>
          <p:cNvPr id="36" name="テキスト ボックス 5">
            <a:extLst>
              <a:ext uri="{FF2B5EF4-FFF2-40B4-BE49-F238E27FC236}">
                <a16:creationId xmlns:a16="http://schemas.microsoft.com/office/drawing/2014/main" id="{B64434D2-4499-6624-5E0B-DB553A56AC88}"/>
              </a:ext>
            </a:extLst>
          </p:cNvPr>
          <p:cNvSpPr txBox="1"/>
          <p:nvPr/>
        </p:nvSpPr>
        <p:spPr>
          <a:xfrm flipH="1">
            <a:off x="7551225" y="4134700"/>
            <a:ext cx="2373526" cy="646331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Ins="36000" rtlCol="0">
            <a:spAutoFit/>
          </a:bodyPr>
          <a:lstStyle/>
          <a:p>
            <a:r>
              <a:rPr lang="en-US" altLang="ja-JP" sz="2400" b="1" dirty="0"/>
              <a:t>③</a:t>
            </a:r>
            <a:r>
              <a:rPr lang="en-US" altLang="ja-JP" sz="1600" b="1" dirty="0"/>
              <a:t> </a:t>
            </a:r>
            <a:r>
              <a:rPr lang="en-US" altLang="ja-JP" sz="1600" b="1" dirty="0" err="1"/>
              <a:t>MuSEUM</a:t>
            </a:r>
            <a:r>
              <a:rPr lang="en-US" altLang="ja-JP" sz="1600" b="1" dirty="0"/>
              <a:t> (H1 area)</a:t>
            </a:r>
          </a:p>
          <a:p>
            <a:r>
              <a:rPr lang="en-US" altLang="ja-JP" sz="1200" b="1" dirty="0"/>
              <a:t>Positron tracking detector</a:t>
            </a:r>
          </a:p>
        </p:txBody>
      </p:sp>
      <p:pic>
        <p:nvPicPr>
          <p:cNvPr id="37" name="図 8" descr="屋内, ブルー, エンジン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CBE693F-2DC5-726B-6FFC-BA4A9DD7F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98"/>
          <a:stretch>
            <a:fillRect/>
          </a:stretch>
        </p:blipFill>
        <p:spPr>
          <a:xfrm>
            <a:off x="7659665" y="4888960"/>
            <a:ext cx="2156645" cy="1888451"/>
          </a:xfrm>
          <a:prstGeom prst="rect">
            <a:avLst/>
          </a:prstGeom>
        </p:spPr>
      </p:pic>
      <p:sp>
        <p:nvSpPr>
          <p:cNvPr id="38" name="テキスト ボックス 14">
            <a:extLst>
              <a:ext uri="{FF2B5EF4-FFF2-40B4-BE49-F238E27FC236}">
                <a16:creationId xmlns:a16="http://schemas.microsoft.com/office/drawing/2014/main" id="{DF0D2265-089F-725A-56F7-39BFBF6ED226}"/>
              </a:ext>
            </a:extLst>
          </p:cNvPr>
          <p:cNvSpPr txBox="1"/>
          <p:nvPr/>
        </p:nvSpPr>
        <p:spPr>
          <a:xfrm flipH="1">
            <a:off x="2327439" y="658719"/>
            <a:ext cx="5685233" cy="1200329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r>
              <a:rPr lang="en-US" altLang="ja-JP" sz="2400" b="1" dirty="0"/>
              <a:t>At the end of last year/beginning of this year, three experiments were conducted at J-PARC MLF.</a:t>
            </a:r>
          </a:p>
        </p:txBody>
      </p:sp>
      <p:cxnSp>
        <p:nvCxnSpPr>
          <p:cNvPr id="39" name="直線コネクタ 17">
            <a:extLst>
              <a:ext uri="{FF2B5EF4-FFF2-40B4-BE49-F238E27FC236}">
                <a16:creationId xmlns:a16="http://schemas.microsoft.com/office/drawing/2014/main" id="{BCB9CAF9-7ADB-9B5E-51B0-A4390402926F}"/>
              </a:ext>
            </a:extLst>
          </p:cNvPr>
          <p:cNvCxnSpPr>
            <a:cxnSpLocks/>
          </p:cNvCxnSpPr>
          <p:nvPr/>
        </p:nvCxnSpPr>
        <p:spPr>
          <a:xfrm flipH="1">
            <a:off x="2559212" y="2878494"/>
            <a:ext cx="1889536" cy="860293"/>
          </a:xfrm>
          <a:prstGeom prst="line">
            <a:avLst/>
          </a:prstGeom>
          <a:ln w="381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コネクタ 20">
            <a:extLst>
              <a:ext uri="{FF2B5EF4-FFF2-40B4-BE49-F238E27FC236}">
                <a16:creationId xmlns:a16="http://schemas.microsoft.com/office/drawing/2014/main" id="{A706CA63-B28D-B056-4580-E608D54A0BEC}"/>
              </a:ext>
            </a:extLst>
          </p:cNvPr>
          <p:cNvCxnSpPr>
            <a:cxnSpLocks/>
          </p:cNvCxnSpPr>
          <p:nvPr/>
        </p:nvCxnSpPr>
        <p:spPr>
          <a:xfrm>
            <a:off x="4694554" y="2822252"/>
            <a:ext cx="434652" cy="916535"/>
          </a:xfrm>
          <a:prstGeom prst="line">
            <a:avLst/>
          </a:prstGeom>
          <a:ln w="381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線コネクタ 26">
            <a:extLst>
              <a:ext uri="{FF2B5EF4-FFF2-40B4-BE49-F238E27FC236}">
                <a16:creationId xmlns:a16="http://schemas.microsoft.com/office/drawing/2014/main" id="{26675215-60C3-FC40-5D60-5944EAAB459C}"/>
              </a:ext>
            </a:extLst>
          </p:cNvPr>
          <p:cNvCxnSpPr>
            <a:cxnSpLocks/>
          </p:cNvCxnSpPr>
          <p:nvPr/>
        </p:nvCxnSpPr>
        <p:spPr>
          <a:xfrm>
            <a:off x="4958733" y="2395124"/>
            <a:ext cx="2704601" cy="1662838"/>
          </a:xfrm>
          <a:prstGeom prst="line">
            <a:avLst/>
          </a:prstGeom>
          <a:ln w="381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図 9" descr="建物, 屋内, トラック, いっぱ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07C14AA-792C-9F36-6B0D-BDC5871FE7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864" y="80589"/>
            <a:ext cx="3267709" cy="2450782"/>
          </a:xfrm>
          <a:prstGeom prst="rect">
            <a:avLst/>
          </a:prstGeom>
        </p:spPr>
      </p:pic>
      <p:sp>
        <p:nvSpPr>
          <p:cNvPr id="43" name="テキスト ボックス 12">
            <a:extLst>
              <a:ext uri="{FF2B5EF4-FFF2-40B4-BE49-F238E27FC236}">
                <a16:creationId xmlns:a16="http://schemas.microsoft.com/office/drawing/2014/main" id="{7075F173-0A94-80BC-88BD-3833E214ABA2}"/>
              </a:ext>
            </a:extLst>
          </p:cNvPr>
          <p:cNvSpPr txBox="1"/>
          <p:nvPr/>
        </p:nvSpPr>
        <p:spPr>
          <a:xfrm>
            <a:off x="9347327" y="1392062"/>
            <a:ext cx="307777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400" b="1" dirty="0"/>
              <a:t>①</a:t>
            </a:r>
            <a:endParaRPr kumimoji="1" lang="ja-JP" altLang="en-US" sz="2400" b="1"/>
          </a:p>
        </p:txBody>
      </p:sp>
      <p:sp>
        <p:nvSpPr>
          <p:cNvPr id="44" name="テキスト ボックス 13">
            <a:extLst>
              <a:ext uri="{FF2B5EF4-FFF2-40B4-BE49-F238E27FC236}">
                <a16:creationId xmlns:a16="http://schemas.microsoft.com/office/drawing/2014/main" id="{DDC9446B-7937-0B6F-7852-065FF82CD57D}"/>
              </a:ext>
            </a:extLst>
          </p:cNvPr>
          <p:cNvSpPr txBox="1"/>
          <p:nvPr/>
        </p:nvSpPr>
        <p:spPr>
          <a:xfrm>
            <a:off x="10246540" y="1156002"/>
            <a:ext cx="307777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400" b="1" dirty="0"/>
              <a:t>③</a:t>
            </a:r>
            <a:endParaRPr kumimoji="1" lang="ja-JP" altLang="en-US" sz="2400" b="1"/>
          </a:p>
        </p:txBody>
      </p:sp>
      <p:sp>
        <p:nvSpPr>
          <p:cNvPr id="45" name="テキスト ボックス 15">
            <a:extLst>
              <a:ext uri="{FF2B5EF4-FFF2-40B4-BE49-F238E27FC236}">
                <a16:creationId xmlns:a16="http://schemas.microsoft.com/office/drawing/2014/main" id="{4F2A9BC0-9FCE-C15E-8475-92A3D4E2769E}"/>
              </a:ext>
            </a:extLst>
          </p:cNvPr>
          <p:cNvSpPr txBox="1"/>
          <p:nvPr/>
        </p:nvSpPr>
        <p:spPr>
          <a:xfrm>
            <a:off x="11356368" y="1580530"/>
            <a:ext cx="314189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400" b="1" dirty="0"/>
              <a:t>②</a:t>
            </a:r>
            <a:endParaRPr kumimoji="1" lang="ja-JP" altLang="en-US" sz="2400" b="1"/>
          </a:p>
        </p:txBody>
      </p:sp>
      <p:sp>
        <p:nvSpPr>
          <p:cNvPr id="46" name="テキスト ボックス 16">
            <a:extLst>
              <a:ext uri="{FF2B5EF4-FFF2-40B4-BE49-F238E27FC236}">
                <a16:creationId xmlns:a16="http://schemas.microsoft.com/office/drawing/2014/main" id="{0737B865-7AF5-65F7-7B77-467B49F21153}"/>
              </a:ext>
            </a:extLst>
          </p:cNvPr>
          <p:cNvSpPr txBox="1"/>
          <p:nvPr/>
        </p:nvSpPr>
        <p:spPr>
          <a:xfrm>
            <a:off x="8986311" y="1602802"/>
            <a:ext cx="314189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400" b="1" dirty="0"/>
              <a:t>②</a:t>
            </a:r>
            <a:endParaRPr kumimoji="1" lang="ja-JP" altLang="en-US" sz="2400" b="1"/>
          </a:p>
        </p:txBody>
      </p:sp>
    </p:spTree>
    <p:extLst>
      <p:ext uri="{BB962C8B-B14F-4D97-AF65-F5344CB8AC3E}">
        <p14:creationId xmlns:p14="http://schemas.microsoft.com/office/powerpoint/2010/main" val="3377307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2DF96-84D3-6330-EB5D-502EE026D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11">
            <a:extLst>
              <a:ext uri="{FF2B5EF4-FFF2-40B4-BE49-F238E27FC236}">
                <a16:creationId xmlns:a16="http://schemas.microsoft.com/office/drawing/2014/main" id="{8029ECDB-80DC-AD4B-DE5A-204968414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Measurement principle - Fermilab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C4DC220-D198-A484-C6AF-7B88E0392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87473FA-744B-81AD-C5C6-D5B2BBBA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7B2401-024A-67D6-1A94-8F06E3AFCF73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66F0533E-CE6F-1B4C-A46A-4FEB8209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589C57E-6F64-BA2A-5C94-0E63A8B71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2EBEB78C-9D56-5598-F93D-85566691FEB4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F9AAB3EC-E9A0-C0D8-C2E8-39FC29021F1F}"/>
              </a:ext>
            </a:extLst>
          </p:cNvPr>
          <p:cNvCxnSpPr>
            <a:cxnSpLocks/>
          </p:cNvCxnSpPr>
          <p:nvPr/>
        </p:nvCxnSpPr>
        <p:spPr>
          <a:xfrm>
            <a:off x="2505590" y="511386"/>
            <a:ext cx="7236926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>
            <a:extLst>
              <a:ext uri="{FF2B5EF4-FFF2-40B4-BE49-F238E27FC236}">
                <a16:creationId xmlns:a16="http://schemas.microsoft.com/office/drawing/2014/main" id="{3DBCA82F-FF7B-9DFF-8AA8-40B7DD349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0" t="3661" r="11951" b="6495"/>
          <a:stretch/>
        </p:blipFill>
        <p:spPr>
          <a:xfrm>
            <a:off x="-221509" y="743970"/>
            <a:ext cx="4413927" cy="4408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16901607-D572-2361-2D53-CB2B7037D6AB}"/>
                  </a:ext>
                </a:extLst>
              </p:cNvPr>
              <p:cNvSpPr/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1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𝒔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it-IT" sz="3200" b="1" i="1" dirty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𝝁</m:t>
                          </m:r>
                        </m:sub>
                      </m:sSub>
                      <m:f>
                        <m:f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𝒆</m:t>
                          </m:r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𝑩</m:t>
                              </m:r>
                            </m:e>
                          </m:acc>
                        </m:num>
                        <m:den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it-IT" sz="3200" b="1" dirty="0">
                  <a:solidFill>
                    <a:srgbClr val="4570C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16901607-D572-2361-2D53-CB2B7037D6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6">
            <a:extLst>
              <a:ext uri="{FF2B5EF4-FFF2-40B4-BE49-F238E27FC236}">
                <a16:creationId xmlns:a16="http://schemas.microsoft.com/office/drawing/2014/main" id="{DAEFC5BE-0929-18EF-D390-011981160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265917" y="3174884"/>
            <a:ext cx="2689365" cy="3805791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0A47A4E-990A-EE0F-41EC-496A00926728}"/>
              </a:ext>
            </a:extLst>
          </p:cNvPr>
          <p:cNvSpPr txBox="1"/>
          <p:nvPr/>
        </p:nvSpPr>
        <p:spPr>
          <a:xfrm>
            <a:off x="4284821" y="2099790"/>
            <a:ext cx="6259484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Electric focusing (vertical confinement)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14 m ring diameter (B= 1. 45T)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668B18E7-D5C1-1D85-0B75-A387A1E8A64C}"/>
                  </a:ext>
                </a:extLst>
              </p:cNvPr>
              <p:cNvSpPr/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b="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-GB" sz="3200" i="1" noProof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GB" sz="3200" noProof="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668B18E7-D5C1-1D85-0B75-A387A1E8A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  <a:blipFill>
                <a:blip r:embed="rId8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9382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A25AB-6FFA-AF69-2B6C-A0AD9B5AA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C6F0B149-C82A-F362-097F-C14FD153C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44FA8B2-C8E8-8DC7-1CF2-5351455B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40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21132E6-B013-7040-7D07-5AF24E4B54EE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8B66738-F477-0477-EA50-0A91C614A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7FBF7D58-396F-FE1F-64ED-156EFB89A7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7026291-E174-9214-3E9D-220C639AC3D7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8A1CEA78-44EC-0536-1CDB-5E32E0E9A88E}"/>
              </a:ext>
            </a:extLst>
          </p:cNvPr>
          <p:cNvCxnSpPr>
            <a:cxnSpLocks/>
          </p:cNvCxnSpPr>
          <p:nvPr/>
        </p:nvCxnSpPr>
        <p:spPr>
          <a:xfrm>
            <a:off x="3376246" y="674629"/>
            <a:ext cx="5451231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5">
            <a:extLst>
              <a:ext uri="{FF2B5EF4-FFF2-40B4-BE49-F238E27FC236}">
                <a16:creationId xmlns:a16="http://schemas.microsoft.com/office/drawing/2014/main" id="{2F789211-FFA5-3CA1-CBEA-A0831B9800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12"/>
          <a:stretch/>
        </p:blipFill>
        <p:spPr>
          <a:xfrm>
            <a:off x="3376246" y="1786624"/>
            <a:ext cx="7133226" cy="2963691"/>
          </a:xfrm>
          <a:prstGeom prst="rect">
            <a:avLst/>
          </a:prstGeom>
        </p:spPr>
      </p:pic>
      <p:sp>
        <p:nvSpPr>
          <p:cNvPr id="31" name="タイトル 3">
            <a:extLst>
              <a:ext uri="{FF2B5EF4-FFF2-40B4-BE49-F238E27FC236}">
                <a16:creationId xmlns:a16="http://schemas.microsoft.com/office/drawing/2014/main" id="{0E828336-82D4-9F74-E64C-2664467D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510" y="39582"/>
            <a:ext cx="9144001" cy="629775"/>
          </a:xfrm>
        </p:spPr>
        <p:txBody>
          <a:bodyPr>
            <a:normAutofit fontScale="90000"/>
          </a:bodyPr>
          <a:lstStyle/>
          <a:p>
            <a:r>
              <a:rPr lang="en-US" altLang="ja-JP" sz="4000" b="1" dirty="0">
                <a:solidFill>
                  <a:srgbClr val="002060"/>
                </a:solidFill>
                <a:ea typeface="+mn-ea"/>
              </a:rPr>
              <a:t>Running test experiments </a:t>
            </a:r>
            <a:endParaRPr lang="ja-JP" altLang="en-US" sz="4000" b="1" dirty="0">
              <a:solidFill>
                <a:srgbClr val="002060"/>
              </a:solidFill>
              <a:ea typeface="+mn-ea"/>
            </a:endParaRPr>
          </a:p>
        </p:txBody>
      </p:sp>
      <p:sp>
        <p:nvSpPr>
          <p:cNvPr id="32" name="テキスト ボックス 10">
            <a:extLst>
              <a:ext uri="{FF2B5EF4-FFF2-40B4-BE49-F238E27FC236}">
                <a16:creationId xmlns:a16="http://schemas.microsoft.com/office/drawing/2014/main" id="{96812A4C-5EEC-74B8-0C1D-E905F6834730}"/>
              </a:ext>
            </a:extLst>
          </p:cNvPr>
          <p:cNvSpPr txBox="1"/>
          <p:nvPr/>
        </p:nvSpPr>
        <p:spPr>
          <a:xfrm flipH="1">
            <a:off x="4914242" y="3738786"/>
            <a:ext cx="3257548" cy="707886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r>
              <a:rPr lang="en-US" altLang="ja-JP" sz="2400" b="1" dirty="0"/>
              <a:t>② </a:t>
            </a:r>
            <a:r>
              <a:rPr lang="en-US" altLang="ja-JP" b="1" dirty="0"/>
              <a:t>cold muon source</a:t>
            </a:r>
            <a:endParaRPr lang="en-US" altLang="ja-JP" sz="1600" b="1" dirty="0"/>
          </a:p>
          <a:p>
            <a:r>
              <a:rPr lang="en-US" altLang="ja-JP" sz="1600" b="1" dirty="0"/>
              <a:t>(S2 area &amp; H2 area)</a:t>
            </a:r>
          </a:p>
        </p:txBody>
      </p:sp>
      <p:pic>
        <p:nvPicPr>
          <p:cNvPr id="33" name="図 18" descr="屋内, レゴ, おもちゃ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B142565-BBA2-7D7D-800A-D2603582E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4363" r="15724"/>
          <a:stretch>
            <a:fillRect/>
          </a:stretch>
        </p:blipFill>
        <p:spPr>
          <a:xfrm>
            <a:off x="5129207" y="4397603"/>
            <a:ext cx="2311283" cy="2455677"/>
          </a:xfrm>
          <a:prstGeom prst="rect">
            <a:avLst/>
          </a:prstGeom>
        </p:spPr>
      </p:pic>
      <p:pic>
        <p:nvPicPr>
          <p:cNvPr id="34" name="図 2" descr="ステージでギターを弾い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31343C09-EBA7-00E9-AD93-337CDA47D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80" y="4780362"/>
            <a:ext cx="2736061" cy="2052046"/>
          </a:xfrm>
          <a:prstGeom prst="rect">
            <a:avLst/>
          </a:prstGeom>
        </p:spPr>
      </p:pic>
      <p:sp>
        <p:nvSpPr>
          <p:cNvPr id="35" name="テキスト ボックス 4">
            <a:extLst>
              <a:ext uri="{FF2B5EF4-FFF2-40B4-BE49-F238E27FC236}">
                <a16:creationId xmlns:a16="http://schemas.microsoft.com/office/drawing/2014/main" id="{5991BFD1-236C-DC03-1205-6C325D4B8047}"/>
              </a:ext>
            </a:extLst>
          </p:cNvPr>
          <p:cNvSpPr txBox="1"/>
          <p:nvPr/>
        </p:nvSpPr>
        <p:spPr>
          <a:xfrm flipH="1">
            <a:off x="2211480" y="3675441"/>
            <a:ext cx="2814871" cy="707886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r>
              <a:rPr lang="en-US" altLang="ja-JP" sz="2400" b="1" dirty="0"/>
              <a:t>①</a:t>
            </a:r>
            <a:r>
              <a:rPr lang="en-US" altLang="ja-JP" sz="1600" b="1" dirty="0"/>
              <a:t> Surface muon beam commissioning (H2 area)</a:t>
            </a:r>
          </a:p>
        </p:txBody>
      </p:sp>
      <p:sp>
        <p:nvSpPr>
          <p:cNvPr id="36" name="テキスト ボックス 5">
            <a:extLst>
              <a:ext uri="{FF2B5EF4-FFF2-40B4-BE49-F238E27FC236}">
                <a16:creationId xmlns:a16="http://schemas.microsoft.com/office/drawing/2014/main" id="{B661FE34-1E68-B08B-8482-E1679C88F303}"/>
              </a:ext>
            </a:extLst>
          </p:cNvPr>
          <p:cNvSpPr txBox="1"/>
          <p:nvPr/>
        </p:nvSpPr>
        <p:spPr>
          <a:xfrm flipH="1">
            <a:off x="7551225" y="4134700"/>
            <a:ext cx="2373526" cy="646331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Ins="36000" rtlCol="0">
            <a:spAutoFit/>
          </a:bodyPr>
          <a:lstStyle/>
          <a:p>
            <a:r>
              <a:rPr lang="en-US" altLang="ja-JP" sz="2400" b="1" dirty="0"/>
              <a:t>③</a:t>
            </a:r>
            <a:r>
              <a:rPr lang="en-US" altLang="ja-JP" sz="1600" b="1" dirty="0"/>
              <a:t> </a:t>
            </a:r>
            <a:r>
              <a:rPr lang="en-US" altLang="ja-JP" sz="1600" b="1" dirty="0" err="1"/>
              <a:t>MuSEUM</a:t>
            </a:r>
            <a:r>
              <a:rPr lang="en-US" altLang="ja-JP" sz="1600" b="1" dirty="0"/>
              <a:t> (H1 area)</a:t>
            </a:r>
          </a:p>
          <a:p>
            <a:r>
              <a:rPr lang="en-US" altLang="ja-JP" sz="1200" b="1" dirty="0"/>
              <a:t>Positron tracking detector</a:t>
            </a:r>
          </a:p>
        </p:txBody>
      </p:sp>
      <p:pic>
        <p:nvPicPr>
          <p:cNvPr id="37" name="図 8" descr="屋内, ブルー, エンジン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22F2D31-72FA-305C-CC6F-1535E2733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98"/>
          <a:stretch>
            <a:fillRect/>
          </a:stretch>
        </p:blipFill>
        <p:spPr>
          <a:xfrm>
            <a:off x="7659665" y="4888960"/>
            <a:ext cx="2156645" cy="1888451"/>
          </a:xfrm>
          <a:prstGeom prst="rect">
            <a:avLst/>
          </a:prstGeom>
        </p:spPr>
      </p:pic>
      <p:sp>
        <p:nvSpPr>
          <p:cNvPr id="38" name="テキスト ボックス 14">
            <a:extLst>
              <a:ext uri="{FF2B5EF4-FFF2-40B4-BE49-F238E27FC236}">
                <a16:creationId xmlns:a16="http://schemas.microsoft.com/office/drawing/2014/main" id="{EAC4072A-7FA5-6960-91C8-13574BF9C01C}"/>
              </a:ext>
            </a:extLst>
          </p:cNvPr>
          <p:cNvSpPr txBox="1"/>
          <p:nvPr/>
        </p:nvSpPr>
        <p:spPr>
          <a:xfrm flipH="1">
            <a:off x="2327439" y="658719"/>
            <a:ext cx="5685233" cy="1200329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r>
              <a:rPr lang="en-US" altLang="ja-JP" sz="2400" b="1" dirty="0"/>
              <a:t>At the end of last year/beginning of this year, three experiments were conducted at J-PARC MLF.</a:t>
            </a:r>
          </a:p>
        </p:txBody>
      </p:sp>
      <p:cxnSp>
        <p:nvCxnSpPr>
          <p:cNvPr id="39" name="直線コネクタ 17">
            <a:extLst>
              <a:ext uri="{FF2B5EF4-FFF2-40B4-BE49-F238E27FC236}">
                <a16:creationId xmlns:a16="http://schemas.microsoft.com/office/drawing/2014/main" id="{12D35C8E-326D-36B3-4260-85B381DB8BFD}"/>
              </a:ext>
            </a:extLst>
          </p:cNvPr>
          <p:cNvCxnSpPr>
            <a:cxnSpLocks/>
          </p:cNvCxnSpPr>
          <p:nvPr/>
        </p:nvCxnSpPr>
        <p:spPr>
          <a:xfrm flipH="1">
            <a:off x="2559212" y="2878494"/>
            <a:ext cx="1889536" cy="860293"/>
          </a:xfrm>
          <a:prstGeom prst="line">
            <a:avLst/>
          </a:prstGeom>
          <a:ln w="381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コネクタ 20">
            <a:extLst>
              <a:ext uri="{FF2B5EF4-FFF2-40B4-BE49-F238E27FC236}">
                <a16:creationId xmlns:a16="http://schemas.microsoft.com/office/drawing/2014/main" id="{162EF998-AEA0-0702-57A3-65B67430C379}"/>
              </a:ext>
            </a:extLst>
          </p:cNvPr>
          <p:cNvCxnSpPr>
            <a:cxnSpLocks/>
          </p:cNvCxnSpPr>
          <p:nvPr/>
        </p:nvCxnSpPr>
        <p:spPr>
          <a:xfrm>
            <a:off x="4694554" y="2822252"/>
            <a:ext cx="434652" cy="916535"/>
          </a:xfrm>
          <a:prstGeom prst="line">
            <a:avLst/>
          </a:prstGeom>
          <a:ln w="381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線コネクタ 26">
            <a:extLst>
              <a:ext uri="{FF2B5EF4-FFF2-40B4-BE49-F238E27FC236}">
                <a16:creationId xmlns:a16="http://schemas.microsoft.com/office/drawing/2014/main" id="{EF6AB5AF-09AE-DDE9-1F95-CE2402704E60}"/>
              </a:ext>
            </a:extLst>
          </p:cNvPr>
          <p:cNvCxnSpPr>
            <a:cxnSpLocks/>
          </p:cNvCxnSpPr>
          <p:nvPr/>
        </p:nvCxnSpPr>
        <p:spPr>
          <a:xfrm>
            <a:off x="4958733" y="2395124"/>
            <a:ext cx="2704601" cy="1662838"/>
          </a:xfrm>
          <a:prstGeom prst="line">
            <a:avLst/>
          </a:prstGeom>
          <a:ln w="381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図 9" descr="建物, 屋内, トラック, いっぱ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67B0967-72D1-A8E6-8AFF-78F4918E0B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864" y="80589"/>
            <a:ext cx="3267709" cy="2450782"/>
          </a:xfrm>
          <a:prstGeom prst="rect">
            <a:avLst/>
          </a:prstGeom>
        </p:spPr>
      </p:pic>
      <p:sp>
        <p:nvSpPr>
          <p:cNvPr id="43" name="テキスト ボックス 12">
            <a:extLst>
              <a:ext uri="{FF2B5EF4-FFF2-40B4-BE49-F238E27FC236}">
                <a16:creationId xmlns:a16="http://schemas.microsoft.com/office/drawing/2014/main" id="{7AD37568-E029-5048-C0C6-D4E93597176C}"/>
              </a:ext>
            </a:extLst>
          </p:cNvPr>
          <p:cNvSpPr txBox="1"/>
          <p:nvPr/>
        </p:nvSpPr>
        <p:spPr>
          <a:xfrm>
            <a:off x="9347327" y="1392062"/>
            <a:ext cx="307777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400" b="1" dirty="0"/>
              <a:t>①</a:t>
            </a:r>
            <a:endParaRPr kumimoji="1" lang="ja-JP" altLang="en-US" sz="2400" b="1"/>
          </a:p>
        </p:txBody>
      </p:sp>
      <p:sp>
        <p:nvSpPr>
          <p:cNvPr id="44" name="テキスト ボックス 13">
            <a:extLst>
              <a:ext uri="{FF2B5EF4-FFF2-40B4-BE49-F238E27FC236}">
                <a16:creationId xmlns:a16="http://schemas.microsoft.com/office/drawing/2014/main" id="{9CDEDE77-FA51-58FC-DACD-2E808D5083D0}"/>
              </a:ext>
            </a:extLst>
          </p:cNvPr>
          <p:cNvSpPr txBox="1"/>
          <p:nvPr/>
        </p:nvSpPr>
        <p:spPr>
          <a:xfrm>
            <a:off x="10246540" y="1156002"/>
            <a:ext cx="307777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400" b="1" dirty="0"/>
              <a:t>③</a:t>
            </a:r>
            <a:endParaRPr kumimoji="1" lang="ja-JP" altLang="en-US" sz="2400" b="1"/>
          </a:p>
        </p:txBody>
      </p:sp>
      <p:sp>
        <p:nvSpPr>
          <p:cNvPr id="45" name="テキスト ボックス 15">
            <a:extLst>
              <a:ext uri="{FF2B5EF4-FFF2-40B4-BE49-F238E27FC236}">
                <a16:creationId xmlns:a16="http://schemas.microsoft.com/office/drawing/2014/main" id="{8CBFD31F-3015-ED87-466E-501A26CCB1AD}"/>
              </a:ext>
            </a:extLst>
          </p:cNvPr>
          <p:cNvSpPr txBox="1"/>
          <p:nvPr/>
        </p:nvSpPr>
        <p:spPr>
          <a:xfrm>
            <a:off x="11356368" y="1580530"/>
            <a:ext cx="314189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400" b="1" dirty="0"/>
              <a:t>②</a:t>
            </a:r>
            <a:endParaRPr kumimoji="1" lang="ja-JP" altLang="en-US" sz="2400" b="1"/>
          </a:p>
        </p:txBody>
      </p:sp>
      <p:sp>
        <p:nvSpPr>
          <p:cNvPr id="46" name="テキスト ボックス 16">
            <a:extLst>
              <a:ext uri="{FF2B5EF4-FFF2-40B4-BE49-F238E27FC236}">
                <a16:creationId xmlns:a16="http://schemas.microsoft.com/office/drawing/2014/main" id="{79610DBC-CB8C-7780-34F3-920CD2664BFC}"/>
              </a:ext>
            </a:extLst>
          </p:cNvPr>
          <p:cNvSpPr txBox="1"/>
          <p:nvPr/>
        </p:nvSpPr>
        <p:spPr>
          <a:xfrm>
            <a:off x="8986311" y="1602802"/>
            <a:ext cx="314189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400" b="1" dirty="0"/>
              <a:t>②</a:t>
            </a:r>
            <a:endParaRPr kumimoji="1" lang="ja-JP" altLang="en-US" sz="2400" b="1"/>
          </a:p>
        </p:txBody>
      </p:sp>
      <p:cxnSp>
        <p:nvCxnSpPr>
          <p:cNvPr id="2" name="直線コネクタ 20">
            <a:extLst>
              <a:ext uri="{FF2B5EF4-FFF2-40B4-BE49-F238E27FC236}">
                <a16:creationId xmlns:a16="http://schemas.microsoft.com/office/drawing/2014/main" id="{C2268E4A-CABF-A6EE-B2E8-C39636BEC59E}"/>
              </a:ext>
            </a:extLst>
          </p:cNvPr>
          <p:cNvCxnSpPr>
            <a:cxnSpLocks/>
          </p:cNvCxnSpPr>
          <p:nvPr/>
        </p:nvCxnSpPr>
        <p:spPr>
          <a:xfrm>
            <a:off x="2160426" y="2818700"/>
            <a:ext cx="2861298" cy="932200"/>
          </a:xfrm>
          <a:prstGeom prst="line">
            <a:avLst/>
          </a:prstGeom>
          <a:ln w="38100">
            <a:headEnd type="stealt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テキスト ボックス 14">
            <a:extLst>
              <a:ext uri="{FF2B5EF4-FFF2-40B4-BE49-F238E27FC236}">
                <a16:creationId xmlns:a16="http://schemas.microsoft.com/office/drawing/2014/main" id="{A88D3AFF-B60A-0108-5162-42A072523153}"/>
              </a:ext>
            </a:extLst>
          </p:cNvPr>
          <p:cNvSpPr txBox="1"/>
          <p:nvPr/>
        </p:nvSpPr>
        <p:spPr>
          <a:xfrm flipH="1">
            <a:off x="100601" y="1814051"/>
            <a:ext cx="2651931" cy="1938992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r>
              <a:rPr lang="en-US" altLang="ja-JP" sz="2400" b="1" dirty="0"/>
              <a:t>New test beam for slow muon acceleration is planned between 10-23 June!</a:t>
            </a:r>
          </a:p>
        </p:txBody>
      </p:sp>
    </p:spTree>
    <p:extLst>
      <p:ext uri="{BB962C8B-B14F-4D97-AF65-F5344CB8AC3E}">
        <p14:creationId xmlns:p14="http://schemas.microsoft.com/office/powerpoint/2010/main" val="3925542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E6B25-99A3-FEE9-0634-E43D4799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98A888B-F646-1040-F5EC-6FAF731EC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D0C6C4F-25B3-0DCC-E6C1-93C337CC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41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D6B2EB2-B29D-4C6F-31EB-538E87E277D1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26DC37C-EFB8-BC41-EC29-A23FBE77D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31AA721-D2B4-FD15-BFB5-966BAC795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5F4383E-B1AB-6C64-DDE4-9C5E17626B63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58" name="Titolo 11">
            <a:extLst>
              <a:ext uri="{FF2B5EF4-FFF2-40B4-BE49-F238E27FC236}">
                <a16:creationId xmlns:a16="http://schemas.microsoft.com/office/drawing/2014/main" id="{77DEAC63-6213-5FE5-995D-67EE7FD3E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983"/>
            <a:ext cx="10515600" cy="465138"/>
          </a:xfrm>
        </p:spPr>
        <p:txBody>
          <a:bodyPr>
            <a:noAutofit/>
          </a:bodyPr>
          <a:lstStyle/>
          <a:p>
            <a:pPr algn="ctr"/>
            <a:r>
              <a:rPr lang="en-GB" sz="4800" b="1" noProof="0" dirty="0">
                <a:solidFill>
                  <a:srgbClr val="002060"/>
                </a:solidFill>
              </a:rPr>
              <a:t>Conclusion</a:t>
            </a: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96A2F823-4EFE-566F-0F3B-17B2B783FA6B}"/>
              </a:ext>
            </a:extLst>
          </p:cNvPr>
          <p:cNvCxnSpPr>
            <a:cxnSpLocks/>
          </p:cNvCxnSpPr>
          <p:nvPr/>
        </p:nvCxnSpPr>
        <p:spPr>
          <a:xfrm>
            <a:off x="4600832" y="599485"/>
            <a:ext cx="2990335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9999C6A-9DB8-C2DB-8B8D-B93A1CE8BF62}"/>
                  </a:ext>
                </a:extLst>
              </p:cNvPr>
              <p:cNvSpPr txBox="1"/>
              <p:nvPr/>
            </p:nvSpPr>
            <p:spPr>
              <a:xfrm>
                <a:off x="836456" y="740499"/>
                <a:ext cx="10515599" cy="5021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J-PARC’s </a:t>
                </a:r>
                <a:r>
                  <a:rPr lang="en-GB" sz="2400" b="1" dirty="0">
                    <a:solidFill>
                      <a:srgbClr val="4570C4"/>
                    </a:solidFill>
                  </a:rPr>
                  <a:t>independent approach</a:t>
                </a:r>
                <a:r>
                  <a:rPr lang="en-GB" sz="2400" dirty="0">
                    <a:solidFill>
                      <a:srgbClr val="4570C4"/>
                    </a:solidFill>
                  </a:rPr>
                  <a:t> can provide an </a:t>
                </a:r>
                <a:r>
                  <a:rPr lang="en-GB" sz="2400" b="1" u="sng" dirty="0"/>
                  <a:t>excellent cross check</a:t>
                </a:r>
                <a:r>
                  <a:rPr lang="en-GB" sz="2400" dirty="0">
                    <a:solidFill>
                      <a:srgbClr val="4570C4"/>
                    </a:solidFill>
                  </a:rPr>
                  <a:t> of Fermilab’s measurement</a:t>
                </a:r>
                <a:r>
                  <a:rPr lang="en-GB" sz="2400" noProof="0" dirty="0">
                    <a:solidFill>
                      <a:srgbClr val="4570C4"/>
                    </a:solidFill>
                  </a:rPr>
                  <a:t>;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noProof="0" dirty="0">
                    <a:solidFill>
                      <a:srgbClr val="4570C4"/>
                    </a:solidFill>
                  </a:rPr>
                  <a:t>J-PARC has achieved </a:t>
                </a:r>
                <a:r>
                  <a:rPr lang="en-GB" sz="2400" b="1" noProof="0" dirty="0">
                    <a:solidFill>
                      <a:srgbClr val="4570C4"/>
                    </a:solidFill>
                  </a:rPr>
                  <a:t>great progress recently</a:t>
                </a:r>
                <a:r>
                  <a:rPr lang="en-GB" sz="2400" b="1" dirty="0">
                    <a:solidFill>
                      <a:srgbClr val="4570C4"/>
                    </a:solidFill>
                  </a:rPr>
                  <a:t> -&gt; First cold muon beam acceleration was an historical achievement. </a:t>
                </a:r>
                <a:endParaRPr lang="en-GB" sz="2400" noProof="0" dirty="0">
                  <a:solidFill>
                    <a:srgbClr val="4570C4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noProof="0" dirty="0">
                    <a:solidFill>
                      <a:srgbClr val="4570C4"/>
                    </a:solidFill>
                  </a:rPr>
                  <a:t>It aims for 0.45 ppm precision (</a:t>
                </a:r>
                <a14:m>
                  <m:oMath xmlns:m="http://schemas.openxmlformats.org/officeDocument/2006/math">
                    <m:r>
                      <a:rPr lang="en-GB" sz="2400" b="0" i="1" noProof="0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GB" sz="2400" noProof="0" dirty="0">
                    <a:solidFill>
                      <a:srgbClr val="4570C4"/>
                    </a:solidFill>
                  </a:rPr>
                  <a:t>BNL level with data expected 2030+)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noProof="0" dirty="0">
                    <a:solidFill>
                      <a:srgbClr val="4570C4"/>
                    </a:solidFill>
                  </a:rPr>
                  <a:t>The high sensitivity study could bring the precision to O(100ppb).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rgbClr val="4570C4"/>
                    </a:solidFill>
                  </a:rPr>
                  <a:t>This will be another fundamental step towards our final goal</a:t>
                </a:r>
                <a:r>
                  <a:rPr lang="en-GB" sz="2400" b="1" noProof="0" dirty="0">
                    <a:solidFill>
                      <a:srgbClr val="4570C4"/>
                    </a:solidFill>
                  </a:rPr>
                  <a:t>:</a:t>
                </a:r>
                <a:r>
                  <a:rPr lang="en-GB" sz="2400" noProof="0" dirty="0">
                    <a:solidFill>
                      <a:srgbClr val="4570C4"/>
                    </a:solidFill>
                  </a:rPr>
                  <a:t> </a:t>
                </a:r>
                <a:br>
                  <a:rPr lang="en-GB" sz="2400" noProof="0" dirty="0">
                    <a:solidFill>
                      <a:srgbClr val="4570C4"/>
                    </a:solidFill>
                  </a:rPr>
                </a:br>
                <a:r>
                  <a:rPr lang="en-GB" sz="2400" noProof="0" dirty="0">
                    <a:solidFill>
                      <a:srgbClr val="4570C4"/>
                    </a:solidFill>
                  </a:rPr>
                  <a:t>Measuring muon g-2 with ever-increasing precision – testing the SM and probing new physics.</a:t>
                </a:r>
                <a:endParaRPr lang="en-GB" sz="2400" noProof="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9999C6A-9DB8-C2DB-8B8D-B93A1CE8B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56" y="740499"/>
                <a:ext cx="10515599" cy="5021055"/>
              </a:xfrm>
              <a:prstGeom prst="rect">
                <a:avLst/>
              </a:prstGeom>
              <a:blipFill>
                <a:blip r:embed="rId4"/>
                <a:stretch>
                  <a:fillRect l="-724" r="-844" b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0845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0B5DB2A-65AC-DC1A-ECC9-53FD9228EE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-44" b="-56"/>
          <a:stretch>
            <a:fillRect/>
          </a:stretch>
        </p:blipFill>
        <p:spPr>
          <a:xfrm>
            <a:off x="-211418" y="-715241"/>
            <a:ext cx="12403418" cy="931182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8709C9-04A4-F3A4-4464-8B6D74E662F7}"/>
              </a:ext>
            </a:extLst>
          </p:cNvPr>
          <p:cNvSpPr txBox="1"/>
          <p:nvPr/>
        </p:nvSpPr>
        <p:spPr>
          <a:xfrm>
            <a:off x="773327" y="117533"/>
            <a:ext cx="1121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i="1" dirty="0">
                <a:solidFill>
                  <a:srgbClr val="002060"/>
                </a:solidFill>
                <a:latin typeface="+mj-lt"/>
                <a:cs typeface="Corsiva Hebrew" pitchFamily="2" charset="-79"/>
              </a:rPr>
              <a:t>“The closer you look the more there is to see”</a:t>
            </a:r>
          </a:p>
          <a:p>
            <a:pPr algn="r"/>
            <a:r>
              <a:rPr lang="en-GB" sz="2400" b="1" i="1" dirty="0">
                <a:latin typeface="+mj-lt"/>
                <a:cs typeface="Corsiva Hebrew" pitchFamily="2" charset="-79"/>
              </a:rPr>
              <a:t>F. </a:t>
            </a:r>
            <a:r>
              <a:rPr lang="en-GB" sz="2400" b="1" i="1" dirty="0" err="1">
                <a:latin typeface="+mj-lt"/>
                <a:cs typeface="Corsiva Hebrew" pitchFamily="2" charset="-79"/>
              </a:rPr>
              <a:t>Jegerlehner</a:t>
            </a:r>
            <a:endParaRPr lang="en-GB" sz="2400" b="1" i="1" dirty="0">
              <a:latin typeface="+mj-lt"/>
              <a:cs typeface="Corsiva Hebrew" pitchFamily="2" charset="-79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CB0C5D3-7A0F-DEBC-C04E-343FD2D7D8AC}"/>
              </a:ext>
            </a:extLst>
          </p:cNvPr>
          <p:cNvSpPr txBox="1"/>
          <p:nvPr/>
        </p:nvSpPr>
        <p:spPr>
          <a:xfrm>
            <a:off x="13199165" y="-1205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09C1F7F-4AD0-4E3C-824C-BEA2E72A5B54}"/>
              </a:ext>
            </a:extLst>
          </p:cNvPr>
          <p:cNvSpPr txBox="1"/>
          <p:nvPr/>
        </p:nvSpPr>
        <p:spPr>
          <a:xfrm>
            <a:off x="3553898" y="4556584"/>
            <a:ext cx="56543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chemeClr val="bg1"/>
                </a:solidFill>
                <a:ea typeface="Cambria Math" panose="02040503050406030204" pitchFamily="18" charset="0"/>
                <a:cs typeface="AkayaKanadaka" panose="02010502080401010103" pitchFamily="2" charset="77"/>
              </a:rPr>
              <a:t>THANK YOU!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DB2665-9671-2C98-A59D-D63765E0A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42</a:t>
            </a:fld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D3BD344-18B2-2225-1EAB-2067E8C5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11/06/26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24D454E-2715-D9F8-DD72-6E90324FA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(PhiPsi 2026)</a:t>
            </a:r>
          </a:p>
        </p:txBody>
      </p:sp>
    </p:spTree>
    <p:extLst>
      <p:ext uri="{BB962C8B-B14F-4D97-AF65-F5344CB8AC3E}">
        <p14:creationId xmlns:p14="http://schemas.microsoft.com/office/powerpoint/2010/main" val="3562393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F0600B6-55F8-4EA0-F8E2-6FE2113F2A6C}"/>
              </a:ext>
            </a:extLst>
          </p:cNvPr>
          <p:cNvSpPr txBox="1">
            <a:spLocks/>
          </p:cNvSpPr>
          <p:nvPr/>
        </p:nvSpPr>
        <p:spPr>
          <a:xfrm>
            <a:off x="1318477" y="2181143"/>
            <a:ext cx="9555045" cy="188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800" b="1" noProof="0" dirty="0">
                <a:solidFill>
                  <a:srgbClr val="060179"/>
                </a:solidFill>
              </a:rPr>
              <a:t>BACK-UP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33C19D5-A9FD-674F-9B35-DA4D8735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8D6B80B-20CB-2340-9FB1-09155214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43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47C056-829E-0C43-BEAC-2164602789BD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F7B75E2-8BED-8245-998C-692BCE0B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C6A303-965C-F8BD-11D7-46F26D877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3ECE753-4C3D-CD0B-4970-EBC9DB2997FE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B87720C9-AA45-E305-BED3-36099EB3A076}"/>
              </a:ext>
            </a:extLst>
          </p:cNvPr>
          <p:cNvCxnSpPr>
            <a:cxnSpLocks/>
          </p:cNvCxnSpPr>
          <p:nvPr/>
        </p:nvCxnSpPr>
        <p:spPr>
          <a:xfrm>
            <a:off x="4038600" y="3604824"/>
            <a:ext cx="411480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883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C9B14-33A0-6AD1-DBE5-A9D6B5842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EB3A31A6-9837-69CA-14D9-EA8A56DF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Comparison with Fermilab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29DD158A-71C9-5E41-6BEB-E1EDB40E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F1E61E8-AE70-38D9-9DA3-8CF9C564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44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870D8A5-673C-BF8D-F354-8E7E43ACDBF5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B568E26-0557-C637-4925-67B69608F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20E5BA8-4D4E-18A6-3938-AF137D705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0385E91B-B0EB-9FC6-0710-626E7ACEDC4C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CD87664B-98D8-B370-CE4A-3434247CFFB3}"/>
              </a:ext>
            </a:extLst>
          </p:cNvPr>
          <p:cNvCxnSpPr>
            <a:cxnSpLocks/>
          </p:cNvCxnSpPr>
          <p:nvPr/>
        </p:nvCxnSpPr>
        <p:spPr>
          <a:xfrm>
            <a:off x="2833810" y="501072"/>
            <a:ext cx="673032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37D2F62-776E-D82D-D9FD-A62BD198D0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564"/>
          <a:stretch>
            <a:fillRect/>
          </a:stretch>
        </p:blipFill>
        <p:spPr>
          <a:xfrm>
            <a:off x="1484155" y="775955"/>
            <a:ext cx="9144000" cy="5580973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5F637FD-B9E4-C78B-FC73-940E62F762CA}"/>
              </a:ext>
            </a:extLst>
          </p:cNvPr>
          <p:cNvSpPr txBox="1"/>
          <p:nvPr/>
        </p:nvSpPr>
        <p:spPr>
          <a:xfrm>
            <a:off x="9870523" y="1691823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</a:t>
            </a:r>
            <a:r>
              <a:rPr lang="it-IT" baseline="-25000" dirty="0">
                <a:latin typeface="Symbol" pitchFamily="2" charset="2"/>
              </a:rPr>
              <a:t>m</a:t>
            </a:r>
            <a:r>
              <a:rPr lang="en-IT" dirty="0"/>
              <a:t>= 6.6 us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2DBF06B5-061C-E0FF-0C3C-E3C55403F175}"/>
              </a:ext>
            </a:extLst>
          </p:cNvPr>
          <p:cNvSpPr txBox="1"/>
          <p:nvPr/>
        </p:nvSpPr>
        <p:spPr>
          <a:xfrm>
            <a:off x="6499793" y="1732164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" pitchFamily="2" charset="0"/>
              </a:rPr>
              <a:t>t</a:t>
            </a:r>
            <a:r>
              <a:rPr lang="it-IT" baseline="-25000" dirty="0">
                <a:latin typeface="Symbol" pitchFamily="2" charset="2"/>
              </a:rPr>
              <a:t>m</a:t>
            </a:r>
            <a:r>
              <a:rPr lang="en-IT" dirty="0">
                <a:latin typeface="Symbol" pitchFamily="2" charset="2"/>
              </a:rPr>
              <a:t>~</a:t>
            </a:r>
            <a:r>
              <a:rPr lang="en-IT" dirty="0"/>
              <a:t> 64.4 us</a:t>
            </a:r>
          </a:p>
        </p:txBody>
      </p:sp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ACEFBCEB-2AA5-5CC0-4BF9-CED45C4D77B3}"/>
              </a:ext>
            </a:extLst>
          </p:cNvPr>
          <p:cNvCxnSpPr/>
          <p:nvPr/>
        </p:nvCxnSpPr>
        <p:spPr>
          <a:xfrm flipV="1">
            <a:off x="6882558" y="4362557"/>
            <a:ext cx="431800" cy="215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2">
            <a:extLst>
              <a:ext uri="{FF2B5EF4-FFF2-40B4-BE49-F238E27FC236}">
                <a16:creationId xmlns:a16="http://schemas.microsoft.com/office/drawing/2014/main" id="{1665C7B2-3569-3D60-FC47-E334F8899EE8}"/>
              </a:ext>
            </a:extLst>
          </p:cNvPr>
          <p:cNvSpPr txBox="1"/>
          <p:nvPr/>
        </p:nvSpPr>
        <p:spPr>
          <a:xfrm>
            <a:off x="6530583" y="4285841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80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53E6E8C-19CA-A013-2A1F-82E50020120C}"/>
              </a:ext>
            </a:extLst>
          </p:cNvPr>
          <p:cNvSpPr/>
          <p:nvPr/>
        </p:nvSpPr>
        <p:spPr>
          <a:xfrm>
            <a:off x="6699853" y="5455404"/>
            <a:ext cx="1235280" cy="325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5F57A9FD-1029-521D-F1B5-C0062D7D06F0}"/>
              </a:ext>
            </a:extLst>
          </p:cNvPr>
          <p:cNvSpPr txBox="1"/>
          <p:nvPr/>
        </p:nvSpPr>
        <p:spPr>
          <a:xfrm>
            <a:off x="6544041" y="5403185"/>
            <a:ext cx="16228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200" b="1" dirty="0">
                <a:solidFill>
                  <a:srgbClr val="0070C0"/>
                </a:solidFill>
              </a:rPr>
              <a:t>Completed</a:t>
            </a:r>
          </a:p>
        </p:txBody>
      </p:sp>
    </p:spTree>
    <p:extLst>
      <p:ext uri="{BB962C8B-B14F-4D97-AF65-F5344CB8AC3E}">
        <p14:creationId xmlns:p14="http://schemas.microsoft.com/office/powerpoint/2010/main" val="36569795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D2A4E-2C3C-503A-5362-9A86B38BD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A27558B8-C8FD-E42C-923C-6E98C5DA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9178D6C-14B2-0738-418D-02D8ED9B2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45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5A5E8EB-4FBB-97A5-A3D3-135E879AD294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B1AD065-C503-53BD-2C20-2D50C6A23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2885" y="0"/>
            <a:ext cx="842986" cy="842986"/>
          </a:xfrm>
          <a:prstGeom prst="rect">
            <a:avLst/>
          </a:prstGeom>
        </p:spPr>
      </p:pic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712355A-2240-6437-9C7D-331DDA79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C65062D-1349-3B4F-3538-C7EDB90E3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9280AEB-D632-7D60-4FA3-B10FCF6FAB6E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53EBA13-0232-D819-5307-1EEA7FEA3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9688"/>
            <a:ext cx="12185871" cy="68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73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51BE6-EDEA-7F18-A84C-64FCF3929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C275B61-D1BD-107E-9F8C-5BB644350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79EE49F-04B7-18A8-78AA-A25416F9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46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694A0A4-06FA-6659-3FB8-D1108AA7CD90}"/>
              </a:ext>
            </a:extLst>
          </p:cNvPr>
          <p:cNvSpPr/>
          <p:nvPr/>
        </p:nvSpPr>
        <p:spPr>
          <a:xfrm>
            <a:off x="838200" y="6367805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6AE90C8-9314-8BE4-062C-31C8D223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7B53EC5F-E46E-29D5-8FC0-1E3497AEC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4DBCD649-07C3-F23D-271C-ADDE95B40741}"/>
              </a:ext>
            </a:extLst>
          </p:cNvPr>
          <p:cNvSpPr/>
          <p:nvPr/>
        </p:nvSpPr>
        <p:spPr>
          <a:xfrm flipV="1">
            <a:off x="836456" y="6320611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1943CEB-1852-A2E8-618A-061B87F1E396}"/>
              </a:ext>
            </a:extLst>
          </p:cNvPr>
          <p:cNvSpPr txBox="1">
            <a:spLocks/>
          </p:cNvSpPr>
          <p:nvPr/>
        </p:nvSpPr>
        <p:spPr>
          <a:xfrm>
            <a:off x="1552052" y="-151626"/>
            <a:ext cx="9555045" cy="910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60179"/>
                </a:solidFill>
              </a:rPr>
              <a:t>Muon g-2 at J-PARC (E34) 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95F037BA-83D0-1C1B-72A9-966168054BB2}"/>
              </a:ext>
            </a:extLst>
          </p:cNvPr>
          <p:cNvCxnSpPr>
            <a:cxnSpLocks/>
          </p:cNvCxnSpPr>
          <p:nvPr/>
        </p:nvCxnSpPr>
        <p:spPr>
          <a:xfrm>
            <a:off x="3149397" y="547964"/>
            <a:ext cx="6164011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4" name="テキスト ボックス 16">
            <a:extLst>
              <a:ext uri="{FF2B5EF4-FFF2-40B4-BE49-F238E27FC236}">
                <a16:creationId xmlns:a16="http://schemas.microsoft.com/office/drawing/2014/main" id="{EB9C23C3-2B26-3FEE-BC02-D0305A822079}"/>
              </a:ext>
            </a:extLst>
          </p:cNvPr>
          <p:cNvSpPr txBox="1"/>
          <p:nvPr/>
        </p:nvSpPr>
        <p:spPr>
          <a:xfrm>
            <a:off x="1755669" y="6313080"/>
            <a:ext cx="1755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5168" name="テキスト ボックス 20">
            <a:extLst>
              <a:ext uri="{FF2B5EF4-FFF2-40B4-BE49-F238E27FC236}">
                <a16:creationId xmlns:a16="http://schemas.microsoft.com/office/drawing/2014/main" id="{B7990C1C-FC28-6143-12EB-9A4365AB2046}"/>
              </a:ext>
            </a:extLst>
          </p:cNvPr>
          <p:cNvSpPr txBox="1"/>
          <p:nvPr/>
        </p:nvSpPr>
        <p:spPr>
          <a:xfrm>
            <a:off x="7718393" y="6458818"/>
            <a:ext cx="1775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cxnSp>
        <p:nvCxnSpPr>
          <p:cNvPr id="5200" name="直線矢印コネクタ 18">
            <a:extLst>
              <a:ext uri="{FF2B5EF4-FFF2-40B4-BE49-F238E27FC236}">
                <a16:creationId xmlns:a16="http://schemas.microsoft.com/office/drawing/2014/main" id="{0E9F06B2-781A-E560-94CB-880E97717068}"/>
              </a:ext>
            </a:extLst>
          </p:cNvPr>
          <p:cNvCxnSpPr>
            <a:cxnSpLocks/>
          </p:cNvCxnSpPr>
          <p:nvPr/>
        </p:nvCxnSpPr>
        <p:spPr>
          <a:xfrm>
            <a:off x="8168411" y="5786551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01" name="テキスト ボックス 19">
            <a:extLst>
              <a:ext uri="{FF2B5EF4-FFF2-40B4-BE49-F238E27FC236}">
                <a16:creationId xmlns:a16="http://schemas.microsoft.com/office/drawing/2014/main" id="{61CD0BCB-FB77-4CBF-4AF9-F7D3C6E077BB}"/>
              </a:ext>
            </a:extLst>
          </p:cNvPr>
          <p:cNvSpPr txBox="1"/>
          <p:nvPr/>
        </p:nvSpPr>
        <p:spPr>
          <a:xfrm>
            <a:off x="7982835" y="5414343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202" name="テキスト ボックス 20">
            <a:extLst>
              <a:ext uri="{FF2B5EF4-FFF2-40B4-BE49-F238E27FC236}">
                <a16:creationId xmlns:a16="http://schemas.microsoft.com/office/drawing/2014/main" id="{074E1056-2BF3-24BE-8B97-6F1B98943750}"/>
              </a:ext>
            </a:extLst>
          </p:cNvPr>
          <p:cNvSpPr txBox="1"/>
          <p:nvPr/>
        </p:nvSpPr>
        <p:spPr>
          <a:xfrm>
            <a:off x="7537922" y="6432711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8293FC3-ABF0-0FC1-F1AC-21A2F50C8793}"/>
              </a:ext>
            </a:extLst>
          </p:cNvPr>
          <p:cNvGrpSpPr/>
          <p:nvPr/>
        </p:nvGrpSpPr>
        <p:grpSpPr>
          <a:xfrm>
            <a:off x="706036" y="-6590"/>
            <a:ext cx="10779928" cy="5578517"/>
            <a:chOff x="1294805" y="689442"/>
            <a:chExt cx="9144000" cy="4731939"/>
          </a:xfrm>
        </p:grpSpPr>
        <p:pic>
          <p:nvPicPr>
            <p:cNvPr id="5173" name="図 72">
              <a:extLst>
                <a:ext uri="{FF2B5EF4-FFF2-40B4-BE49-F238E27FC236}">
                  <a16:creationId xmlns:a16="http://schemas.microsoft.com/office/drawing/2014/main" id="{1F2E8C84-B9A3-4F98-2B2C-675027BF5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4805" y="689442"/>
              <a:ext cx="9144000" cy="4731939"/>
            </a:xfrm>
            <a:prstGeom prst="rect">
              <a:avLst/>
            </a:prstGeom>
          </p:spPr>
        </p:pic>
        <p:sp>
          <p:nvSpPr>
            <p:cNvPr id="5180" name="テキスト ボックス 73">
              <a:extLst>
                <a:ext uri="{FF2B5EF4-FFF2-40B4-BE49-F238E27FC236}">
                  <a16:creationId xmlns:a16="http://schemas.microsoft.com/office/drawing/2014/main" id="{0F89BF7B-23EC-D327-088A-92DCEC1FE062}"/>
                </a:ext>
              </a:extLst>
            </p:cNvPr>
            <p:cNvSpPr txBox="1"/>
            <p:nvPr/>
          </p:nvSpPr>
          <p:spPr>
            <a:xfrm rot="763288">
              <a:off x="7248192" y="3992299"/>
              <a:ext cx="604333" cy="198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212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1" name="テキスト ボックス 74">
              <a:extLst>
                <a:ext uri="{FF2B5EF4-FFF2-40B4-BE49-F238E27FC236}">
                  <a16:creationId xmlns:a16="http://schemas.microsoft.com/office/drawing/2014/main" id="{9613D04A-948F-884D-7924-9E3C7DC6367A}"/>
                </a:ext>
              </a:extLst>
            </p:cNvPr>
            <p:cNvSpPr txBox="1"/>
            <p:nvPr/>
          </p:nvSpPr>
          <p:spPr>
            <a:xfrm rot="907228">
              <a:off x="3165290" y="3240960"/>
              <a:ext cx="58007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25 </a:t>
              </a:r>
              <a:r>
                <a:rPr kumimoji="1" lang="en-US" altLang="ja-JP" sz="1292" dirty="0" err="1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2" name="テキスト ボックス 75">
              <a:extLst>
                <a:ext uri="{FF2B5EF4-FFF2-40B4-BE49-F238E27FC236}">
                  <a16:creationId xmlns:a16="http://schemas.microsoft.com/office/drawing/2014/main" id="{1C2E7994-7343-F023-5E62-357384D67B90}"/>
                </a:ext>
              </a:extLst>
            </p:cNvPr>
            <p:cNvSpPr txBox="1"/>
            <p:nvPr/>
          </p:nvSpPr>
          <p:spPr>
            <a:xfrm rot="859156">
              <a:off x="1307181" y="2911890"/>
              <a:ext cx="1151782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Symbol" pitchFamily="2" charset="2"/>
                  <a:ea typeface="ＭＳ Ｐゴシック" panose="020B0600070205080204" pitchFamily="34" charset="-128"/>
                </a:rPr>
                <a:t>m</a:t>
              </a: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+(4 MeV)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3" name="正方形/長方形 78">
              <a:extLst>
                <a:ext uri="{FF2B5EF4-FFF2-40B4-BE49-F238E27FC236}">
                  <a16:creationId xmlns:a16="http://schemas.microsoft.com/office/drawing/2014/main" id="{A4FF6069-2CF0-D927-1044-177710AA6194}"/>
                </a:ext>
              </a:extLst>
            </p:cNvPr>
            <p:cNvSpPr/>
            <p:nvPr/>
          </p:nvSpPr>
          <p:spPr>
            <a:xfrm>
              <a:off x="2356094" y="1347822"/>
              <a:ext cx="1091391" cy="482901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graphite</a:t>
              </a:r>
            </a:p>
            <a:p>
              <a:pPr hangingPunct="0">
                <a:defRPr/>
              </a:pPr>
              <a:r>
                <a:rPr kumimoji="1" lang="en-US" altLang="ja-JP" sz="1292" kern="0" dirty="0">
                  <a:solidFill>
                    <a:prstClr val="white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target</a:t>
              </a:r>
            </a:p>
          </p:txBody>
        </p:sp>
        <p:sp>
          <p:nvSpPr>
            <p:cNvPr id="5184" name="フリーフォーム 79">
              <a:extLst>
                <a:ext uri="{FF2B5EF4-FFF2-40B4-BE49-F238E27FC236}">
                  <a16:creationId xmlns:a16="http://schemas.microsoft.com/office/drawing/2014/main" id="{BC95C7CD-5198-D068-9187-4EB5E3A4A52E}"/>
                </a:ext>
              </a:extLst>
            </p:cNvPr>
            <p:cNvSpPr/>
            <p:nvPr/>
          </p:nvSpPr>
          <p:spPr>
            <a:xfrm>
              <a:off x="1307596" y="1836092"/>
              <a:ext cx="2327563" cy="1087049"/>
            </a:xfrm>
            <a:custGeom>
              <a:avLst/>
              <a:gdLst>
                <a:gd name="connsiteX0" fmla="*/ 13854 w 2521527"/>
                <a:gd name="connsiteY0" fmla="*/ 110836 h 1177636"/>
                <a:gd name="connsiteX1" fmla="*/ 0 w 2521527"/>
                <a:gd name="connsiteY1" fmla="*/ 983673 h 1177636"/>
                <a:gd name="connsiteX2" fmla="*/ 1108363 w 2521527"/>
                <a:gd name="connsiteY2" fmla="*/ 1177636 h 1177636"/>
                <a:gd name="connsiteX3" fmla="*/ 2521527 w 2521527"/>
                <a:gd name="connsiteY3" fmla="*/ 1011382 h 1177636"/>
                <a:gd name="connsiteX4" fmla="*/ 2521527 w 2521527"/>
                <a:gd name="connsiteY4" fmla="*/ 498764 h 1177636"/>
                <a:gd name="connsiteX5" fmla="*/ 2355272 w 2521527"/>
                <a:gd name="connsiteY5" fmla="*/ 304800 h 1177636"/>
                <a:gd name="connsiteX6" fmla="*/ 942109 w 2521527"/>
                <a:gd name="connsiteY6" fmla="*/ 318655 h 1177636"/>
                <a:gd name="connsiteX7" fmla="*/ 637309 w 2521527"/>
                <a:gd name="connsiteY7" fmla="*/ 83127 h 1177636"/>
                <a:gd name="connsiteX8" fmla="*/ 387927 w 2521527"/>
                <a:gd name="connsiteY8" fmla="*/ 0 h 1177636"/>
                <a:gd name="connsiteX9" fmla="*/ 13854 w 2521527"/>
                <a:gd name="connsiteY9" fmla="*/ 110836 h 117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527" h="1177636">
                  <a:moveTo>
                    <a:pt x="13854" y="110836"/>
                  </a:moveTo>
                  <a:lnTo>
                    <a:pt x="0" y="983673"/>
                  </a:lnTo>
                  <a:lnTo>
                    <a:pt x="1108363" y="1177636"/>
                  </a:lnTo>
                  <a:lnTo>
                    <a:pt x="2521527" y="1011382"/>
                  </a:lnTo>
                  <a:lnTo>
                    <a:pt x="2521527" y="498764"/>
                  </a:lnTo>
                  <a:lnTo>
                    <a:pt x="2355272" y="304800"/>
                  </a:lnTo>
                  <a:lnTo>
                    <a:pt x="942109" y="318655"/>
                  </a:lnTo>
                  <a:lnTo>
                    <a:pt x="637309" y="83127"/>
                  </a:lnTo>
                  <a:lnTo>
                    <a:pt x="387927" y="0"/>
                  </a:lnTo>
                  <a:lnTo>
                    <a:pt x="13854" y="110836"/>
                  </a:lnTo>
                  <a:close/>
                </a:path>
              </a:pathLst>
            </a:custGeom>
            <a:solidFill>
              <a:srgbClr val="F79646">
                <a:lumMod val="75000"/>
                <a:alpha val="22000"/>
              </a:srgbClr>
            </a:solidFill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kumimoji="1" lang="ja-JP" altLang="en-US" sz="1662" kern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5185" name="テキスト ボックス 80">
              <a:extLst>
                <a:ext uri="{FF2B5EF4-FFF2-40B4-BE49-F238E27FC236}">
                  <a16:creationId xmlns:a16="http://schemas.microsoft.com/office/drawing/2014/main" id="{2D8CE271-FD7C-C674-4131-77C5B7012201}"/>
                </a:ext>
              </a:extLst>
            </p:cNvPr>
            <p:cNvSpPr txBox="1"/>
            <p:nvPr/>
          </p:nvSpPr>
          <p:spPr>
            <a:xfrm>
              <a:off x="2171127" y="1729970"/>
              <a:ext cx="2093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Constructed in 2021</a:t>
              </a:r>
            </a:p>
          </p:txBody>
        </p:sp>
        <p:sp>
          <p:nvSpPr>
            <p:cNvPr id="5186" name="テキスト ボックス 83">
              <a:extLst>
                <a:ext uri="{FF2B5EF4-FFF2-40B4-BE49-F238E27FC236}">
                  <a16:creationId xmlns:a16="http://schemas.microsoft.com/office/drawing/2014/main" id="{6B3626A1-4F97-E2E8-05B2-36992A463245}"/>
                </a:ext>
              </a:extLst>
            </p:cNvPr>
            <p:cNvSpPr txBox="1"/>
            <p:nvPr/>
          </p:nvSpPr>
          <p:spPr>
            <a:xfrm rot="907228">
              <a:off x="3939787" y="3408662"/>
              <a:ext cx="504731" cy="198837"/>
            </a:xfrm>
            <a:prstGeom prst="rect">
              <a:avLst/>
            </a:prstGeom>
            <a:noFill/>
          </p:spPr>
          <p:txBody>
            <a:bodyPr wrap="square" lIns="33231" tIns="0" rIns="33231" bIns="0" rtlCol="0">
              <a:spAutoFit/>
            </a:bodyPr>
            <a:lstStyle/>
            <a:p>
              <a:pPr>
                <a:defRPr/>
              </a:pPr>
              <a:r>
                <a:rPr kumimoji="1" lang="en-US" altLang="ja-JP" sz="1292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4 MeV</a:t>
              </a:r>
              <a:endParaRPr kumimoji="1" lang="ja-JP" altLang="en-US" sz="1292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7" name="テキスト ボックス 84">
              <a:extLst>
                <a:ext uri="{FF2B5EF4-FFF2-40B4-BE49-F238E27FC236}">
                  <a16:creationId xmlns:a16="http://schemas.microsoft.com/office/drawing/2014/main" id="{EB5425CB-D3E6-76BA-5C97-6947786E6A95}"/>
                </a:ext>
              </a:extLst>
            </p:cNvPr>
            <p:cNvSpPr txBox="1"/>
            <p:nvPr/>
          </p:nvSpPr>
          <p:spPr>
            <a:xfrm rot="584827">
              <a:off x="6042074" y="1981105"/>
              <a:ext cx="3344185" cy="461665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srgbClr val="FF000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H-line experimental bldg.</a:t>
              </a:r>
              <a:endParaRPr kumimoji="1" lang="ja-JP" altLang="en-US" sz="2400" kern="0">
                <a:solidFill>
                  <a:srgbClr val="FF000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8" name="テキスト ボックス 85">
              <a:extLst>
                <a:ext uri="{FF2B5EF4-FFF2-40B4-BE49-F238E27FC236}">
                  <a16:creationId xmlns:a16="http://schemas.microsoft.com/office/drawing/2014/main" id="{34F06C97-EC9F-FFD5-A3FA-A0E09489BE0D}"/>
                </a:ext>
              </a:extLst>
            </p:cNvPr>
            <p:cNvSpPr txBox="1"/>
            <p:nvPr/>
          </p:nvSpPr>
          <p:spPr>
            <a:xfrm rot="584827">
              <a:off x="5274475" y="2617166"/>
              <a:ext cx="2818400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Transmission muon microscope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89" name="テキスト ボックス 86">
              <a:extLst>
                <a:ext uri="{FF2B5EF4-FFF2-40B4-BE49-F238E27FC236}">
                  <a16:creationId xmlns:a16="http://schemas.microsoft.com/office/drawing/2014/main" id="{BC2BE7AA-6FD3-44AD-0B34-4DB8ED9CD263}"/>
                </a:ext>
              </a:extLst>
            </p:cNvPr>
            <p:cNvSpPr txBox="1"/>
            <p:nvPr/>
          </p:nvSpPr>
          <p:spPr>
            <a:xfrm rot="584827">
              <a:off x="8943009" y="3808192"/>
              <a:ext cx="928459" cy="338554"/>
            </a:xfrm>
            <a:prstGeom prst="rect">
              <a:avLst/>
            </a:prstGeom>
            <a:solidFill>
              <a:sysClr val="window" lastClr="FFFFFF">
                <a:alpha val="65715"/>
              </a:sysClr>
            </a:solidFill>
            <a:scene3d>
              <a:camera prst="isometricLeftDown">
                <a:rot lat="1212048" lon="1298350" rev="51207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600" kern="0" dirty="0">
                  <a:solidFill>
                    <a:srgbClr val="7030A0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g-2/EDM</a:t>
              </a:r>
              <a:endParaRPr kumimoji="1" lang="ja-JP" altLang="en-US" sz="1600" kern="0">
                <a:solidFill>
                  <a:srgbClr val="7030A0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sp>
          <p:nvSpPr>
            <p:cNvPr id="5190" name="テキスト ボックス 89">
              <a:extLst>
                <a:ext uri="{FF2B5EF4-FFF2-40B4-BE49-F238E27FC236}">
                  <a16:creationId xmlns:a16="http://schemas.microsoft.com/office/drawing/2014/main" id="{5916613D-2BE9-A312-EFB8-987C9D250D01}"/>
                </a:ext>
              </a:extLst>
            </p:cNvPr>
            <p:cNvSpPr txBox="1"/>
            <p:nvPr/>
          </p:nvSpPr>
          <p:spPr>
            <a:xfrm rot="823208">
              <a:off x="1359307" y="2220229"/>
              <a:ext cx="947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ja-JP" sz="1200" dirty="0">
                  <a:solidFill>
                    <a:prstClr val="black"/>
                  </a:solidFill>
                  <a:latin typeface="Calibri" panose="020F0502020204030204"/>
                  <a:ea typeface="ＭＳ Ｐゴシック" panose="020B0600070205080204" pitchFamily="34" charset="-128"/>
                </a:rPr>
                <a:t>Muon beam</a:t>
              </a:r>
              <a:endParaRPr kumimoji="1" lang="ja-JP" altLang="en-US" sz="120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34" charset="-128"/>
              </a:endParaRPr>
            </a:p>
          </p:txBody>
        </p:sp>
        <p:cxnSp>
          <p:nvCxnSpPr>
            <p:cNvPr id="5191" name="直線矢印コネクタ 90">
              <a:extLst>
                <a:ext uri="{FF2B5EF4-FFF2-40B4-BE49-F238E27FC236}">
                  <a16:creationId xmlns:a16="http://schemas.microsoft.com/office/drawing/2014/main" id="{27F6C1DD-7464-BA1B-FD08-840524EC4678}"/>
                </a:ext>
              </a:extLst>
            </p:cNvPr>
            <p:cNvCxnSpPr>
              <a:cxnSpLocks/>
            </p:cNvCxnSpPr>
            <p:nvPr/>
          </p:nvCxnSpPr>
          <p:spPr>
            <a:xfrm>
              <a:off x="1371781" y="2356343"/>
              <a:ext cx="1110649" cy="26985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5196" name="正方形/長方形 12">
              <a:extLst>
                <a:ext uri="{FF2B5EF4-FFF2-40B4-BE49-F238E27FC236}">
                  <a16:creationId xmlns:a16="http://schemas.microsoft.com/office/drawing/2014/main" id="{2291590E-CA51-0125-0231-635BEC51F5E5}"/>
                </a:ext>
              </a:extLst>
            </p:cNvPr>
            <p:cNvSpPr/>
            <p:nvPr/>
          </p:nvSpPr>
          <p:spPr>
            <a:xfrm rot="652335">
              <a:off x="8531311" y="4879868"/>
              <a:ext cx="1190769" cy="409726"/>
            </a:xfrm>
            <a:prstGeom prst="rect">
              <a:avLst/>
            </a:prstGeom>
            <a:solidFill>
              <a:schemeClr val="bg1">
                <a:alpha val="57707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585" dirty="0">
                  <a:solidFill>
                    <a:srgbClr val="00B05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storage</a:t>
              </a:r>
            </a:p>
          </p:txBody>
        </p:sp>
        <p:sp>
          <p:nvSpPr>
            <p:cNvPr id="5197" name="正方形/長方形 13">
              <a:extLst>
                <a:ext uri="{FF2B5EF4-FFF2-40B4-BE49-F238E27FC236}">
                  <a16:creationId xmlns:a16="http://schemas.microsoft.com/office/drawing/2014/main" id="{D99872F3-A36A-0225-B21D-26A392D26558}"/>
                </a:ext>
              </a:extLst>
            </p:cNvPr>
            <p:cNvSpPr/>
            <p:nvPr/>
          </p:nvSpPr>
          <p:spPr>
            <a:xfrm rot="652335">
              <a:off x="4681616" y="3537639"/>
              <a:ext cx="2209587" cy="454560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400" b="1" dirty="0">
                  <a:solidFill>
                    <a:srgbClr val="FF0000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acceleration</a:t>
              </a:r>
            </a:p>
          </p:txBody>
        </p:sp>
        <p:sp>
          <p:nvSpPr>
            <p:cNvPr id="5198" name="正方形/長方形 14">
              <a:extLst>
                <a:ext uri="{FF2B5EF4-FFF2-40B4-BE49-F238E27FC236}">
                  <a16:creationId xmlns:a16="http://schemas.microsoft.com/office/drawing/2014/main" id="{780E9BFC-C6B5-10FC-FD90-A56118192096}"/>
                </a:ext>
              </a:extLst>
            </p:cNvPr>
            <p:cNvSpPr/>
            <p:nvPr/>
          </p:nvSpPr>
          <p:spPr>
            <a:xfrm rot="1020717">
              <a:off x="2197087" y="2983113"/>
              <a:ext cx="1152458" cy="393005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solidFill>
                    <a:srgbClr val="071CFF"/>
                  </a:solidFill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cooling</a:t>
              </a:r>
            </a:p>
          </p:txBody>
        </p:sp>
        <p:sp>
          <p:nvSpPr>
            <p:cNvPr id="11" name="正方形/長方形 13">
              <a:extLst>
                <a:ext uri="{FF2B5EF4-FFF2-40B4-BE49-F238E27FC236}">
                  <a16:creationId xmlns:a16="http://schemas.microsoft.com/office/drawing/2014/main" id="{E03BFBB0-B6C8-F2A0-304A-25CADC1EABCA}"/>
                </a:ext>
              </a:extLst>
            </p:cNvPr>
            <p:cNvSpPr/>
            <p:nvPr/>
          </p:nvSpPr>
          <p:spPr>
            <a:xfrm rot="2292443">
              <a:off x="7904668" y="3436673"/>
              <a:ext cx="1011696" cy="333364"/>
            </a:xfrm>
            <a:prstGeom prst="rect">
              <a:avLst/>
            </a:prstGeom>
            <a:solidFill>
              <a:schemeClr val="bg2">
                <a:lumMod val="90000"/>
                <a:alpha val="61161"/>
              </a:schemeClr>
            </a:solidFill>
            <a:ln w="12700" cap="flat">
              <a:noFill/>
              <a:prstDash val="solid"/>
              <a:miter lim="800000"/>
            </a:ln>
            <a:effectLst/>
            <a:scene3d>
              <a:camera prst="isometricLeftDown">
                <a:rot lat="656833" lon="46461" rev="180000"/>
              </a:camera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2202" tIns="42202" rIns="42202" bIns="42202" numCol="1" spcCol="38100" rtlCol="0" anchor="ctr">
              <a:spAutoFit/>
              <a:scene3d>
                <a:camera prst="perspectiveHeroicExtremeLeftFacing">
                  <a:rot lat="1069050" lon="1725725" rev="21374663"/>
                </a:camera>
                <a:lightRig rig="threePt" dir="t"/>
              </a:scene3d>
            </a:bodyPr>
            <a:lstStyle/>
            <a:p>
              <a:pPr hangingPunct="0">
                <a:defRPr/>
              </a:pPr>
              <a:r>
                <a:rPr kumimoji="1" lang="en-US" altLang="ja-JP" sz="2000" b="1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  <a:sym typeface="Calibri"/>
                </a:rPr>
                <a:t>injection</a:t>
              </a:r>
            </a:p>
          </p:txBody>
        </p:sp>
      </p:grpSp>
      <p:pic>
        <p:nvPicPr>
          <p:cNvPr id="2" name="図 4">
            <a:extLst>
              <a:ext uri="{FF2B5EF4-FFF2-40B4-BE49-F238E27FC236}">
                <a16:creationId xmlns:a16="http://schemas.microsoft.com/office/drawing/2014/main" id="{DF3B4668-4B4F-9EA5-CA72-0DBF3C8503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066" y="4578794"/>
            <a:ext cx="3018941" cy="2264206"/>
          </a:xfrm>
          <a:prstGeom prst="rect">
            <a:avLst/>
          </a:prstGeom>
        </p:spPr>
      </p:pic>
      <p:pic>
        <p:nvPicPr>
          <p:cNvPr id="3" name="図 7">
            <a:extLst>
              <a:ext uri="{FF2B5EF4-FFF2-40B4-BE49-F238E27FC236}">
                <a16:creationId xmlns:a16="http://schemas.microsoft.com/office/drawing/2014/main" id="{CCEDEFA9-C5BF-E0F0-F419-25048ADDBC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240" y="4533773"/>
            <a:ext cx="2778244" cy="2295362"/>
          </a:xfrm>
          <a:prstGeom prst="rect">
            <a:avLst/>
          </a:prstGeom>
        </p:spPr>
      </p:pic>
      <p:sp>
        <p:nvSpPr>
          <p:cNvPr id="10" name="右中かっこ 9">
            <a:extLst>
              <a:ext uri="{FF2B5EF4-FFF2-40B4-BE49-F238E27FC236}">
                <a16:creationId xmlns:a16="http://schemas.microsoft.com/office/drawing/2014/main" id="{2BC79417-5801-B6B7-FE34-6015F58C746C}"/>
              </a:ext>
            </a:extLst>
          </p:cNvPr>
          <p:cNvSpPr/>
          <p:nvPr/>
        </p:nvSpPr>
        <p:spPr>
          <a:xfrm rot="16200000">
            <a:off x="5906173" y="2964217"/>
            <a:ext cx="282383" cy="2778245"/>
          </a:xfrm>
          <a:prstGeom prst="rightBrace">
            <a:avLst>
              <a:gd name="adj1" fmla="val 47823"/>
              <a:gd name="adj2" fmla="val 9007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cxnSp>
        <p:nvCxnSpPr>
          <p:cNvPr id="13" name="直線矢印コネクタ 11">
            <a:extLst>
              <a:ext uri="{FF2B5EF4-FFF2-40B4-BE49-F238E27FC236}">
                <a16:creationId xmlns:a16="http://schemas.microsoft.com/office/drawing/2014/main" id="{2A2E0DFB-0A85-E8E4-C8AC-C6DD9F2601CA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164982" y="3480745"/>
            <a:ext cx="743496" cy="731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6">
            <a:extLst>
              <a:ext uri="{FF2B5EF4-FFF2-40B4-BE49-F238E27FC236}">
                <a16:creationId xmlns:a16="http://schemas.microsoft.com/office/drawing/2014/main" id="{AFCB4037-5B1F-1D88-811C-E1CF39E4669F}"/>
              </a:ext>
            </a:extLst>
          </p:cNvPr>
          <p:cNvSpPr txBox="1"/>
          <p:nvPr/>
        </p:nvSpPr>
        <p:spPr>
          <a:xfrm>
            <a:off x="2157768" y="4369761"/>
            <a:ext cx="1755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Shields, area control (2022)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sp>
        <p:nvSpPr>
          <p:cNvPr id="16" name="テキスト ボックス 17">
            <a:extLst>
              <a:ext uri="{FF2B5EF4-FFF2-40B4-BE49-F238E27FC236}">
                <a16:creationId xmlns:a16="http://schemas.microsoft.com/office/drawing/2014/main" id="{F867B3F6-BD09-E088-D6B2-AD605E6FCADE}"/>
              </a:ext>
            </a:extLst>
          </p:cNvPr>
          <p:cNvSpPr txBox="1"/>
          <p:nvPr/>
        </p:nvSpPr>
        <p:spPr>
          <a:xfrm>
            <a:off x="4908478" y="4312257"/>
            <a:ext cx="21900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ja-JP" sz="11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34" charset="-128"/>
              </a:rPr>
              <a:t> RF Acc. Test at S2 area (May 2023)</a:t>
            </a:r>
            <a:endParaRPr kumimoji="1" lang="ja-JP" altLang="en-US" sz="1100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17" name="図 5">
            <a:extLst>
              <a:ext uri="{FF2B5EF4-FFF2-40B4-BE49-F238E27FC236}">
                <a16:creationId xmlns:a16="http://schemas.microsoft.com/office/drawing/2014/main" id="{978A4338-F301-2D05-3970-BDC151C45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47113">
            <a:off x="3295850" y="3349918"/>
            <a:ext cx="444500" cy="368300"/>
          </a:xfrm>
          <a:prstGeom prst="rect">
            <a:avLst/>
          </a:prstGeom>
        </p:spPr>
      </p:pic>
      <p:pic>
        <p:nvPicPr>
          <p:cNvPr id="19" name="図 6" descr="野球の試合&#10;&#10;中程度の精度で自動的に生成された説明">
            <a:extLst>
              <a:ext uri="{FF2B5EF4-FFF2-40B4-BE49-F238E27FC236}">
                <a16:creationId xmlns:a16="http://schemas.microsoft.com/office/drawing/2014/main" id="{1CDED1DD-0746-1C97-883D-1F21A2A8B8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449" t="6042"/>
          <a:stretch/>
        </p:blipFill>
        <p:spPr>
          <a:xfrm rot="661133">
            <a:off x="1456607" y="3018782"/>
            <a:ext cx="1204694" cy="1014744"/>
          </a:xfrm>
          <a:prstGeom prst="rect">
            <a:avLst/>
          </a:prstGeom>
        </p:spPr>
      </p:pic>
      <p:pic>
        <p:nvPicPr>
          <p:cNvPr id="20" name="図 10">
            <a:extLst>
              <a:ext uri="{FF2B5EF4-FFF2-40B4-BE49-F238E27FC236}">
                <a16:creationId xmlns:a16="http://schemas.microsoft.com/office/drawing/2014/main" id="{FE77D5F6-AFCB-13F2-55D8-D4CAA26926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62272">
            <a:off x="5410985" y="3777482"/>
            <a:ext cx="931765" cy="360000"/>
          </a:xfrm>
          <a:prstGeom prst="rect">
            <a:avLst/>
          </a:prstGeom>
        </p:spPr>
      </p:pic>
      <p:sp>
        <p:nvSpPr>
          <p:cNvPr id="22" name="右中かっこ 8">
            <a:extLst>
              <a:ext uri="{FF2B5EF4-FFF2-40B4-BE49-F238E27FC236}">
                <a16:creationId xmlns:a16="http://schemas.microsoft.com/office/drawing/2014/main" id="{85E5B87B-FCD1-244E-8655-C72604DDBEFA}"/>
              </a:ext>
            </a:extLst>
          </p:cNvPr>
          <p:cNvSpPr/>
          <p:nvPr/>
        </p:nvSpPr>
        <p:spPr>
          <a:xfrm rot="16200000">
            <a:off x="2860956" y="2816320"/>
            <a:ext cx="302226" cy="2997879"/>
          </a:xfrm>
          <a:prstGeom prst="rightBrace">
            <a:avLst>
              <a:gd name="adj1" fmla="val 47823"/>
              <a:gd name="adj2" fmla="val 6162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black"/>
              </a:solidFill>
              <a:latin typeface="Calibri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23" name="図 15">
            <a:extLst>
              <a:ext uri="{FF2B5EF4-FFF2-40B4-BE49-F238E27FC236}">
                <a16:creationId xmlns:a16="http://schemas.microsoft.com/office/drawing/2014/main" id="{D81F8B1B-B7C9-8F30-26B5-73697E1114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238" t="37875" r="38630" b="33707"/>
          <a:stretch/>
        </p:blipFill>
        <p:spPr>
          <a:xfrm>
            <a:off x="8392252" y="5358773"/>
            <a:ext cx="1700103" cy="1586242"/>
          </a:xfrm>
          <a:prstGeom prst="rect">
            <a:avLst/>
          </a:prstGeom>
        </p:spPr>
      </p:pic>
      <p:cxnSp>
        <p:nvCxnSpPr>
          <p:cNvPr id="24" name="直線矢印コネクタ 18">
            <a:extLst>
              <a:ext uri="{FF2B5EF4-FFF2-40B4-BE49-F238E27FC236}">
                <a16:creationId xmlns:a16="http://schemas.microsoft.com/office/drawing/2014/main" id="{1B3FEDE3-2187-05A5-A807-1CCCC05A185D}"/>
              </a:ext>
            </a:extLst>
          </p:cNvPr>
          <p:cNvCxnSpPr>
            <a:cxnSpLocks/>
          </p:cNvCxnSpPr>
          <p:nvPr/>
        </p:nvCxnSpPr>
        <p:spPr>
          <a:xfrm>
            <a:off x="9071465" y="5851419"/>
            <a:ext cx="418589" cy="3405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19">
            <a:extLst>
              <a:ext uri="{FF2B5EF4-FFF2-40B4-BE49-F238E27FC236}">
                <a16:creationId xmlns:a16="http://schemas.microsoft.com/office/drawing/2014/main" id="{8D4C9AA5-B3A0-73C6-F077-8E544D980540}"/>
              </a:ext>
            </a:extLst>
          </p:cNvPr>
          <p:cNvSpPr txBox="1"/>
          <p:nvPr/>
        </p:nvSpPr>
        <p:spPr>
          <a:xfrm>
            <a:off x="8885889" y="5479211"/>
            <a:ext cx="920445" cy="3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534" b="1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0.66 m</a:t>
            </a:r>
            <a:endParaRPr kumimoji="1" lang="ja-JP" altLang="en-US" sz="1534" b="1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6" name="テキスト ボックス 20">
            <a:extLst>
              <a:ext uri="{FF2B5EF4-FFF2-40B4-BE49-F238E27FC236}">
                <a16:creationId xmlns:a16="http://schemas.microsoft.com/office/drawing/2014/main" id="{498926B5-0257-D0A7-693C-D173EAF8FF0C}"/>
              </a:ext>
            </a:extLst>
          </p:cNvPr>
          <p:cNvSpPr txBox="1"/>
          <p:nvPr/>
        </p:nvSpPr>
        <p:spPr>
          <a:xfrm>
            <a:off x="8440976" y="6497579"/>
            <a:ext cx="1775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>
              <a:defRPr/>
            </a:pPr>
            <a:r>
              <a:rPr kumimoji="1" lang="en-US" altLang="ja-JP" sz="1400" dirty="0">
                <a:solidFill>
                  <a:prstClr val="white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Muon storage ring</a:t>
            </a:r>
            <a:endParaRPr kumimoji="1" lang="ja-JP" altLang="en-US" sz="1400">
              <a:solidFill>
                <a:prstClr val="white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7864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2913B-1FCF-D7A2-4E76-8029D3F41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99138772-F600-B796-A457-0E3119ACF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Expected sensitivity - Systematic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2D54D9-FC8B-4C04-CE8E-AE30007C82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816956E-1278-B7DB-6157-DCDE602A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47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5DAFFE6-11BF-A32F-173D-5BA0A9BEF2C9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D39A9C0-6B5A-E0CC-904D-DD5E238B4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4D9AA5A-D5B9-ED0D-3E56-7EF939B15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30AEEFA5-BCCD-8702-4311-8A8719B53615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2C73267B-F715-630D-3B1F-B50750F16F6F}"/>
              </a:ext>
            </a:extLst>
          </p:cNvPr>
          <p:cNvCxnSpPr>
            <a:cxnSpLocks/>
          </p:cNvCxnSpPr>
          <p:nvPr/>
        </p:nvCxnSpPr>
        <p:spPr>
          <a:xfrm>
            <a:off x="2833810" y="501072"/>
            <a:ext cx="6730320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1E262BC-738E-3AA0-55F7-FCB51D626F18}"/>
              </a:ext>
            </a:extLst>
          </p:cNvPr>
          <p:cNvSpPr txBox="1"/>
          <p:nvPr/>
        </p:nvSpPr>
        <p:spPr>
          <a:xfrm>
            <a:off x="132879" y="521631"/>
            <a:ext cx="11816105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75"/>
              </a:spcAft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4570C4"/>
                </a:solidFill>
                <a:effectLst/>
              </a:rPr>
              <a:t>The systematic uncertaintie</a:t>
            </a:r>
            <a:r>
              <a:rPr lang="en-GB" sz="2400" noProof="0" dirty="0">
                <a:solidFill>
                  <a:srgbClr val="4570C4"/>
                </a:solidFill>
              </a:rPr>
              <a:t>s are estimated to be less than 70 ppb – smaller than the statistical one:</a:t>
            </a:r>
            <a:endParaRPr lang="en-GB" sz="2400" noProof="0" dirty="0">
              <a:solidFill>
                <a:srgbClr val="4570C4"/>
              </a:solidFill>
              <a:effectLst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AE81397-739A-3A60-21C0-1511F47D5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41" y="1632334"/>
            <a:ext cx="10474253" cy="3827555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FE68B05-F599-CC85-AECA-8B7D0CE326DF}"/>
              </a:ext>
            </a:extLst>
          </p:cNvPr>
          <p:cNvSpPr/>
          <p:nvPr/>
        </p:nvSpPr>
        <p:spPr>
          <a:xfrm>
            <a:off x="629099" y="4819135"/>
            <a:ext cx="3001729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64539C0-C77F-53EA-70AB-1688ECD84A3E}"/>
              </a:ext>
            </a:extLst>
          </p:cNvPr>
          <p:cNvSpPr/>
          <p:nvPr/>
        </p:nvSpPr>
        <p:spPr>
          <a:xfrm>
            <a:off x="5201099" y="4819135"/>
            <a:ext cx="4054112" cy="370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ttore diritto a freccia 15">
            <a:extLst>
              <a:ext uri="{FF2B5EF4-FFF2-40B4-BE49-F238E27FC236}">
                <a16:creationId xmlns:a16="http://schemas.microsoft.com/office/drawing/2014/main" id="{CE657124-03DA-7214-AAE3-836F8205ABB7}"/>
              </a:ext>
            </a:extLst>
          </p:cNvPr>
          <p:cNvCxnSpPr/>
          <p:nvPr/>
        </p:nvCxnSpPr>
        <p:spPr>
          <a:xfrm>
            <a:off x="2833810" y="5189837"/>
            <a:ext cx="947358" cy="4942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a freccia 16">
            <a:extLst>
              <a:ext uri="{FF2B5EF4-FFF2-40B4-BE49-F238E27FC236}">
                <a16:creationId xmlns:a16="http://schemas.microsoft.com/office/drawing/2014/main" id="{71D16C9F-7FBF-C8F9-5A80-1E9BC9F74C7F}"/>
              </a:ext>
            </a:extLst>
          </p:cNvPr>
          <p:cNvCxnSpPr>
            <a:cxnSpLocks/>
          </p:cNvCxnSpPr>
          <p:nvPr/>
        </p:nvCxnSpPr>
        <p:spPr>
          <a:xfrm flipH="1">
            <a:off x="4646141" y="5189837"/>
            <a:ext cx="704335" cy="4942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A0D24E5-B3EA-C74F-4514-B8F924A74B4A}"/>
                  </a:ext>
                </a:extLst>
              </p:cNvPr>
              <p:cNvSpPr txBox="1"/>
              <p:nvPr/>
            </p:nvSpPr>
            <p:spPr>
              <a:xfrm>
                <a:off x="672444" y="5774302"/>
                <a:ext cx="9123010" cy="429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sSub>
                      <m:sSubPr>
                        <m:ctrlPr>
                          <a:rPr lang="it-IT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it-IT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it-IT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𝒔𝒚𝒔𝒕</m:t>
                        </m:r>
                        <m:r>
                          <a:rPr lang="it-IT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it-IT" sz="2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2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𝟕𝟎</m:t>
                    </m:r>
                  </m:oMath>
                </a14:m>
                <a:r>
                  <a:rPr lang="en-GB" sz="2000" b="1" dirty="0">
                    <a:solidFill>
                      <a:srgbClr val="4570C4"/>
                    </a:solidFill>
                  </a:rPr>
                  <a:t> </a:t>
                </a:r>
                <a:r>
                  <a:rPr lang="en-GB" sz="2000" b="1" dirty="0"/>
                  <a:t>ppb</a:t>
                </a:r>
                <a:r>
                  <a:rPr lang="en-GB" sz="2000" b="1" dirty="0">
                    <a:solidFill>
                      <a:srgbClr val="4570C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dirty="0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solidFill>
                      <a:srgbClr val="4570C4"/>
                    </a:solidFill>
                  </a:rPr>
                  <a:t> this experiment is expected to be strongly </a:t>
                </a:r>
                <a:r>
                  <a:rPr lang="en-GB" sz="2000" b="1" u="sng" dirty="0"/>
                  <a:t>statistically limited</a:t>
                </a:r>
                <a:r>
                  <a:rPr lang="en-GB" sz="2000" dirty="0">
                    <a:solidFill>
                      <a:srgbClr val="4570C4"/>
                    </a:solidFill>
                  </a:rPr>
                  <a:t>. </a:t>
                </a:r>
                <a:endParaRPr lang="it-IT" sz="200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A0D24E5-B3EA-C74F-4514-B8F924A74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44" y="5774302"/>
                <a:ext cx="9123010" cy="429669"/>
              </a:xfrm>
              <a:prstGeom prst="rect">
                <a:avLst/>
              </a:prstGeom>
              <a:blipFill>
                <a:blip r:embed="rId5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75361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17D77-AB74-81F7-0DB5-DB3F29CFA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1">
            <a:extLst>
              <a:ext uri="{FF2B5EF4-FFF2-40B4-BE49-F238E27FC236}">
                <a16:creationId xmlns:a16="http://schemas.microsoft.com/office/drawing/2014/main" id="{BE9F87E4-D88D-C7E8-3D4F-03A7534D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Storage Magnet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2123C360-0BDB-57C9-301A-418183C6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EE86932-D1BA-4348-6583-BEEF1266E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48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33DBE0E-2AFD-DF83-6876-059055346F76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FE87984-6FE9-CFDC-DB27-8C960E33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3723A36-C121-F6CF-D641-0D113A01A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118751DB-FA5C-3D5A-00E5-12ABF373971A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3DE3D6CD-B770-EEE2-A82C-7590F9AEB93D}"/>
              </a:ext>
            </a:extLst>
          </p:cNvPr>
          <p:cNvCxnSpPr>
            <a:cxnSpLocks/>
          </p:cNvCxnSpPr>
          <p:nvPr/>
        </p:nvCxnSpPr>
        <p:spPr>
          <a:xfrm>
            <a:off x="4211451" y="485892"/>
            <a:ext cx="3853049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D560553-FEED-04E2-95FD-29E2D58D16B0}"/>
                  </a:ext>
                </a:extLst>
              </p:cNvPr>
              <p:cNvSpPr txBox="1"/>
              <p:nvPr/>
            </p:nvSpPr>
            <p:spPr>
              <a:xfrm>
                <a:off x="330200" y="609783"/>
                <a:ext cx="11955538" cy="2251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400" u="sng" dirty="0">
                    <a:solidFill>
                      <a:srgbClr val="4570C4"/>
                    </a:solidFill>
                  </a:rPr>
                  <a:t>Local </a:t>
                </a:r>
                <a:r>
                  <a:rPr lang="it-IT" sz="2400" u="sng" dirty="0" err="1">
                    <a:solidFill>
                      <a:srgbClr val="4570C4"/>
                    </a:solidFill>
                  </a:rPr>
                  <a:t>uniformity</a:t>
                </a:r>
                <a:r>
                  <a:rPr lang="it-IT" sz="2400" dirty="0">
                    <a:solidFill>
                      <a:srgbClr val="4570C4"/>
                    </a:solidFill>
                  </a:rPr>
                  <a:t> of </a:t>
                </a:r>
                <a:r>
                  <a:rPr lang="it-IT" sz="2400" b="1" dirty="0"/>
                  <a:t>1 ppm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was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demonstrated</a:t>
                </a:r>
                <a:r>
                  <a:rPr lang="it-IT" sz="2400" dirty="0">
                    <a:solidFill>
                      <a:srgbClr val="4570C4"/>
                    </a:solidFill>
                  </a:rPr>
                  <a:t> by the MUSEUM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experiment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magnet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at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b="1" dirty="0"/>
                  <a:t>1.2 T</a:t>
                </a:r>
                <a:r>
                  <a:rPr lang="it-IT" sz="2400" dirty="0">
                    <a:solidFill>
                      <a:srgbClr val="4570C4"/>
                    </a:solidFill>
                  </a:rPr>
                  <a:t>;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400" dirty="0" err="1">
                    <a:solidFill>
                      <a:srgbClr val="4570C4"/>
                    </a:solidFill>
                  </a:rPr>
                  <a:t>Further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tests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will</a:t>
                </a:r>
                <a:r>
                  <a:rPr lang="it-IT" sz="2400" dirty="0">
                    <a:solidFill>
                      <a:srgbClr val="4570C4"/>
                    </a:solidFill>
                  </a:rPr>
                  <a:t> be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carried</a:t>
                </a:r>
                <a:r>
                  <a:rPr lang="it-IT" sz="2400" dirty="0">
                    <a:solidFill>
                      <a:srgbClr val="4570C4"/>
                    </a:solidFill>
                  </a:rPr>
                  <a:t> out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at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b="1" dirty="0"/>
                  <a:t>3 T</a:t>
                </a:r>
                <a:r>
                  <a:rPr lang="it-IT" sz="2400" b="1" dirty="0">
                    <a:solidFill>
                      <a:srgbClr val="4570C4"/>
                    </a:solidFill>
                  </a:rPr>
                  <a:t>.</a:t>
                </a:r>
                <a:endParaRPr lang="it-IT" sz="2400" dirty="0">
                  <a:solidFill>
                    <a:srgbClr val="4570C4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2400" dirty="0">
                    <a:solidFill>
                      <a:srgbClr val="4570C4"/>
                    </a:solidFill>
                  </a:rPr>
                  <a:t>In the cross-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calibration</a:t>
                </a:r>
                <a:r>
                  <a:rPr lang="it-IT" sz="2400" dirty="0">
                    <a:solidFill>
                      <a:srgbClr val="4570C4"/>
                    </a:solidFill>
                  </a:rPr>
                  <a:t> of FNAL and J-PARC field probes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at</a:t>
                </a:r>
                <a:r>
                  <a:rPr lang="it-IT" sz="2400" dirty="0">
                    <a:solidFill>
                      <a:srgbClr val="4570C4"/>
                    </a:solidFill>
                  </a:rPr>
                  <a:t> ANL,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4570C4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it-IT" sz="2400" b="1" dirty="0"/>
                  <a:t>7 ppb </a:t>
                </a:r>
                <a:r>
                  <a:rPr lang="it-IT" sz="2400" dirty="0">
                    <a:solidFill>
                      <a:srgbClr val="4570C4"/>
                    </a:solidFill>
                  </a:rPr>
                  <a:t>agreement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was</a:t>
                </a:r>
                <a:r>
                  <a:rPr lang="it-IT" sz="2400" dirty="0">
                    <a:solidFill>
                      <a:srgbClr val="4570C4"/>
                    </a:solidFill>
                  </a:rPr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obtained</a:t>
                </a:r>
                <a:r>
                  <a:rPr lang="it-IT" sz="2400" dirty="0">
                    <a:solidFill>
                      <a:srgbClr val="4570C4"/>
                    </a:solidFill>
                  </a:rPr>
                  <a:t> with </a:t>
                </a:r>
                <a:r>
                  <a:rPr lang="it-IT" sz="2400" b="1" dirty="0"/>
                  <a:t>15 ppb</a:t>
                </a:r>
                <a:r>
                  <a:rPr lang="it-IT" sz="2400" dirty="0"/>
                  <a:t> </a:t>
                </a:r>
                <a:r>
                  <a:rPr lang="it-IT" sz="2400" dirty="0" err="1">
                    <a:solidFill>
                      <a:srgbClr val="4570C4"/>
                    </a:solidFill>
                  </a:rPr>
                  <a:t>uncertainties</a:t>
                </a:r>
                <a:r>
                  <a:rPr lang="it-IT" sz="2400" dirty="0">
                    <a:solidFill>
                      <a:srgbClr val="4570C4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D560553-FEED-04E2-95FD-29E2D58D1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" y="609783"/>
                <a:ext cx="11955538" cy="2251065"/>
              </a:xfrm>
              <a:prstGeom prst="rect">
                <a:avLst/>
              </a:prstGeom>
              <a:blipFill>
                <a:blip r:embed="rId4"/>
                <a:stretch>
                  <a:fillRect l="-636" b="-50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0F406993-DBB9-462D-CA5A-D0C164758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23" y="2959558"/>
            <a:ext cx="11426503" cy="313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02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BFA6EDF-0144-75A7-8355-B0B6F9D62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11">
            <a:extLst>
              <a:ext uri="{FF2B5EF4-FFF2-40B4-BE49-F238E27FC236}">
                <a16:creationId xmlns:a16="http://schemas.microsoft.com/office/drawing/2014/main" id="{8081FCF2-ECCA-6EC3-E58E-C81B2985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err="1">
                <a:solidFill>
                  <a:srgbClr val="002060"/>
                </a:solidFill>
              </a:rPr>
              <a:t>Why</a:t>
            </a:r>
            <a:r>
              <a:rPr lang="it-IT" b="1" dirty="0">
                <a:solidFill>
                  <a:srgbClr val="002060"/>
                </a:solidFill>
              </a:rPr>
              <a:t> a new g-2 </a:t>
            </a:r>
            <a:r>
              <a:rPr lang="it-IT" b="1" dirty="0" err="1">
                <a:solidFill>
                  <a:srgbClr val="002060"/>
                </a:solidFill>
              </a:rPr>
              <a:t>experiment</a:t>
            </a:r>
            <a:r>
              <a:rPr lang="it-IT" b="1" dirty="0">
                <a:solidFill>
                  <a:srgbClr val="002060"/>
                </a:solidFill>
              </a:rPr>
              <a:t>? – Precision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AA1C113D-EDBA-4483-0319-6D5AD8BD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585F6C0-F536-26EA-D661-3FC6ACF0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49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7E6FD69-9AC5-33FD-5EA6-8F0CBF44396F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FB8D6DA5-C3B2-17D9-36AA-5BFC728B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BB441AA-24A3-FB71-A1B2-79428CD8F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509CC6FC-73CD-BE3A-1B59-2081A34313CC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F8D1F650-E189-4445-F6E6-7D271B5DCCEB}"/>
              </a:ext>
            </a:extLst>
          </p:cNvPr>
          <p:cNvCxnSpPr>
            <a:cxnSpLocks/>
          </p:cNvCxnSpPr>
          <p:nvPr/>
        </p:nvCxnSpPr>
        <p:spPr>
          <a:xfrm flipV="1">
            <a:off x="1999735" y="471824"/>
            <a:ext cx="8256373" cy="7305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Placeholder 4">
                <a:extLst>
                  <a:ext uri="{FF2B5EF4-FFF2-40B4-BE49-F238E27FC236}">
                    <a16:creationId xmlns:a16="http://schemas.microsoft.com/office/drawing/2014/main" id="{9D3D8913-9D02-FEBA-76FB-6995A8A186E5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851653" y="3825390"/>
              <a:ext cx="10502147" cy="2309318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1237107">
                      <a:extLst>
                        <a:ext uri="{9D8B030D-6E8A-4147-A177-3AD203B41FA5}">
                          <a16:colId xmlns:a16="http://schemas.microsoft.com/office/drawing/2014/main" val="50639562"/>
                        </a:ext>
                      </a:extLst>
                    </a:gridCol>
                    <a:gridCol w="3283965">
                      <a:extLst>
                        <a:ext uri="{9D8B030D-6E8A-4147-A177-3AD203B41FA5}">
                          <a16:colId xmlns:a16="http://schemas.microsoft.com/office/drawing/2014/main" val="3682552290"/>
                        </a:ext>
                      </a:extLst>
                    </a:gridCol>
                    <a:gridCol w="2923082">
                      <a:extLst>
                        <a:ext uri="{9D8B030D-6E8A-4147-A177-3AD203B41FA5}">
                          <a16:colId xmlns:a16="http://schemas.microsoft.com/office/drawing/2014/main" val="116228716"/>
                        </a:ext>
                      </a:extLst>
                    </a:gridCol>
                    <a:gridCol w="3057993">
                      <a:extLst>
                        <a:ext uri="{9D8B030D-6E8A-4147-A177-3AD203B41FA5}">
                          <a16:colId xmlns:a16="http://schemas.microsoft.com/office/drawing/2014/main" val="595897341"/>
                        </a:ext>
                      </a:extLst>
                    </a:gridCol>
                  </a:tblGrid>
                  <a:tr h="72435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0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GB" sz="2000" b="0" i="1" dirty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GB" sz="2000" b="0" i="1" dirty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lang="en-GB" sz="2000" b="0" i="1" dirty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den>
                                </m:f>
                              </m:oMath>
                            </m:oMathPara>
                          </a14:m>
                          <a:endParaRPr lang="en-US" sz="2000" b="0" i="0" dirty="0">
                            <a:solidFill>
                              <a:schemeClr val="bg1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Stat.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Syst.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Total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7014726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1E77B4"/>
                              </a:solidFill>
                              <a:latin typeface="Bahnschrift Light" panose="020B0502040204020203" pitchFamily="34" charset="0"/>
                            </a:rPr>
                            <a:t>Run-1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1E77B4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434</a:t>
                          </a:r>
                          <a:endParaRPr lang="en-US" sz="2000" b="1" i="0" dirty="0">
                            <a:solidFill>
                              <a:srgbClr val="1E77B4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>
                              <a:solidFill>
                                <a:srgbClr val="1E77B4"/>
                              </a:solidFill>
                              <a:latin typeface="Bahnschrift Light" panose="020B0502040204020203" pitchFamily="34" charset="0"/>
                            </a:rPr>
                            <a:t>159*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1E77B4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462</a:t>
                          </a:r>
                          <a:endParaRPr lang="en-US" sz="2000" b="1" i="0" dirty="0">
                            <a:solidFill>
                              <a:srgbClr val="1E77B4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720292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92D050"/>
                              </a:solidFill>
                              <a:latin typeface="Bahnschrift Light" panose="020B0502040204020203" pitchFamily="34" charset="0"/>
                            </a:rPr>
                            <a:t>Run-2/3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92D05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201</a:t>
                          </a:r>
                          <a:endParaRPr lang="en-US" sz="2000" b="1" i="0" dirty="0">
                            <a:solidFill>
                              <a:srgbClr val="92D05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92D050"/>
                              </a:solidFill>
                              <a:latin typeface="Bahnschrift Light" panose="020B0502040204020203" pitchFamily="34" charset="0"/>
                            </a:rPr>
                            <a:t>78*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92D05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216</a:t>
                          </a:r>
                          <a:endParaRPr lang="en-US" sz="2000" b="1" i="0" dirty="0">
                            <a:solidFill>
                              <a:srgbClr val="92D05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52715827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8A5349"/>
                              </a:solidFill>
                              <a:latin typeface="Bahnschrift Light" panose="020B0502040204020203" pitchFamily="34" charset="0"/>
                            </a:rPr>
                            <a:t>Run-4/5/6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8A5349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114</a:t>
                          </a:r>
                          <a:endParaRPr lang="en-US" sz="2000" b="1" i="0" dirty="0">
                            <a:solidFill>
                              <a:srgbClr val="8A5349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8A5349"/>
                              </a:solidFill>
                              <a:latin typeface="Bahnschrift Light" panose="020B0502040204020203" pitchFamily="34" charset="0"/>
                            </a:rPr>
                            <a:t>76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8A5349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137</a:t>
                          </a:r>
                          <a:endParaRPr lang="en-US" sz="2000" b="1" i="0" dirty="0">
                            <a:solidFill>
                              <a:srgbClr val="8A5349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8308793"/>
                      </a:ext>
                    </a:extLst>
                  </a:tr>
                  <a:tr h="3192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FF0000"/>
                              </a:solidFill>
                              <a:latin typeface="Bahnschrift Light" panose="020B0502040204020203" pitchFamily="34" charset="0"/>
                            </a:rPr>
                            <a:t>Run-1-6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FF000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98</a:t>
                          </a:r>
                          <a:endParaRPr lang="en-US" sz="2000" b="1" i="0" dirty="0">
                            <a:solidFill>
                              <a:srgbClr val="FF000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FF0000"/>
                              </a:solidFill>
                              <a:latin typeface="Bahnschrift Light" panose="020B0502040204020203" pitchFamily="34" charset="0"/>
                            </a:rPr>
                            <a:t>78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FF000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125</a:t>
                          </a:r>
                          <a:endParaRPr lang="en-US" sz="2000" b="1" i="0" dirty="0">
                            <a:solidFill>
                              <a:srgbClr val="FF000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79787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Placeholder 4">
                <a:extLst>
                  <a:ext uri="{FF2B5EF4-FFF2-40B4-BE49-F238E27FC236}">
                    <a16:creationId xmlns:a16="http://schemas.microsoft.com/office/drawing/2014/main" id="{9D3D8913-9D02-FEBA-76FB-6995A8A186E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80397373"/>
                  </p:ext>
                </p:extLst>
              </p:nvPr>
            </p:nvGraphicFramePr>
            <p:xfrm>
              <a:off x="851653" y="3825390"/>
              <a:ext cx="10502147" cy="2309318"/>
            </p:xfrm>
            <a:graphic>
              <a:graphicData uri="http://schemas.openxmlformats.org/drawingml/2006/table">
                <a:tbl>
                  <a:tblPr firstRow="1" firstCol="1" bandRow="1">
                    <a:tableStyleId>{073A0DAA-6AF3-43AB-8588-CEC1D06C72B9}</a:tableStyleId>
                  </a:tblPr>
                  <a:tblGrid>
                    <a:gridCol w="1237107">
                      <a:extLst>
                        <a:ext uri="{9D8B030D-6E8A-4147-A177-3AD203B41FA5}">
                          <a16:colId xmlns:a16="http://schemas.microsoft.com/office/drawing/2014/main" val="50639562"/>
                        </a:ext>
                      </a:extLst>
                    </a:gridCol>
                    <a:gridCol w="3283965">
                      <a:extLst>
                        <a:ext uri="{9D8B030D-6E8A-4147-A177-3AD203B41FA5}">
                          <a16:colId xmlns:a16="http://schemas.microsoft.com/office/drawing/2014/main" val="3682552290"/>
                        </a:ext>
                      </a:extLst>
                    </a:gridCol>
                    <a:gridCol w="2923082">
                      <a:extLst>
                        <a:ext uri="{9D8B030D-6E8A-4147-A177-3AD203B41FA5}">
                          <a16:colId xmlns:a16="http://schemas.microsoft.com/office/drawing/2014/main" val="116228716"/>
                        </a:ext>
                      </a:extLst>
                    </a:gridCol>
                    <a:gridCol w="3057993">
                      <a:extLst>
                        <a:ext uri="{9D8B030D-6E8A-4147-A177-3AD203B41FA5}">
                          <a16:colId xmlns:a16="http://schemas.microsoft.com/office/drawing/2014/main" val="595897341"/>
                        </a:ext>
                      </a:extLst>
                    </a:gridCol>
                  </a:tblGrid>
                  <a:tr h="724358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31" t="-1754" r="-754639" b="-2350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Stat.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Syst.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0" dirty="0">
                              <a:solidFill>
                                <a:schemeClr val="bg1"/>
                              </a:solidFill>
                              <a:latin typeface="Bahnschrift Light" panose="020B0502040204020203" pitchFamily="34" charset="0"/>
                            </a:rPr>
                            <a:t>Total Uncertainty (ppb)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85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9701472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1E77B4"/>
                              </a:solidFill>
                              <a:latin typeface="Bahnschrift Light" panose="020B0502040204020203" pitchFamily="34" charset="0"/>
                            </a:rPr>
                            <a:t>Run-1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1E77B4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434</a:t>
                          </a:r>
                          <a:endParaRPr lang="en-US" sz="2000" b="1" i="0" dirty="0">
                            <a:solidFill>
                              <a:srgbClr val="1E77B4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i="0" dirty="0">
                              <a:solidFill>
                                <a:srgbClr val="1E77B4"/>
                              </a:solidFill>
                              <a:latin typeface="Bahnschrift Light" panose="020B0502040204020203" pitchFamily="34" charset="0"/>
                            </a:rPr>
                            <a:t>159*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1E77B4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462</a:t>
                          </a:r>
                          <a:endParaRPr lang="en-US" sz="2000" b="1" i="0" dirty="0">
                            <a:solidFill>
                              <a:srgbClr val="1E77B4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72029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92D050"/>
                              </a:solidFill>
                              <a:latin typeface="Bahnschrift Light" panose="020B0502040204020203" pitchFamily="34" charset="0"/>
                            </a:rPr>
                            <a:t>Run-2/3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92D05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201</a:t>
                          </a:r>
                          <a:endParaRPr lang="en-US" sz="2000" b="1" i="0" dirty="0">
                            <a:solidFill>
                              <a:srgbClr val="92D05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92D050"/>
                              </a:solidFill>
                              <a:latin typeface="Bahnschrift Light" panose="020B0502040204020203" pitchFamily="34" charset="0"/>
                            </a:rPr>
                            <a:t>78*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92D05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216</a:t>
                          </a:r>
                          <a:endParaRPr lang="en-US" sz="2000" b="1" i="0" dirty="0">
                            <a:solidFill>
                              <a:srgbClr val="92D05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5271582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8A5349"/>
                              </a:solidFill>
                              <a:latin typeface="Bahnschrift Light" panose="020B0502040204020203" pitchFamily="34" charset="0"/>
                            </a:rPr>
                            <a:t>Run-4/5/6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8A5349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114</a:t>
                          </a:r>
                          <a:endParaRPr lang="en-US" sz="2000" b="1" i="0" dirty="0">
                            <a:solidFill>
                              <a:srgbClr val="8A5349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8A5349"/>
                              </a:solidFill>
                              <a:latin typeface="Bahnschrift Light" panose="020B0502040204020203" pitchFamily="34" charset="0"/>
                            </a:rPr>
                            <a:t>76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8A5349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137</a:t>
                          </a:r>
                          <a:endParaRPr lang="en-US" sz="2000" b="1" i="0" dirty="0">
                            <a:solidFill>
                              <a:srgbClr val="8A5349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7830879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FF0000"/>
                              </a:solidFill>
                              <a:latin typeface="Bahnschrift Light" panose="020B0502040204020203" pitchFamily="34" charset="0"/>
                            </a:rPr>
                            <a:t>Run-1-6</a:t>
                          </a:r>
                        </a:p>
                      </a:txBody>
                      <a:tcPr marL="0" marR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FF000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98</a:t>
                          </a:r>
                          <a:endParaRPr lang="en-US" sz="2000" b="1" i="0" dirty="0">
                            <a:solidFill>
                              <a:srgbClr val="FF000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dirty="0">
                              <a:solidFill>
                                <a:srgbClr val="FF0000"/>
                              </a:solidFill>
                              <a:latin typeface="Bahnschrift Light" panose="020B0502040204020203" pitchFamily="34" charset="0"/>
                            </a:rPr>
                            <a:t>78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i="0" kern="1200" dirty="0">
                              <a:solidFill>
                                <a:srgbClr val="FF0000"/>
                              </a:solidFill>
                              <a:effectLst/>
                              <a:latin typeface="Bahnschrift Light" panose="020B0502040204020203" pitchFamily="34" charset="0"/>
                              <a:ea typeface="+mn-ea"/>
                              <a:cs typeface="+mn-cs"/>
                            </a:rPr>
                            <a:t>125</a:t>
                          </a:r>
                          <a:endParaRPr lang="en-US" sz="2000" b="1" i="0" dirty="0">
                            <a:solidFill>
                              <a:srgbClr val="FF0000"/>
                            </a:solidFill>
                            <a:latin typeface="Bahnschrift Light" panose="020B0502040204020203" pitchFamily="34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285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79787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9">
            <a:extLst>
              <a:ext uri="{FF2B5EF4-FFF2-40B4-BE49-F238E27FC236}">
                <a16:creationId xmlns:a16="http://schemas.microsoft.com/office/drawing/2014/main" id="{D988D714-4CB5-199F-31D3-A7CFD27C01E0}"/>
              </a:ext>
            </a:extLst>
          </p:cNvPr>
          <p:cNvSpPr txBox="1"/>
          <p:nvPr/>
        </p:nvSpPr>
        <p:spPr>
          <a:xfrm>
            <a:off x="10666810" y="5710019"/>
            <a:ext cx="1155700" cy="646331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Bahnschrift Light" panose="020B0502040204020203" pitchFamily="34" charset="0"/>
              </a:rPr>
              <a:t>TDR goal: 140ppb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3EEF31-865B-56A8-F4DE-DB39591D95ED}"/>
              </a:ext>
            </a:extLst>
          </p:cNvPr>
          <p:cNvSpPr txBox="1"/>
          <p:nvPr/>
        </p:nvSpPr>
        <p:spPr>
          <a:xfrm>
            <a:off x="-27376" y="878725"/>
            <a:ext cx="11977309" cy="243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4570C4"/>
                </a:solidFill>
              </a:rPr>
              <a:t>Fermilab’s result has reached and </a:t>
            </a:r>
            <a:r>
              <a:rPr lang="en-US" sz="2600" b="1" dirty="0"/>
              <a:t>surpassed</a:t>
            </a:r>
            <a:r>
              <a:rPr lang="en-US" sz="2600" dirty="0">
                <a:solidFill>
                  <a:srgbClr val="4570C4"/>
                </a:solidFill>
              </a:rPr>
              <a:t> the </a:t>
            </a:r>
            <a:r>
              <a:rPr lang="en-US" sz="2600" b="1" dirty="0"/>
              <a:t>100 ppb </a:t>
            </a:r>
            <a:r>
              <a:rPr lang="en-US" sz="2600" dirty="0">
                <a:solidFill>
                  <a:srgbClr val="4570C4"/>
                </a:solidFill>
              </a:rPr>
              <a:t>level in both statistical and systematic uncertainties.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4570C4"/>
                </a:solidFill>
              </a:rPr>
              <a:t>When systematics match statistics, new methods are required, not just more data!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4570C4"/>
                </a:solidFill>
              </a:rPr>
              <a:t>Further gains using the same approach would be extremely difficult.</a:t>
            </a:r>
          </a:p>
        </p:txBody>
      </p:sp>
    </p:spTree>
    <p:extLst>
      <p:ext uri="{BB962C8B-B14F-4D97-AF65-F5344CB8AC3E}">
        <p14:creationId xmlns:p14="http://schemas.microsoft.com/office/powerpoint/2010/main" val="2026215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31784-76BD-FF23-C53F-6190D8D0E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11">
            <a:extLst>
              <a:ext uri="{FF2B5EF4-FFF2-40B4-BE49-F238E27FC236}">
                <a16:creationId xmlns:a16="http://schemas.microsoft.com/office/drawing/2014/main" id="{6BB4FCCE-36E2-88B2-FD7F-A5C8EE2C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Measurement principle - Fermilab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934B411B-405D-9D42-AD86-A390C3F1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603621F-11FC-E00E-F71A-5FB65AFD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5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EC4CCCD-6239-2F7A-7EAA-0FD011D1A31A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DAA268E-AB31-805C-E534-82EAC9B6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4A21A69-1CCC-1BD0-EEA5-514BCC961A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65CBD98D-5CB0-7296-25CD-12BA0592305D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ABFC87EE-4CE6-DA4F-410E-BDDADF6B5081}"/>
              </a:ext>
            </a:extLst>
          </p:cNvPr>
          <p:cNvCxnSpPr>
            <a:cxnSpLocks/>
          </p:cNvCxnSpPr>
          <p:nvPr/>
        </p:nvCxnSpPr>
        <p:spPr>
          <a:xfrm>
            <a:off x="2505590" y="511386"/>
            <a:ext cx="7236926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CF12206D-83EE-611B-F3BC-D502D25E15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50" t="3661" r="11951" b="6495"/>
          <a:stretch/>
        </p:blipFill>
        <p:spPr>
          <a:xfrm>
            <a:off x="-221509" y="743970"/>
            <a:ext cx="4413927" cy="4408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67DA7AA2-BAE9-0DA2-4233-ED67D98D689F}"/>
                  </a:ext>
                </a:extLst>
              </p:cNvPr>
              <p:cNvSpPr/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1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𝒔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it-IT" sz="3200" b="1" i="1" dirty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𝝁</m:t>
                          </m:r>
                        </m:sub>
                      </m:sSub>
                      <m:f>
                        <m:f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𝒆</m:t>
                          </m:r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𝑩</m:t>
                              </m:r>
                            </m:e>
                          </m:acc>
                        </m:num>
                        <m:den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it-IT" sz="3200" b="1" dirty="0">
                  <a:solidFill>
                    <a:srgbClr val="4570C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67DA7AA2-BAE9-0DA2-4233-ED67D98D68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2E4AE30-FAE3-F555-7E92-57CB0CB10E61}"/>
                  </a:ext>
                </a:extLst>
              </p:cNvPr>
              <p:cNvSpPr txBox="1"/>
              <p:nvPr/>
            </p:nvSpPr>
            <p:spPr>
              <a:xfrm>
                <a:off x="9742516" y="1868601"/>
                <a:ext cx="2440092" cy="1001684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∼29.3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2E4AE30-FAE3-F555-7E92-57CB0CB10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2516" y="1868601"/>
                <a:ext cx="2440092" cy="10016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17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FA609497-3484-CA73-FFC3-957FD9851F54}"/>
                  </a:ext>
                </a:extLst>
              </p:cNvPr>
              <p:cNvSpPr/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b="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-GB" sz="3200" i="1" noProof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GB" sz="3200" noProof="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FA609497-3484-CA73-FFC3-957FD9851F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  <a:blipFill>
                <a:blip r:embed="rId8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ttore 1 2">
            <a:extLst>
              <a:ext uri="{FF2B5EF4-FFF2-40B4-BE49-F238E27FC236}">
                <a16:creationId xmlns:a16="http://schemas.microsoft.com/office/drawing/2014/main" id="{990F29D2-610F-54E9-C958-90C559FD513B}"/>
              </a:ext>
            </a:extLst>
          </p:cNvPr>
          <p:cNvCxnSpPr>
            <a:cxnSpLocks/>
          </p:cNvCxnSpPr>
          <p:nvPr/>
        </p:nvCxnSpPr>
        <p:spPr>
          <a:xfrm>
            <a:off x="7978832" y="938045"/>
            <a:ext cx="1712422" cy="1008803"/>
          </a:xfrm>
          <a:prstGeom prst="line">
            <a:avLst/>
          </a:prstGeom>
          <a:ln w="412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4064AEF-823A-A5B6-5858-011F9DA082D9}"/>
              </a:ext>
            </a:extLst>
          </p:cNvPr>
          <p:cNvSpPr txBox="1"/>
          <p:nvPr/>
        </p:nvSpPr>
        <p:spPr>
          <a:xfrm>
            <a:off x="4284821" y="2099790"/>
            <a:ext cx="6259484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Electric focusing (vertical confinement)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14 m ring diameter (B= 1. 45T)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Magic momentum </a:t>
            </a:r>
            <a:r>
              <a:rPr lang="el-GR" sz="2400" dirty="0">
                <a:solidFill>
                  <a:srgbClr val="4570C4"/>
                </a:solidFill>
              </a:rPr>
              <a:t>γ= 29.3 (</a:t>
            </a:r>
            <a:r>
              <a:rPr lang="en-GB" sz="2400" dirty="0">
                <a:solidFill>
                  <a:srgbClr val="4570C4"/>
                </a:solidFill>
              </a:rPr>
              <a:t>p = 3.1 GeV/c)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2A4E9296-AB05-4C54-E27F-FD08583B02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265917" y="3174884"/>
            <a:ext cx="2689365" cy="380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3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748CE9B-19F1-E435-31D5-5E3571F8C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72">
            <a:extLst>
              <a:ext uri="{FF2B5EF4-FFF2-40B4-BE49-F238E27FC236}">
                <a16:creationId xmlns:a16="http://schemas.microsoft.com/office/drawing/2014/main" id="{739C2971-178D-343A-1808-9176B1E35D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60" y="3429000"/>
            <a:ext cx="12194028" cy="6310301"/>
          </a:xfrm>
          <a:prstGeom prst="rect">
            <a:avLst/>
          </a:prstGeom>
        </p:spPr>
      </p:pic>
      <p:pic>
        <p:nvPicPr>
          <p:cNvPr id="2" name="Immagine 1" descr="Immagine che contiene cielo, aria aperta, nuvola, luogo di interesse&#10;&#10;Il contenuto generato dall'IA potrebbe non essere corretto.">
            <a:extLst>
              <a:ext uri="{FF2B5EF4-FFF2-40B4-BE49-F238E27FC236}">
                <a16:creationId xmlns:a16="http://schemas.microsoft.com/office/drawing/2014/main" id="{FC7C5A6A-4DE2-2772-96B7-B7D833B365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3000"/>
          </a:blip>
          <a:srcRect t="36278" b="38650"/>
          <a:stretch>
            <a:fillRect/>
          </a:stretch>
        </p:blipFill>
        <p:spPr>
          <a:xfrm>
            <a:off x="0" y="-42162"/>
            <a:ext cx="12243388" cy="4092954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EA93589E-E267-20FC-02F7-9B76B22E4517}"/>
              </a:ext>
            </a:extLst>
          </p:cNvPr>
          <p:cNvSpPr/>
          <p:nvPr/>
        </p:nvSpPr>
        <p:spPr>
          <a:xfrm>
            <a:off x="2766606" y="4348481"/>
            <a:ext cx="6710175" cy="1872529"/>
          </a:xfrm>
          <a:prstGeom prst="roundRect">
            <a:avLst/>
          </a:prstGeom>
          <a:solidFill>
            <a:schemeClr val="bg1">
              <a:alpha val="69479"/>
            </a:schemeClr>
          </a:solidFill>
          <a:ln>
            <a:noFill/>
          </a:ln>
          <a:effectLst>
            <a:softEdge rad="112946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noProof="0" dirty="0">
                <a:solidFill>
                  <a:srgbClr val="002060"/>
                </a:solidFill>
                <a:latin typeface="+mj-lt"/>
              </a:rPr>
              <a:t>E. Bottalico on behalf of g-2 collaboration 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  <a:latin typeface="+mj-lt"/>
              </a:rPr>
              <a:t>MPP2025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  <a:latin typeface="+mj-lt"/>
              </a:rPr>
              <a:t>11</a:t>
            </a:r>
            <a:r>
              <a:rPr lang="it-IT" sz="2800" b="1" baseline="30000" dirty="0">
                <a:solidFill>
                  <a:srgbClr val="002060"/>
                </a:solidFill>
                <a:latin typeface="+mj-lt"/>
              </a:rPr>
              <a:t>th</a:t>
            </a:r>
            <a:r>
              <a:rPr lang="it-IT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+mj-lt"/>
              </a:rPr>
              <a:t>November</a:t>
            </a:r>
            <a:r>
              <a:rPr lang="it-IT" sz="2800" b="1" dirty="0">
                <a:solidFill>
                  <a:srgbClr val="002060"/>
                </a:solidFill>
                <a:latin typeface="+mj-lt"/>
              </a:rPr>
              <a:t> 2025</a:t>
            </a:r>
          </a:p>
        </p:txBody>
      </p:sp>
      <p:pic>
        <p:nvPicPr>
          <p:cNvPr id="14" name="Immagine 13" descr="Immagine che contiene Carattere, bianco, testo, linea&#10;&#10;Descrizione generata automaticamente">
            <a:extLst>
              <a:ext uri="{FF2B5EF4-FFF2-40B4-BE49-F238E27FC236}">
                <a16:creationId xmlns:a16="http://schemas.microsoft.com/office/drawing/2014/main" id="{3F1889B5-5C87-E06F-88E3-9C3903304E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-8172" y="1"/>
            <a:ext cx="2697799" cy="899266"/>
          </a:xfrm>
          <a:prstGeom prst="rect">
            <a:avLst/>
          </a:prstGeom>
        </p:spPr>
      </p:pic>
      <p:pic>
        <p:nvPicPr>
          <p:cNvPr id="15" name="Immagine 1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A9D24B8-67EA-C29F-5F3C-B94EA52D4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383" b="33601"/>
          <a:stretch/>
        </p:blipFill>
        <p:spPr>
          <a:xfrm>
            <a:off x="8591364" y="0"/>
            <a:ext cx="3652024" cy="899266"/>
          </a:xfrm>
          <a:prstGeom prst="rect">
            <a:avLst/>
          </a:prstGeom>
        </p:spPr>
      </p:pic>
      <p:sp>
        <p:nvSpPr>
          <p:cNvPr id="23" name="Segnaposto numero diapositiva 22">
            <a:extLst>
              <a:ext uri="{FF2B5EF4-FFF2-40B4-BE49-F238E27FC236}">
                <a16:creationId xmlns:a16="http://schemas.microsoft.com/office/drawing/2014/main" id="{B4FB4056-980B-40EF-33FA-331540A4D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0D9D0-DDD2-544A-B92F-5E1B37251EB5}" type="slidenum">
              <a:rPr lang="it-IT" smtClean="0"/>
              <a:t>50</a:t>
            </a:fld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7E3E635-F10B-399C-CE4B-5D607A63059D}"/>
              </a:ext>
            </a:extLst>
          </p:cNvPr>
          <p:cNvSpPr/>
          <p:nvPr/>
        </p:nvSpPr>
        <p:spPr>
          <a:xfrm flipV="1">
            <a:off x="4328511" y="4231850"/>
            <a:ext cx="3514228" cy="45719"/>
          </a:xfrm>
          <a:prstGeom prst="rect">
            <a:avLst/>
          </a:prstGeom>
          <a:solidFill>
            <a:srgbClr val="A07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4987D8AB-8C77-286D-CCE2-43824700E68C}"/>
              </a:ext>
            </a:extLst>
          </p:cNvPr>
          <p:cNvSpPr/>
          <p:nvPr/>
        </p:nvSpPr>
        <p:spPr>
          <a:xfrm>
            <a:off x="49360" y="2487958"/>
            <a:ext cx="12090223" cy="1872530"/>
          </a:xfrm>
          <a:prstGeom prst="roundRect">
            <a:avLst>
              <a:gd name="adj" fmla="val 21212"/>
            </a:avLst>
          </a:prstGeom>
          <a:solidFill>
            <a:schemeClr val="bg1">
              <a:alpha val="47106"/>
            </a:schemeClr>
          </a:solidFill>
          <a:ln>
            <a:solidFill>
              <a:srgbClr val="A07011"/>
            </a:solidFill>
          </a:ln>
          <a:effectLst>
            <a:softEdge rad="10340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002060"/>
                </a:solidFill>
                <a:latin typeface="+mj-lt"/>
              </a:rPr>
              <a:t>Status of J-PARC muon g-2/EDM experiment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5E2C652-B4B2-FDA5-8AFE-E04D99E4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11/06/26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277D5D-0373-44C4-64B1-F35FCFC05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E.Bottalico - (PhiPsi 2026)</a:t>
            </a:r>
          </a:p>
        </p:txBody>
      </p:sp>
    </p:spTree>
    <p:extLst>
      <p:ext uri="{BB962C8B-B14F-4D97-AF65-F5344CB8AC3E}">
        <p14:creationId xmlns:p14="http://schemas.microsoft.com/office/powerpoint/2010/main" val="3027823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878C2-2AB0-399A-05CF-61599C827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11">
            <a:extLst>
              <a:ext uri="{FF2B5EF4-FFF2-40B4-BE49-F238E27FC236}">
                <a16:creationId xmlns:a16="http://schemas.microsoft.com/office/drawing/2014/main" id="{DDE338BB-2709-952D-E5FA-C5BAF215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Measurement principle – J-PARC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B8918D1-FF6A-D15D-314A-EA478198A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AE2A28D-8657-7E79-9C44-0AD49888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6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17010CC-6E11-787A-9560-23ED1B986177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63315E96-1990-435B-A4D4-F80CA94E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A01E2E8-FBA3-F06B-7ECD-885FC67E9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613F3E3-3B8A-6273-D038-A801394E538D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6DE145D2-651C-0A0B-AE0C-1AEC3DA2FECF}"/>
              </a:ext>
            </a:extLst>
          </p:cNvPr>
          <p:cNvCxnSpPr>
            <a:cxnSpLocks/>
          </p:cNvCxnSpPr>
          <p:nvPr/>
        </p:nvCxnSpPr>
        <p:spPr>
          <a:xfrm>
            <a:off x="2505590" y="511386"/>
            <a:ext cx="7236926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EC8F3D07-7E79-8D61-D660-376922B83498}"/>
                  </a:ext>
                </a:extLst>
              </p:cNvPr>
              <p:cNvSpPr/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1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𝒔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it-IT" sz="3200" b="1" i="1" dirty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𝝁</m:t>
                          </m:r>
                        </m:sub>
                      </m:sSub>
                      <m:f>
                        <m:f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𝒆</m:t>
                          </m:r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𝑩</m:t>
                              </m:r>
                            </m:e>
                          </m:acc>
                        </m:num>
                        <m:den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it-IT" sz="3200" b="1" dirty="0">
                  <a:solidFill>
                    <a:srgbClr val="4570C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EC8F3D07-7E79-8D61-D660-376922B834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F7D9A03F-B7BE-659E-741F-10F96D756DD4}"/>
                  </a:ext>
                </a:extLst>
              </p:cNvPr>
              <p:cNvSpPr/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b="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-GB" sz="3200" i="1" noProof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GB" sz="3200" noProof="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F7D9A03F-B7BE-659E-741F-10F96D756D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  <a:blipFill>
                <a:blip r:embed="rId6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93641F6-7D79-7BCA-9210-718AA61F82AB}"/>
              </a:ext>
            </a:extLst>
          </p:cNvPr>
          <p:cNvSpPr txBox="1"/>
          <p:nvPr/>
        </p:nvSpPr>
        <p:spPr>
          <a:xfrm>
            <a:off x="4192418" y="2165675"/>
            <a:ext cx="6259484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300 MeV/c momentum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0.66 m ring diameter (B = 3 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4570C4"/>
              </a:solidFill>
            </a:endParaRP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DF98173-EC8A-7B89-9655-8A82BB4F6B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594" b="14360"/>
          <a:stretch/>
        </p:blipFill>
        <p:spPr>
          <a:xfrm>
            <a:off x="73304" y="1206674"/>
            <a:ext cx="3965296" cy="358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50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BC4A7-E8FE-5110-4186-45B53B222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11">
            <a:extLst>
              <a:ext uri="{FF2B5EF4-FFF2-40B4-BE49-F238E27FC236}">
                <a16:creationId xmlns:a16="http://schemas.microsoft.com/office/drawing/2014/main" id="{84932A89-B8B9-6BDB-0EFE-B093ADD1D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6686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Measurement principle – J-PARC</a:t>
            </a:r>
            <a:endParaRPr lang="en-GB" b="1" noProof="0" dirty="0">
              <a:solidFill>
                <a:srgbClr val="002060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17C1CE5-F737-48E9-1608-6BA8B1D4E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D12FCAF-24B5-D691-952F-D9D3FE4B2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7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CB83F66-0A99-5513-A46D-2E0A08AC975A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D589F21-9DD1-B4A7-E264-E2429ECD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64708C3-CAAA-360E-86EE-4A984C970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3ED21A64-0304-48E4-3FA6-91E71A132DA8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972625F4-A100-F4B1-1518-6888843E51EA}"/>
              </a:ext>
            </a:extLst>
          </p:cNvPr>
          <p:cNvCxnSpPr>
            <a:cxnSpLocks/>
          </p:cNvCxnSpPr>
          <p:nvPr/>
        </p:nvCxnSpPr>
        <p:spPr>
          <a:xfrm>
            <a:off x="2505590" y="511386"/>
            <a:ext cx="7236926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D599DE30-D4AD-35EB-F723-4A806E212FD4}"/>
                  </a:ext>
                </a:extLst>
              </p:cNvPr>
              <p:cNvSpPr/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1" i="1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𝒔</m:t>
                          </m:r>
                        </m:sub>
                      </m:sSub>
                      <m:r>
                        <a:rPr lang="it-IT" sz="3200" b="1" i="1" dirty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𝝎</m:t>
                              </m:r>
                            </m:e>
                          </m:acc>
                        </m:e>
                        <m:sub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it-IT" sz="3200" b="1" i="1" dirty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𝒂</m:t>
                          </m:r>
                        </m:e>
                        <m:sub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𝝁</m:t>
                          </m:r>
                        </m:sub>
                      </m:sSub>
                      <m:f>
                        <m:fPr>
                          <m:ctrlP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it-IT" sz="3200" b="1" i="1" dirty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𝒆</m:t>
                          </m:r>
                          <m:acc>
                            <m:accPr>
                              <m:chr m:val="⃗"/>
                              <m:ctrlP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it-IT" sz="3200" b="1" i="1" dirty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𝑩</m:t>
                              </m:r>
                            </m:e>
                          </m:acc>
                        </m:num>
                        <m:den>
                          <m:r>
                            <a:rPr lang="it-IT" sz="3200" b="1" i="1" dirty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it-IT" sz="3200" b="1" dirty="0">
                  <a:solidFill>
                    <a:srgbClr val="4570C4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D599DE30-D4AD-35EB-F723-4A806E212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06" y="4531708"/>
                <a:ext cx="4412555" cy="1666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43C3C26A-94CC-77CE-53EF-9F38C9C42853}"/>
                  </a:ext>
                </a:extLst>
              </p:cNvPr>
              <p:cNvSpPr/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b="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en-GB" sz="3200" b="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-GB" sz="3200" i="1" noProof="0" smtClean="0">
                          <a:solidFill>
                            <a:srgbClr val="4570C4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𝑒</m:t>
                          </m:r>
                        </m:num>
                        <m:den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𝜇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GB" sz="3200" i="1" noProof="0" smtClean="0">
                                  <a:solidFill>
                                    <a:srgbClr val="4570C4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GB" sz="3200" i="1" noProof="0" smtClean="0">
                              <a:solidFill>
                                <a:srgbClr val="4570C4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en-GB" sz="3200" i="1" noProof="0" smtClean="0">
                                          <a:solidFill>
                                            <a:srgbClr val="FF7F0F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GB" sz="3200" i="1" noProof="0" smtClean="0">
                                  <a:solidFill>
                                    <a:srgbClr val="FF7F0F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 noProof="0" smtClean="0">
                                      <a:solidFill>
                                        <a:srgbClr val="FF7F0F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GB" sz="3200" noProof="0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43C3C26A-94CC-77CE-53EF-9F38C9C428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418" y="856679"/>
                <a:ext cx="6974923" cy="1094659"/>
              </a:xfrm>
              <a:prstGeom prst="rect">
                <a:avLst/>
              </a:prstGeom>
              <a:blipFill>
                <a:blip r:embed="rId6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6CDB42F2-AF3A-2531-A744-EE1CB103B7C5}"/>
              </a:ext>
            </a:extLst>
          </p:cNvPr>
          <p:cNvSpPr txBox="1"/>
          <p:nvPr/>
        </p:nvSpPr>
        <p:spPr>
          <a:xfrm>
            <a:off x="4192418" y="2165675"/>
            <a:ext cx="6259484" cy="2251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300 MeV/c momentum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0.66 m ring diameter (B = 3 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4570C4"/>
                </a:solidFill>
              </a:rPr>
              <a:t>No electric field (E=0)</a:t>
            </a:r>
          </a:p>
          <a:p>
            <a:pPr>
              <a:lnSpc>
                <a:spcPct val="150000"/>
              </a:lnSpc>
            </a:pPr>
            <a:endParaRPr lang="en-GB" sz="2400" dirty="0">
              <a:solidFill>
                <a:srgbClr val="4570C4"/>
              </a:solidFill>
            </a:endParaRP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AABC44E8-2AB8-97EF-FBE6-0A1D2019D8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594" b="14360"/>
          <a:stretch/>
        </p:blipFill>
        <p:spPr>
          <a:xfrm>
            <a:off x="73304" y="1206674"/>
            <a:ext cx="3965296" cy="3588317"/>
          </a:xfrm>
          <a:prstGeom prst="rect">
            <a:avLst/>
          </a:prstGeom>
        </p:spPr>
      </p:pic>
      <p:cxnSp>
        <p:nvCxnSpPr>
          <p:cNvPr id="4" name="Connettore dritto 3">
            <a:extLst>
              <a:ext uri="{FF2B5EF4-FFF2-40B4-BE49-F238E27FC236}">
                <a16:creationId xmlns:a16="http://schemas.microsoft.com/office/drawing/2014/main" id="{5953FE7D-0B8E-B6DD-40E2-0E63DC9E1620}"/>
              </a:ext>
            </a:extLst>
          </p:cNvPr>
          <p:cNvCxnSpPr>
            <a:cxnSpLocks/>
          </p:cNvCxnSpPr>
          <p:nvPr/>
        </p:nvCxnSpPr>
        <p:spPr>
          <a:xfrm flipV="1">
            <a:off x="10324407" y="1014153"/>
            <a:ext cx="332509" cy="79989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a freccia 11">
            <a:extLst>
              <a:ext uri="{FF2B5EF4-FFF2-40B4-BE49-F238E27FC236}">
                <a16:creationId xmlns:a16="http://schemas.microsoft.com/office/drawing/2014/main" id="{B3DA0B65-986E-8B92-D777-5E32F4378FEC}"/>
              </a:ext>
            </a:extLst>
          </p:cNvPr>
          <p:cNvCxnSpPr>
            <a:cxnSpLocks/>
          </p:cNvCxnSpPr>
          <p:nvPr/>
        </p:nvCxnSpPr>
        <p:spPr>
          <a:xfrm flipH="1">
            <a:off x="7500551" y="1814051"/>
            <a:ext cx="2657602" cy="180647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C393BC24-2618-392F-6BB4-12354F2C6FA3}"/>
                  </a:ext>
                </a:extLst>
              </p:cNvPr>
              <p:cNvSpPr txBox="1"/>
              <p:nvPr/>
            </p:nvSpPr>
            <p:spPr>
              <a:xfrm>
                <a:off x="5480858" y="4417623"/>
                <a:ext cx="6259484" cy="1426224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sz="2800" b="1" dirty="0">
                    <a:solidFill>
                      <a:srgbClr val="4570C4"/>
                    </a:solidFill>
                  </a:rPr>
                  <a:t>Both the experiment can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it-IT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GB" sz="2800" b="1" dirty="0">
                    <a:solidFill>
                      <a:srgbClr val="4570C4"/>
                    </a:solidFill>
                  </a:rPr>
                  <a:t> very precisely measuring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2800" b="1" i="1" dirty="0" smtClean="0">
                            <a:solidFill>
                              <a:srgbClr val="FF7F0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it-IT" sz="2800" b="1" i="1" dirty="0" smtClean="0">
                            <a:solidFill>
                              <a:srgbClr val="FF7F0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GB" sz="2800" b="1" dirty="0">
                    <a:solidFill>
                      <a:srgbClr val="4570C4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1" i="1" dirty="0" smtClean="0">
                            <a:solidFill>
                              <a:srgbClr val="FF7F0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it-IT" sz="2800" b="1" i="1" dirty="0" smtClean="0">
                                <a:solidFill>
                                  <a:srgbClr val="FF7F0F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it-IT" sz="2800" b="1" i="1" dirty="0" smtClean="0">
                                <a:solidFill>
                                  <a:srgbClr val="FF7F0F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𝝎</m:t>
                            </m:r>
                          </m:e>
                        </m:acc>
                      </m:e>
                      <m:sub>
                        <m:r>
                          <a:rPr lang="it-IT" sz="2800" b="1" i="1" dirty="0" smtClean="0">
                            <a:solidFill>
                              <a:srgbClr val="FF7F0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n-GB" sz="2800" b="1" dirty="0">
                  <a:solidFill>
                    <a:srgbClr val="4570C4"/>
                  </a:solidFill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C393BC24-2618-392F-6BB4-12354F2C6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858" y="4417623"/>
                <a:ext cx="6259484" cy="1426224"/>
              </a:xfrm>
              <a:prstGeom prst="rect">
                <a:avLst/>
              </a:prstGeom>
              <a:blipFill>
                <a:blip r:embed="rId8"/>
                <a:stretch>
                  <a:fillRect l="-1008" r="-2218" b="-10435"/>
                </a:stretch>
              </a:blipFill>
              <a:ln w="317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167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F0702-19CD-DC5A-883F-A9805C2C7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0C1444B-5E09-E162-4962-0247C23CC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248" y="1310564"/>
            <a:ext cx="6428149" cy="423687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67F262-4B2D-52BD-5238-B5F6B0A90E0A}"/>
              </a:ext>
            </a:extLst>
          </p:cNvPr>
          <p:cNvSpPr txBox="1"/>
          <p:nvPr/>
        </p:nvSpPr>
        <p:spPr>
          <a:xfrm>
            <a:off x="0" y="571815"/>
            <a:ext cx="12508992" cy="584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Low emittance muon beam (</a:t>
            </a:r>
            <a:r>
              <a:rPr lang="en-GB" sz="2800" b="1" dirty="0">
                <a:solidFill>
                  <a:srgbClr val="002060"/>
                </a:solidFill>
              </a:rPr>
              <a:t>1/1000</a:t>
            </a:r>
            <a:r>
              <a:rPr lang="en-GB" sz="2800" dirty="0">
                <a:solidFill>
                  <a:srgbClr val="4570C4"/>
                </a:solidFill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Muon acceleration -&gt; </a:t>
            </a:r>
            <a:r>
              <a:rPr lang="en-GB" sz="2800" b="1" dirty="0">
                <a:solidFill>
                  <a:srgbClr val="002060"/>
                </a:solidFill>
              </a:rPr>
              <a:t>212 MeV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002060"/>
                </a:solidFill>
              </a:rPr>
              <a:t>No strong </a:t>
            </a:r>
            <a:r>
              <a:rPr lang="en-GB" sz="2800" dirty="0">
                <a:solidFill>
                  <a:srgbClr val="4570C4"/>
                </a:solidFill>
              </a:rPr>
              <a:t>focusing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3D spiral injection: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Large kick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Good injection efficiency (</a:t>
            </a:r>
            <a:r>
              <a:rPr lang="en-GB" sz="2800" b="1" dirty="0">
                <a:solidFill>
                  <a:srgbClr val="002060"/>
                </a:solidFill>
              </a:rPr>
              <a:t>x10</a:t>
            </a:r>
            <a:r>
              <a:rPr lang="en-GB" sz="2800" dirty="0">
                <a:solidFill>
                  <a:srgbClr val="4570C4"/>
                </a:solidFill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Compact storage ring (</a:t>
            </a:r>
            <a:r>
              <a:rPr lang="en-GB" sz="2800" b="1" dirty="0">
                <a:solidFill>
                  <a:srgbClr val="002060"/>
                </a:solidFill>
              </a:rPr>
              <a:t>1/20</a:t>
            </a:r>
            <a:r>
              <a:rPr lang="en-GB" sz="2800" dirty="0">
                <a:solidFill>
                  <a:srgbClr val="4570C4"/>
                </a:solidFill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Tracking detector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570C4"/>
                </a:solidFill>
              </a:rPr>
              <a:t>Excellent sensitivity to </a:t>
            </a:r>
            <a:r>
              <a:rPr lang="en-GB" sz="2800" b="1" dirty="0">
                <a:solidFill>
                  <a:srgbClr val="002060"/>
                </a:solidFill>
              </a:rPr>
              <a:t>muon EDM</a:t>
            </a:r>
            <a:r>
              <a:rPr lang="en-GB" sz="2800" dirty="0">
                <a:solidFill>
                  <a:srgbClr val="4570C4"/>
                </a:solidFill>
              </a:rPr>
              <a:t> about </a:t>
            </a:r>
            <a:r>
              <a:rPr lang="en-GB" sz="2800" b="1" dirty="0">
                <a:solidFill>
                  <a:srgbClr val="002060"/>
                </a:solidFill>
              </a:rPr>
              <a:t>100 times</a:t>
            </a:r>
            <a:r>
              <a:rPr lang="en-GB" sz="2800" dirty="0">
                <a:solidFill>
                  <a:srgbClr val="4570C4"/>
                </a:solidFill>
              </a:rPr>
              <a:t> better than the previous limit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4AB8A2C-7BC4-DF0A-87D9-8D714D57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B734301-4AAF-50A0-294C-41E4BA75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8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EFCAA04-5426-D434-C0A8-9F16F7E9367F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6A223BA-DBB2-CE8F-82B6-3444B6160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pic>
        <p:nvPicPr>
          <p:cNvPr id="5" name="Immagine 4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031FC2D-14D7-F93F-7471-C259CB390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239"/>
          <a:stretch/>
        </p:blipFill>
        <p:spPr>
          <a:xfrm>
            <a:off x="-313912" y="-990786"/>
            <a:ext cx="893583" cy="2804837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EC8AC29-F3FA-13A6-8130-1F83CAD7BDB1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31295B27-B71E-B9D4-57A3-0BDF082A7622}"/>
              </a:ext>
            </a:extLst>
          </p:cNvPr>
          <p:cNvCxnSpPr>
            <a:cxnSpLocks/>
          </p:cNvCxnSpPr>
          <p:nvPr/>
        </p:nvCxnSpPr>
        <p:spPr>
          <a:xfrm>
            <a:off x="3893951" y="443688"/>
            <a:ext cx="4515372" cy="0"/>
          </a:xfrm>
          <a:prstGeom prst="line">
            <a:avLst/>
          </a:prstGeom>
          <a:ln w="28575">
            <a:solidFill>
              <a:srgbClr val="A070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11">
            <a:extLst>
              <a:ext uri="{FF2B5EF4-FFF2-40B4-BE49-F238E27FC236}">
                <a16:creationId xmlns:a16="http://schemas.microsoft.com/office/drawing/2014/main" id="{136EF7C8-9E1B-D15D-376F-36FD1604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538" y="20754"/>
            <a:ext cx="10515600" cy="46513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>
                <a:solidFill>
                  <a:srgbClr val="002060"/>
                </a:solidFill>
              </a:rPr>
              <a:t>New features of E34</a:t>
            </a:r>
          </a:p>
        </p:txBody>
      </p:sp>
    </p:spTree>
    <p:extLst>
      <p:ext uri="{BB962C8B-B14F-4D97-AF65-F5344CB8AC3E}">
        <p14:creationId xmlns:p14="http://schemas.microsoft.com/office/powerpoint/2010/main" val="885924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3FA24-B618-2856-DC86-8B914CCEB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0EC4D33-7E68-50A3-AD85-BC6437D0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3929"/>
            <a:ext cx="2743200" cy="365125"/>
          </a:xfrm>
        </p:spPr>
        <p:txBody>
          <a:bodyPr/>
          <a:lstStyle/>
          <a:p>
            <a:r>
              <a:rPr lang="it-IT" b="1" noProof="0">
                <a:solidFill>
                  <a:srgbClr val="A67413"/>
                </a:solidFill>
              </a:rPr>
              <a:t>11/06/26</a:t>
            </a:r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C6A122C-5A57-4F30-B22B-9F4F7AE88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3929"/>
            <a:ext cx="2743200" cy="365125"/>
          </a:xfrm>
        </p:spPr>
        <p:txBody>
          <a:bodyPr/>
          <a:lstStyle/>
          <a:p>
            <a:fld id="{2610D9D0-DDD2-544A-B92F-5E1B37251EB5}" type="slidenum">
              <a:rPr lang="en-GB" b="1" noProof="0" smtClean="0">
                <a:solidFill>
                  <a:srgbClr val="A67413"/>
                </a:solidFill>
              </a:rPr>
              <a:t>9</a:t>
            </a:fld>
            <a:endParaRPr lang="en-GB" b="1" noProof="0" dirty="0">
              <a:solidFill>
                <a:srgbClr val="A67413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DDE8856-3C11-6382-042C-57C834490135}"/>
              </a:ext>
            </a:extLst>
          </p:cNvPr>
          <p:cNvSpPr/>
          <p:nvPr/>
        </p:nvSpPr>
        <p:spPr>
          <a:xfrm>
            <a:off x="838200" y="6475384"/>
            <a:ext cx="10439399" cy="72000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430E62C-8793-43F2-96F2-181D9957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3929"/>
            <a:ext cx="4114800" cy="365125"/>
          </a:xfrm>
        </p:spPr>
        <p:txBody>
          <a:bodyPr/>
          <a:lstStyle/>
          <a:p>
            <a:r>
              <a:rPr lang="en-GB" b="1" noProof="0">
                <a:solidFill>
                  <a:srgbClr val="003399"/>
                </a:solidFill>
              </a:rPr>
              <a:t>E.Bottalico - (PhiPsi 2026)</a:t>
            </a:r>
            <a:endParaRPr lang="en-GB" b="1" noProof="0" dirty="0">
              <a:solidFill>
                <a:srgbClr val="003399"/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849F8DC4-3549-46F6-DA33-4B85EED36B5F}"/>
              </a:ext>
            </a:extLst>
          </p:cNvPr>
          <p:cNvSpPr/>
          <p:nvPr/>
        </p:nvSpPr>
        <p:spPr>
          <a:xfrm flipV="1">
            <a:off x="836456" y="6428190"/>
            <a:ext cx="10439399" cy="36000"/>
          </a:xfrm>
          <a:prstGeom prst="rect">
            <a:avLst/>
          </a:prstGeom>
          <a:solidFill>
            <a:srgbClr val="A58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B0B1AD-AED2-031A-83F9-967915141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738" y="-1"/>
            <a:ext cx="12479338" cy="6965445"/>
          </a:xfrm>
          <a:prstGeom prst="rect">
            <a:avLst/>
          </a:prstGeom>
          <a:scene3d>
            <a:camera prst="orthographicFront">
              <a:rot lat="0" lon="0" rev="21552000"/>
            </a:camera>
            <a:lightRig rig="threePt" dir="t"/>
          </a:scene3d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5E0E9638-D9CF-FE79-0E98-70FBC0E6063C}"/>
                  </a:ext>
                </a:extLst>
              </p14:cNvPr>
              <p14:cNvContentPartPr/>
              <p14:nvPr/>
            </p14:nvContentPartPr>
            <p14:xfrm>
              <a:off x="1556662" y="-1435410"/>
              <a:ext cx="360" cy="36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5E0E9638-D9CF-FE79-0E98-70FBC0E606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1022" y="-1651050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7484C101-70F7-39FF-0914-87BF6C6D5614}"/>
                  </a:ext>
                </a:extLst>
              </p14:cNvPr>
              <p14:cNvContentPartPr/>
              <p14:nvPr/>
            </p14:nvContentPartPr>
            <p14:xfrm>
              <a:off x="886702" y="-356490"/>
              <a:ext cx="36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7484C101-70F7-39FF-0914-87BF6C6D56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1062" y="-572490"/>
                <a:ext cx="7200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49283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M_meeting_ltdp" id="{12912EAD-E8BA-154F-8442-12EE50C00F87}" vid="{CAE8578A-3AD8-6841-B663-535375FC33F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58361</TotalTime>
  <Words>3091</Words>
  <Application>Microsoft Macintosh PowerPoint</Application>
  <PresentationFormat>Widescreen</PresentationFormat>
  <Paragraphs>668</Paragraphs>
  <Slides>50</Slides>
  <Notes>50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64" baseType="lpstr">
      <vt:lpstr>Hiragino Kaku Gothic Pro W3</vt:lpstr>
      <vt:lpstr>Meiryo</vt:lpstr>
      <vt:lpstr>Apple Braille</vt:lpstr>
      <vt:lpstr>Arial</vt:lpstr>
      <vt:lpstr>Bahnschrift Light</vt:lpstr>
      <vt:lpstr>Calibri</vt:lpstr>
      <vt:lpstr>Calibri Light</vt:lpstr>
      <vt:lpstr>Cambria Math</vt:lpstr>
      <vt:lpstr>Helvetica</vt:lpstr>
      <vt:lpstr>Noto Sans</vt:lpstr>
      <vt:lpstr>Symbol</vt:lpstr>
      <vt:lpstr>Times</vt:lpstr>
      <vt:lpstr>Wingdings</vt:lpstr>
      <vt:lpstr>Tema di Office</vt:lpstr>
      <vt:lpstr>Presentazione standard di PowerPoint</vt:lpstr>
      <vt:lpstr>Muon g-2: current status</vt:lpstr>
      <vt:lpstr>Muon g-2: current status</vt:lpstr>
      <vt:lpstr>Measurement principle - Fermilab</vt:lpstr>
      <vt:lpstr>Measurement principle - Fermilab</vt:lpstr>
      <vt:lpstr>Measurement principle – J-PARC</vt:lpstr>
      <vt:lpstr>Measurement principle – J-PARC</vt:lpstr>
      <vt:lpstr>New features of E34</vt:lpstr>
      <vt:lpstr>Presentazione standard di PowerPoint</vt:lpstr>
      <vt:lpstr>Presentazione standard di PowerPoint</vt:lpstr>
      <vt:lpstr>Presentazione standard di PowerPoint</vt:lpstr>
      <vt:lpstr>Muon cooling</vt:lpstr>
      <vt:lpstr>Muon cooling</vt:lpstr>
      <vt:lpstr>Muon cooling</vt:lpstr>
      <vt:lpstr>Muon cooling</vt:lpstr>
      <vt:lpstr>Ultra-cold muons</vt:lpstr>
      <vt:lpstr>Re-accelerated thermal muon</vt:lpstr>
      <vt:lpstr>Re-accelerated thermal muon</vt:lpstr>
      <vt:lpstr>Re-accelerated thermal muon</vt:lpstr>
      <vt:lpstr>Re-accelerated thermal muon</vt:lpstr>
      <vt:lpstr>Re-accelerated thermal muon</vt:lpstr>
      <vt:lpstr>Re-accelerated thermal muon</vt:lpstr>
      <vt:lpstr>3D spiral injection</vt:lpstr>
      <vt:lpstr>3D spiral injection</vt:lpstr>
      <vt:lpstr>3D spiral injection</vt:lpstr>
      <vt:lpstr>Storage Ring</vt:lpstr>
      <vt:lpstr>Storage Magnet</vt:lpstr>
      <vt:lpstr>Positron Tracking Detector</vt:lpstr>
      <vt:lpstr>Expected sensitivity - Statistics</vt:lpstr>
      <vt:lpstr>Expected sensitivity comparison with FNAL</vt:lpstr>
      <vt:lpstr>Expected sensitivity comparison with FNAL</vt:lpstr>
      <vt:lpstr>Towards high sensitivity</vt:lpstr>
      <vt:lpstr>Towards high sensitivity</vt:lpstr>
      <vt:lpstr>Towards high sensitivity</vt:lpstr>
      <vt:lpstr>Towards high sensitivity</vt:lpstr>
      <vt:lpstr>Towards high sensitivity</vt:lpstr>
      <vt:lpstr>Towards high sensitivity</vt:lpstr>
      <vt:lpstr>Towards high sensitivity</vt:lpstr>
      <vt:lpstr>Running test experiments </vt:lpstr>
      <vt:lpstr>Running test experiments </vt:lpstr>
      <vt:lpstr>Conclusion</vt:lpstr>
      <vt:lpstr>Presentazione standard di PowerPoint</vt:lpstr>
      <vt:lpstr>Presentazione standard di PowerPoint</vt:lpstr>
      <vt:lpstr>Comparison with Fermilab</vt:lpstr>
      <vt:lpstr>Presentazione standard di PowerPoint</vt:lpstr>
      <vt:lpstr>Presentazione standard di PowerPoint</vt:lpstr>
      <vt:lpstr>Expected sensitivity - Systematic</vt:lpstr>
      <vt:lpstr>Storage Magnet</vt:lpstr>
      <vt:lpstr>Why a new g-2 experiment? – Precision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Asymmetry Weighted Maps</dc:title>
  <dc:creator>Elia Bottalico</dc:creator>
  <cp:lastModifiedBy>Bottalico, Elia</cp:lastModifiedBy>
  <cp:revision>941</cp:revision>
  <cp:lastPrinted>2019-06-12T15:53:20Z</cp:lastPrinted>
  <dcterms:created xsi:type="dcterms:W3CDTF">2020-08-04T13:39:25Z</dcterms:created>
  <dcterms:modified xsi:type="dcterms:W3CDTF">2026-06-08T19:43:44Z</dcterms:modified>
</cp:coreProperties>
</file>