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3"/>
  </p:notesMasterIdLst>
  <p:sldIdLst>
    <p:sldId id="256" r:id="rId2"/>
    <p:sldId id="425" r:id="rId3"/>
    <p:sldId id="563" r:id="rId4"/>
    <p:sldId id="429" r:id="rId5"/>
    <p:sldId id="562" r:id="rId6"/>
    <p:sldId id="430" r:id="rId7"/>
    <p:sldId id="564" r:id="rId8"/>
    <p:sldId id="565" r:id="rId9"/>
    <p:sldId id="566" r:id="rId10"/>
    <p:sldId id="501" r:id="rId11"/>
    <p:sldId id="433" r:id="rId12"/>
    <p:sldId id="434" r:id="rId13"/>
    <p:sldId id="435" r:id="rId14"/>
    <p:sldId id="499" r:id="rId15"/>
    <p:sldId id="436" r:id="rId16"/>
    <p:sldId id="437" r:id="rId17"/>
    <p:sldId id="440" r:id="rId18"/>
    <p:sldId id="448" r:id="rId19"/>
    <p:sldId id="441" r:id="rId20"/>
    <p:sldId id="443" r:id="rId21"/>
    <p:sldId id="446" r:id="rId22"/>
    <p:sldId id="447" r:id="rId23"/>
    <p:sldId id="503" r:id="rId24"/>
    <p:sldId id="451" r:id="rId25"/>
    <p:sldId id="452" r:id="rId26"/>
    <p:sldId id="567" r:id="rId27"/>
    <p:sldId id="532" r:id="rId28"/>
    <p:sldId id="568" r:id="rId29"/>
    <p:sldId id="569" r:id="rId30"/>
    <p:sldId id="570" r:id="rId31"/>
    <p:sldId id="571" r:id="rId32"/>
    <p:sldId id="572" r:id="rId33"/>
    <p:sldId id="537" r:id="rId34"/>
    <p:sldId id="541" r:id="rId35"/>
    <p:sldId id="574" r:id="rId36"/>
    <p:sldId id="573" r:id="rId37"/>
    <p:sldId id="576" r:id="rId38"/>
    <p:sldId id="554" r:id="rId39"/>
    <p:sldId id="575" r:id="rId40"/>
    <p:sldId id="560" r:id="rId41"/>
    <p:sldId id="473" r:id="rId4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42937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1pPr>
    <a:lvl2pPr marL="0" marR="0" indent="0" algn="l" defTabSz="642937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2pPr>
    <a:lvl3pPr marL="0" marR="0" indent="0" algn="l" defTabSz="642937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3pPr>
    <a:lvl4pPr marL="0" marR="0" indent="0" algn="l" defTabSz="642937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4pPr>
    <a:lvl5pPr marL="0" marR="0" indent="0" algn="l" defTabSz="642937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5pPr>
    <a:lvl6pPr marL="0" marR="0" indent="457200" algn="l" defTabSz="642937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6pPr>
    <a:lvl7pPr marL="0" marR="0" indent="914400" algn="l" defTabSz="642937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7pPr>
    <a:lvl8pPr marL="0" marR="0" indent="1371600" algn="l" defTabSz="642937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8pPr>
    <a:lvl9pPr marL="0" marR="0" indent="1828800" algn="l" defTabSz="642937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261A8"/>
    <a:srgbClr val="3333FF"/>
    <a:srgbClr val="FF6600"/>
    <a:srgbClr val="333333"/>
    <a:srgbClr val="3366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n" i="on">
        <a:fontRef idx="minor">
          <a:srgbClr val="404040"/>
        </a:fontRef>
        <a:srgbClr val="40404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EF5"/>
          </a:solidFill>
        </a:fill>
      </a:tcStyle>
    </a:wholeTbl>
    <a:band2H>
      <a:tcTxStyle/>
      <a:tcStyle>
        <a:tcBdr/>
        <a:fill>
          <a:solidFill>
            <a:srgbClr val="ECF7FA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508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82D2E6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82D2E6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82D2E6"/>
          </a:solidFill>
        </a:fill>
      </a:tcStyle>
    </a:firstRow>
  </a:tblStyle>
  <a:tblStyle styleId="{C7B018BB-80A7-4F77-B60F-C8B233D01FF8}" styleName="">
    <a:tblBg/>
    <a:wholeTbl>
      <a:tcTxStyle>
        <a:fontRef idx="minor">
          <a:srgbClr val="0061A8"/>
        </a:fontRef>
        <a:srgbClr val="0061A8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Ref idx="minor">
          <a:srgbClr val="0061A8"/>
        </a:fontRef>
        <a:srgbClr val="0061A8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Ref idx="minor">
          <a:srgbClr val="0061A8"/>
        </a:fontRef>
        <a:srgbClr val="0061A8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Ref idx="minor">
          <a:srgbClr val="0061A8"/>
        </a:fontRef>
        <a:srgbClr val="0061A8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Ref idx="minor">
          <a:srgbClr val="0061A8"/>
        </a:fontRef>
        <a:srgbClr val="0061A8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Ref idx="minor">
          <a:srgbClr val="0061A8"/>
        </a:fontRef>
        <a:srgbClr val="0061A8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>
        <a:fontRef idx="minor">
          <a:srgbClr val="0061A8"/>
        </a:fontRef>
        <a:srgbClr val="0061A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>
        <a:fontRef idx="minor">
          <a:srgbClr val="0061A8"/>
        </a:fontRef>
        <a:srgbClr val="0061A8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>
        <a:fontRef idx="minor">
          <a:srgbClr val="0061A8"/>
        </a:fontRef>
        <a:srgbClr val="0061A8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Ref idx="minor">
          <a:srgbClr val="0061A8"/>
        </a:fontRef>
        <a:srgbClr val="0061A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Ref idx="minor">
          <a:srgbClr val="0061A8"/>
        </a:fontRef>
        <a:srgbClr val="0061A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>
        <p:scale>
          <a:sx n="43" d="100"/>
          <a:sy n="43" d="100"/>
        </p:scale>
        <p:origin x="422" y="216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4" name="Shape 17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30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30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30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30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30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30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30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30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30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5" b="13482"/>
          <a:stretch/>
        </p:blipFill>
        <p:spPr>
          <a:xfrm>
            <a:off x="-30268" y="1637307"/>
            <a:ext cx="24414267" cy="12129493"/>
          </a:xfrm>
          <a:prstGeom prst="rect">
            <a:avLst/>
          </a:prstGeom>
        </p:spPr>
      </p:pic>
      <p:sp>
        <p:nvSpPr>
          <p:cNvPr id="11" name="Presenter’s Name [44pt Reg]…"/>
          <p:cNvSpPr txBox="1">
            <a:spLocks noGrp="1"/>
          </p:cNvSpPr>
          <p:nvPr>
            <p:ph type="body" sz="quarter" idx="13"/>
          </p:nvPr>
        </p:nvSpPr>
        <p:spPr>
          <a:xfrm>
            <a:off x="914400" y="10826430"/>
            <a:ext cx="22555200" cy="2269729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lIns="0" tIns="0" rIns="0" bIns="0" anchor="t">
            <a:noAutofit/>
          </a:bodyPr>
          <a:lstStyle/>
          <a:p>
            <a:pPr marL="0" indent="0" defTabSz="642937">
              <a:lnSpc>
                <a:spcPct val="120000"/>
              </a:lnSpc>
              <a:spcBef>
                <a:spcPts val="0"/>
              </a:spcBef>
              <a:buSzTx/>
              <a:buNone/>
              <a:defRPr sz="42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Presenter’s Name [44pt </a:t>
            </a:r>
            <a:r>
              <a:rPr dirty="0" err="1"/>
              <a:t>Reg</a:t>
            </a:r>
            <a:r>
              <a:rPr dirty="0"/>
              <a:t>]</a:t>
            </a:r>
          </a:p>
          <a:p>
            <a:pPr marL="0" indent="0" defTabSz="642937">
              <a:lnSpc>
                <a:spcPct val="120000"/>
              </a:lnSpc>
              <a:spcBef>
                <a:spcPts val="0"/>
              </a:spcBef>
              <a:buSzTx/>
              <a:buNone/>
              <a:defRPr sz="42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Meeting Title</a:t>
            </a:r>
          </a:p>
          <a:p>
            <a:pPr marL="0" indent="0" defTabSz="642937">
              <a:lnSpc>
                <a:spcPct val="120000"/>
              </a:lnSpc>
              <a:spcBef>
                <a:spcPts val="0"/>
              </a:spcBef>
              <a:buSzTx/>
              <a:buNone/>
              <a:defRPr sz="42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Day Month Year</a:t>
            </a:r>
          </a:p>
        </p:txBody>
      </p:sp>
      <p:sp>
        <p:nvSpPr>
          <p:cNvPr id="12" name="Presentation title [64pt bold – Use the font Helvetica or Arial in this template]"/>
          <p:cNvSpPr txBox="1">
            <a:spLocks noGrp="1"/>
          </p:cNvSpPr>
          <p:nvPr>
            <p:ph type="body" sz="quarter" idx="14"/>
          </p:nvPr>
        </p:nvSpPr>
        <p:spPr>
          <a:xfrm>
            <a:off x="914400" y="8501551"/>
            <a:ext cx="22555200" cy="2286001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lIns="0" tIns="0" rIns="0" bIns="0">
            <a:noAutofit/>
          </a:bodyPr>
          <a:lstStyle>
            <a:lvl1pPr marL="0" indent="0" defTabSz="642937">
              <a:spcBef>
                <a:spcPts val="0"/>
              </a:spcBef>
              <a:buSzTx/>
              <a:buNone/>
              <a:defRPr sz="6400" b="1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Presentation title [64pt bold – Use the font Helvetica or Arial in this template]</a:t>
            </a:r>
          </a:p>
        </p:txBody>
      </p:sp>
      <p:grpSp>
        <p:nvGrpSpPr>
          <p:cNvPr id="16" name="Group"/>
          <p:cNvGrpSpPr/>
          <p:nvPr/>
        </p:nvGrpSpPr>
        <p:grpSpPr>
          <a:xfrm>
            <a:off x="-30267" y="-16265"/>
            <a:ext cx="24457102" cy="1653572"/>
            <a:chOff x="0" y="0"/>
            <a:chExt cx="24413632" cy="1653570"/>
          </a:xfrm>
        </p:grpSpPr>
        <p:pic>
          <p:nvPicPr>
            <p:cNvPr id="14" name="Image" descr="Image"/>
            <p:cNvPicPr>
              <a:picLocks noChangeAspect="1"/>
            </p:cNvPicPr>
            <p:nvPr/>
          </p:nvPicPr>
          <p:blipFill>
            <a:blip r:embed="rId3"/>
            <a:srcRect b="8105"/>
            <a:stretch>
              <a:fillRect/>
            </a:stretch>
          </p:blipFill>
          <p:spPr>
            <a:xfrm>
              <a:off x="6039246" y="0"/>
              <a:ext cx="18374387" cy="16535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" name="Image" descr="Image"/>
            <p:cNvPicPr>
              <a:picLocks noChangeAspect="1"/>
            </p:cNvPicPr>
            <p:nvPr/>
          </p:nvPicPr>
          <p:blipFill>
            <a:blip r:embed="rId3"/>
            <a:srcRect r="41523" b="8105"/>
            <a:stretch>
              <a:fillRect/>
            </a:stretch>
          </p:blipFill>
          <p:spPr>
            <a:xfrm>
              <a:off x="0" y="0"/>
              <a:ext cx="10744761" cy="16535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7" name="g-2Logo.png" descr="g-2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90817" y="11617373"/>
            <a:ext cx="2325991" cy="1650966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154400" y="12712700"/>
            <a:ext cx="4267200" cy="241300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642937">
              <a:lnSpc>
                <a:spcPct val="120000"/>
              </a:lnSpc>
              <a:defRPr sz="1600">
                <a:solidFill>
                  <a:srgbClr val="003087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Image"/>
          <p:cNvSpPr>
            <a:spLocks noGrp="1"/>
          </p:cNvSpPr>
          <p:nvPr>
            <p:ph type="pic" sz="quarter" idx="13"/>
          </p:nvPr>
        </p:nvSpPr>
        <p:spPr>
          <a:xfrm>
            <a:off x="12495609" y="3661171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43" name="Title Text"/>
          <p:cNvSpPr txBox="1">
            <a:spLocks noGrp="1"/>
          </p:cNvSpPr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87453" y="3661171"/>
            <a:ext cx="7500938" cy="8840392"/>
          </a:xfrm>
          <a:prstGeom prst="rect">
            <a:avLst/>
          </a:prstGeom>
        </p:spPr>
        <p:txBody>
          <a:bodyPr lIns="71437" tIns="71437" rIns="71437" bIns="71437"/>
          <a:lstStyle>
            <a:lvl1pPr marL="465364" indent="-465364" defTabSz="821531">
              <a:spcBef>
                <a:spcPts val="4500"/>
              </a:spcBef>
              <a:buSzPct val="75000"/>
              <a:defRPr sz="38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808264" indent="-465364" defTabSz="821531">
              <a:spcBef>
                <a:spcPts val="4500"/>
              </a:spcBef>
              <a:buSzPct val="75000"/>
              <a:defRPr sz="38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51164" indent="-465364" defTabSz="821531">
              <a:spcBef>
                <a:spcPts val="4500"/>
              </a:spcBef>
              <a:buSzPct val="75000"/>
              <a:defRPr sz="38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494064" indent="-465364" defTabSz="821531">
              <a:spcBef>
                <a:spcPts val="4500"/>
              </a:spcBef>
              <a:buSzPct val="75000"/>
              <a:defRPr sz="38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836964" indent="-465364" defTabSz="821531">
              <a:spcBef>
                <a:spcPts val="4500"/>
              </a:spcBef>
              <a:buSzPct val="75000"/>
              <a:defRPr sz="38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494999" y="13010554"/>
            <a:ext cx="494514" cy="511176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Image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53" name="Image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54" name="Image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tle Text"/>
          <p:cNvSpPr txBox="1">
            <a:spLocks noGrp="1"/>
          </p:cNvSpPr>
          <p:nvPr>
            <p:ph type="title"/>
          </p:nvPr>
        </p:nvSpPr>
        <p:spPr>
          <a:xfrm>
            <a:off x="539786" y="336549"/>
            <a:ext cx="23188220" cy="115214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 defTabSz="642937">
              <a:defRPr sz="6400" b="1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63" name="Body Level One…"/>
          <p:cNvSpPr txBox="1">
            <a:spLocks noGrp="1"/>
          </p:cNvSpPr>
          <p:nvPr>
            <p:ph type="body" idx="1"/>
          </p:nvPr>
        </p:nvSpPr>
        <p:spPr>
          <a:xfrm>
            <a:off x="539786" y="1912625"/>
            <a:ext cx="23188220" cy="1016698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495300" indent="-495300" defTabSz="642937">
              <a:spcBef>
                <a:spcPts val="800"/>
              </a:spcBef>
              <a:buClr>
                <a:srgbClr val="50505F"/>
              </a:buClr>
              <a:buSzPct val="100000"/>
              <a:buFont typeface="Arial"/>
              <a:defRPr sz="52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914400" indent="-457200" defTabSz="642937">
              <a:spcBef>
                <a:spcPts val="800"/>
              </a:spcBef>
              <a:buSzPct val="100000"/>
              <a:buFont typeface="Arial"/>
              <a:buChar char="-"/>
              <a:defRPr sz="44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1371600" indent="-457200" defTabSz="642937">
              <a:spcBef>
                <a:spcPts val="800"/>
              </a:spcBef>
              <a:buClr>
                <a:srgbClr val="50505F"/>
              </a:buClr>
              <a:buSzPct val="100000"/>
              <a:buFont typeface="Arial"/>
              <a:defRPr sz="40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1828800" indent="-457200" defTabSz="642937">
              <a:spcBef>
                <a:spcPts val="800"/>
              </a:spcBef>
              <a:buSzPct val="100000"/>
              <a:buFont typeface="Arial"/>
              <a:buChar char="-"/>
              <a:defRPr sz="36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2286000" indent="-457200" defTabSz="642937">
              <a:spcBef>
                <a:spcPts val="800"/>
              </a:spcBef>
              <a:buClr>
                <a:srgbClr val="50505F"/>
              </a:buClr>
              <a:buSzPct val="100000"/>
              <a:buFont typeface="Arial"/>
              <a:defRPr sz="32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39786" y="12992100"/>
            <a:ext cx="895351" cy="368300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642937">
              <a:lnSpc>
                <a:spcPct val="120000"/>
              </a:lnSpc>
              <a:defRPr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6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825" y="12401945"/>
            <a:ext cx="23188220" cy="575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g-2Logo.png" descr="g-2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0817" y="191352"/>
            <a:ext cx="2325991" cy="1650966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67" name="Table"/>
          <p:cNvGraphicFramePr/>
          <p:nvPr/>
        </p:nvGraphicFramePr>
        <p:xfrm>
          <a:off x="1270000" y="12801600"/>
          <a:ext cx="13408663" cy="759021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1596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992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6320">
                <a:tc>
                  <a:txBody>
                    <a:bodyPr/>
                    <a:lstStyle/>
                    <a:p>
                      <a:pPr algn="l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500">
                          <a:solidFill>
                            <a:srgbClr val="0061A8"/>
                          </a:solidFill>
                          <a:sym typeface="Helvetica"/>
                        </a:rPr>
                        <a:t>8/28/18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1270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500">
                          <a:solidFill>
                            <a:srgbClr val="0061A8"/>
                          </a:solidFill>
                          <a:sym typeface="Helvetica"/>
                        </a:rPr>
                        <a:t>David Flay | Magnetic Field Performance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5E1F0F-E072-8B0F-FC4F-760A49F2C5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253445" y="23306"/>
            <a:ext cx="1456030" cy="1828166"/>
          </a:xfrm>
          <a:prstGeom prst="rect">
            <a:avLst/>
          </a:prstGeom>
        </p:spPr>
      </p:pic>
      <p:pic>
        <p:nvPicPr>
          <p:cNvPr id="2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825" y="12401945"/>
            <a:ext cx="23188220" cy="575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4303" y="12411922"/>
            <a:ext cx="3119762" cy="666849"/>
          </a:xfrm>
          <a:prstGeom prst="rect">
            <a:avLst/>
          </a:prstGeom>
        </p:spPr>
      </p:pic>
      <p:sp>
        <p:nvSpPr>
          <p:cNvPr id="25" name="Title Text"/>
          <p:cNvSpPr txBox="1">
            <a:spLocks noGrp="1"/>
          </p:cNvSpPr>
          <p:nvPr>
            <p:ph type="title"/>
          </p:nvPr>
        </p:nvSpPr>
        <p:spPr>
          <a:xfrm>
            <a:off x="539786" y="336549"/>
            <a:ext cx="23188220" cy="115214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 defTabSz="642937">
              <a:defRPr sz="6400" b="1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6" name="Body Level One…"/>
          <p:cNvSpPr txBox="1">
            <a:spLocks noGrp="1"/>
          </p:cNvSpPr>
          <p:nvPr>
            <p:ph type="body" idx="1"/>
          </p:nvPr>
        </p:nvSpPr>
        <p:spPr>
          <a:xfrm>
            <a:off x="539786" y="1912625"/>
            <a:ext cx="23188220" cy="1016698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457200" indent="-457200" defTabSz="642937">
              <a:spcBef>
                <a:spcPts val="800"/>
              </a:spcBef>
              <a:buClr>
                <a:srgbClr val="50505F"/>
              </a:buClr>
              <a:buSzPct val="100000"/>
              <a:buFont typeface="Arial"/>
              <a:defRPr sz="52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914400" indent="-457200" defTabSz="642937">
              <a:spcBef>
                <a:spcPts val="800"/>
              </a:spcBef>
              <a:buSzPct val="100000"/>
              <a:buFont typeface="Arial"/>
              <a:buChar char="-"/>
              <a:defRPr sz="44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1371600" indent="-457200" defTabSz="642937">
              <a:spcBef>
                <a:spcPts val="800"/>
              </a:spcBef>
              <a:buClr>
                <a:srgbClr val="50505F"/>
              </a:buClr>
              <a:buSzPct val="100000"/>
              <a:buFont typeface="Arial"/>
              <a:defRPr sz="40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1828800" indent="-457200" defTabSz="642937">
              <a:spcBef>
                <a:spcPts val="800"/>
              </a:spcBef>
              <a:buSzPct val="100000"/>
              <a:buFont typeface="Arial"/>
              <a:buChar char="-"/>
              <a:defRPr sz="36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2286000" indent="-457200" defTabSz="642937">
              <a:spcBef>
                <a:spcPts val="800"/>
              </a:spcBef>
              <a:buClr>
                <a:srgbClr val="50505F"/>
              </a:buClr>
              <a:buSzPct val="100000"/>
              <a:buFont typeface="Arial"/>
              <a:defRPr sz="32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pic>
        <p:nvPicPr>
          <p:cNvPr id="29" name="g-2Logo.png" descr="g-2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90817" y="191352"/>
            <a:ext cx="2325991" cy="1650966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4/16/19    David Flay | UMass Amherst | Measuring the Anomalous Magnetic Moment of the Muon"/>
          <p:cNvSpPr txBox="1"/>
          <p:nvPr/>
        </p:nvSpPr>
        <p:spPr>
          <a:xfrm>
            <a:off x="1177787" y="12864016"/>
            <a:ext cx="11544827" cy="624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wrap="none" lIns="101600" tIns="101600" rIns="101600" bIns="101600" anchor="ctr">
            <a:spAutoFit/>
          </a:bodyPr>
          <a:lstStyle>
            <a:lvl1pPr>
              <a:defRPr sz="2500"/>
            </a:lvl1pPr>
          </a:lstStyle>
          <a:p>
            <a:r>
              <a:rPr lang="en-US" dirty="0"/>
              <a:t>6/08/26</a:t>
            </a:r>
            <a:r>
              <a:rPr dirty="0"/>
              <a:t>    </a:t>
            </a:r>
            <a:r>
              <a:rPr lang="en-US" dirty="0"/>
              <a:t>Breese</a:t>
            </a:r>
            <a:r>
              <a:rPr lang="en-US" baseline="0" dirty="0"/>
              <a:t> Quinn</a:t>
            </a:r>
            <a:r>
              <a:rPr dirty="0"/>
              <a:t> | </a:t>
            </a:r>
            <a:r>
              <a:rPr lang="en-US" dirty="0"/>
              <a:t>University of Mississippi</a:t>
            </a:r>
            <a:r>
              <a:rPr dirty="0"/>
              <a:t> | </a:t>
            </a:r>
            <a:r>
              <a:rPr lang="en-US" baseline="0" dirty="0"/>
              <a:t>Final Results from </a:t>
            </a:r>
            <a:r>
              <a:rPr lang="en-US" dirty="0"/>
              <a:t>Muon g-2</a:t>
            </a:r>
            <a:endParaRPr dirty="0"/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39786" y="13030200"/>
            <a:ext cx="895351" cy="368300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642937">
              <a:lnSpc>
                <a:spcPct val="120000"/>
              </a:lnSpc>
              <a:defRPr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/ Cap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Double-click to edit"/>
          <p:cNvSpPr txBox="1">
            <a:spLocks noGrp="1"/>
          </p:cNvSpPr>
          <p:nvPr>
            <p:ph type="body" sz="quarter" idx="13"/>
          </p:nvPr>
        </p:nvSpPr>
        <p:spPr>
          <a:xfrm>
            <a:off x="555826" y="2010551"/>
            <a:ext cx="5811818" cy="1007854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642937">
              <a:lnSpc>
                <a:spcPct val="120000"/>
              </a:lnSpc>
              <a:spcBef>
                <a:spcPts val="600"/>
              </a:spcBef>
              <a:buSzTx/>
              <a:buNone/>
              <a:defRPr sz="3600" b="1">
                <a:solidFill>
                  <a:srgbClr val="0061A8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Double-click to edit</a:t>
            </a:r>
          </a:p>
        </p:txBody>
      </p:sp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xfrm>
            <a:off x="555826" y="336549"/>
            <a:ext cx="23188218" cy="115214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 defTabSz="642937">
              <a:defRPr sz="6400" b="1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54" name="Body Level One…"/>
          <p:cNvSpPr txBox="1">
            <a:spLocks noGrp="1"/>
          </p:cNvSpPr>
          <p:nvPr>
            <p:ph type="body" idx="1"/>
          </p:nvPr>
        </p:nvSpPr>
        <p:spPr>
          <a:xfrm>
            <a:off x="6917335" y="2010551"/>
            <a:ext cx="16826709" cy="1007668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457200" indent="-457200" defTabSz="642937">
              <a:spcBef>
                <a:spcPts val="800"/>
              </a:spcBef>
              <a:buClr>
                <a:srgbClr val="50505F"/>
              </a:buClr>
              <a:buSzPct val="100000"/>
              <a:buFont typeface="Arial"/>
              <a:defRPr sz="52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914400" indent="-457200" defTabSz="642937">
              <a:spcBef>
                <a:spcPts val="800"/>
              </a:spcBef>
              <a:buSzPct val="100000"/>
              <a:buFont typeface="Arial"/>
              <a:buChar char="-"/>
              <a:defRPr sz="44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1371600" indent="-457200" defTabSz="642937">
              <a:spcBef>
                <a:spcPts val="800"/>
              </a:spcBef>
              <a:buClr>
                <a:srgbClr val="50505F"/>
              </a:buClr>
              <a:buSzPct val="100000"/>
              <a:buFont typeface="Arial"/>
              <a:defRPr sz="40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1828800" indent="-457200" defTabSz="642937">
              <a:spcBef>
                <a:spcPts val="800"/>
              </a:spcBef>
              <a:buSzPct val="100000"/>
              <a:buFont typeface="Arial"/>
              <a:buChar char="-"/>
              <a:defRPr sz="36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2286000" indent="-457200" defTabSz="642937">
              <a:spcBef>
                <a:spcPts val="800"/>
              </a:spcBef>
              <a:buClr>
                <a:srgbClr val="50505F"/>
              </a:buClr>
              <a:buSzPct val="100000"/>
              <a:buFont typeface="Arial"/>
              <a:defRPr sz="32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39786" y="13030200"/>
            <a:ext cx="895351" cy="368300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642937">
              <a:lnSpc>
                <a:spcPct val="120000"/>
              </a:lnSpc>
              <a:defRPr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aphicFrame>
        <p:nvGraphicFramePr>
          <p:cNvPr id="56" name="Table"/>
          <p:cNvGraphicFramePr/>
          <p:nvPr/>
        </p:nvGraphicFramePr>
        <p:xfrm>
          <a:off x="1383344" y="13022460"/>
          <a:ext cx="13575511" cy="612140"/>
        </p:xfrm>
        <a:graphic>
          <a:graphicData uri="http://schemas.openxmlformats.org/drawingml/2006/table">
            <a:tbl>
              <a:tblPr>
                <a:tableStyleId>{8F44A2F1-9E1F-4B54-A3A2-5F16C0AD49E2}</a:tableStyleId>
              </a:tblPr>
              <a:tblGrid>
                <a:gridCol w="1704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71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2140">
                <a:tc>
                  <a:txBody>
                    <a:bodyPr/>
                    <a:lstStyle/>
                    <a:p>
                      <a:pPr algn="l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chemeClr val="accent1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  <a:sym typeface="Helvetica"/>
                        </a:rPr>
                        <a:t>Date</a:t>
                      </a:r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chemeClr val="accent1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  <a:sym typeface="Helvetica"/>
                        </a:rPr>
                        <a:t>Presenter I Presentation Title </a:t>
                      </a:r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825" y="12401945"/>
            <a:ext cx="23188220" cy="575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g-2Logo.png" descr="g-2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0817" y="191352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/Cap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Object"/>
          <p:cNvSpPr txBox="1">
            <a:spLocks noGrp="1"/>
          </p:cNvSpPr>
          <p:nvPr>
            <p:ph idx="3"/>
          </p:nvPr>
        </p:nvSpPr>
        <p:spPr>
          <a:xfrm>
            <a:off x="555825" y="2005989"/>
            <a:ext cx="23188221" cy="787166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/>
          <a:p>
            <a:pPr marL="0" indent="0" defTabSz="642937">
              <a:lnSpc>
                <a:spcPct val="120000"/>
              </a:lnSpc>
              <a:spcBef>
                <a:spcPts val="0"/>
              </a:spcBef>
              <a:buSzTx/>
              <a:buNone/>
              <a:defRPr sz="3800">
                <a:solidFill>
                  <a:srgbClr val="636363"/>
                </a:solidFill>
                <a:uFill>
                  <a:solidFill>
                    <a:srgbClr val="40404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66" name="Double-click to edit"/>
          <p:cNvSpPr txBox="1">
            <a:spLocks noGrp="1"/>
          </p:cNvSpPr>
          <p:nvPr>
            <p:ph type="body" sz="quarter" idx="13"/>
          </p:nvPr>
        </p:nvSpPr>
        <p:spPr>
          <a:xfrm>
            <a:off x="555826" y="10109200"/>
            <a:ext cx="23188219" cy="201168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642937">
              <a:lnSpc>
                <a:spcPct val="120000"/>
              </a:lnSpc>
              <a:spcBef>
                <a:spcPts val="600"/>
              </a:spcBef>
              <a:buSzTx/>
              <a:buNone/>
              <a:defRPr sz="3600" b="1">
                <a:solidFill>
                  <a:srgbClr val="0061A8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Double-click to edit</a:t>
            </a:r>
          </a:p>
        </p:txBody>
      </p:sp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39786" y="13030200"/>
            <a:ext cx="895351" cy="368300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642937">
              <a:lnSpc>
                <a:spcPct val="120000"/>
              </a:lnSpc>
              <a:defRPr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aphicFrame>
        <p:nvGraphicFramePr>
          <p:cNvPr id="68" name="Table"/>
          <p:cNvGraphicFramePr/>
          <p:nvPr/>
        </p:nvGraphicFramePr>
        <p:xfrm>
          <a:off x="1383344" y="13022460"/>
          <a:ext cx="13575511" cy="612140"/>
        </p:xfrm>
        <a:graphic>
          <a:graphicData uri="http://schemas.openxmlformats.org/drawingml/2006/table">
            <a:tbl>
              <a:tblPr>
                <a:tableStyleId>{8F44A2F1-9E1F-4B54-A3A2-5F16C0AD49E2}</a:tableStyleId>
              </a:tblPr>
              <a:tblGrid>
                <a:gridCol w="1704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71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2140">
                <a:tc>
                  <a:txBody>
                    <a:bodyPr/>
                    <a:lstStyle/>
                    <a:p>
                      <a:pPr algn="l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chemeClr val="accent1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  <a:sym typeface="Helvetica"/>
                        </a:rPr>
                        <a:t>Date</a:t>
                      </a:r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chemeClr val="accent1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  <a:sym typeface="Helvetica"/>
                        </a:rPr>
                        <a:t>Presenter I Presentation Title </a:t>
                      </a:r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9" name="Title Text"/>
          <p:cNvSpPr txBox="1">
            <a:spLocks noGrp="1"/>
          </p:cNvSpPr>
          <p:nvPr>
            <p:ph type="title"/>
          </p:nvPr>
        </p:nvSpPr>
        <p:spPr>
          <a:xfrm>
            <a:off x="539786" y="336549"/>
            <a:ext cx="23188222" cy="115214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 defTabSz="642937">
              <a:defRPr sz="6400" b="1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pic>
        <p:nvPicPr>
          <p:cNvPr id="7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825" y="12401945"/>
            <a:ext cx="23188220" cy="575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71" name="g-2Logo.png" descr="g-2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0817" y="191352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" name="Table"/>
          <p:cNvGraphicFramePr/>
          <p:nvPr/>
        </p:nvGraphicFramePr>
        <p:xfrm>
          <a:off x="16357600" y="13017500"/>
          <a:ext cx="1828800" cy="508000"/>
        </p:xfrm>
        <a:graphic>
          <a:graphicData uri="http://schemas.openxmlformats.org/drawingml/2006/table">
            <a:tbl>
              <a:tblPr>
                <a:tableStyleId>{2708684C-4D16-4618-839F-0558EEFCDFE6}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algn="l" defTabSz="914400">
                        <a:defRPr>
                          <a:solidFill>
                            <a:schemeClr val="accent1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  <a:sym typeface="Helvetica"/>
                        </a:defRPr>
                      </a:pPr>
                      <a:endParaRPr/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39786" y="13030200"/>
            <a:ext cx="895351" cy="368300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642937">
              <a:lnSpc>
                <a:spcPct val="120000"/>
              </a:lnSpc>
              <a:defRPr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aphicFrame>
        <p:nvGraphicFramePr>
          <p:cNvPr id="80" name="Table"/>
          <p:cNvGraphicFramePr/>
          <p:nvPr/>
        </p:nvGraphicFramePr>
        <p:xfrm>
          <a:off x="1383344" y="13018889"/>
          <a:ext cx="13575511" cy="612140"/>
        </p:xfrm>
        <a:graphic>
          <a:graphicData uri="http://schemas.openxmlformats.org/drawingml/2006/table">
            <a:tbl>
              <a:tblPr>
                <a:tableStyleId>{8F44A2F1-9E1F-4B54-A3A2-5F16C0AD49E2}</a:tableStyleId>
              </a:tblPr>
              <a:tblGrid>
                <a:gridCol w="1704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71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2140">
                <a:tc>
                  <a:txBody>
                    <a:bodyPr/>
                    <a:lstStyle/>
                    <a:p>
                      <a:pPr algn="l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chemeClr val="accent1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  <a:sym typeface="Helvetica"/>
                        </a:rPr>
                        <a:t>Date</a:t>
                      </a:r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chemeClr val="accent1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  <a:sym typeface="Helvetica"/>
                        </a:rPr>
                        <a:t>Presenter I Presentation Title </a:t>
                      </a:r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1" name="Object"/>
          <p:cNvSpPr txBox="1">
            <a:spLocks noGrp="1"/>
          </p:cNvSpPr>
          <p:nvPr>
            <p:ph idx="3"/>
          </p:nvPr>
        </p:nvSpPr>
        <p:spPr>
          <a:xfrm>
            <a:off x="539786" y="963072"/>
            <a:ext cx="23188219" cy="1097492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/>
          <a:p>
            <a:pPr marL="0" indent="0" defTabSz="642937">
              <a:lnSpc>
                <a:spcPct val="120000"/>
              </a:lnSpc>
              <a:spcBef>
                <a:spcPts val="0"/>
              </a:spcBef>
              <a:buSzTx/>
              <a:buNone/>
              <a:defRPr sz="3800">
                <a:solidFill>
                  <a:srgbClr val="636363"/>
                </a:solidFill>
                <a:uFill>
                  <a:solidFill>
                    <a:srgbClr val="40404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pic>
        <p:nvPicPr>
          <p:cNvPr id="8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825" y="12401945"/>
            <a:ext cx="23188220" cy="575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83" name="g-2Logo.png" descr="g-2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0817" y="191352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Title Text"/>
          <p:cNvSpPr txBox="1">
            <a:spLocks noGrp="1"/>
          </p:cNvSpPr>
          <p:nvPr>
            <p:ph type="title"/>
          </p:nvPr>
        </p:nvSpPr>
        <p:spPr>
          <a:xfrm>
            <a:off x="1689100" y="0"/>
            <a:ext cx="21005800" cy="1905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76BA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0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>
                <a:solidFill>
                  <a:srgbClr val="5E5E5E"/>
                </a:solidFill>
              </a:defRPr>
            </a:lvl1pPr>
            <a:lvl2pPr marL="1117600" indent="-558800">
              <a:spcBef>
                <a:spcPts val="4500"/>
              </a:spcBef>
              <a:defRPr sz="3800">
                <a:solidFill>
                  <a:srgbClr val="5E5E5E"/>
                </a:solidFill>
              </a:defRPr>
            </a:lvl2pPr>
            <a:lvl3pPr marL="1676400" indent="-558800">
              <a:spcBef>
                <a:spcPts val="4500"/>
              </a:spcBef>
              <a:defRPr sz="3800">
                <a:solidFill>
                  <a:srgbClr val="5E5E5E"/>
                </a:solidFill>
              </a:defRPr>
            </a:lvl3pPr>
            <a:lvl4pPr marL="2235200" indent="-558800">
              <a:spcBef>
                <a:spcPts val="4500"/>
              </a:spcBef>
              <a:defRPr sz="3800">
                <a:solidFill>
                  <a:srgbClr val="5E5E5E"/>
                </a:solidFill>
              </a:defRPr>
            </a:lvl4pPr>
            <a:lvl5pPr marL="2794000" indent="-558800">
              <a:spcBef>
                <a:spcPts val="4500"/>
              </a:spcBef>
              <a:defRPr sz="3800">
                <a:solidFill>
                  <a:srgbClr val="5E5E5E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583899" y="13004800"/>
            <a:ext cx="453239" cy="46105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Image"/>
          <p:cNvSpPr>
            <a:spLocks noGrp="1"/>
          </p:cNvSpPr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3" name="Title Text"/>
          <p:cNvSpPr txBox="1">
            <a:spLocks noGrp="1"/>
          </p:cNvSpPr>
          <p:nvPr>
            <p:ph type="title"/>
          </p:nvPr>
        </p:nvSpPr>
        <p:spPr>
          <a:xfrm>
            <a:off x="1689100" y="0"/>
            <a:ext cx="21005800" cy="1905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76BA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>
                <a:solidFill>
                  <a:srgbClr val="4D4C4D"/>
                </a:solidFill>
              </a:defRPr>
            </a:lvl1pPr>
            <a:lvl2pPr marL="1117600" indent="-558800">
              <a:spcBef>
                <a:spcPts val="4500"/>
              </a:spcBef>
              <a:defRPr sz="3800">
                <a:solidFill>
                  <a:srgbClr val="4D4C4D"/>
                </a:solidFill>
              </a:defRPr>
            </a:lvl2pPr>
            <a:lvl3pPr marL="1676400" indent="-558800">
              <a:spcBef>
                <a:spcPts val="4500"/>
              </a:spcBef>
              <a:defRPr sz="3800">
                <a:solidFill>
                  <a:srgbClr val="4D4C4D"/>
                </a:solidFill>
              </a:defRPr>
            </a:lvl3pPr>
            <a:lvl4pPr marL="2235200" indent="-558800">
              <a:spcBef>
                <a:spcPts val="4500"/>
              </a:spcBef>
              <a:defRPr sz="3800">
                <a:solidFill>
                  <a:srgbClr val="4D4C4D"/>
                </a:solidFill>
              </a:defRPr>
            </a:lvl4pPr>
            <a:lvl5pPr marL="2794000" indent="-558800">
              <a:spcBef>
                <a:spcPts val="4500"/>
              </a:spcBef>
              <a:defRPr sz="3800">
                <a:solidFill>
                  <a:srgbClr val="4D4C4D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583899" y="13004800"/>
            <a:ext cx="453239" cy="46105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Image"/>
          <p:cNvSpPr>
            <a:spLocks noGrp="1"/>
          </p:cNvSpPr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3" name="Title Text"/>
          <p:cNvSpPr txBox="1">
            <a:spLocks noGrp="1"/>
          </p:cNvSpPr>
          <p:nvPr>
            <p:ph type="title"/>
          </p:nvPr>
        </p:nvSpPr>
        <p:spPr>
          <a:xfrm>
            <a:off x="1689100" y="0"/>
            <a:ext cx="21005800" cy="1905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76BA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>
                <a:solidFill>
                  <a:srgbClr val="4D4C4D"/>
                </a:solidFill>
              </a:defRPr>
            </a:lvl1pPr>
            <a:lvl2pPr marL="1117600" indent="-558800">
              <a:spcBef>
                <a:spcPts val="4500"/>
              </a:spcBef>
              <a:defRPr sz="3800">
                <a:solidFill>
                  <a:srgbClr val="4D4C4D"/>
                </a:solidFill>
              </a:defRPr>
            </a:lvl2pPr>
            <a:lvl3pPr marL="1676400" indent="-558800">
              <a:spcBef>
                <a:spcPts val="4500"/>
              </a:spcBef>
              <a:defRPr sz="3800">
                <a:solidFill>
                  <a:srgbClr val="4D4C4D"/>
                </a:solidFill>
              </a:defRPr>
            </a:lvl3pPr>
            <a:lvl4pPr marL="2235200" indent="-558800">
              <a:spcBef>
                <a:spcPts val="4500"/>
              </a:spcBef>
              <a:defRPr sz="3800">
                <a:solidFill>
                  <a:srgbClr val="4D4C4D"/>
                </a:solidFill>
              </a:defRPr>
            </a:lvl4pPr>
            <a:lvl5pPr marL="2794000" indent="-558800">
              <a:spcBef>
                <a:spcPts val="4500"/>
              </a:spcBef>
              <a:defRPr sz="3800">
                <a:solidFill>
                  <a:srgbClr val="4D4C4D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Image"/>
          <p:cNvSpPr>
            <a:spLocks noGrp="1"/>
          </p:cNvSpPr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583899" y="13004800"/>
            <a:ext cx="453239" cy="4610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494999" y="13004800"/>
            <a:ext cx="453239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825500">
              <a:lnSpc>
                <a:spcPct val="100000"/>
              </a:lnSpc>
              <a:defRPr sz="2400">
                <a:solidFill>
                  <a:srgbClr val="0076BA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transition spd="med"/>
  <p:hf hdr="0" ftr="0" dt="0"/>
  <p:txStyles>
    <p:title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7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7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31.png"/><Relationship Id="rId7" Type="http://schemas.openxmlformats.org/officeDocument/2006/relationships/image" Target="../media/image99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emf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7" Type="http://schemas.openxmlformats.org/officeDocument/2006/relationships/image" Target="../media/image4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gif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7" Type="http://schemas.openxmlformats.org/officeDocument/2006/relationships/image" Target="../media/image58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gif"/><Relationship Id="rId5" Type="http://schemas.openxmlformats.org/officeDocument/2006/relationships/image" Target="../media/image56.png"/><Relationship Id="rId4" Type="http://schemas.openxmlformats.org/officeDocument/2006/relationships/image" Target="../media/image5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emf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1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emf"/><Relationship Id="rId5" Type="http://schemas.openxmlformats.org/officeDocument/2006/relationships/image" Target="../media/image64.png"/><Relationship Id="rId4" Type="http://schemas.openxmlformats.org/officeDocument/2006/relationships/image" Target="../media/image117.png"/><Relationship Id="rId9" Type="http://schemas.openxmlformats.org/officeDocument/2006/relationships/image" Target="../media/image68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3" Type="http://schemas.openxmlformats.org/officeDocument/2006/relationships/image" Target="../media/image69.png"/><Relationship Id="rId7" Type="http://schemas.openxmlformats.org/officeDocument/2006/relationships/image" Target="../media/image67.png"/><Relationship Id="rId2" Type="http://schemas.openxmlformats.org/officeDocument/2006/relationships/image" Target="../media/image1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emf"/><Relationship Id="rId4" Type="http://schemas.openxmlformats.org/officeDocument/2006/relationships/image" Target="../media/image117.png"/><Relationship Id="rId9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2.png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aps.org/prl/abstract/10.1103/PhysRevLett.126.141801" TargetMode="External"/><Relationship Id="rId2" Type="http://schemas.openxmlformats.org/officeDocument/2006/relationships/hyperlink" Target="https://journals.aps.org/prl/abstract/10.1103/PhysRevLett.131.161802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0.png"/><Relationship Id="rId4" Type="http://schemas.openxmlformats.org/officeDocument/2006/relationships/hyperlink" Target="https://journals.aps.org/prl/abstract/10.1103/7clf-sm2v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sciencedirect.com/science/article/pii/S0370157320302556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46.png"/><Relationship Id="rId4" Type="http://schemas.openxmlformats.org/officeDocument/2006/relationships/image" Target="../media/image16.em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jpeg"/><Relationship Id="rId12" Type="http://schemas.openxmlformats.org/officeDocument/2006/relationships/image" Target="../media/image12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11" Type="http://schemas.openxmlformats.org/officeDocument/2006/relationships/image" Target="../media/image119.png"/><Relationship Id="rId5" Type="http://schemas.openxmlformats.org/officeDocument/2006/relationships/image" Target="../media/image112.jpeg"/><Relationship Id="rId10" Type="http://schemas.openxmlformats.org/officeDocument/2006/relationships/image" Target="../media/image118.png"/><Relationship Id="rId4" Type="http://schemas.openxmlformats.org/officeDocument/2006/relationships/image" Target="../media/image111.png"/><Relationship Id="rId9" Type="http://schemas.openxmlformats.org/officeDocument/2006/relationships/image" Target="../media/image116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doi.org/10.1016/j.physrep.2025.08.002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David Flay, University of Massachusetts, Amherst…"/>
          <p:cNvSpPr txBox="1">
            <a:spLocks noGrp="1"/>
          </p:cNvSpPr>
          <p:nvPr>
            <p:ph type="body" idx="13"/>
          </p:nvPr>
        </p:nvSpPr>
        <p:spPr>
          <a:xfrm>
            <a:off x="-19049" y="11144250"/>
            <a:ext cx="24383998" cy="2609850"/>
          </a:xfrm>
          <a:prstGeom prst="rect">
            <a:avLst/>
          </a:prstGeom>
        </p:spPr>
        <p:txBody>
          <a:bodyPr/>
          <a:lstStyle/>
          <a:p>
            <a:pPr marL="0" indent="0" algn="ctr" defTabSz="642937">
              <a:lnSpc>
                <a:spcPct val="120000"/>
              </a:lnSpc>
              <a:spcBef>
                <a:spcPts val="0"/>
              </a:spcBef>
              <a:buSzTx/>
              <a:buNone/>
              <a:defRPr sz="42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/>
              <a:t>Breese Quinn</a:t>
            </a:r>
            <a:r>
              <a:rPr dirty="0"/>
              <a:t>, University of </a:t>
            </a:r>
            <a:r>
              <a:rPr lang="en-US" dirty="0"/>
              <a:t>Mississippi</a:t>
            </a:r>
            <a:endParaRPr dirty="0"/>
          </a:p>
          <a:p>
            <a:pPr marL="0" indent="0" algn="ctr" defTabSz="642937">
              <a:lnSpc>
                <a:spcPct val="120000"/>
              </a:lnSpc>
              <a:spcBef>
                <a:spcPts val="0"/>
              </a:spcBef>
              <a:buSzTx/>
              <a:buNone/>
              <a:defRPr sz="42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/>
              <a:t>14th International Workshop on </a:t>
            </a:r>
            <a:r>
              <a:rPr lang="en-US" dirty="0" err="1"/>
              <a:t>e⁺e</a:t>
            </a:r>
            <a:r>
              <a:rPr lang="en-US" dirty="0"/>
              <a:t>⁻ collisions from Phi to Psi </a:t>
            </a:r>
          </a:p>
          <a:p>
            <a:pPr marL="0" indent="0" algn="ctr" defTabSz="642937">
              <a:lnSpc>
                <a:spcPct val="120000"/>
              </a:lnSpc>
              <a:spcBef>
                <a:spcPts val="0"/>
              </a:spcBef>
              <a:buSzTx/>
              <a:buNone/>
              <a:defRPr sz="42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/>
              <a:t>June 8, 2026</a:t>
            </a:r>
            <a:endParaRPr dirty="0"/>
          </a:p>
        </p:txBody>
      </p:sp>
      <p:sp>
        <p:nvSpPr>
          <p:cNvPr id="177" name="Measuring the Anomalous Magnetic Moment of the Muon"/>
          <p:cNvSpPr txBox="1">
            <a:spLocks noGrp="1"/>
          </p:cNvSpPr>
          <p:nvPr>
            <p:ph type="body" idx="14"/>
          </p:nvPr>
        </p:nvSpPr>
        <p:spPr>
          <a:xfrm>
            <a:off x="-19048" y="9405448"/>
            <a:ext cx="24383998" cy="173880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Final Results from the Fermilab Muon g-2 Experiment</a:t>
            </a:r>
            <a:endParaRPr dirty="0"/>
          </a:p>
        </p:txBody>
      </p:sp>
      <p:pic>
        <p:nvPicPr>
          <p:cNvPr id="6" name="g-2Logo.png" descr="g-2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0817" y="11617373"/>
            <a:ext cx="2325991" cy="1650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D7B7ED-70AF-4509-CA1A-55A5D39FF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9847" y="11469810"/>
            <a:ext cx="1635591" cy="205362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Main Idea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8336" y="1912625"/>
            <a:ext cx="6242014" cy="10166989"/>
          </a:xfrm>
        </p:spPr>
        <p:txBody>
          <a:bodyPr/>
          <a:lstStyle/>
          <a:p>
            <a:r>
              <a:rPr lang="en-US" dirty="0"/>
              <a:t>Store muons in the ring</a:t>
            </a:r>
          </a:p>
          <a:p>
            <a:r>
              <a:rPr lang="en-US" dirty="0"/>
              <a:t>The spins </a:t>
            </a:r>
            <a:r>
              <a:rPr lang="en-US" dirty="0" err="1"/>
              <a:t>precess</a:t>
            </a:r>
            <a:r>
              <a:rPr lang="en-US" dirty="0"/>
              <a:t> like a top about the magnetic field as they circulate around the ring</a:t>
            </a:r>
          </a:p>
          <a:p>
            <a:r>
              <a:rPr lang="en-US" dirty="0"/>
              <a:t>So how are we able to </a:t>
            </a:r>
            <a:r>
              <a:rPr lang="en-US" i="1" dirty="0"/>
              <a:t>observe</a:t>
            </a:r>
            <a:r>
              <a:rPr lang="en-US" dirty="0"/>
              <a:t> this and </a:t>
            </a:r>
            <a:r>
              <a:rPr lang="en-US" i="1" dirty="0"/>
              <a:t>measure</a:t>
            </a:r>
            <a:r>
              <a:rPr lang="en-US" dirty="0"/>
              <a:t> </a:t>
            </a:r>
            <a:r>
              <a:rPr lang="en-US" i="1" dirty="0"/>
              <a:t>a</a:t>
            </a:r>
            <a:r>
              <a:rPr lang="el-GR" i="1" baseline="-25000" dirty="0"/>
              <a:t>μ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FCAFE8-135F-6243-A414-D17D82F3A8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77"/>
          <a:stretch/>
        </p:blipFill>
        <p:spPr>
          <a:xfrm>
            <a:off x="6588703" y="1912625"/>
            <a:ext cx="17239699" cy="10660375"/>
          </a:xfrm>
          <a:prstGeom prst="rect">
            <a:avLst/>
          </a:prstGeom>
        </p:spPr>
      </p:pic>
      <p:pic>
        <p:nvPicPr>
          <p:cNvPr id="15" name="Picture 14" descr="Gyroscope_precession.gif">
            <a:extLst>
              <a:ext uri="{FF2B5EF4-FFF2-40B4-BE49-F238E27FC236}">
                <a16:creationId xmlns:a16="http://schemas.microsoft.com/office/drawing/2014/main" id="{34CF8D0A-7A36-3D4F-AD39-EDE91F87CC6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829658" y="3028167"/>
            <a:ext cx="1572760" cy="157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4540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99 -0.03507 C 0.02559 -0.03507 0.13268 0.07882 0.13268 0.21957 C 0.13268 0.36031 0.02559 0.47466 -0.10599 0.47466 C -0.23796 0.47466 -0.34466 0.36031 -0.34466 0.21957 C -0.34466 0.07882 -0.23796 -0.03507 -0.10599 -0.03507 Z " pathEditMode="relative" rAng="0" ptsTypes="AAAAA">
                                      <p:cBhvr>
                                        <p:cTn id="6" dur="1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Key Principles of Storage Ring Muon g-2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539786" y="1912625"/>
                <a:ext cx="14900126" cy="10166989"/>
              </a:xfrm>
            </p:spPr>
            <p:txBody>
              <a:bodyPr/>
              <a:lstStyle/>
              <a:p>
                <a:pPr marL="914400" indent="-914400">
                  <a:buFont typeface="+mj-lt"/>
                  <a:buAutoNum type="arabicPeriod"/>
                </a:pPr>
                <a:r>
                  <a:rPr lang="en-US" sz="4400" dirty="0"/>
                  <a:t>Muons from forward decay of </a:t>
                </a:r>
                <a:r>
                  <a:rPr lang="en-US" sz="4400" dirty="0" err="1"/>
                  <a:t>pions</a:t>
                </a:r>
                <a:r>
                  <a:rPr lang="en-US" sz="4400" dirty="0"/>
                  <a:t> produced from a proton beam on target are about 97% polarized.</a:t>
                </a:r>
              </a:p>
              <a:p>
                <a:pPr marL="0" indent="0">
                  <a:buNone/>
                </a:pPr>
                <a:endParaRPr lang="en-US" sz="4800" dirty="0"/>
              </a:p>
              <a:p>
                <a:pPr marL="914400" indent="-914400">
                  <a:buFont typeface="+mj-lt"/>
                  <a:buAutoNum type="arabicPeriod" startAt="2"/>
                </a:pPr>
                <a:r>
                  <a:rPr lang="en-US" sz="4400" dirty="0"/>
                  <a:t>The </a:t>
                </a:r>
                <a:r>
                  <a:rPr lang="en-US" sz="4400" b="1" dirty="0">
                    <a:solidFill>
                      <a:schemeClr val="accent2">
                        <a:lumMod val="75000"/>
                      </a:schemeClr>
                    </a:solidFill>
                  </a:rPr>
                  <a:t>anomalous magnetic moment </a:t>
                </a:r>
                <a:r>
                  <a:rPr lang="en-US" sz="4400" dirty="0"/>
                  <a:t>is roughly proportional to the </a:t>
                </a:r>
                <a:r>
                  <a:rPr lang="en-US" sz="4400" b="1" dirty="0">
                    <a:solidFill>
                      <a:srgbClr val="7030A0"/>
                    </a:solidFill>
                  </a:rPr>
                  <a:t>anomalous precession frequency</a:t>
                </a:r>
              </a:p>
              <a:p>
                <a:pPr marL="0" indent="0">
                  <a:buNone/>
                </a:pPr>
                <a:r>
                  <a:rPr lang="en-US" sz="4000" dirty="0"/>
                  <a:t>  Cyclotron (mom. precession) </a:t>
                </a:r>
                <a:r>
                  <a:rPr lang="en-US" sz="4000" dirty="0" err="1"/>
                  <a:t>freq</a:t>
                </a:r>
                <a:r>
                  <a:rPr lang="en-US" sz="4000" dirty="0"/>
                  <a:t>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4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𝑒𝐵</m:t>
                        </m:r>
                      </m:num>
                      <m:den>
                        <m:sSub>
                          <m:sSubPr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44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𝛾</m:t>
                        </m:r>
                      </m:den>
                    </m:f>
                  </m:oMath>
                </a14:m>
                <a:endParaRPr lang="en-US" sz="4000" dirty="0"/>
              </a:p>
              <a:p>
                <a:pPr marL="0" indent="0">
                  <a:buNone/>
                </a:pPr>
                <a:r>
                  <a:rPr lang="en-US" sz="4000" dirty="0"/>
                  <a:t>                       Spin precession </a:t>
                </a:r>
                <a:r>
                  <a:rPr lang="en-US" sz="4000" dirty="0" err="1"/>
                  <a:t>freq</a:t>
                </a:r>
                <a:r>
                  <a:rPr lang="en-US" sz="4000" dirty="0"/>
                  <a:t>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44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4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44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𝑒𝐵</m:t>
                        </m:r>
                      </m:num>
                      <m:den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44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4400" i="1">
                        <a:latin typeface="Cambria Math" panose="02040503050406030204" pitchFamily="18" charset="0"/>
                      </a:rPr>
                      <m:t>+(1−</m:t>
                    </m:r>
                    <m:r>
                      <a:rPr lang="en-US" sz="4400" i="1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4400" i="1"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𝑒𝐵</m:t>
                        </m:r>
                      </m:num>
                      <m:den>
                        <m:sSub>
                          <m:sSubPr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44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𝛾</m:t>
                        </m:r>
                      </m:den>
                    </m:f>
                  </m:oMath>
                </a14:m>
                <a:endParaRPr lang="en-US" sz="4000" dirty="0"/>
              </a:p>
              <a:p>
                <a:pPr marL="0" indent="0">
                  <a:buNone/>
                </a:pPr>
                <a:r>
                  <a:rPr lang="en-US" sz="4000" dirty="0"/>
                  <a:t>          Anomalous precession </a:t>
                </a:r>
                <a:r>
                  <a:rPr lang="en-US" sz="4000" dirty="0" err="1"/>
                  <a:t>freq</a:t>
                </a:r>
                <a:r>
                  <a:rPr lang="en-US" sz="4000" dirty="0"/>
                  <a:t>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sz="4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  <m:r>
                      <a:rPr lang="en-US" sz="4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440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44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4400" i="1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4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44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sz="4400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sub>
                    </m:sSub>
                    <m:f>
                      <m:fPr>
                        <m:ctrlPr>
                          <a:rPr lang="en-US" sz="4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num>
                      <m:den>
                        <m:sSub>
                          <m:sSubPr>
                            <m:ctrlPr>
                              <a:rPr lang="en-US" sz="4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4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sz="4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sz="4400" dirty="0"/>
                  <a:t> </a:t>
                </a:r>
                <a:r>
                  <a:rPr lang="en-US" sz="4000" dirty="0"/>
                  <a:t>	                                 	                                (simplified)</a:t>
                </a:r>
              </a:p>
              <a:p>
                <a:pPr marL="0" indent="0">
                  <a:buNone/>
                </a:pPr>
                <a:endParaRPr lang="en-US" sz="4000" dirty="0"/>
              </a:p>
              <a:p>
                <a:pPr marL="914400" indent="-914400">
                  <a:buFont typeface="+mj-lt"/>
                  <a:buAutoNum type="arabicPeriod"/>
                </a:pPr>
                <a:endParaRPr lang="en-US" sz="6600" dirty="0"/>
              </a:p>
              <a:p>
                <a:pPr lvl="1"/>
                <a:r>
                  <a:rPr lang="en-US" sz="3600" dirty="0">
                    <a:solidFill>
                      <a:srgbClr val="000000"/>
                    </a:solidFill>
                  </a:rPr>
                  <a:t>800x more sensitive than rest muon experiments that measure </a:t>
                </a:r>
                <a:r>
                  <a:rPr lang="en-US" sz="3600" i="1" dirty="0">
                    <a:solidFill>
                      <a:srgbClr val="000000"/>
                    </a:solidFill>
                  </a:rPr>
                  <a:t>g</a:t>
                </a:r>
              </a:p>
              <a:p>
                <a:pPr marL="914400" indent="-914400">
                  <a:buFont typeface="+mj-lt"/>
                  <a:buAutoNum type="arabicPeriod"/>
                </a:pPr>
                <a:endParaRPr lang="en-US" sz="4400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39786" y="1912625"/>
                <a:ext cx="14900126" cy="10166989"/>
              </a:xfrm>
              <a:blipFill>
                <a:blip r:embed="rId2"/>
                <a:stretch>
                  <a:fillRect l="-2128" t="-1739" b="-3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11</a:t>
            </a:fld>
            <a:endParaRPr lang="en-US"/>
          </a:p>
        </p:txBody>
      </p:sp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16373362" y="3839204"/>
            <a:ext cx="5229338" cy="275595"/>
            <a:chOff x="3943" y="803"/>
            <a:chExt cx="879" cy="47"/>
          </a:xfrm>
        </p:grpSpPr>
        <p:sp>
          <p:nvSpPr>
            <p:cNvPr id="7" name="Line 11"/>
            <p:cNvSpPr>
              <a:spLocks noChangeShapeType="1"/>
            </p:cNvSpPr>
            <p:nvPr/>
          </p:nvSpPr>
          <p:spPr bwMode="auto">
            <a:xfrm flipH="1">
              <a:off x="3943" y="850"/>
              <a:ext cx="336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 b="1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" name="Line 12"/>
            <p:cNvSpPr>
              <a:spLocks noChangeShapeType="1"/>
            </p:cNvSpPr>
            <p:nvPr/>
          </p:nvSpPr>
          <p:spPr bwMode="auto">
            <a:xfrm>
              <a:off x="4487" y="847"/>
              <a:ext cx="335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 b="1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" name="Line 13"/>
            <p:cNvSpPr>
              <a:spLocks noChangeShapeType="1"/>
            </p:cNvSpPr>
            <p:nvPr/>
          </p:nvSpPr>
          <p:spPr bwMode="auto">
            <a:xfrm flipH="1">
              <a:off x="4046" y="804"/>
              <a:ext cx="186" cy="0"/>
            </a:xfrm>
            <a:prstGeom prst="line">
              <a:avLst/>
            </a:prstGeom>
            <a:noFill/>
            <a:ln w="57150">
              <a:solidFill>
                <a:srgbClr val="3333FF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 b="1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" name="Line 14"/>
            <p:cNvSpPr>
              <a:spLocks noChangeShapeType="1"/>
            </p:cNvSpPr>
            <p:nvPr/>
          </p:nvSpPr>
          <p:spPr bwMode="auto">
            <a:xfrm>
              <a:off x="4533" y="803"/>
              <a:ext cx="187" cy="0"/>
            </a:xfrm>
            <a:prstGeom prst="line">
              <a:avLst/>
            </a:prstGeom>
            <a:noFill/>
            <a:ln w="57150">
              <a:solidFill>
                <a:srgbClr val="3333FF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 b="1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34" name="Freeform 33"/>
          <p:cNvSpPr/>
          <p:nvPr/>
        </p:nvSpPr>
        <p:spPr>
          <a:xfrm>
            <a:off x="8782050" y="8772318"/>
            <a:ext cx="5715000" cy="2076450"/>
          </a:xfrm>
          <a:custGeom>
            <a:avLst/>
            <a:gdLst>
              <a:gd name="connsiteX0" fmla="*/ 0 w 5143500"/>
              <a:gd name="connsiteY0" fmla="*/ 76200 h 2152650"/>
              <a:gd name="connsiteX1" fmla="*/ 38100 w 5143500"/>
              <a:gd name="connsiteY1" fmla="*/ 2152650 h 2152650"/>
              <a:gd name="connsiteX2" fmla="*/ 5143500 w 5143500"/>
              <a:gd name="connsiteY2" fmla="*/ 2133600 h 2152650"/>
              <a:gd name="connsiteX3" fmla="*/ 5124450 w 5143500"/>
              <a:gd name="connsiteY3" fmla="*/ 0 h 2152650"/>
              <a:gd name="connsiteX4" fmla="*/ 5124450 w 5143500"/>
              <a:gd name="connsiteY4" fmla="*/ 76200 h 215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43500" h="2152650">
                <a:moveTo>
                  <a:pt x="0" y="76200"/>
                </a:moveTo>
                <a:lnTo>
                  <a:pt x="38100" y="2152650"/>
                </a:lnTo>
                <a:lnTo>
                  <a:pt x="5143500" y="2133600"/>
                </a:lnTo>
                <a:lnTo>
                  <a:pt x="5124450" y="0"/>
                </a:lnTo>
                <a:lnTo>
                  <a:pt x="5124450" y="76200"/>
                </a:lnTo>
              </a:path>
            </a:pathLst>
          </a:custGeom>
          <a:noFill/>
          <a:ln w="57150" cap="flat">
            <a:solidFill>
              <a:srgbClr val="7030A0"/>
            </a:solidFill>
            <a:prstDash val="solid"/>
            <a:round/>
            <a:headEnd type="triangle" w="med" len="med"/>
            <a:tailEnd type="triangl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12858750" y="8934450"/>
            <a:ext cx="0" cy="904875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dist="254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TextBox 36"/>
          <p:cNvSpPr txBox="1"/>
          <p:nvPr/>
        </p:nvSpPr>
        <p:spPr>
          <a:xfrm>
            <a:off x="9907620" y="10773412"/>
            <a:ext cx="3768660" cy="9807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b="0" i="0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Measure these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1390280" y="9772865"/>
            <a:ext cx="2718693" cy="9807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To get this</a:t>
            </a:r>
          </a:p>
        </p:txBody>
      </p:sp>
      <p:sp>
        <p:nvSpPr>
          <p:cNvPr id="44" name="Oval 43"/>
          <p:cNvSpPr/>
          <p:nvPr/>
        </p:nvSpPr>
        <p:spPr>
          <a:xfrm>
            <a:off x="21824034" y="3464394"/>
            <a:ext cx="962555" cy="1038698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0000">
                <a:schemeClr val="accent5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rgbClr val="000000"/>
                </a:solidFill>
                <a:latin typeface="Symbol" pitchFamily="18" charset="2"/>
                <a:cs typeface="Arial" pitchFamily="34" charset="0"/>
              </a:rPr>
              <a:t>m</a:t>
            </a:r>
            <a:r>
              <a:rPr lang="en-US" sz="3600" b="1" baseline="30000" dirty="0">
                <a:solidFill>
                  <a:srgbClr val="000000"/>
                </a:solidFill>
                <a:latin typeface="Symbol" pitchFamily="18" charset="2"/>
                <a:cs typeface="Arial" pitchFamily="34" charset="0"/>
              </a:rPr>
              <a:t>+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404040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  <a:sym typeface="Helvetica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15372078" y="3569303"/>
            <a:ext cx="667288" cy="828881"/>
            <a:chOff x="15479554" y="3107902"/>
            <a:chExt cx="667288" cy="828881"/>
          </a:xfrm>
        </p:grpSpPr>
        <p:sp>
          <p:nvSpPr>
            <p:cNvPr id="45" name="Oval 44"/>
            <p:cNvSpPr/>
            <p:nvPr/>
          </p:nvSpPr>
          <p:spPr>
            <a:xfrm>
              <a:off x="15479554" y="3216709"/>
              <a:ext cx="667288" cy="720074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0000">
                  <a:srgbClr val="00B050"/>
                </a:gs>
              </a:gsLst>
              <a:path path="circle">
                <a:fillToRect l="50000" t="50000" r="50000" b="50000"/>
              </a:path>
            </a:gra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algn="ctr">
                <a:lnSpc>
                  <a:spcPct val="100000"/>
                </a:lnSpc>
              </a:pPr>
              <a:endParaRPr kumimoji="0" lang="en-US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40404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5541099" y="3107902"/>
              <a:ext cx="479618" cy="8288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solidFill>
                    <a:srgbClr val="000000"/>
                  </a:solidFill>
                  <a:latin typeface="Symbol" pitchFamily="18" charset="2"/>
                  <a:cs typeface="Arial" pitchFamily="34" charset="0"/>
                </a:rPr>
                <a:t>n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48" name="Oval 47"/>
          <p:cNvSpPr/>
          <p:nvPr/>
        </p:nvSpPr>
        <p:spPr>
          <a:xfrm>
            <a:off x="18496839" y="3577859"/>
            <a:ext cx="962555" cy="1038698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0000">
                <a:srgbClr val="7030A0"/>
              </a:gs>
            </a:gsLst>
            <a:path path="circle">
              <a:fillToRect l="50000" t="50000" r="50000" b="50000"/>
            </a:path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l-GR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n-US" sz="3600" b="1" baseline="30000" dirty="0">
                <a:solidFill>
                  <a:srgbClr val="000000"/>
                </a:solidFill>
                <a:latin typeface="Symbol" pitchFamily="18" charset="2"/>
                <a:cs typeface="Arial" pitchFamily="34" charset="0"/>
              </a:rPr>
              <a:t>+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404040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  <a:sym typeface="Helvetica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9128443" y="1837975"/>
            <a:ext cx="962555" cy="1038698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0000">
                <a:srgbClr val="7030A0"/>
              </a:gs>
            </a:gsLst>
            <a:path path="circle">
              <a:fillToRect l="50000" t="50000" r="50000" b="50000"/>
            </a:path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l-GR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n-US" sz="3600" b="1" baseline="30000" dirty="0">
                <a:solidFill>
                  <a:srgbClr val="000000"/>
                </a:solidFill>
                <a:latin typeface="Symbol" pitchFamily="18" charset="2"/>
                <a:cs typeface="Arial" pitchFamily="34" charset="0"/>
              </a:rPr>
              <a:t>+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404040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  <a:sym typeface="Helvetica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15174136" y="1821254"/>
            <a:ext cx="962555" cy="1038698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0000">
                <a:srgbClr val="7030A0"/>
              </a:gs>
            </a:gsLst>
            <a:path path="circle">
              <a:fillToRect l="50000" t="50000" r="50000" b="50000"/>
            </a:path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404040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  <a:sym typeface="Helvetica"/>
            </a:endParaRPr>
          </a:p>
        </p:txBody>
      </p:sp>
      <p:sp>
        <p:nvSpPr>
          <p:cNvPr id="52" name="Flowchart: Direct Access Storage 51"/>
          <p:cNvSpPr/>
          <p:nvPr/>
        </p:nvSpPr>
        <p:spPr>
          <a:xfrm>
            <a:off x="17174641" y="1519033"/>
            <a:ext cx="787188" cy="1643140"/>
          </a:xfrm>
          <a:prstGeom prst="flowChartMagneticDrum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0000">
                <a:schemeClr val="bg2">
                  <a:lumMod val="75000"/>
                </a:schemeClr>
              </a:gs>
            </a:gsLst>
            <a:path path="circle">
              <a:fillToRect l="50000" t="50000" r="50000" b="50000"/>
            </a:path>
          </a:gradFill>
          <a:ln w="25400" cap="flat">
            <a:solidFill>
              <a:srgbClr val="0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600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>
                <a:solidFill>
                  <a:srgbClr val="404040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21342756" y="1865583"/>
            <a:ext cx="962555" cy="1038698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0000">
                <a:schemeClr val="accent5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rgbClr val="000000"/>
                </a:solidFill>
                <a:latin typeface="Symbol" pitchFamily="18" charset="2"/>
                <a:cs typeface="Arial" pitchFamily="34" charset="0"/>
              </a:rPr>
              <a:t>m</a:t>
            </a:r>
            <a:r>
              <a:rPr lang="en-US" sz="3600" b="1" baseline="30000" dirty="0">
                <a:solidFill>
                  <a:srgbClr val="000000"/>
                </a:solidFill>
                <a:latin typeface="Symbol" pitchFamily="18" charset="2"/>
                <a:cs typeface="Arial" pitchFamily="34" charset="0"/>
              </a:rPr>
              <a:t>+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404040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  <a:sym typeface="Helvetica"/>
            </a:endParaRPr>
          </a:p>
        </p:txBody>
      </p:sp>
      <p:sp>
        <p:nvSpPr>
          <p:cNvPr id="54" name="Line 13"/>
          <p:cNvSpPr>
            <a:spLocks noChangeShapeType="1"/>
          </p:cNvSpPr>
          <p:nvPr/>
        </p:nvSpPr>
        <p:spPr bwMode="auto">
          <a:xfrm flipH="1" flipV="1">
            <a:off x="16230198" y="2357324"/>
            <a:ext cx="847500" cy="4876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5" name="Line 13"/>
          <p:cNvSpPr>
            <a:spLocks noChangeShapeType="1"/>
          </p:cNvSpPr>
          <p:nvPr/>
        </p:nvSpPr>
        <p:spPr bwMode="auto">
          <a:xfrm flipH="1" flipV="1">
            <a:off x="18121386" y="2338165"/>
            <a:ext cx="847500" cy="4876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6" name="Line 13"/>
          <p:cNvSpPr>
            <a:spLocks noChangeShapeType="1"/>
          </p:cNvSpPr>
          <p:nvPr/>
        </p:nvSpPr>
        <p:spPr bwMode="auto">
          <a:xfrm flipH="1">
            <a:off x="18152279" y="2076450"/>
            <a:ext cx="816607" cy="280874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7" name="Line 13"/>
          <p:cNvSpPr>
            <a:spLocks noChangeShapeType="1"/>
          </p:cNvSpPr>
          <p:nvPr/>
        </p:nvSpPr>
        <p:spPr bwMode="auto">
          <a:xfrm flipH="1" flipV="1">
            <a:off x="18136831" y="2338164"/>
            <a:ext cx="832054" cy="304833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8" name="Line 13"/>
          <p:cNvSpPr>
            <a:spLocks noChangeShapeType="1"/>
          </p:cNvSpPr>
          <p:nvPr/>
        </p:nvSpPr>
        <p:spPr bwMode="auto">
          <a:xfrm flipH="1" flipV="1">
            <a:off x="20278171" y="2357324"/>
            <a:ext cx="847500" cy="4876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9" name="Line 13"/>
          <p:cNvSpPr>
            <a:spLocks noChangeShapeType="1"/>
          </p:cNvSpPr>
          <p:nvPr/>
        </p:nvSpPr>
        <p:spPr bwMode="auto">
          <a:xfrm flipH="1" flipV="1">
            <a:off x="22522396" y="2396106"/>
            <a:ext cx="847500" cy="4876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b="1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6" name="image67.gif" descr="image67.gif">
            <a:extLst>
              <a:ext uri="{FF2B5EF4-FFF2-40B4-BE49-F238E27FC236}">
                <a16:creationId xmlns:a16="http://schemas.microsoft.com/office/drawing/2014/main" id="{25281F44-7CB2-EA45-E747-53FE3AFF94F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4971376" y="4676040"/>
            <a:ext cx="9412624" cy="79956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442132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786" y="1912625"/>
            <a:ext cx="22320214" cy="10166989"/>
          </a:xfrm>
        </p:spPr>
        <p:txBody>
          <a:bodyPr/>
          <a:lstStyle/>
          <a:p>
            <a:pPr marL="914400" indent="-914400">
              <a:buFont typeface="+mj-lt"/>
              <a:buAutoNum type="arabicPeriod" startAt="3"/>
            </a:pPr>
            <a:r>
              <a:rPr lang="en-US" sz="4400" dirty="0"/>
              <a:t>There is </a:t>
            </a:r>
            <a:r>
              <a:rPr lang="en-US" sz="4400" i="1" dirty="0"/>
              <a:t>some</a:t>
            </a:r>
            <a:r>
              <a:rPr lang="en-US" sz="4400" dirty="0"/>
              <a:t> vertical beam motion, so need to use electric quadrupole fields to contain the beam vertically (the </a:t>
            </a:r>
            <a:r>
              <a:rPr lang="en-US" sz="4400" i="1" dirty="0"/>
              <a:t>B</a:t>
            </a:r>
            <a:r>
              <a:rPr lang="en-US" sz="4400" dirty="0"/>
              <a:t> field holds them in horizontally). But these facts complicate the expression for the </a:t>
            </a:r>
            <a:r>
              <a:rPr lang="en-US" sz="4400" b="1" dirty="0">
                <a:solidFill>
                  <a:srgbClr val="7030A0"/>
                </a:solidFill>
              </a:rPr>
              <a:t>anomalous precession frequency:</a:t>
            </a:r>
            <a:endParaRPr lang="en-US" sz="4400" dirty="0"/>
          </a:p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endParaRPr lang="en-US" sz="4000" dirty="0"/>
          </a:p>
          <a:p>
            <a:pPr marL="914400" indent="-914400">
              <a:buFont typeface="+mj-lt"/>
              <a:buAutoNum type="arabicPeriod"/>
            </a:pPr>
            <a:endParaRPr lang="en-US" sz="4400" dirty="0"/>
          </a:p>
          <a:p>
            <a:pPr marL="914400" indent="-914400">
              <a:buFont typeface="+mj-lt"/>
              <a:buAutoNum type="arabicPeriod"/>
            </a:pPr>
            <a:endParaRPr lang="en-US" sz="4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Key Principles of Storage Ring Muon g-2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 Placeholder 2"/>
              <p:cNvSpPr txBox="1">
                <a:spLocks/>
              </p:cNvSpPr>
              <p:nvPr/>
            </p:nvSpPr>
            <p:spPr>
              <a:xfrm>
                <a:off x="7810500" y="6217925"/>
                <a:ext cx="16135350" cy="496442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0" tIns="0" rIns="0" bIns="0" anchor="t">
                <a:noAutofit/>
              </a:bodyPr>
              <a:lstStyle>
                <a:lvl1pPr marL="4572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50505F"/>
                  </a:buClr>
                  <a:buSzPct val="100000"/>
                  <a:buFont typeface="Arial"/>
                  <a:buChar char="•"/>
                  <a:tabLst/>
                  <a:defRPr sz="52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1pPr>
                <a:lvl2pPr marL="9144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-"/>
                  <a:tabLst/>
                  <a:defRPr sz="44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2pPr>
                <a:lvl3pPr marL="13716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50505F"/>
                  </a:buClr>
                  <a:buSzPct val="100000"/>
                  <a:buFont typeface="Arial"/>
                  <a:buChar char="•"/>
                  <a:tabLst/>
                  <a:defRPr sz="40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3pPr>
                <a:lvl4pPr marL="18288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-"/>
                  <a:tabLst/>
                  <a:defRPr sz="36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4pPr>
                <a:lvl5pPr marL="22860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50505F"/>
                  </a:buClr>
                  <a:buSzPct val="100000"/>
                  <a:buFont typeface="Arial"/>
                  <a:buChar char="•"/>
                  <a:tabLst/>
                  <a:defRPr sz="32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5pPr>
                <a:lvl6pPr marL="3810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6pPr>
                <a:lvl7pPr marL="4445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7pPr>
                <a:lvl8pPr marL="5080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8pPr>
                <a:lvl9pPr marL="5715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9pPr>
              </a:lstStyle>
              <a:p>
                <a:pPr hangingPunct="1"/>
                <a:r>
                  <a:rPr lang="en-US" sz="4400" dirty="0"/>
                  <a:t>If the muons are at just the right “magic” momentum (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4400" i="1">
                        <a:latin typeface="Cambria Math" panose="02040503050406030204" pitchFamily="18" charset="0"/>
                      </a:rPr>
                      <m:t>=29.3 </m:t>
                    </m:r>
                  </m:oMath>
                </a14:m>
                <a:r>
                  <a:rPr lang="en-US" sz="4400" dirty="0"/>
                  <a:t> 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0.9994</m:t>
                        </m:r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US" sz="44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sz="4400" i="1">
                        <a:latin typeface="Cambria Math" panose="02040503050406030204" pitchFamily="18" charset="0"/>
                      </a:rPr>
                      <m:t>=3.09 </m:t>
                    </m:r>
                    <m:f>
                      <m:fPr>
                        <m:type m:val="lin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400">
                            <a:latin typeface="Cambria Math" panose="02040503050406030204" pitchFamily="18" charset="0"/>
                          </a:rPr>
                          <m:t>GeV</m:t>
                        </m:r>
                      </m:num>
                      <m:den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en-US" sz="4400" dirty="0"/>
                  <a:t>), then the last term cancels!</a:t>
                </a:r>
              </a:p>
              <a:p>
                <a:pPr hangingPunct="1"/>
                <a:r>
                  <a:rPr lang="en-US" sz="4400" dirty="0"/>
                  <a:t>Since the beam is not perfectly planar and the muons’ momenta are not all exactly at the magic momentum, pitch and </a:t>
                </a:r>
                <a:r>
                  <a:rPr lang="en-US" sz="4400" i="1" dirty="0"/>
                  <a:t>E</a:t>
                </a:r>
                <a:r>
                  <a:rPr lang="en-US" sz="4400" dirty="0"/>
                  <a:t> field corrections are needed for the 2</a:t>
                </a:r>
                <a:r>
                  <a:rPr lang="en-US" sz="4400" baseline="30000" dirty="0"/>
                  <a:t>nd</a:t>
                </a:r>
                <a:r>
                  <a:rPr lang="en-US" sz="4400" dirty="0"/>
                  <a:t> and 3</a:t>
                </a:r>
                <a:r>
                  <a:rPr lang="en-US" sz="4400" baseline="30000" dirty="0"/>
                  <a:t>rd</a:t>
                </a:r>
                <a:r>
                  <a:rPr lang="en-US" sz="4400" dirty="0"/>
                  <a:t> terms. </a:t>
                </a:r>
              </a:p>
              <a:p>
                <a:pPr marL="0" indent="0" hangingPunct="1">
                  <a:buFont typeface="Arial"/>
                  <a:buNone/>
                </a:pPr>
                <a:endParaRPr lang="en-US" sz="4400" dirty="0"/>
              </a:p>
              <a:p>
                <a:pPr marL="0" indent="0" hangingPunct="1">
                  <a:buFont typeface="Arial"/>
                  <a:buNone/>
                </a:pPr>
                <a:endParaRPr lang="en-US" sz="4000" dirty="0"/>
              </a:p>
              <a:p>
                <a:pPr marL="914400" indent="-914400" hangingPunct="1">
                  <a:buFont typeface="+mj-lt"/>
                  <a:buAutoNum type="arabicPeriod"/>
                </a:pPr>
                <a:endParaRPr lang="en-US" sz="4400" dirty="0"/>
              </a:p>
              <a:p>
                <a:pPr marL="914400" indent="-914400" hangingPunct="1">
                  <a:buFont typeface="+mj-lt"/>
                  <a:buAutoNum type="arabicPeriod"/>
                </a:pPr>
                <a:endParaRPr lang="en-US" sz="4400" dirty="0"/>
              </a:p>
            </p:txBody>
          </p:sp>
        </mc:Choice>
        <mc:Fallback xmlns="">
          <p:sp>
            <p:nvSpPr>
              <p:cNvPr id="28" name="Tex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0500" y="6217925"/>
                <a:ext cx="16135350" cy="4964425"/>
              </a:xfrm>
              <a:prstGeom prst="rect">
                <a:avLst/>
              </a:prstGeom>
              <a:blipFill>
                <a:blip r:embed="rId4"/>
                <a:stretch>
                  <a:fillRect l="-1927" t="-3563" r="-241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060079" y="3876033"/>
                <a:ext cx="20670368" cy="19179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acc>
                        </m:e>
                        <m:sub>
                          <m:r>
                            <a:rPr lang="en-US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4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acc>
                        </m:e>
                        <m:sub>
                          <m:r>
                            <a:rPr lang="en-US" sz="4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4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acc>
                        </m:e>
                        <m:sub>
                          <m:r>
                            <a:rPr lang="en-US" sz="4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𝑚𝑐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acc>
                            <m:accPr>
                              <m:chr m:val="⃗"/>
                              <m:ctrlPr>
                                <a:rPr lang="en-US"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  <m:r>
                            <a:rPr lang="en-US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sSub>
                            <m:sSubPr>
                              <m:ctrlPr>
                                <a:rPr lang="en-US"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num>
                                <m:den>
                                  <m:r>
                                    <a:rPr lang="en-US" sz="4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sz="4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den>
                              </m:f>
                            </m:e>
                          </m:d>
                          <m:d>
                            <m:dPr>
                              <m:ctrlPr>
                                <a:rPr lang="en-US"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4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4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en-US"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4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4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</m:d>
                          <m:acc>
                            <m:accPr>
                              <m:chr m:val="⃗"/>
                              <m:ctrlPr>
                                <a:rPr lang="en-US"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acc>
                          <m:r>
                            <a:rPr lang="en-US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4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4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  <m:r>
                                <a:rPr lang="en-US"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4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4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US" sz="4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4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den>
                              </m:f>
                            </m:e>
                          </m:d>
                          <m:d>
                            <m:dPr>
                              <m:ctrlPr>
                                <a:rPr lang="en-US"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4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4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en-US"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4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4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</m:d>
                        </m:e>
                      </m:d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079" y="3876033"/>
                <a:ext cx="20670368" cy="19179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712898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Key Principles of Storage Ring Muon g-2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539786" y="1912625"/>
                <a:ext cx="22320214" cy="10166989"/>
              </a:xfrm>
            </p:spPr>
            <p:txBody>
              <a:bodyPr/>
              <a:lstStyle/>
              <a:p>
                <a:pPr marL="914400" indent="-914400">
                  <a:buFont typeface="+mj-lt"/>
                  <a:buAutoNum type="arabicPeriod" startAt="4"/>
                </a:pPr>
                <a:r>
                  <a:rPr lang="en-US" sz="4400" dirty="0"/>
                  <a:t>Muon decays are self-analyzing: due to parity violation, the highest energy decay positrons are preferentially emitted in the direction of the muon spin.   </a:t>
                </a:r>
              </a:p>
              <a:p>
                <a:pPr marL="0" indent="0">
                  <a:buNone/>
                </a:pPr>
                <a:endParaRPr lang="en-US" sz="1600" dirty="0"/>
              </a:p>
              <a:p>
                <a:pPr marL="0" indent="0">
                  <a:buNone/>
                </a:pPr>
                <a:r>
                  <a:rPr lang="en-US" sz="4400" dirty="0">
                    <a:cs typeface="Calibri" panose="020F0502020204030204" pitchFamily="34" charset="0"/>
                  </a:rPr>
                  <a:t>	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4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𝜇</m:t>
                        </m:r>
                      </m:e>
                      <m:sup>
                        <m:r>
                          <a:rPr lang="en-US" sz="4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</m:sup>
                    </m:sSup>
                    <m:r>
                      <a:rPr lang="en-US" sz="4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  <m:sSup>
                      <m:sSupPr>
                        <m:ctrlPr>
                          <a:rPr lang="en-US" sz="4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4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𝑒</m:t>
                        </m:r>
                      </m:e>
                      <m:sup>
                        <m:r>
                          <a:rPr lang="en-US" sz="4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</m:sup>
                    </m:sSup>
                    <m:sSub>
                      <m:sSubPr>
                        <m:ctrlPr>
                          <a:rPr lang="en-US" sz="4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4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𝜈</m:t>
                        </m:r>
                      </m:e>
                      <m:sub>
                        <m:r>
                          <a:rPr lang="en-US" sz="4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𝑒</m:t>
                        </m:r>
                      </m:sub>
                    </m:sSub>
                    <m:sSub>
                      <m:sSubPr>
                        <m:ctrlPr>
                          <a:rPr lang="en-US" sz="4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4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barPr>
                          <m:e>
                            <m:r>
                              <a:rPr lang="en-US" sz="4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𝜈</m:t>
                            </m:r>
                          </m:e>
                        </m:bar>
                      </m:e>
                      <m:sub>
                        <m:r>
                          <a:rPr lang="en-US" sz="4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𝜇</m:t>
                        </m:r>
                      </m:sub>
                    </m:sSub>
                  </m:oMath>
                </a14:m>
                <a:endParaRPr lang="en-US" sz="4400" dirty="0"/>
              </a:p>
              <a:p>
                <a:pPr marL="0" indent="0">
                  <a:buNone/>
                </a:pPr>
                <a:endParaRPr lang="en-US" sz="4400" dirty="0"/>
              </a:p>
              <a:p>
                <a:pPr marL="0" indent="0">
                  <a:buNone/>
                </a:pPr>
                <a:endParaRPr lang="en-US" sz="4000" dirty="0"/>
              </a:p>
              <a:p>
                <a:pPr marL="914400" indent="-914400">
                  <a:buFont typeface="+mj-lt"/>
                  <a:buAutoNum type="arabicPeriod"/>
                </a:pPr>
                <a:endParaRPr lang="en-US" sz="4400" dirty="0"/>
              </a:p>
              <a:p>
                <a:pPr marL="914400" indent="-914400">
                  <a:buFont typeface="+mj-lt"/>
                  <a:buAutoNum type="arabicPeriod"/>
                </a:pPr>
                <a:endParaRPr lang="en-US" sz="4400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39786" y="1912625"/>
                <a:ext cx="22320214" cy="10166989"/>
              </a:xfrm>
              <a:blipFill>
                <a:blip r:embed="rId4"/>
                <a:stretch>
                  <a:fillRect l="-1420" t="-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23"/>
          <p:cNvSpPr/>
          <p:nvPr/>
        </p:nvSpPr>
        <p:spPr>
          <a:xfrm>
            <a:off x="12042662" y="3652021"/>
            <a:ext cx="962555" cy="1038698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0000">
                <a:schemeClr val="accent5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rgbClr val="000000"/>
                </a:solidFill>
                <a:latin typeface="Symbol" pitchFamily="18" charset="2"/>
                <a:cs typeface="Arial" pitchFamily="34" charset="0"/>
              </a:rPr>
              <a:t>m</a:t>
            </a:r>
            <a:r>
              <a:rPr lang="en-US" sz="3600" b="1" baseline="30000" dirty="0">
                <a:solidFill>
                  <a:srgbClr val="000000"/>
                </a:solidFill>
                <a:latin typeface="Symbol" pitchFamily="18" charset="2"/>
                <a:cs typeface="Arial" pitchFamily="34" charset="0"/>
              </a:rPr>
              <a:t>+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404040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  <a:sym typeface="Helvetica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8661567" y="3166696"/>
            <a:ext cx="947054" cy="970650"/>
            <a:chOff x="15357304" y="3034657"/>
            <a:chExt cx="947054" cy="970650"/>
          </a:xfrm>
        </p:grpSpPr>
        <p:sp>
          <p:nvSpPr>
            <p:cNvPr id="29" name="Oval 28"/>
            <p:cNvSpPr/>
            <p:nvPr/>
          </p:nvSpPr>
          <p:spPr>
            <a:xfrm>
              <a:off x="15479554" y="3216709"/>
              <a:ext cx="667288" cy="720074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0000">
                  <a:srgbClr val="00B050"/>
                </a:gs>
              </a:gsLst>
              <a:path path="circle">
                <a:fillToRect l="50000" t="50000" r="50000" b="50000"/>
              </a:path>
            </a:gra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algn="ctr">
                <a:lnSpc>
                  <a:spcPct val="100000"/>
                </a:lnSpc>
              </a:pPr>
              <a:endParaRPr kumimoji="0" lang="en-US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40404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/>
                <p:cNvSpPr/>
                <p:nvPr/>
              </p:nvSpPr>
              <p:spPr>
                <a:xfrm>
                  <a:off x="15357304" y="3034657"/>
                  <a:ext cx="947054" cy="97065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400" b="1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sz="4400" b="1" i="1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Arial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en-US" sz="4400" b="1" i="1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itchFamily="34" charset="0"/>
                                  </a:rPr>
                                  <m:t>𝝂</m:t>
                                </m:r>
                              </m:e>
                            </m:acc>
                          </m:e>
                          <m:sub>
                            <m:r>
                              <a:rPr lang="en-US" sz="4400" b="1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itchFamily="34" charset="0"/>
                              </a:rPr>
                              <m:t>𝝁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Rectangle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57304" y="3034657"/>
                  <a:ext cx="947054" cy="97065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Group 31"/>
          <p:cNvGrpSpPr/>
          <p:nvPr/>
        </p:nvGrpSpPr>
        <p:grpSpPr>
          <a:xfrm>
            <a:off x="8661567" y="4233319"/>
            <a:ext cx="911788" cy="912021"/>
            <a:chOff x="15351631" y="3024762"/>
            <a:chExt cx="911788" cy="912021"/>
          </a:xfrm>
        </p:grpSpPr>
        <p:sp>
          <p:nvSpPr>
            <p:cNvPr id="33" name="Oval 32"/>
            <p:cNvSpPr/>
            <p:nvPr/>
          </p:nvSpPr>
          <p:spPr>
            <a:xfrm>
              <a:off x="15479554" y="3216709"/>
              <a:ext cx="667288" cy="720074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0000">
                  <a:srgbClr val="00B050"/>
                </a:gs>
              </a:gsLst>
              <a:path path="circle">
                <a:fillToRect l="50000" t="50000" r="50000" b="50000"/>
              </a:path>
            </a:gra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algn="ctr">
                <a:lnSpc>
                  <a:spcPct val="100000"/>
                </a:lnSpc>
              </a:pPr>
              <a:endParaRPr kumimoji="0" lang="en-US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40404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/>
                <p:cNvSpPr/>
                <p:nvPr/>
              </p:nvSpPr>
              <p:spPr>
                <a:xfrm>
                  <a:off x="15351631" y="3024762"/>
                  <a:ext cx="911788" cy="90486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400" b="1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en-US" sz="4400" b="1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itchFamily="34" charset="0"/>
                              </a:rPr>
                              <m:t>𝝂</m:t>
                            </m:r>
                          </m:e>
                          <m:sub>
                            <m:r>
                              <a:rPr lang="en-US" sz="4400" b="1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𝒆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Rectangle 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51631" y="3024762"/>
                  <a:ext cx="911788" cy="90486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Group 9"/>
          <p:cNvGrpSpPr>
            <a:grpSpLocks/>
          </p:cNvGrpSpPr>
          <p:nvPr/>
        </p:nvGrpSpPr>
        <p:grpSpPr bwMode="auto">
          <a:xfrm>
            <a:off x="9584701" y="4697341"/>
            <a:ext cx="1998928" cy="222821"/>
            <a:chOff x="3943" y="812"/>
            <a:chExt cx="336" cy="38"/>
          </a:xfrm>
        </p:grpSpPr>
        <p:sp>
          <p:nvSpPr>
            <p:cNvPr id="36" name="Line 11"/>
            <p:cNvSpPr>
              <a:spLocks noChangeShapeType="1"/>
            </p:cNvSpPr>
            <p:nvPr/>
          </p:nvSpPr>
          <p:spPr bwMode="auto">
            <a:xfrm flipH="1">
              <a:off x="3943" y="850"/>
              <a:ext cx="336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 b="1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8" name="Line 13"/>
            <p:cNvSpPr>
              <a:spLocks noChangeShapeType="1"/>
            </p:cNvSpPr>
            <p:nvPr/>
          </p:nvSpPr>
          <p:spPr bwMode="auto">
            <a:xfrm flipH="1">
              <a:off x="4018" y="812"/>
              <a:ext cx="186" cy="0"/>
            </a:xfrm>
            <a:prstGeom prst="line">
              <a:avLst/>
            </a:prstGeom>
            <a:noFill/>
            <a:ln w="57150">
              <a:solidFill>
                <a:srgbClr val="3333FF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 b="1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40" name="Group 9"/>
          <p:cNvGrpSpPr>
            <a:grpSpLocks/>
          </p:cNvGrpSpPr>
          <p:nvPr/>
        </p:nvGrpSpPr>
        <p:grpSpPr bwMode="auto">
          <a:xfrm>
            <a:off x="9569875" y="3556307"/>
            <a:ext cx="1998928" cy="222821"/>
            <a:chOff x="3943" y="812"/>
            <a:chExt cx="336" cy="38"/>
          </a:xfrm>
        </p:grpSpPr>
        <p:sp>
          <p:nvSpPr>
            <p:cNvPr id="41" name="Line 11"/>
            <p:cNvSpPr>
              <a:spLocks noChangeShapeType="1"/>
            </p:cNvSpPr>
            <p:nvPr/>
          </p:nvSpPr>
          <p:spPr bwMode="auto">
            <a:xfrm flipH="1">
              <a:off x="3943" y="850"/>
              <a:ext cx="336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 b="1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2" name="Line 13"/>
            <p:cNvSpPr>
              <a:spLocks noChangeShapeType="1"/>
            </p:cNvSpPr>
            <p:nvPr/>
          </p:nvSpPr>
          <p:spPr bwMode="auto">
            <a:xfrm>
              <a:off x="4018" y="812"/>
              <a:ext cx="186" cy="0"/>
            </a:xfrm>
            <a:prstGeom prst="line">
              <a:avLst/>
            </a:prstGeom>
            <a:noFill/>
            <a:ln w="57150">
              <a:solidFill>
                <a:srgbClr val="3333FF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 b="1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43" name="Group 9"/>
          <p:cNvGrpSpPr>
            <a:grpSpLocks/>
          </p:cNvGrpSpPr>
          <p:nvPr/>
        </p:nvGrpSpPr>
        <p:grpSpPr bwMode="auto">
          <a:xfrm flipH="1">
            <a:off x="13560290" y="4068822"/>
            <a:ext cx="1998928" cy="222821"/>
            <a:chOff x="3943" y="812"/>
            <a:chExt cx="336" cy="38"/>
          </a:xfrm>
        </p:grpSpPr>
        <p:sp>
          <p:nvSpPr>
            <p:cNvPr id="44" name="Line 11"/>
            <p:cNvSpPr>
              <a:spLocks noChangeShapeType="1"/>
            </p:cNvSpPr>
            <p:nvPr/>
          </p:nvSpPr>
          <p:spPr bwMode="auto">
            <a:xfrm flipH="1">
              <a:off x="3943" y="850"/>
              <a:ext cx="336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 b="1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5" name="Line 13"/>
            <p:cNvSpPr>
              <a:spLocks noChangeShapeType="1"/>
            </p:cNvSpPr>
            <p:nvPr/>
          </p:nvSpPr>
          <p:spPr bwMode="auto">
            <a:xfrm>
              <a:off x="4018" y="812"/>
              <a:ext cx="186" cy="0"/>
            </a:xfrm>
            <a:prstGeom prst="line">
              <a:avLst/>
            </a:prstGeom>
            <a:noFill/>
            <a:ln w="57150">
              <a:solidFill>
                <a:srgbClr val="3333FF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 b="1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46" name="Line 13"/>
          <p:cNvSpPr>
            <a:spLocks noChangeShapeType="1"/>
          </p:cNvSpPr>
          <p:nvPr/>
        </p:nvSpPr>
        <p:spPr bwMode="auto">
          <a:xfrm flipH="1">
            <a:off x="12013368" y="4785303"/>
            <a:ext cx="1106549" cy="0"/>
          </a:xfrm>
          <a:prstGeom prst="line">
            <a:avLst/>
          </a:prstGeom>
          <a:noFill/>
          <a:ln w="57150">
            <a:solidFill>
              <a:srgbClr val="3333FF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b="1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15729524" y="3708785"/>
            <a:ext cx="974306" cy="904863"/>
            <a:chOff x="15384333" y="3120736"/>
            <a:chExt cx="974306" cy="904863"/>
          </a:xfrm>
        </p:grpSpPr>
        <p:sp>
          <p:nvSpPr>
            <p:cNvPr id="48" name="Oval 47"/>
            <p:cNvSpPr/>
            <p:nvPr/>
          </p:nvSpPr>
          <p:spPr>
            <a:xfrm>
              <a:off x="15479554" y="3216709"/>
              <a:ext cx="667288" cy="720074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0000">
                  <a:srgbClr val="00B050"/>
                </a:gs>
              </a:gsLst>
              <a:path path="circle">
                <a:fillToRect l="50000" t="50000" r="50000" b="50000"/>
              </a:path>
            </a:gra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algn="ctr">
                <a:lnSpc>
                  <a:spcPct val="100000"/>
                </a:lnSpc>
              </a:pPr>
              <a:endParaRPr kumimoji="0" lang="en-US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40404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/>
                <p:cNvSpPr/>
                <p:nvPr/>
              </p:nvSpPr>
              <p:spPr>
                <a:xfrm>
                  <a:off x="15384333" y="3120736"/>
                  <a:ext cx="974306" cy="90486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400" b="1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pPr>
                          <m:e>
                            <m:r>
                              <a:rPr lang="en-US" sz="4400" b="1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en-US" sz="4400" b="1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49" name="Rectangle 4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84333" y="3120736"/>
                  <a:ext cx="974306" cy="90486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5742" y="5128401"/>
            <a:ext cx="7476307" cy="701917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559218" y="7829424"/>
            <a:ext cx="12192000" cy="8506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Calibri" panose="020F0502020204030204" pitchFamily="34" charset="0"/>
              </a:rPr>
              <a:t>Weak decay Michel spectrum</a:t>
            </a:r>
          </a:p>
        </p:txBody>
      </p:sp>
    </p:spTree>
    <p:extLst>
      <p:ext uri="{BB962C8B-B14F-4D97-AF65-F5344CB8AC3E}">
        <p14:creationId xmlns:p14="http://schemas.microsoft.com/office/powerpoint/2010/main" val="103708133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Key Principles of Storage Ring Muon g-2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539786" y="1912625"/>
                <a:ext cx="22320214" cy="10166989"/>
              </a:xfrm>
            </p:spPr>
            <p:txBody>
              <a:bodyPr/>
              <a:lstStyle/>
              <a:p>
                <a:pPr marL="914400" indent="-914400">
                  <a:buFont typeface="+mj-lt"/>
                  <a:buAutoNum type="arabicPeriod" startAt="4"/>
                </a:pPr>
                <a:r>
                  <a:rPr lang="en-US" sz="4400" dirty="0"/>
                  <a:t>Muon decays are self-analyzing: due to parity violation, the highest energy decay positrons are preferentially emitted in the direction of the muon spin.   </a:t>
                </a:r>
              </a:p>
              <a:p>
                <a:pPr marL="0" indent="0">
                  <a:buNone/>
                </a:pPr>
                <a:endParaRPr lang="en-US" sz="1600" dirty="0"/>
              </a:p>
              <a:p>
                <a:pPr marL="0" indent="0">
                  <a:buNone/>
                </a:pPr>
                <a:r>
                  <a:rPr lang="en-US" sz="4400" dirty="0">
                    <a:cs typeface="Calibri" panose="020F0502020204030204" pitchFamily="34" charset="0"/>
                  </a:rPr>
                  <a:t>	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4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𝜇</m:t>
                        </m:r>
                      </m:e>
                      <m:sup>
                        <m:r>
                          <a:rPr lang="en-US" sz="4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</m:sup>
                    </m:sSup>
                    <m:r>
                      <a:rPr lang="en-US" sz="4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  <m:sSup>
                      <m:sSupPr>
                        <m:ctrlPr>
                          <a:rPr lang="en-US" sz="4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4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𝑒</m:t>
                        </m:r>
                      </m:e>
                      <m:sup>
                        <m:r>
                          <a:rPr lang="en-US" sz="4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</m:sup>
                    </m:sSup>
                    <m:sSub>
                      <m:sSubPr>
                        <m:ctrlPr>
                          <a:rPr lang="en-US" sz="4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4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𝜈</m:t>
                        </m:r>
                      </m:e>
                      <m:sub>
                        <m:r>
                          <a:rPr lang="en-US" sz="4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𝑒</m:t>
                        </m:r>
                      </m:sub>
                    </m:sSub>
                    <m:sSub>
                      <m:sSubPr>
                        <m:ctrlPr>
                          <a:rPr lang="en-US" sz="4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4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barPr>
                          <m:e>
                            <m:r>
                              <a:rPr lang="en-US" sz="4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𝜈</m:t>
                            </m:r>
                          </m:e>
                        </m:bar>
                      </m:e>
                      <m:sub>
                        <m:r>
                          <a:rPr lang="en-US" sz="4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𝜇</m:t>
                        </m:r>
                      </m:sub>
                    </m:sSub>
                  </m:oMath>
                </a14:m>
                <a:endParaRPr lang="en-US" sz="4400" dirty="0"/>
              </a:p>
              <a:p>
                <a:pPr marL="0" indent="0">
                  <a:buNone/>
                </a:pPr>
                <a:endParaRPr lang="en-US" sz="4400" dirty="0"/>
              </a:p>
              <a:p>
                <a:pPr marL="0" indent="0">
                  <a:buNone/>
                </a:pPr>
                <a:endParaRPr lang="en-US" sz="4000" dirty="0"/>
              </a:p>
              <a:p>
                <a:pPr marL="914400" indent="-914400">
                  <a:buFont typeface="+mj-lt"/>
                  <a:buAutoNum type="arabicPeriod"/>
                </a:pPr>
                <a:endParaRPr lang="en-US" sz="4400" dirty="0"/>
              </a:p>
              <a:p>
                <a:pPr marL="914400" indent="-914400">
                  <a:buFont typeface="+mj-lt"/>
                  <a:buAutoNum type="arabicPeriod"/>
                </a:pPr>
                <a:endParaRPr lang="en-US" sz="4400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39786" y="1912625"/>
                <a:ext cx="22320214" cy="10166989"/>
              </a:xfrm>
              <a:blipFill>
                <a:blip r:embed="rId4"/>
                <a:stretch>
                  <a:fillRect l="-1420" t="-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23"/>
          <p:cNvSpPr/>
          <p:nvPr/>
        </p:nvSpPr>
        <p:spPr>
          <a:xfrm>
            <a:off x="12042662" y="3652021"/>
            <a:ext cx="962555" cy="1038698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0000">
                <a:schemeClr val="accent5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rgbClr val="000000"/>
                </a:solidFill>
                <a:latin typeface="Symbol" pitchFamily="18" charset="2"/>
                <a:cs typeface="Arial" pitchFamily="34" charset="0"/>
              </a:rPr>
              <a:t>m</a:t>
            </a:r>
            <a:r>
              <a:rPr lang="en-US" sz="3600" b="1" baseline="30000" dirty="0">
                <a:solidFill>
                  <a:srgbClr val="000000"/>
                </a:solidFill>
                <a:latin typeface="Symbol" pitchFamily="18" charset="2"/>
                <a:cs typeface="Arial" pitchFamily="34" charset="0"/>
              </a:rPr>
              <a:t>+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404040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  <a:sym typeface="Helvetica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8661567" y="3166696"/>
            <a:ext cx="947054" cy="970650"/>
            <a:chOff x="15357304" y="3034657"/>
            <a:chExt cx="947054" cy="970650"/>
          </a:xfrm>
        </p:grpSpPr>
        <p:sp>
          <p:nvSpPr>
            <p:cNvPr id="29" name="Oval 28"/>
            <p:cNvSpPr/>
            <p:nvPr/>
          </p:nvSpPr>
          <p:spPr>
            <a:xfrm>
              <a:off x="15479554" y="3216709"/>
              <a:ext cx="667288" cy="720074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0000">
                  <a:srgbClr val="00B050"/>
                </a:gs>
              </a:gsLst>
              <a:path path="circle">
                <a:fillToRect l="50000" t="50000" r="50000" b="50000"/>
              </a:path>
            </a:gra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algn="ctr">
                <a:lnSpc>
                  <a:spcPct val="100000"/>
                </a:lnSpc>
              </a:pPr>
              <a:endParaRPr kumimoji="0" lang="en-US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40404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/>
                <p:cNvSpPr/>
                <p:nvPr/>
              </p:nvSpPr>
              <p:spPr>
                <a:xfrm>
                  <a:off x="15357304" y="3034657"/>
                  <a:ext cx="947054" cy="97065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400" b="1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sz="4400" b="1" i="1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Arial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en-US" sz="4400" b="1" i="1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itchFamily="34" charset="0"/>
                                  </a:rPr>
                                  <m:t>𝝂</m:t>
                                </m:r>
                              </m:e>
                            </m:acc>
                          </m:e>
                          <m:sub>
                            <m:r>
                              <a:rPr lang="en-US" sz="4400" b="1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itchFamily="34" charset="0"/>
                              </a:rPr>
                              <m:t>𝝁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Rectangle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57304" y="3034657"/>
                  <a:ext cx="947054" cy="97065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Group 31"/>
          <p:cNvGrpSpPr/>
          <p:nvPr/>
        </p:nvGrpSpPr>
        <p:grpSpPr>
          <a:xfrm>
            <a:off x="8661567" y="4233319"/>
            <a:ext cx="911788" cy="912021"/>
            <a:chOff x="15351631" y="3024762"/>
            <a:chExt cx="911788" cy="912021"/>
          </a:xfrm>
        </p:grpSpPr>
        <p:sp>
          <p:nvSpPr>
            <p:cNvPr id="33" name="Oval 32"/>
            <p:cNvSpPr/>
            <p:nvPr/>
          </p:nvSpPr>
          <p:spPr>
            <a:xfrm>
              <a:off x="15479554" y="3216709"/>
              <a:ext cx="667288" cy="720074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0000">
                  <a:srgbClr val="00B050"/>
                </a:gs>
              </a:gsLst>
              <a:path path="circle">
                <a:fillToRect l="50000" t="50000" r="50000" b="50000"/>
              </a:path>
            </a:gra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algn="ctr">
                <a:lnSpc>
                  <a:spcPct val="100000"/>
                </a:lnSpc>
              </a:pPr>
              <a:endParaRPr kumimoji="0" lang="en-US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40404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/>
                <p:cNvSpPr/>
                <p:nvPr/>
              </p:nvSpPr>
              <p:spPr>
                <a:xfrm>
                  <a:off x="15351631" y="3024762"/>
                  <a:ext cx="911788" cy="90486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400" b="1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en-US" sz="4400" b="1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itchFamily="34" charset="0"/>
                              </a:rPr>
                              <m:t>𝝂</m:t>
                            </m:r>
                          </m:e>
                          <m:sub>
                            <m:r>
                              <a:rPr lang="en-US" sz="4400" b="1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𝒆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Rectangle 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51631" y="3024762"/>
                  <a:ext cx="911788" cy="90486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Group 9"/>
          <p:cNvGrpSpPr>
            <a:grpSpLocks/>
          </p:cNvGrpSpPr>
          <p:nvPr/>
        </p:nvGrpSpPr>
        <p:grpSpPr bwMode="auto">
          <a:xfrm>
            <a:off x="9584701" y="4697341"/>
            <a:ext cx="1998928" cy="222821"/>
            <a:chOff x="3943" y="812"/>
            <a:chExt cx="336" cy="38"/>
          </a:xfrm>
        </p:grpSpPr>
        <p:sp>
          <p:nvSpPr>
            <p:cNvPr id="36" name="Line 11"/>
            <p:cNvSpPr>
              <a:spLocks noChangeShapeType="1"/>
            </p:cNvSpPr>
            <p:nvPr/>
          </p:nvSpPr>
          <p:spPr bwMode="auto">
            <a:xfrm flipH="1">
              <a:off x="3943" y="850"/>
              <a:ext cx="336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 b="1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8" name="Line 13"/>
            <p:cNvSpPr>
              <a:spLocks noChangeShapeType="1"/>
            </p:cNvSpPr>
            <p:nvPr/>
          </p:nvSpPr>
          <p:spPr bwMode="auto">
            <a:xfrm flipH="1">
              <a:off x="4018" y="812"/>
              <a:ext cx="186" cy="0"/>
            </a:xfrm>
            <a:prstGeom prst="line">
              <a:avLst/>
            </a:prstGeom>
            <a:noFill/>
            <a:ln w="57150">
              <a:solidFill>
                <a:srgbClr val="3333FF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 b="1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40" name="Group 9"/>
          <p:cNvGrpSpPr>
            <a:grpSpLocks/>
          </p:cNvGrpSpPr>
          <p:nvPr/>
        </p:nvGrpSpPr>
        <p:grpSpPr bwMode="auto">
          <a:xfrm>
            <a:off x="9569875" y="3556307"/>
            <a:ext cx="1998928" cy="222821"/>
            <a:chOff x="3943" y="812"/>
            <a:chExt cx="336" cy="38"/>
          </a:xfrm>
        </p:grpSpPr>
        <p:sp>
          <p:nvSpPr>
            <p:cNvPr id="41" name="Line 11"/>
            <p:cNvSpPr>
              <a:spLocks noChangeShapeType="1"/>
            </p:cNvSpPr>
            <p:nvPr/>
          </p:nvSpPr>
          <p:spPr bwMode="auto">
            <a:xfrm flipH="1">
              <a:off x="3943" y="850"/>
              <a:ext cx="336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 b="1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2" name="Line 13"/>
            <p:cNvSpPr>
              <a:spLocks noChangeShapeType="1"/>
            </p:cNvSpPr>
            <p:nvPr/>
          </p:nvSpPr>
          <p:spPr bwMode="auto">
            <a:xfrm>
              <a:off x="4018" y="812"/>
              <a:ext cx="186" cy="0"/>
            </a:xfrm>
            <a:prstGeom prst="line">
              <a:avLst/>
            </a:prstGeom>
            <a:noFill/>
            <a:ln w="57150">
              <a:solidFill>
                <a:srgbClr val="3333FF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 b="1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43" name="Group 9"/>
          <p:cNvGrpSpPr>
            <a:grpSpLocks/>
          </p:cNvGrpSpPr>
          <p:nvPr/>
        </p:nvGrpSpPr>
        <p:grpSpPr bwMode="auto">
          <a:xfrm flipH="1">
            <a:off x="13560290" y="4068822"/>
            <a:ext cx="1998928" cy="222821"/>
            <a:chOff x="3943" y="812"/>
            <a:chExt cx="336" cy="38"/>
          </a:xfrm>
        </p:grpSpPr>
        <p:sp>
          <p:nvSpPr>
            <p:cNvPr id="44" name="Line 11"/>
            <p:cNvSpPr>
              <a:spLocks noChangeShapeType="1"/>
            </p:cNvSpPr>
            <p:nvPr/>
          </p:nvSpPr>
          <p:spPr bwMode="auto">
            <a:xfrm flipH="1">
              <a:off x="3943" y="850"/>
              <a:ext cx="336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 b="1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5" name="Line 13"/>
            <p:cNvSpPr>
              <a:spLocks noChangeShapeType="1"/>
            </p:cNvSpPr>
            <p:nvPr/>
          </p:nvSpPr>
          <p:spPr bwMode="auto">
            <a:xfrm>
              <a:off x="4018" y="812"/>
              <a:ext cx="186" cy="0"/>
            </a:xfrm>
            <a:prstGeom prst="line">
              <a:avLst/>
            </a:prstGeom>
            <a:noFill/>
            <a:ln w="57150">
              <a:solidFill>
                <a:srgbClr val="3333FF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 b="1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46" name="Line 13"/>
          <p:cNvSpPr>
            <a:spLocks noChangeShapeType="1"/>
          </p:cNvSpPr>
          <p:nvPr/>
        </p:nvSpPr>
        <p:spPr bwMode="auto">
          <a:xfrm flipH="1">
            <a:off x="12013368" y="4785303"/>
            <a:ext cx="1106549" cy="0"/>
          </a:xfrm>
          <a:prstGeom prst="line">
            <a:avLst/>
          </a:prstGeom>
          <a:noFill/>
          <a:ln w="57150">
            <a:solidFill>
              <a:srgbClr val="3333FF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b="1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15729524" y="3708785"/>
            <a:ext cx="974306" cy="904863"/>
            <a:chOff x="15384333" y="3120736"/>
            <a:chExt cx="974306" cy="904863"/>
          </a:xfrm>
        </p:grpSpPr>
        <p:sp>
          <p:nvSpPr>
            <p:cNvPr id="48" name="Oval 47"/>
            <p:cNvSpPr/>
            <p:nvPr/>
          </p:nvSpPr>
          <p:spPr>
            <a:xfrm>
              <a:off x="15479554" y="3216709"/>
              <a:ext cx="667288" cy="720074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0000">
                  <a:srgbClr val="00B050"/>
                </a:gs>
              </a:gsLst>
              <a:path path="circle">
                <a:fillToRect l="50000" t="50000" r="50000" b="50000"/>
              </a:path>
            </a:gra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algn="ctr">
                <a:lnSpc>
                  <a:spcPct val="100000"/>
                </a:lnSpc>
              </a:pPr>
              <a:endParaRPr kumimoji="0" lang="en-US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40404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/>
                <p:cNvSpPr/>
                <p:nvPr/>
              </p:nvSpPr>
              <p:spPr>
                <a:xfrm>
                  <a:off x="15384333" y="3120736"/>
                  <a:ext cx="974306" cy="90486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400" b="1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pPr>
                          <m:e>
                            <m:r>
                              <a:rPr lang="en-US" sz="4400" b="1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en-US" sz="4400" b="1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49" name="Rectangle 4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84333" y="3120736"/>
                  <a:ext cx="974306" cy="90486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9A021E1-E93C-CAFF-E51D-556EC3522DD4}"/>
              </a:ext>
            </a:extLst>
          </p:cNvPr>
          <p:cNvGrpSpPr/>
          <p:nvPr/>
        </p:nvGrpSpPr>
        <p:grpSpPr>
          <a:xfrm>
            <a:off x="4081608" y="5167308"/>
            <a:ext cx="19309355" cy="7463362"/>
            <a:chOff x="736827" y="1761564"/>
            <a:chExt cx="7776410" cy="3005701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E2AE4ADB-1CE2-515F-90FC-2CEA8DF76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26" b="26"/>
            <a:stretch/>
          </p:blipFill>
          <p:spPr>
            <a:xfrm>
              <a:off x="736827" y="1761564"/>
              <a:ext cx="7776410" cy="2971799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9F1F853-D4B6-C04E-0A2E-5A5B9D78140C}"/>
                </a:ext>
              </a:extLst>
            </p:cNvPr>
            <p:cNvSpPr txBox="1"/>
            <p:nvPr/>
          </p:nvSpPr>
          <p:spPr>
            <a:xfrm>
              <a:off x="2142333" y="4531734"/>
              <a:ext cx="1335189" cy="2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7" dirty="0">
                  <a:latin typeface="Calibri" panose="020F0502020204030204" pitchFamily="34" charset="0"/>
                  <a:cs typeface="Calibri" panose="020F0502020204030204" pitchFamily="34" charset="0"/>
                </a:rPr>
                <a:t>Threshold Energy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A86A736-8E11-6E7C-9139-A41D6B5C7032}"/>
                </a:ext>
              </a:extLst>
            </p:cNvPr>
            <p:cNvSpPr txBox="1"/>
            <p:nvPr/>
          </p:nvSpPr>
          <p:spPr>
            <a:xfrm>
              <a:off x="6544308" y="2096681"/>
              <a:ext cx="1551485" cy="314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733" b="1" dirty="0">
                  <a:latin typeface="Calibri" panose="020F0502020204030204" pitchFamily="34" charset="0"/>
                  <a:cs typeface="Calibri" panose="020F0502020204030204" pitchFamily="34" charset="0"/>
                </a:rPr>
                <a:t>Time spectrum</a:t>
              </a:r>
            </a:p>
          </p:txBody>
        </p: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BFF499E4-5A64-2257-ECD8-C461D19D53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09928" y="4424884"/>
              <a:ext cx="0" cy="1554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B405669F-E3D0-D299-5E31-B34E3FE85AE2}"/>
                </a:ext>
              </a:extLst>
            </p:cNvPr>
            <p:cNvSpPr/>
            <p:nvPr/>
          </p:nvSpPr>
          <p:spPr>
            <a:xfrm>
              <a:off x="1740594" y="2128829"/>
              <a:ext cx="2358803" cy="1538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200" dirty="0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84A0CCE-DA95-8FEA-621D-5CAFA2D95702}"/>
                </a:ext>
              </a:extLst>
            </p:cNvPr>
            <p:cNvSpPr txBox="1"/>
            <p:nvPr/>
          </p:nvSpPr>
          <p:spPr>
            <a:xfrm>
              <a:off x="2532353" y="2096681"/>
              <a:ext cx="1655245" cy="314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733" b="1" dirty="0">
                  <a:latin typeface="Calibri" panose="020F0502020204030204" pitchFamily="34" charset="0"/>
                  <a:cs typeface="Calibri" panose="020F0502020204030204" pitchFamily="34" charset="0"/>
                </a:rPr>
                <a:t>Energy spectrum</a:t>
              </a: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77DA58F8-2193-E42A-F8FB-35C3934EA04A}"/>
              </a:ext>
            </a:extLst>
          </p:cNvPr>
          <p:cNvSpPr txBox="1"/>
          <p:nvPr/>
        </p:nvSpPr>
        <p:spPr>
          <a:xfrm>
            <a:off x="759199" y="5897931"/>
            <a:ext cx="3172819" cy="1668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67" b="1" dirty="0">
                <a:latin typeface="Calibri" panose="020F0502020204030204" pitchFamily="34" charset="0"/>
                <a:cs typeface="Calibri" panose="020F0502020204030204" pitchFamily="34" charset="0"/>
              </a:rPr>
              <a:t>Real data from Run-3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8A342D73-470F-2DBB-D994-692A02314856}"/>
              </a:ext>
            </a:extLst>
          </p:cNvPr>
          <p:cNvCxnSpPr>
            <a:cxnSpLocks/>
          </p:cNvCxnSpPr>
          <p:nvPr/>
        </p:nvCxnSpPr>
        <p:spPr>
          <a:xfrm>
            <a:off x="436413" y="11115419"/>
            <a:ext cx="1950720" cy="0"/>
          </a:xfrm>
          <a:prstGeom prst="straightConnector1">
            <a:avLst/>
          </a:prstGeom>
          <a:ln w="76200">
            <a:solidFill>
              <a:srgbClr val="0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09F2CCE-491B-7555-6B2B-48576A65A948}"/>
              </a:ext>
            </a:extLst>
          </p:cNvPr>
          <p:cNvGrpSpPr/>
          <p:nvPr/>
        </p:nvGrpSpPr>
        <p:grpSpPr>
          <a:xfrm>
            <a:off x="636122" y="11115419"/>
            <a:ext cx="1605917" cy="0"/>
            <a:chOff x="4991413" y="2765730"/>
            <a:chExt cx="602219" cy="0"/>
          </a:xfrm>
        </p:grpSpPr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67068765-8720-F1D9-80DA-FD315BBF25C9}"/>
                </a:ext>
              </a:extLst>
            </p:cNvPr>
            <p:cNvCxnSpPr>
              <a:cxnSpLocks/>
            </p:cNvCxnSpPr>
            <p:nvPr/>
          </p:nvCxnSpPr>
          <p:spPr>
            <a:xfrm>
              <a:off x="4991413" y="2765730"/>
              <a:ext cx="566928" cy="0"/>
            </a:xfrm>
            <a:prstGeom prst="straightConnector1">
              <a:avLst/>
            </a:prstGeom>
            <a:ln w="76200">
              <a:solidFill>
                <a:schemeClr val="bg1"/>
              </a:solidFill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940FC044-F15C-D0C8-85A5-4432CCE155BB}"/>
                </a:ext>
              </a:extLst>
            </p:cNvPr>
            <p:cNvCxnSpPr>
              <a:cxnSpLocks/>
            </p:cNvCxnSpPr>
            <p:nvPr/>
          </p:nvCxnSpPr>
          <p:spPr>
            <a:xfrm>
              <a:off x="5026704" y="2765730"/>
              <a:ext cx="566928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E892EACB-250E-FC8E-D1A2-8C2152EFB894}"/>
              </a:ext>
            </a:extLst>
          </p:cNvPr>
          <p:cNvSpPr txBox="1"/>
          <p:nvPr/>
        </p:nvSpPr>
        <p:spPr>
          <a:xfrm>
            <a:off x="2275567" y="10593892"/>
            <a:ext cx="2183611" cy="12741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Spin</a:t>
            </a:r>
          </a:p>
          <a:p>
            <a:pPr algn="l"/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Momentum</a:t>
            </a:r>
          </a:p>
        </p:txBody>
      </p:sp>
    </p:spTree>
    <p:extLst>
      <p:ext uri="{BB962C8B-B14F-4D97-AF65-F5344CB8AC3E}">
        <p14:creationId xmlns:p14="http://schemas.microsoft.com/office/powerpoint/2010/main" val="20705427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" dur="3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</a:t>
            </a:r>
            <a:r>
              <a:rPr lang="en-US" i="1" dirty="0"/>
              <a:t>a</a:t>
            </a:r>
            <a:r>
              <a:rPr lang="el-GR" i="1" baseline="-25000" dirty="0"/>
              <a:t>μ</a:t>
            </a:r>
            <a:r>
              <a:rPr lang="en-US" dirty="0"/>
              <a:t>: Only measure frequencies!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Remember: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sz="5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  <m:r>
                      <a:rPr lang="en-US" sz="5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5400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sz="5400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sub>
                    </m:sSub>
                    <m:f>
                      <m:fPr>
                        <m:ctrlPr>
                          <a:rPr lang="en-US" sz="5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num>
                      <m:den>
                        <m:sSub>
                          <m:sSubPr>
                            <m:ctrlPr>
                              <a:rPr lang="en-US" sz="5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5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5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sz="5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54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sz="5400" dirty="0"/>
                  <a:t>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</m:oMath>
                </a14:m>
                <a:r>
                  <a:rPr lang="en-US" dirty="0"/>
                  <a:t>: we measure from the rate of high energy decay positrons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: we measure </a:t>
                </a:r>
                <a:r>
                  <a:rPr lang="en-US" dirty="0"/>
                  <a:t>in terms of the proton </a:t>
                </a:r>
                <a:r>
                  <a:rPr lang="en-US" dirty="0" err="1"/>
                  <a:t>Larmor</a:t>
                </a:r>
                <a:r>
                  <a:rPr lang="en-US" dirty="0"/>
                  <a:t> precession frequency,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sSub>
                      <m:sSubPr>
                        <m:ctrlP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sSup>
                          <m:sSupPr>
                            <m:ctrlPr>
                              <a:rPr lang="en-US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𝒑</m:t>
                            </m:r>
                          </m:e>
                          <m:sup>
                            <m:r>
                              <a:rPr lang="en-US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lang="en-US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</m:oMath>
                </a14:m>
                <a:endParaRPr lang="en-US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l="-1604" t="-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15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6DDFF90-BC00-A649-8D35-C026B544A46A}"/>
              </a:ext>
            </a:extLst>
          </p:cNvPr>
          <p:cNvGrpSpPr/>
          <p:nvPr/>
        </p:nvGrpSpPr>
        <p:grpSpPr>
          <a:xfrm>
            <a:off x="4244927" y="4324350"/>
            <a:ext cx="14360411" cy="4548940"/>
            <a:chOff x="767390" y="496552"/>
            <a:chExt cx="6847475" cy="2169071"/>
          </a:xfrm>
        </p:grpSpPr>
        <p:pic>
          <p:nvPicPr>
            <p:cNvPr id="7" name="Screen Shot 2021-03-30 at 11.37.29 AM.png" descr="Screen Shot 2021-03-30 at 11.37.29 AM.png">
              <a:extLst>
                <a:ext uri="{FF2B5EF4-FFF2-40B4-BE49-F238E27FC236}">
                  <a16:creationId xmlns:a16="http://schemas.microsoft.com/office/drawing/2014/main" id="{C86F5524-84C3-0C45-8062-C3C5C7C42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433" t="15905" b="11644"/>
            <a:stretch>
              <a:fillRect/>
            </a:stretch>
          </p:blipFill>
          <p:spPr>
            <a:xfrm>
              <a:off x="1530603" y="1060050"/>
              <a:ext cx="5582743" cy="112555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68F84E83-D1CC-9340-8A52-1849B7EC1BC9}"/>
                </a:ext>
              </a:extLst>
            </p:cNvPr>
            <p:cNvSpPr/>
            <p:nvPr/>
          </p:nvSpPr>
          <p:spPr>
            <a:xfrm>
              <a:off x="2424618" y="1060050"/>
              <a:ext cx="1263397" cy="1125556"/>
            </a:xfrm>
            <a:prstGeom prst="roundRect">
              <a:avLst/>
            </a:prstGeom>
            <a:noFill/>
            <a:ln w="44450"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 Box 14">
              <a:extLst>
                <a:ext uri="{FF2B5EF4-FFF2-40B4-BE49-F238E27FC236}">
                  <a16:creationId xmlns:a16="http://schemas.microsoft.com/office/drawing/2014/main" id="{764B0495-9365-6744-8AD9-01D86E0FAB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7390" y="496552"/>
              <a:ext cx="4602171" cy="68551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 anchor="ctr">
              <a:prstTxWarp prst="textNoShape">
                <a:avLst/>
              </a:prstTxWarp>
            </a:bodyPr>
            <a:lstStyle/>
            <a:p>
              <a:pPr algn="ctr" eaLnBrk="0" hangingPunct="0">
                <a:spcBef>
                  <a:spcPct val="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b="1" dirty="0">
                  <a:solidFill>
                    <a:srgbClr val="7030A0"/>
                  </a:solidFill>
                </a:rPr>
                <a:t>Us</a:t>
              </a:r>
              <a:endParaRPr lang="en-US" sz="2400" b="1" dirty="0">
                <a:solidFill>
                  <a:srgbClr val="7030A0"/>
                </a:solidFill>
              </a:endParaRPr>
            </a:p>
          </p:txBody>
        </p:sp>
        <p:sp>
          <p:nvSpPr>
            <p:cNvPr id="10" name="Text Box 14">
              <a:extLst>
                <a:ext uri="{FF2B5EF4-FFF2-40B4-BE49-F238E27FC236}">
                  <a16:creationId xmlns:a16="http://schemas.microsoft.com/office/drawing/2014/main" id="{41DEF51A-43E2-6C42-BACF-3E9C962113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2694" y="1980112"/>
              <a:ext cx="4602171" cy="68551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 anchor="ctr">
              <a:prstTxWarp prst="textNoShape">
                <a:avLst/>
              </a:prstTxWarp>
            </a:bodyPr>
            <a:lstStyle/>
            <a:p>
              <a:pPr algn="ctr" eaLnBrk="0" hangingPunct="0">
                <a:spcBef>
                  <a:spcPct val="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dirty="0">
                  <a:solidFill>
                    <a:schemeClr val="accent4">
                      <a:lumMod val="75000"/>
                    </a:schemeClr>
                  </a:solidFill>
                </a:rPr>
                <a:t>Others</a:t>
              </a:r>
              <a:endParaRPr lang="en-US" sz="2400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1346DE29-04B4-1B4B-A800-4FF432C24B45}"/>
                </a:ext>
              </a:extLst>
            </p:cNvPr>
            <p:cNvSpPr/>
            <p:nvPr/>
          </p:nvSpPr>
          <p:spPr>
            <a:xfrm>
              <a:off x="3711551" y="1043117"/>
              <a:ext cx="3384862" cy="1125556"/>
            </a:xfrm>
            <a:prstGeom prst="roundRect">
              <a:avLst/>
            </a:prstGeom>
            <a:noFill/>
            <a:ln w="44450"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Placeholder 2"/>
              <p:cNvSpPr txBox="1">
                <a:spLocks/>
              </p:cNvSpPr>
              <p:nvPr/>
            </p:nvSpPr>
            <p:spPr>
              <a:xfrm>
                <a:off x="692186" y="8629650"/>
                <a:ext cx="10071064" cy="360236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0" tIns="0" rIns="0" bIns="0" anchor="t">
                <a:noAutofit/>
              </a:bodyPr>
              <a:lstStyle>
                <a:lvl1pPr marL="4572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50505F"/>
                  </a:buClr>
                  <a:buSzPct val="100000"/>
                  <a:buFont typeface="Arial"/>
                  <a:buChar char="•"/>
                  <a:tabLst/>
                  <a:defRPr sz="52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1pPr>
                <a:lvl2pPr marL="9144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-"/>
                  <a:tabLst/>
                  <a:defRPr sz="44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2pPr>
                <a:lvl3pPr marL="13716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50505F"/>
                  </a:buClr>
                  <a:buSzPct val="100000"/>
                  <a:buFont typeface="Arial"/>
                  <a:buChar char="•"/>
                  <a:tabLst/>
                  <a:defRPr sz="40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3pPr>
                <a:lvl4pPr marL="18288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-"/>
                  <a:tabLst/>
                  <a:defRPr sz="36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4pPr>
                <a:lvl5pPr marL="22860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50505F"/>
                  </a:buClr>
                  <a:buSzPct val="100000"/>
                  <a:buFont typeface="Arial"/>
                  <a:buChar char="•"/>
                  <a:tabLst/>
                  <a:defRPr sz="32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5pPr>
                <a:lvl6pPr marL="3810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6pPr>
                <a:lvl7pPr marL="4445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7pPr>
                <a:lvl8pPr marL="5080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8pPr>
                <a:lvl9pPr marL="5715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9pPr>
              </a:lstStyle>
              <a:p>
                <a:pPr lvl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en-US" sz="36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sz="36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</m:oMath>
                </a14:m>
                <a:r>
                  <a:rPr lang="en-US" sz="3600" dirty="0"/>
                  <a:t>: anomalous precession frequency</a:t>
                </a:r>
              </a:p>
              <a:p>
                <a:pPr lvl="1" hangingPunct="1"/>
                <a14:m>
                  <m:oMath xmlns:m="http://schemas.openxmlformats.org/officeDocument/2006/math">
                    <m:sSubSup>
                      <m:sSubSupPr>
                        <m:ctrlPr>
                          <a:rPr lang="en-US" sz="36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lang="en-US" sz="36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6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𝝎</m:t>
                            </m:r>
                          </m:e>
                        </m:acc>
                      </m:e>
                      <m:sub>
                        <m:r>
                          <a:rPr lang="en-US" sz="36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  <m:sup>
                        <m:r>
                          <a:rPr lang="en-US" sz="36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en-US" sz="36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6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sz="36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600" dirty="0"/>
                  <a:t>: proton </a:t>
                </a:r>
                <a:r>
                  <a:rPr lang="en-US" sz="3600" dirty="0" err="1"/>
                  <a:t>Larmor</a:t>
                </a:r>
                <a:r>
                  <a:rPr lang="en-US" sz="3600" dirty="0"/>
                  <a:t> </a:t>
                </a:r>
                <a:r>
                  <a:rPr lang="en-US" sz="3600" dirty="0">
                    <a:solidFill>
                      <a:srgbClr val="000000"/>
                    </a:solidFill>
                  </a:rPr>
                  <a:t>precession frequency in water sample mapping the field and weighted by the muon distribution  	       </a:t>
                </a:r>
                <a:r>
                  <a:rPr lang="en-US" sz="2400" dirty="0" err="1"/>
                  <a:t>Metroligia</a:t>
                </a:r>
                <a:r>
                  <a:rPr lang="en-US" sz="2400" dirty="0"/>
                  <a:t> </a:t>
                </a:r>
                <a:r>
                  <a:rPr lang="en-US" sz="2400" b="1" dirty="0"/>
                  <a:t>13</a:t>
                </a:r>
                <a:r>
                  <a:rPr lang="en-US" sz="2400" dirty="0"/>
                  <a:t>, 179 (1977); </a:t>
                </a:r>
                <a:r>
                  <a:rPr lang="en-US" sz="2400" b="1" dirty="0"/>
                  <a:t>51</a:t>
                </a:r>
                <a:r>
                  <a:rPr lang="en-US" sz="2400" dirty="0"/>
                  <a:t>, 54 (2014); </a:t>
                </a:r>
                <a:r>
                  <a:rPr lang="en-US" sz="2400" b="1" dirty="0"/>
                  <a:t>20</a:t>
                </a:r>
                <a:r>
                  <a:rPr lang="en-US" sz="2400" dirty="0"/>
                  <a:t>, 81 (1984)</a:t>
                </a:r>
              </a:p>
              <a:p>
                <a:pPr marL="457200" lvl="1" indent="0" hangingPunct="1">
                  <a:buNone/>
                </a:pPr>
                <a:endParaRPr lang="en-US" sz="36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2" name="Tex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186" y="8629650"/>
                <a:ext cx="10071064" cy="3602364"/>
              </a:xfrm>
              <a:prstGeom prst="rect">
                <a:avLst/>
              </a:prstGeom>
              <a:blipFill>
                <a:blip r:embed="rId4"/>
                <a:stretch>
                  <a:fillRect t="-3892" r="-296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Placeholder 2"/>
              <p:cNvSpPr txBox="1">
                <a:spLocks/>
              </p:cNvSpPr>
              <p:nvPr/>
            </p:nvSpPr>
            <p:spPr>
              <a:xfrm>
                <a:off x="11642490" y="8629650"/>
                <a:ext cx="11750910" cy="360236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0" tIns="0" rIns="0" bIns="0" anchor="t">
                <a:noAutofit/>
              </a:bodyPr>
              <a:lstStyle>
                <a:lvl1pPr marL="4572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50505F"/>
                  </a:buClr>
                  <a:buSzPct val="100000"/>
                  <a:buFont typeface="Arial"/>
                  <a:buChar char="•"/>
                  <a:tabLst/>
                  <a:defRPr sz="52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1pPr>
                <a:lvl2pPr marL="9144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-"/>
                  <a:tabLst/>
                  <a:defRPr sz="44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2pPr>
                <a:lvl3pPr marL="13716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50505F"/>
                  </a:buClr>
                  <a:buSzPct val="100000"/>
                  <a:buFont typeface="Arial"/>
                  <a:buChar char="•"/>
                  <a:tabLst/>
                  <a:defRPr sz="40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3pPr>
                <a:lvl4pPr marL="18288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-"/>
                  <a:tabLst/>
                  <a:defRPr sz="36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4pPr>
                <a:lvl5pPr marL="22860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50505F"/>
                  </a:buClr>
                  <a:buSzPct val="100000"/>
                  <a:buFont typeface="Arial"/>
                  <a:buChar char="•"/>
                  <a:tabLst/>
                  <a:defRPr sz="32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5pPr>
                <a:lvl6pPr marL="3810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6pPr>
                <a:lvl7pPr marL="4445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7pPr>
                <a:lvl8pPr marL="5080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8pPr>
                <a:lvl9pPr marL="5715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9pPr>
              </a:lstStyle>
              <a:p>
                <a:pPr lvl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36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US" sz="36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d>
                    <m:r>
                      <a:rPr lang="en-US" sz="3600" i="1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lang="en-US" sz="36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6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36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en-US" sz="36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3600" i="1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36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36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sz="3600" i="1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600" dirty="0">
                    <a:solidFill>
                      <a:schemeClr val="accent4">
                        <a:lumMod val="75000"/>
                      </a:schemeClr>
                    </a:solidFill>
                  </a:rPr>
                  <a:t>: </a:t>
                </a:r>
                <a:r>
                  <a:rPr lang="en-US" sz="3600" dirty="0"/>
                  <a:t>Measured to 10.5 ppb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sz="3600" i="1">
                        <a:latin typeface="Cambria Math" panose="02040503050406030204" pitchFamily="18" charset="0"/>
                      </a:rPr>
                      <m:t> = 34.7 </m:t>
                    </m:r>
                    <m:r>
                      <a:rPr lang="en-US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m:rPr>
                        <m:sty m:val="p"/>
                      </m:rPr>
                      <a:rPr lang="en-US" sz="36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</m:t>
                    </m:r>
                  </m:oMath>
                </a14:m>
                <a:br>
                  <a:rPr lang="en-US" dirty="0"/>
                </a:br>
                <a:r>
                  <a:rPr lang="en-US" sz="2400" dirty="0" err="1"/>
                  <a:t>Metrologia</a:t>
                </a:r>
                <a:r>
                  <a:rPr lang="en-US" sz="2400" dirty="0"/>
                  <a:t> </a:t>
                </a:r>
                <a:r>
                  <a:rPr lang="en-US" sz="2400" b="1" dirty="0"/>
                  <a:t>13</a:t>
                </a:r>
                <a:r>
                  <a:rPr lang="en-US" sz="2400" dirty="0"/>
                  <a:t>, 179 (1977)</a:t>
                </a:r>
              </a:p>
              <a:p>
                <a:pPr lvl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36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3600" i="1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36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36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3600" i="1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i="1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3600" i="1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600" dirty="0">
                    <a:solidFill>
                      <a:schemeClr val="accent4">
                        <a:lumMod val="75000"/>
                      </a:schemeClr>
                    </a:solidFill>
                  </a:rPr>
                  <a:t>: </a:t>
                </a:r>
                <a:r>
                  <a:rPr lang="en-US" sz="3600" dirty="0"/>
                  <a:t>Bound-state QED (exact)</a:t>
                </a:r>
                <a:br>
                  <a:rPr lang="en-US" sz="3600" dirty="0"/>
                </a:br>
                <a:r>
                  <a:rPr lang="en-US" sz="2400" dirty="0"/>
                  <a:t>Rev. Mod. Phys. 88 035009 (2016)</a:t>
                </a:r>
              </a:p>
              <a:p>
                <a:pPr lvl="1" hangingPunct="1"/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360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600" i="1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600" i="1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3600" dirty="0">
                    <a:solidFill>
                      <a:schemeClr val="accent4">
                        <a:lumMod val="75000"/>
                      </a:schemeClr>
                    </a:solidFill>
                  </a:rPr>
                  <a:t>: </a:t>
                </a:r>
                <a:r>
                  <a:rPr lang="en-US" sz="3600" dirty="0"/>
                  <a:t>From muon hyperfine splitting (22 ppb)</a:t>
                </a:r>
                <a:br>
                  <a:rPr lang="en-US" sz="3600" dirty="0"/>
                </a:br>
                <a:r>
                  <a:rPr lang="en-US" sz="2400" dirty="0"/>
                  <a:t>Phys. Rev. Lett. </a:t>
                </a:r>
                <a:r>
                  <a:rPr lang="en-US" sz="2400" b="1" dirty="0"/>
                  <a:t>82, </a:t>
                </a:r>
                <a:r>
                  <a:rPr lang="en-US" sz="2400" dirty="0"/>
                  <a:t>711 (1999)</a:t>
                </a:r>
              </a:p>
              <a:p>
                <a:pPr lvl="1" hangingPunct="1"/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360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600" i="1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r>
                          <a:rPr lang="en-US" sz="3600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/>
                  <a:t>: Measured to 0.28 </a:t>
                </a:r>
                <a:r>
                  <a:rPr lang="en-US" sz="3600" dirty="0" err="1"/>
                  <a:t>ppt</a:t>
                </a:r>
                <a:br>
                  <a:rPr lang="en-US" sz="3600" dirty="0"/>
                </a:br>
                <a:r>
                  <a:rPr lang="en-US" sz="2400" dirty="0"/>
                  <a:t>Phys. Rev. A </a:t>
                </a:r>
                <a:r>
                  <a:rPr lang="en-US" sz="2400" b="1" dirty="0"/>
                  <a:t>83</a:t>
                </a:r>
                <a:r>
                  <a:rPr lang="en-US" sz="2400" dirty="0"/>
                  <a:t>, 052122 (2011)</a:t>
                </a:r>
                <a:endParaRPr lang="en-US" sz="3600" dirty="0"/>
              </a:p>
              <a:p>
                <a:pPr lvl="1" hangingPunct="1"/>
                <a:endParaRPr lang="en-US" sz="2400" dirty="0"/>
              </a:p>
              <a:p>
                <a:pPr lvl="1" hangingPunct="1"/>
                <a:endParaRPr lang="en-US" sz="2400" dirty="0"/>
              </a:p>
              <a:p>
                <a:pPr lvl="1" hangingPunct="1"/>
                <a:endParaRPr lang="en-US" sz="2800" dirty="0"/>
              </a:p>
              <a:p>
                <a:pPr marL="457200" lvl="1" indent="0" hangingPunct="1">
                  <a:buNone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3" name="Tex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2490" y="8629650"/>
                <a:ext cx="11750910" cy="3602364"/>
              </a:xfrm>
              <a:prstGeom prst="rect">
                <a:avLst/>
              </a:prstGeom>
              <a:blipFill>
                <a:blip r:embed="rId5"/>
                <a:stretch>
                  <a:fillRect t="-4061" b="-1759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772441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Polarized Muon Beam 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03232" y="180352"/>
            <a:ext cx="11227842" cy="12778520"/>
          </a:xfrm>
          <a:prstGeom prst="rect">
            <a:avLst/>
          </a:prstGeom>
        </p:spPr>
      </p:pic>
      <p:sp>
        <p:nvSpPr>
          <p:cNvPr id="55" name="Oval 54"/>
          <p:cNvSpPr/>
          <p:nvPr/>
        </p:nvSpPr>
        <p:spPr>
          <a:xfrm>
            <a:off x="19463586" y="10863431"/>
            <a:ext cx="513170" cy="46179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hangingPunct="1">
              <a:lnSpc>
                <a:spcPct val="100000"/>
              </a:lnSpc>
              <a:defRPr/>
            </a:pPr>
            <a:endParaRPr lang="en-US" sz="3600" kern="1200">
              <a:solidFill>
                <a:prstClr val="white"/>
              </a:solidFill>
              <a:uFillTx/>
              <a:latin typeface="Calibri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20465239" y="6144738"/>
            <a:ext cx="254408" cy="21754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hangingPunct="1">
              <a:lnSpc>
                <a:spcPct val="100000"/>
              </a:lnSpc>
              <a:defRPr/>
            </a:pPr>
            <a:endParaRPr lang="en-US" sz="3600" kern="1200">
              <a:solidFill>
                <a:prstClr val="white"/>
              </a:solidFill>
              <a:uFillTx/>
              <a:latin typeface="Calibri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20828431" y="5967828"/>
            <a:ext cx="254408" cy="21754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hangingPunct="1">
              <a:lnSpc>
                <a:spcPct val="100000"/>
              </a:lnSpc>
              <a:defRPr/>
            </a:pPr>
            <a:endParaRPr lang="en-US" sz="3600" kern="1200">
              <a:solidFill>
                <a:prstClr val="white"/>
              </a:solidFill>
              <a:uFillTx/>
              <a:latin typeface="Calibri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21147829" y="5761722"/>
            <a:ext cx="254408" cy="21754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hangingPunct="1">
              <a:lnSpc>
                <a:spcPct val="100000"/>
              </a:lnSpc>
              <a:defRPr/>
            </a:pPr>
            <a:endParaRPr lang="en-US" sz="3600" kern="1200">
              <a:solidFill>
                <a:prstClr val="white"/>
              </a:solidFill>
              <a:uFillTx/>
              <a:latin typeface="Calibri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21496425" y="5494488"/>
            <a:ext cx="254408" cy="21754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hangingPunct="1">
              <a:lnSpc>
                <a:spcPct val="100000"/>
              </a:lnSpc>
              <a:defRPr/>
            </a:pPr>
            <a:endParaRPr lang="en-US" sz="3600" kern="1200">
              <a:solidFill>
                <a:prstClr val="white"/>
              </a:solidFill>
              <a:uFillTx/>
              <a:latin typeface="Calibri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18674438" y="9078343"/>
            <a:ext cx="283882" cy="268942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hangingPunct="1">
              <a:lnSpc>
                <a:spcPct val="100000"/>
              </a:lnSpc>
              <a:defRPr/>
            </a:pPr>
            <a:endParaRPr lang="en-US" sz="3600" kern="1200">
              <a:solidFill>
                <a:prstClr val="white"/>
              </a:solidFill>
              <a:uFillTx/>
              <a:latin typeface="Calibri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17568342" y="8030551"/>
            <a:ext cx="283882" cy="26894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hangingPunct="1">
              <a:lnSpc>
                <a:spcPct val="100000"/>
              </a:lnSpc>
              <a:defRPr/>
            </a:pPr>
            <a:endParaRPr lang="en-US" sz="3600" kern="1200" dirty="0">
              <a:solidFill>
                <a:prstClr val="white"/>
              </a:solidFill>
              <a:uFillTx/>
              <a:latin typeface="Calibri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9B2BDD7-C102-46E8-9A8C-DD1D2CF78C93}"/>
              </a:ext>
            </a:extLst>
          </p:cNvPr>
          <p:cNvGrpSpPr/>
          <p:nvPr/>
        </p:nvGrpSpPr>
        <p:grpSpPr>
          <a:xfrm>
            <a:off x="16478196" y="1453213"/>
            <a:ext cx="3424024" cy="3436820"/>
            <a:chOff x="-624241" y="3104401"/>
            <a:chExt cx="2086667" cy="2094467"/>
          </a:xfrm>
        </p:grpSpPr>
        <p:pic>
          <p:nvPicPr>
            <p:cNvPr id="63" name="Screen Shot 2018-05-20 at 12.28.40 PM.png" descr="Screen Shot 2018-05-20 at 12.28.40 PM.png">
              <a:extLst>
                <a:ext uri="{FF2B5EF4-FFF2-40B4-BE49-F238E27FC236}">
                  <a16:creationId xmlns:a16="http://schemas.microsoft.com/office/drawing/2014/main" id="{11C70C94-3A4E-45E8-A94F-E40CF96278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188" t="7479" r="32468" b="7851"/>
            <a:stretch/>
          </p:blipFill>
          <p:spPr>
            <a:xfrm>
              <a:off x="-576034" y="3104401"/>
              <a:ext cx="2038460" cy="2094467"/>
            </a:xfrm>
            <a:prstGeom prst="rect">
              <a:avLst/>
            </a:prstGeom>
            <a:ln w="12700">
              <a:solidFill>
                <a:schemeClr val="tx1"/>
              </a:solidFill>
              <a:miter lim="400000"/>
            </a:ln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694499B5-A450-4AA3-BC84-DAD75E2955AC}"/>
                </a:ext>
              </a:extLst>
            </p:cNvPr>
            <p:cNvSpPr txBox="1"/>
            <p:nvPr/>
          </p:nvSpPr>
          <p:spPr>
            <a:xfrm rot="16200000">
              <a:off x="-1031202" y="3992966"/>
              <a:ext cx="1132781" cy="318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828800" hangingPunct="1">
                <a:lnSpc>
                  <a:spcPct val="100000"/>
                </a:lnSpc>
                <a:defRPr/>
              </a:pPr>
              <a:r>
                <a:rPr lang="en-US" sz="2800" kern="1200" dirty="0">
                  <a:solidFill>
                    <a:prstClr val="black"/>
                  </a:solidFill>
                  <a:uFillTx/>
                  <a:latin typeface="Calibri" panose="020F0502020204030204"/>
                </a:rPr>
                <a:t>intensity</a:t>
              </a: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4231B903-3E29-4FB2-B221-B029DDE9FA20}"/>
                </a:ext>
              </a:extLst>
            </p:cNvPr>
            <p:cNvCxnSpPr/>
            <p:nvPr/>
          </p:nvCxnSpPr>
          <p:spPr>
            <a:xfrm>
              <a:off x="-170511" y="5128226"/>
              <a:ext cx="1212574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11B3CE0-ECBF-47ED-9227-B7981D22F036}"/>
                </a:ext>
              </a:extLst>
            </p:cNvPr>
            <p:cNvSpPr txBox="1"/>
            <p:nvPr/>
          </p:nvSpPr>
          <p:spPr>
            <a:xfrm>
              <a:off x="-117822" y="4790644"/>
              <a:ext cx="1001343" cy="318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828800" hangingPunct="1">
                <a:lnSpc>
                  <a:spcPct val="100000"/>
                </a:lnSpc>
                <a:defRPr/>
              </a:pPr>
              <a:r>
                <a:rPr lang="en-US" sz="2800" kern="1200" dirty="0">
                  <a:solidFill>
                    <a:prstClr val="black"/>
                  </a:solidFill>
                  <a:uFillTx/>
                  <a:latin typeface="Calibri" panose="020F0502020204030204"/>
                </a:rPr>
                <a:t>150 ns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F86611B-4E7D-4768-B344-C9F773A86307}"/>
              </a:ext>
            </a:extLst>
          </p:cNvPr>
          <p:cNvGrpSpPr/>
          <p:nvPr/>
        </p:nvGrpSpPr>
        <p:grpSpPr>
          <a:xfrm>
            <a:off x="15188882" y="10352779"/>
            <a:ext cx="4999922" cy="2941258"/>
            <a:chOff x="3256140" y="5574116"/>
            <a:chExt cx="2113370" cy="1243213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CD7EE662-5BA4-4238-ABD7-192A7BB5E4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13" t="14572" r="14633" b="3979"/>
            <a:stretch/>
          </p:blipFill>
          <p:spPr>
            <a:xfrm>
              <a:off x="3256140" y="5574116"/>
              <a:ext cx="1634589" cy="1243213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9BE9FC3E-4477-4C97-960C-6549D859BE14}"/>
                </a:ext>
              </a:extLst>
            </p:cNvPr>
            <p:cNvCxnSpPr>
              <a:cxnSpLocks/>
              <a:stCxn id="68" idx="3"/>
            </p:cNvCxnSpPr>
            <p:nvPr/>
          </p:nvCxnSpPr>
          <p:spPr>
            <a:xfrm flipV="1">
              <a:off x="4890729" y="6121776"/>
              <a:ext cx="478781" cy="7394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50CBD31D-3C5F-4F40-AF4A-61FB9D1BD2DB}"/>
              </a:ext>
            </a:extLst>
          </p:cNvPr>
          <p:cNvSpPr txBox="1"/>
          <p:nvPr/>
        </p:nvSpPr>
        <p:spPr>
          <a:xfrm>
            <a:off x="1141522" y="1861336"/>
            <a:ext cx="61628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defTabSz="914400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4800" kern="1200" dirty="0">
                <a:solidFill>
                  <a:srgbClr val="000000"/>
                </a:solidFill>
                <a:uFillTx/>
                <a:latin typeface="Calibri" panose="020F0502020204030204"/>
                <a:ea typeface="ＭＳ Ｐゴシック" pitchFamily="34" charset="-128"/>
              </a:rPr>
              <a:t>8 GeV </a:t>
            </a:r>
            <a:r>
              <a:rPr lang="en-US" sz="4800" b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alibri" panose="020F0502020204030204"/>
                <a:ea typeface="ＭＳ Ｐゴシック" pitchFamily="34" charset="-128"/>
              </a:rPr>
              <a:t>protons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BD89A5B-7F49-44E2-9FC3-3C80A4E46267}"/>
              </a:ext>
            </a:extLst>
          </p:cNvPr>
          <p:cNvSpPr txBox="1"/>
          <p:nvPr/>
        </p:nvSpPr>
        <p:spPr>
          <a:xfrm>
            <a:off x="1141520" y="3119344"/>
            <a:ext cx="7545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defTabSz="914400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4800" kern="1200" dirty="0">
                <a:solidFill>
                  <a:srgbClr val="000000"/>
                </a:solidFill>
                <a:uFillTx/>
                <a:latin typeface="Calibri" panose="020F0502020204030204"/>
                <a:ea typeface="ＭＳ Ｐゴシック" pitchFamily="34" charset="-128"/>
              </a:rPr>
              <a:t>Divided into 4 </a:t>
            </a:r>
            <a:r>
              <a:rPr lang="en-US" sz="4800" b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alibri" panose="020F0502020204030204"/>
                <a:ea typeface="ＭＳ Ｐゴシック" pitchFamily="34" charset="-128"/>
              </a:rPr>
              <a:t>bunches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F375842-0807-4B84-8BDA-AB732DB0EA86}"/>
              </a:ext>
            </a:extLst>
          </p:cNvPr>
          <p:cNvSpPr txBox="1"/>
          <p:nvPr/>
        </p:nvSpPr>
        <p:spPr>
          <a:xfrm>
            <a:off x="1141522" y="4377998"/>
            <a:ext cx="92392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defTabSz="914400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4800" kern="1200" dirty="0">
                <a:solidFill>
                  <a:srgbClr val="000000"/>
                </a:solidFill>
                <a:uFillTx/>
                <a:latin typeface="Calibri" panose="020F0502020204030204"/>
                <a:ea typeface="ＭＳ Ｐゴシック" pitchFamily="34" charset="-128"/>
              </a:rPr>
              <a:t>Extract</a:t>
            </a:r>
            <a:r>
              <a:rPr lang="en-US" sz="4800" kern="1200" dirty="0">
                <a:solidFill>
                  <a:srgbClr val="FFFF00"/>
                </a:solidFill>
                <a:uFillTx/>
                <a:latin typeface="Calibri" panose="020F0502020204030204"/>
                <a:ea typeface="ＭＳ Ｐゴシック" pitchFamily="34" charset="-128"/>
              </a:rPr>
              <a:t> </a:t>
            </a:r>
            <a:r>
              <a:rPr lang="en-US" sz="4800" kern="1200" dirty="0">
                <a:solidFill>
                  <a:srgbClr val="000000"/>
                </a:solidFill>
                <a:uFillTx/>
                <a:latin typeface="Calibri" panose="020F0502020204030204"/>
                <a:ea typeface="ＭＳ Ｐゴシック" pitchFamily="34" charset="-128"/>
              </a:rPr>
              <a:t>single</a:t>
            </a:r>
            <a:r>
              <a:rPr lang="en-US" sz="4800" kern="1200" dirty="0">
                <a:solidFill>
                  <a:srgbClr val="FFFF00"/>
                </a:solidFill>
                <a:uFillTx/>
                <a:latin typeface="Calibri" panose="020F0502020204030204"/>
                <a:ea typeface="ＭＳ Ｐゴシック" pitchFamily="34" charset="-128"/>
              </a:rPr>
              <a:t> </a:t>
            </a:r>
            <a:r>
              <a:rPr lang="en-US" sz="4800" b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alibri" panose="020F0502020204030204"/>
                <a:ea typeface="ＭＳ Ｐゴシック" pitchFamily="34" charset="-128"/>
              </a:rPr>
              <a:t>bunches</a:t>
            </a:r>
            <a:r>
              <a:rPr lang="en-US" sz="4800" kern="1200" dirty="0">
                <a:solidFill>
                  <a:srgbClr val="FFFF00"/>
                </a:solidFill>
                <a:uFillTx/>
                <a:latin typeface="Calibri" panose="020F0502020204030204"/>
                <a:ea typeface="ＭＳ Ｐゴシック" pitchFamily="34" charset="-128"/>
              </a:rPr>
              <a:t> </a:t>
            </a:r>
            <a:r>
              <a:rPr lang="en-US" sz="4800" kern="1200" dirty="0">
                <a:solidFill>
                  <a:srgbClr val="000000"/>
                </a:solidFill>
                <a:uFillTx/>
                <a:latin typeface="Calibri" panose="020F0502020204030204"/>
                <a:ea typeface="ＭＳ Ｐゴシック" pitchFamily="34" charset="-128"/>
              </a:rPr>
              <a:t>to strike iron target producing </a:t>
            </a:r>
            <a:r>
              <a:rPr lang="en-US" sz="4800" b="1" kern="12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alibri" panose="020F0502020204030204"/>
                <a:ea typeface="ＭＳ Ｐゴシック" pitchFamily="34" charset="-128"/>
              </a:rPr>
              <a:t>pions</a:t>
            </a:r>
            <a:endParaRPr lang="en-US" sz="4800" b="1" kern="1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Calibri" panose="020F0502020204030204"/>
              <a:ea typeface="ＭＳ Ｐゴシック" pitchFamily="34" charset="-128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574260A-64AF-4553-8056-3720E3562DB6}"/>
              </a:ext>
            </a:extLst>
          </p:cNvPr>
          <p:cNvSpPr txBox="1"/>
          <p:nvPr/>
        </p:nvSpPr>
        <p:spPr>
          <a:xfrm>
            <a:off x="1141522" y="5646802"/>
            <a:ext cx="103942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defTabSz="914400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4800" b="1" kern="1200" dirty="0">
              <a:solidFill>
                <a:prstClr val="black"/>
              </a:solidFill>
              <a:uFillTx/>
              <a:latin typeface="Calibri" panose="020F0502020204030204"/>
              <a:ea typeface="ＭＳ Ｐゴシック" pitchFamily="34" charset="-128"/>
            </a:endParaRPr>
          </a:p>
          <a:p>
            <a:pPr marL="685800" indent="-685800" defTabSz="914400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4800" b="1" kern="1200" dirty="0">
                <a:solidFill>
                  <a:srgbClr val="000000"/>
                </a:solidFill>
                <a:uFillTx/>
                <a:latin typeface="Calibri" panose="020F0502020204030204"/>
                <a:ea typeface="ＭＳ Ｐゴシック" pitchFamily="34" charset="-128"/>
              </a:rPr>
              <a:t>The</a:t>
            </a:r>
            <a:r>
              <a:rPr lang="en-US" sz="4800" b="1" kern="1200" dirty="0">
                <a:solidFill>
                  <a:srgbClr val="00B0F0"/>
                </a:solidFill>
                <a:uFillTx/>
                <a:latin typeface="Calibri" panose="020F0502020204030204"/>
                <a:ea typeface="ＭＳ Ｐゴシック" pitchFamily="34" charset="-128"/>
              </a:rPr>
              <a:t> </a:t>
            </a:r>
            <a:r>
              <a:rPr lang="en-US" sz="4800" b="1" kern="12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alibri" panose="020F0502020204030204"/>
                <a:ea typeface="ＭＳ Ｐゴシック" pitchFamily="34" charset="-128"/>
              </a:rPr>
              <a:t>pions</a:t>
            </a:r>
            <a:r>
              <a:rPr lang="en-US" sz="4800" kern="1200" dirty="0">
                <a:solidFill>
                  <a:srgbClr val="00B0F0"/>
                </a:solidFill>
                <a:uFillTx/>
                <a:latin typeface="Calibri" panose="020F0502020204030204"/>
                <a:ea typeface="ＭＳ Ｐゴシック" pitchFamily="34" charset="-128"/>
              </a:rPr>
              <a:t> </a:t>
            </a:r>
            <a:r>
              <a:rPr lang="en-US" sz="4800" kern="1200" dirty="0">
                <a:solidFill>
                  <a:srgbClr val="000000"/>
                </a:solidFill>
                <a:uFillTx/>
                <a:latin typeface="Calibri" panose="020F0502020204030204"/>
                <a:ea typeface="ＭＳ Ｐゴシック" pitchFamily="34" charset="-128"/>
              </a:rPr>
              <a:t>traverse a transfer line where 80% decay </a:t>
            </a:r>
            <a:r>
              <a:rPr lang="en-US" sz="4800" b="1" kern="1200" dirty="0">
                <a:solidFill>
                  <a:srgbClr val="00B0F0"/>
                </a:solidFill>
                <a:uFillTx/>
                <a:latin typeface="Symbol" panose="05050102010706020507" pitchFamily="18" charset="2"/>
                <a:ea typeface="ＭＳ Ｐゴシック" pitchFamily="34" charset="-128"/>
              </a:rPr>
              <a:t>p</a:t>
            </a:r>
            <a:r>
              <a:rPr lang="en-US" sz="4800" b="1" kern="1200" dirty="0">
                <a:solidFill>
                  <a:prstClr val="black"/>
                </a:solidFill>
                <a:uFillTx/>
                <a:latin typeface="Symbol" panose="05050102010706020507" pitchFamily="18" charset="2"/>
                <a:ea typeface="ＭＳ Ｐゴシック" pitchFamily="34" charset="-128"/>
              </a:rPr>
              <a:t> </a:t>
            </a:r>
            <a:r>
              <a:rPr lang="en-US" sz="4800" b="1" kern="1200" dirty="0">
                <a:solidFill>
                  <a:prstClr val="black"/>
                </a:solidFill>
                <a:uFillTx/>
                <a:latin typeface="Symbol" panose="05050102010706020507" pitchFamily="18" charset="2"/>
                <a:ea typeface="ＭＳ Ｐゴシック" pitchFamily="34" charset="-128"/>
                <a:sym typeface="Wingdings" panose="05000000000000000000" pitchFamily="2" charset="2"/>
              </a:rPr>
              <a:t> </a:t>
            </a:r>
            <a:r>
              <a:rPr lang="en-US" sz="4800" b="1" kern="1200" dirty="0" err="1">
                <a:solidFill>
                  <a:srgbClr val="FF6600"/>
                </a:solidFill>
                <a:uFillTx/>
                <a:latin typeface="Symbol" panose="05050102010706020507" pitchFamily="18" charset="2"/>
                <a:ea typeface="ＭＳ Ｐゴシック" pitchFamily="34" charset="-128"/>
                <a:sym typeface="Wingdings" panose="05000000000000000000" pitchFamily="2" charset="2"/>
              </a:rPr>
              <a:t>m</a:t>
            </a:r>
            <a:r>
              <a:rPr lang="en-US" sz="4800" b="1" kern="1200" dirty="0" err="1">
                <a:solidFill>
                  <a:prstClr val="black"/>
                </a:solidFill>
                <a:uFillTx/>
                <a:latin typeface="Symbol" panose="05050102010706020507" pitchFamily="18" charset="2"/>
                <a:ea typeface="ＭＳ Ｐゴシック" pitchFamily="34" charset="-128"/>
                <a:sym typeface="Wingdings" panose="05000000000000000000" pitchFamily="2" charset="2"/>
              </a:rPr>
              <a:t>n</a:t>
            </a:r>
            <a:r>
              <a:rPr lang="en-US" sz="4800" b="1" kern="1200" dirty="0">
                <a:solidFill>
                  <a:prstClr val="black"/>
                </a:solidFill>
                <a:uFillTx/>
                <a:latin typeface="Symbol" panose="05050102010706020507" pitchFamily="18" charset="2"/>
                <a:ea typeface="ＭＳ Ｐゴシック" pitchFamily="34" charset="-128"/>
                <a:sym typeface="Wingdings" panose="05000000000000000000" pitchFamily="2" charset="2"/>
              </a:rPr>
              <a:t>. </a:t>
            </a:r>
            <a:r>
              <a:rPr lang="en-US" sz="4800" kern="1200" dirty="0">
                <a:solidFill>
                  <a:srgbClr val="000000"/>
                </a:solidFill>
                <a:uFillTx/>
                <a:latin typeface="Calibri" panose="020F0502020204030204"/>
                <a:ea typeface="ＭＳ Ｐゴシック" pitchFamily="34" charset="-128"/>
                <a:sym typeface="Wingdings" panose="05000000000000000000" pitchFamily="2" charset="2"/>
              </a:rPr>
              <a:t>Magnetically select 3.09 GeV </a:t>
            </a:r>
            <a:r>
              <a:rPr lang="en-US" sz="4800" b="1" kern="12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alibri" panose="020F0502020204030204"/>
                <a:ea typeface="ＭＳ Ｐゴシック" pitchFamily="34" charset="-128"/>
                <a:sym typeface="Wingdings" panose="05000000000000000000" pitchFamily="2" charset="2"/>
              </a:rPr>
              <a:t>muons</a:t>
            </a:r>
            <a:r>
              <a:rPr lang="en-US" sz="4800" kern="1200" dirty="0">
                <a:solidFill>
                  <a:srgbClr val="FF0000"/>
                </a:solidFill>
                <a:uFillTx/>
                <a:latin typeface="Calibri" panose="020F0502020204030204"/>
                <a:ea typeface="ＭＳ Ｐゴシック" pitchFamily="34" charset="-128"/>
                <a:sym typeface="Wingdings" panose="05000000000000000000" pitchFamily="2" charset="2"/>
              </a:rPr>
              <a:t> </a:t>
            </a:r>
            <a:endParaRPr lang="en-US" sz="4800" kern="1200" dirty="0">
              <a:solidFill>
                <a:prstClr val="black"/>
              </a:solidFill>
              <a:uFillTx/>
              <a:latin typeface="Symbol" panose="05050102010706020507" pitchFamily="18" charset="2"/>
              <a:ea typeface="ＭＳ Ｐゴシック" pitchFamily="34" charset="-128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288B863-EA6A-4E5D-96F3-884C1A502AFA}"/>
              </a:ext>
            </a:extLst>
          </p:cNvPr>
          <p:cNvSpPr txBox="1"/>
          <p:nvPr/>
        </p:nvSpPr>
        <p:spPr>
          <a:xfrm>
            <a:off x="1141520" y="11320437"/>
            <a:ext cx="112278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defTabSz="914400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4800" b="1" kern="1200" dirty="0">
                <a:solidFill>
                  <a:srgbClr val="000000"/>
                </a:solidFill>
                <a:uFillTx/>
                <a:latin typeface="Calibri" panose="020F0502020204030204"/>
                <a:ea typeface="ＭＳ Ｐゴシック" pitchFamily="34" charset="-128"/>
                <a:sym typeface="Wingdings" panose="05000000000000000000" pitchFamily="2" charset="2"/>
              </a:rPr>
              <a:t>And only </a:t>
            </a:r>
            <a:r>
              <a:rPr lang="en-US" sz="4800" b="1" kern="12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alibri" panose="020F0502020204030204"/>
                <a:ea typeface="ＭＳ Ｐゴシック" pitchFamily="34" charset="-128"/>
                <a:sym typeface="Wingdings" panose="05000000000000000000" pitchFamily="2" charset="2"/>
              </a:rPr>
              <a:t>muons</a:t>
            </a:r>
            <a:r>
              <a:rPr lang="en-US" sz="4800" b="1" kern="1200" dirty="0">
                <a:solidFill>
                  <a:srgbClr val="FF0000"/>
                </a:solidFill>
                <a:uFillTx/>
                <a:latin typeface="Calibri" panose="020F0502020204030204"/>
                <a:ea typeface="ＭＳ Ｐゴシック" pitchFamily="34" charset="-128"/>
                <a:sym typeface="Wingdings" panose="05000000000000000000" pitchFamily="2" charset="2"/>
              </a:rPr>
              <a:t> </a:t>
            </a:r>
            <a:r>
              <a:rPr lang="en-US" sz="4800" b="1" kern="1200" dirty="0">
                <a:solidFill>
                  <a:srgbClr val="000000"/>
                </a:solidFill>
                <a:uFillTx/>
                <a:latin typeface="Calibri" panose="020F0502020204030204"/>
                <a:ea typeface="ＭＳ Ｐゴシック" pitchFamily="34" charset="-128"/>
                <a:sym typeface="Wingdings" panose="05000000000000000000" pitchFamily="2" charset="2"/>
              </a:rPr>
              <a:t>enter storage ring</a:t>
            </a:r>
            <a:endParaRPr lang="en-US" sz="4800" kern="1200" dirty="0">
              <a:solidFill>
                <a:srgbClr val="000000"/>
              </a:solidFill>
              <a:uFillTx/>
              <a:latin typeface="Calibri" panose="020F0502020204030204"/>
              <a:ea typeface="ＭＳ Ｐゴシック" pitchFamily="34" charset="-128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3574260A-64AF-4553-8056-3720E3562DB6}"/>
              </a:ext>
            </a:extLst>
          </p:cNvPr>
          <p:cNvSpPr txBox="1"/>
          <p:nvPr/>
        </p:nvSpPr>
        <p:spPr>
          <a:xfrm>
            <a:off x="1141520" y="8674338"/>
            <a:ext cx="110123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defTabSz="914400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4800" kern="1200" dirty="0">
                <a:solidFill>
                  <a:prstClr val="black"/>
                </a:solidFill>
                <a:uFillTx/>
                <a:latin typeface="Calibri" panose="020F0502020204030204"/>
                <a:ea typeface="ＭＳ Ｐゴシック" pitchFamily="34" charset="-128"/>
              </a:rPr>
              <a:t>Send </a:t>
            </a:r>
            <a:r>
              <a:rPr lang="en-US" sz="4800" b="1" kern="12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alibri" panose="020F0502020204030204"/>
                <a:ea typeface="ＭＳ Ｐゴシック" pitchFamily="34" charset="-128"/>
              </a:rPr>
              <a:t>muons</a:t>
            </a:r>
            <a:r>
              <a:rPr lang="en-US" sz="4800" kern="1200" dirty="0">
                <a:solidFill>
                  <a:prstClr val="black"/>
                </a:solidFill>
                <a:uFillTx/>
                <a:latin typeface="Calibri" panose="020F0502020204030204"/>
                <a:ea typeface="ＭＳ Ｐゴシック" pitchFamily="34" charset="-128"/>
              </a:rPr>
              <a:t> into a small Delivery Ring to remove contamination (</a:t>
            </a:r>
            <a:r>
              <a:rPr lang="en-US" sz="4800" kern="1200" dirty="0" err="1">
                <a:solidFill>
                  <a:prstClr val="black"/>
                </a:solidFill>
                <a:uFillTx/>
                <a:latin typeface="Calibri" panose="020F0502020204030204"/>
                <a:ea typeface="ＭＳ Ｐゴシック" pitchFamily="34" charset="-128"/>
              </a:rPr>
              <a:t>pions</a:t>
            </a:r>
            <a:r>
              <a:rPr lang="en-US" sz="4800" kern="1200" dirty="0">
                <a:solidFill>
                  <a:prstClr val="black"/>
                </a:solidFill>
                <a:uFillTx/>
                <a:latin typeface="Calibri" panose="020F0502020204030204"/>
                <a:ea typeface="ＭＳ Ｐゴシック" pitchFamily="34" charset="-128"/>
              </a:rPr>
              <a:t> decay, protons separated and kicked out</a:t>
            </a:r>
          </a:p>
        </p:txBody>
      </p:sp>
      <p:grpSp>
        <p:nvGrpSpPr>
          <p:cNvPr id="100" name="Group 99"/>
          <p:cNvGrpSpPr/>
          <p:nvPr/>
        </p:nvGrpSpPr>
        <p:grpSpPr>
          <a:xfrm>
            <a:off x="13958264" y="5761722"/>
            <a:ext cx="9769742" cy="2392075"/>
            <a:chOff x="13958264" y="5761722"/>
            <a:chExt cx="9769742" cy="2392075"/>
          </a:xfrm>
        </p:grpSpPr>
        <p:sp>
          <p:nvSpPr>
            <p:cNvPr id="99" name="Rectangle 98"/>
            <p:cNvSpPr/>
            <p:nvPr/>
          </p:nvSpPr>
          <p:spPr>
            <a:xfrm>
              <a:off x="13958264" y="5761722"/>
              <a:ext cx="9769742" cy="2392075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indent="0" algn="l" defTabSz="64293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600" b="0" i="0" u="none" strike="noStrike" cap="none" spc="0" normalizeH="0" baseline="0">
                <a:ln>
                  <a:noFill/>
                </a:ln>
                <a:solidFill>
                  <a:srgbClr val="404040"/>
                </a:solidFill>
                <a:effectLst/>
                <a:uFill>
                  <a:solidFill>
                    <a:srgbClr val="404040"/>
                  </a:solidFill>
                </a:uFill>
                <a:latin typeface="+mn-lt"/>
                <a:ea typeface="+mn-ea"/>
                <a:cs typeface="+mn-cs"/>
                <a:sym typeface="Helvetica"/>
              </a:endParaRPr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ECBD4A50-1E8F-0347-8001-49646DAAA301}"/>
                </a:ext>
              </a:extLst>
            </p:cNvPr>
            <p:cNvGrpSpPr/>
            <p:nvPr/>
          </p:nvGrpSpPr>
          <p:grpSpPr>
            <a:xfrm>
              <a:off x="14078956" y="6008367"/>
              <a:ext cx="9474845" cy="1889969"/>
              <a:chOff x="-35503" y="2939768"/>
              <a:chExt cx="4860510" cy="969537"/>
            </a:xfrm>
            <a:noFill/>
          </p:grpSpPr>
          <p:grpSp>
            <p:nvGrpSpPr>
              <p:cNvPr id="86" name="Group">
                <a:extLst>
                  <a:ext uri="{FF2B5EF4-FFF2-40B4-BE49-F238E27FC236}">
                    <a16:creationId xmlns:a16="http://schemas.microsoft.com/office/drawing/2014/main" id="{8DE09018-B2C1-4F43-AF07-51C57624E10D}"/>
                  </a:ext>
                </a:extLst>
              </p:cNvPr>
              <p:cNvGrpSpPr/>
              <p:nvPr/>
            </p:nvGrpSpPr>
            <p:grpSpPr>
              <a:xfrm>
                <a:off x="32577" y="3168656"/>
                <a:ext cx="4792430" cy="740649"/>
                <a:chOff x="1057621" y="-795768"/>
                <a:chExt cx="14511819" cy="2242736"/>
              </a:xfrm>
              <a:grpFill/>
            </p:grpSpPr>
            <p:pic>
              <p:nvPicPr>
                <p:cNvPr id="94" name="Screen Shot 2020-02-09 at 9.35.11 AM.png" descr="Screen Shot 2020-02-09 at 9.35.11 AM.png">
                  <a:extLst>
                    <a:ext uri="{FF2B5EF4-FFF2-40B4-BE49-F238E27FC236}">
                      <a16:creationId xmlns:a16="http://schemas.microsoft.com/office/drawing/2014/main" id="{34D44EFB-08B9-0648-91C2-8290AADAE5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20327" t="76170" r="30739" b="3496"/>
                <a:stretch/>
              </p:blipFill>
              <p:spPr>
                <a:xfrm>
                  <a:off x="11868707" y="-795768"/>
                  <a:ext cx="3700733" cy="2241552"/>
                </a:xfrm>
                <a:prstGeom prst="rect">
                  <a:avLst/>
                </a:prstGeom>
                <a:grpFill/>
                <a:ln w="12700" cap="flat">
                  <a:noFill/>
                  <a:miter lim="4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95" name="Screen Shot 2020-02-09 at 9.35.11 AM.png" descr="Screen Shot 2020-02-09 at 9.35.11 AM.png">
                  <a:extLst>
                    <a:ext uri="{FF2B5EF4-FFF2-40B4-BE49-F238E27FC236}">
                      <a16:creationId xmlns:a16="http://schemas.microsoft.com/office/drawing/2014/main" id="{7AE3F22D-FA52-DA48-994B-8D07029535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20547" t="57516" r="38212" b="22754"/>
                <a:stretch/>
              </p:blipFill>
              <p:spPr>
                <a:xfrm>
                  <a:off x="8526964" y="-795768"/>
                  <a:ext cx="3214176" cy="2241555"/>
                </a:xfrm>
                <a:prstGeom prst="rect">
                  <a:avLst/>
                </a:prstGeom>
                <a:grpFill/>
                <a:ln w="12700" cap="flat">
                  <a:noFill/>
                  <a:miter lim="4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96" name="Screen Shot 2020-02-09 at 9.35.11 AM.png" descr="Screen Shot 2020-02-09 at 9.35.11 AM.png">
                  <a:extLst>
                    <a:ext uri="{FF2B5EF4-FFF2-40B4-BE49-F238E27FC236}">
                      <a16:creationId xmlns:a16="http://schemas.microsoft.com/office/drawing/2014/main" id="{DD754082-F5CB-B94E-96E5-2FC1C365F0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19566" t="38320" r="46247" b="42429"/>
                <a:stretch/>
              </p:blipFill>
              <p:spPr>
                <a:xfrm>
                  <a:off x="5668631" y="-794590"/>
                  <a:ext cx="2730766" cy="2241558"/>
                </a:xfrm>
                <a:prstGeom prst="rect">
                  <a:avLst/>
                </a:prstGeom>
                <a:grpFill/>
                <a:ln w="12700" cap="flat">
                  <a:noFill/>
                  <a:miter lim="4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97" name="Screen Shot 2020-02-09 at 9.35.11 AM.png" descr="Screen Shot 2020-02-09 at 9.35.11 AM.png">
                  <a:extLst>
                    <a:ext uri="{FF2B5EF4-FFF2-40B4-BE49-F238E27FC236}">
                      <a16:creationId xmlns:a16="http://schemas.microsoft.com/office/drawing/2014/main" id="{760909D3-297B-9246-BF4F-428A9C47C0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19050" t="20681" r="51639" b="61428"/>
                <a:stretch/>
              </p:blipFill>
              <p:spPr>
                <a:xfrm>
                  <a:off x="3020532" y="-795765"/>
                  <a:ext cx="2520533" cy="2242733"/>
                </a:xfrm>
                <a:prstGeom prst="rect">
                  <a:avLst/>
                </a:prstGeom>
                <a:grpFill/>
                <a:ln w="12700" cap="flat">
                  <a:noFill/>
                  <a:miter lim="4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98" name="Screen Shot 2020-02-09 at 9.35.11 AM.png" descr="Screen Shot 2020-02-09 at 9.35.11 AM.png">
                  <a:extLst>
                    <a:ext uri="{FF2B5EF4-FFF2-40B4-BE49-F238E27FC236}">
                      <a16:creationId xmlns:a16="http://schemas.microsoft.com/office/drawing/2014/main" id="{AB91B9B2-094F-0249-B9AF-BC14BC9522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19812" r="54891" b="78669"/>
                <a:stretch/>
              </p:blipFill>
              <p:spPr>
                <a:xfrm>
                  <a:off x="1057621" y="-795765"/>
                  <a:ext cx="1824413" cy="2242733"/>
                </a:xfrm>
                <a:prstGeom prst="rect">
                  <a:avLst/>
                </a:prstGeom>
                <a:grpFill/>
                <a:ln w="12700" cap="flat">
                  <a:noFill/>
                  <a:miter lim="4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669DC51B-D7C9-324A-A54C-1F4A85001696}"/>
                  </a:ext>
                </a:extLst>
              </p:cNvPr>
              <p:cNvSpPr txBox="1"/>
              <p:nvPr/>
            </p:nvSpPr>
            <p:spPr>
              <a:xfrm>
                <a:off x="113744" y="2939768"/>
                <a:ext cx="487634" cy="26161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100"/>
                  <a:t>Entry</a:t>
                </a:r>
                <a:endParaRPr lang="en-US" sz="1400"/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A5B1ECC2-66A9-8D4F-A077-906EE886FE55}"/>
                  </a:ext>
                </a:extLst>
              </p:cNvPr>
              <p:cNvSpPr txBox="1"/>
              <p:nvPr/>
            </p:nvSpPr>
            <p:spPr>
              <a:xfrm>
                <a:off x="850121" y="2939768"/>
                <a:ext cx="554960" cy="26161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100"/>
                  <a:t>Turn 1</a:t>
                </a: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04092B45-737D-454D-9D5A-5C5FF977FF68}"/>
                  </a:ext>
                </a:extLst>
              </p:cNvPr>
              <p:cNvSpPr txBox="1"/>
              <p:nvPr/>
            </p:nvSpPr>
            <p:spPr>
              <a:xfrm>
                <a:off x="1728856" y="2950103"/>
                <a:ext cx="554960" cy="26161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100"/>
                  <a:t>Turn 2</a:t>
                </a: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9A879883-60EA-C24D-A889-24439BAE6DB6}"/>
                  </a:ext>
                </a:extLst>
              </p:cNvPr>
              <p:cNvSpPr txBox="1"/>
              <p:nvPr/>
            </p:nvSpPr>
            <p:spPr>
              <a:xfrm>
                <a:off x="2746651" y="2950780"/>
                <a:ext cx="554960" cy="26161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100"/>
                  <a:t>Turn 3</a:t>
                </a: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4A24B2EA-2E0C-D146-BC5F-3D8EA96831CB}"/>
                  </a:ext>
                </a:extLst>
              </p:cNvPr>
              <p:cNvSpPr txBox="1"/>
              <p:nvPr/>
            </p:nvSpPr>
            <p:spPr>
              <a:xfrm>
                <a:off x="3926382" y="2950103"/>
                <a:ext cx="554960" cy="26161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100"/>
                  <a:t>Turn 4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2" name="Rectangle 91">
                    <a:extLst>
                      <a:ext uri="{FF2B5EF4-FFF2-40B4-BE49-F238E27FC236}">
                        <a16:creationId xmlns:a16="http://schemas.microsoft.com/office/drawing/2014/main" id="{4A934BFC-4BB8-7847-9681-5FA04821864C}"/>
                      </a:ext>
                    </a:extLst>
                  </p:cNvPr>
                  <p:cNvSpPr/>
                  <p:nvPr/>
                </p:nvSpPr>
                <p:spPr>
                  <a:xfrm>
                    <a:off x="-35503" y="3124279"/>
                    <a:ext cx="429348" cy="307777"/>
                  </a:xfrm>
                  <a:prstGeom prst="rect">
                    <a:avLst/>
                  </a:prstGeom>
                  <a:grpFill/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14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14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en-US" sz="1400">
                      <a:solidFill>
                        <a:schemeClr val="accent6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7" name="Rectangle 26">
                    <a:extLst>
                      <a:ext uri="{FF2B5EF4-FFF2-40B4-BE49-F238E27FC236}">
                        <a16:creationId xmlns:a16="http://schemas.microsoft.com/office/drawing/2014/main" id="{4A934BFC-4BB8-7847-9681-5FA04821864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35503" y="3124279"/>
                    <a:ext cx="429348" cy="30777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3" name="Rectangle 92">
                    <a:extLst>
                      <a:ext uri="{FF2B5EF4-FFF2-40B4-BE49-F238E27FC236}">
                        <a16:creationId xmlns:a16="http://schemas.microsoft.com/office/drawing/2014/main" id="{CEC4549E-61EE-664F-8DE3-D7D6625C1FAC}"/>
                      </a:ext>
                    </a:extLst>
                  </p:cNvPr>
                  <p:cNvSpPr/>
                  <p:nvPr/>
                </p:nvSpPr>
                <p:spPr>
                  <a:xfrm>
                    <a:off x="372911" y="3112543"/>
                    <a:ext cx="326307" cy="307777"/>
                  </a:xfrm>
                  <a:prstGeom prst="rect">
                    <a:avLst/>
                  </a:prstGeom>
                  <a:grpFill/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solidFill>
                                <a:srgbClr val="FF8EFF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oMath>
                      </m:oMathPara>
                    </a14:m>
                    <a:endParaRPr lang="en-US" sz="1400">
                      <a:solidFill>
                        <a:schemeClr val="accent6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CEC4549E-61EE-664F-8DE3-D7D6625C1FA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2911" y="3112543"/>
                    <a:ext cx="326307" cy="30777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101" name="TextBox 100"/>
          <p:cNvSpPr txBox="1"/>
          <p:nvPr/>
        </p:nvSpPr>
        <p:spPr>
          <a:xfrm>
            <a:off x="20171576" y="48830"/>
            <a:ext cx="3717684" cy="7966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Brynn </a:t>
            </a:r>
            <a:r>
              <a:rPr lang="en-US" dirty="0" err="1">
                <a:solidFill>
                  <a:srgbClr val="000000"/>
                </a:solidFill>
              </a:rPr>
              <a:t>MacCoy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4864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6 C -0.00703 -0.01875 -0.01393 -0.03727 -0.01888 -0.0544 C -0.02382 -0.07153 -0.02734 -0.08843 -0.02942 -0.10301 C -0.03151 -0.1176 -0.03398 -0.12385 -0.03151 -0.14213 C -0.02903 -0.16042 -0.02122 -0.19074 -0.01471 -0.21297 C -0.0082 -0.23519 -0.00625 -0.2507 0.00743 -0.27477 C 0.0211 -0.29885 0.05274 -0.33403 0.06732 -0.35718 C 0.08177 -0.38033 0.08568 -0.38959 0.09467 -0.4132 C 0.10365 -0.43681 0.11706 -0.4713 0.12071 -0.49931 C 0.12487 -0.52709 0.12331 -0.55255 0.11784 -0.58125 C 0.11237 -0.60996 0.10222 -0.64537 0.08842 -0.67107 C 0.07422 -0.69676 0.05339 -0.71875 0.03373 -0.73473 C 0.01394 -0.7507 -0.00885 -0.76204 -0.03046 -0.76644 C -0.05208 -0.77084 -0.07539 -0.76551 -0.09583 -0.76088 C -0.11601 -0.75625 -0.13541 -0.75 -0.1526 -0.73843 C -0.16979 -0.72686 -0.18463 -0.70949 -0.19869 -0.69167 C -0.21276 -0.67385 -0.22851 -0.65533 -0.23658 -0.63172 C -0.24466 -0.60811 -0.25026 -0.58496 -0.24713 -0.54954 C -0.24401 -0.51412 -0.2358 -0.45348 -0.2177 -0.41875 C -0.19961 -0.38403 -0.1677 -0.35811 -0.13893 -0.34213 C -0.11028 -0.32616 -0.07395 -0.32176 -0.04518 -0.32338 C -0.01653 -0.325 0.00808 -0.33102 0.03269 -0.35139 C 0.05704 -0.37176 0.08724 -0.41412 0.10209 -0.44491 C 0.11667 -0.4757 0.12188 -0.50324 0.12201 -0.53635 C 0.12214 -0.56945 0.11862 -0.60949 0.103 -0.64306 C 0.08724 -0.67662 0.05222 -0.7176 0.02826 -0.73843 C 0.00443 -0.75926 -0.01705 -0.76459 -0.04101 -0.76829 C -0.0651 -0.77199 -0.09283 -0.76899 -0.11575 -0.76088 C -0.13867 -0.75278 -0.16028 -0.7375 -0.17877 -0.71968 C -0.19739 -0.70186 -0.21601 -0.67778 -0.22721 -0.65417 C -0.23841 -0.63056 -0.24544 -0.61088 -0.24609 -0.57755 C -0.24674 -0.54422 -0.24257 -0.48982 -0.23138 -0.4544 C -0.22018 -0.41899 -0.19609 -0.38426 -0.17877 -0.36459 C -0.16158 -0.34491 -0.14908 -0.34399 -0.12734 -0.33658 C -0.10559 -0.32917 -0.0733 -0.31852 -0.04843 -0.31968 C -0.02356 -0.32084 0.00235 -0.33218 0.02214 -0.34399 C 0.04193 -0.35579 0.06185 -0.38195 0.07045 -0.39074 " pathEditMode="relative" rAng="0" ptsTypes="AAAAAAAAAAAAAAAAAAAAAAAAAAAAAAAAAAAAA">
                                      <p:cBhvr>
                                        <p:cTn id="6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-3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9 -0.06759 C 0.04128 -0.10139 0.0444 -0.13657 0.03933 -0.1713 C 0.03412 -0.20695 0.02006 -0.24907 0.00131 -0.27755 C -0.01757 -0.30602 -0.04544 -0.32824 -0.07343 -0.3419 C -0.10143 -0.35556 -0.13815 -0.36227 -0.16679 -0.35972 C -0.19583 -0.35718 -0.22304 -0.34352 -0.24609 -0.32616 C -0.26901 -0.30903 -0.28984 -0.28426 -0.30455 -0.25579 C -0.31666 -0.23843 -0.32005 -0.22176 -0.32487 -0.20509 C -0.32981 -0.1882 -0.33372 -0.18426 -0.33359 -0.15486 C -0.33554 -0.12199 -0.32799 -0.07732 -0.31783 -0.04641 C -0.30781 -0.01505 -0.28476 0.01018 -0.27265 0.03194 C -0.26015 0.05347 -0.25208 0.06018 -0.2401 0.07778 C -0.22799 0.09537 -0.21171 0.11643 -0.19804 0.13472 C -0.18437 0.15301 -0.17174 0.17037 -0.15924 0.18866 " pathEditMode="relative" rAng="0" ptsTypes="AAAAAAAAAAAAAA">
                                      <p:cBhvr>
                                        <p:cTn id="24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99" y="-182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12 -0.05926 C 0.04271 -0.08125 0.05443 -0.10509 0.05417 -0.14375 C 0.05352 -0.18402 0.03841 -0.24676 0.02357 -0.28009 C 0.00886 -0.31389 -0.01549 -0.33171 -0.0332 -0.34745 C -0.05078 -0.36296 -0.06328 -0.36828 -0.0832 -0.37361 C -0.10312 -0.37893 -0.12917 -0.3824 -0.15234 -0.37963 C -0.17552 -0.37662 -0.20065 -0.37152 -0.22279 -0.35625 C -0.24479 -0.34097 -0.26901 -0.31851 -0.28516 -0.28796 C -0.30117 -0.25717 -0.31758 -0.20995 -0.31953 -0.17152 C -0.32135 -0.13333 -0.31094 -0.08495 -0.3 -0.05416 C -0.28893 -0.02338 -0.26875 -0.00625 -0.25338 0.01019 C -0.23789 0.02871 -0.22226 0.03912 -0.20768 0.04792 C -0.1931 0.05695 -0.17864 0.06227 -0.16588 0.06459 C -0.15299 0.0669 -0.13698 0.06482 -0.13125 0.06621 " pathEditMode="relative" rAng="0" ptsTypes="AAAAAAAAAAAAAA">
                                      <p:cBhvr>
                                        <p:cTn id="26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93" y="-980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51 -0.04838 C 0.03685 -0.05463 0.04636 -0.0669 0.05183 -0.08542 C 0.05717 -0.1037 0.06628 -0.12801 0.06654 -0.15856 C 0.06706 -0.19144 0.0612 -0.23889 0.05053 -0.26991 C 0.03985 -0.30093 0.02331 -0.32454 0.00248 -0.34491 C -0.01835 -0.36528 -0.0483 -0.38472 -0.07408 -0.39282 C -0.09987 -0.40116 -0.13008 -0.39792 -0.153 -0.39398 C -0.17618 -0.38981 -0.19362 -0.38148 -0.21237 -0.36806 C -0.23112 -0.35463 -0.25105 -0.33565 -0.2655 -0.31366 C -0.27995 -0.29144 -0.29219 -0.26343 -0.29909 -0.23542 C -0.30612 -0.20764 -0.30717 -0.17014 -0.30417 -0.14259 C -0.30131 -0.11551 -0.29402 -0.09259 -0.28529 -0.07106 C -0.27657 -0.04977 -0.26211 -0.02986 -0.2517 -0.01597 C -0.24128 -0.00162 -0.23334 0.00556 -0.22266 0.01343 C -0.21211 0.02199 -0.19948 0.02731 -0.1879 0.0331 C -0.17631 0.03889 -0.1612 0.04352 -0.153 0.04653 C -0.14454 0.04954 -0.14037 0.04954 -0.1379 0.05116 " pathEditMode="relative" rAng="0" ptsTypes="AAAAAAAAAAAAAAAAA">
                                      <p:cBhvr>
                                        <p:cTn id="28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-1251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63 -0.03796 C 0.04596 -0.0493 0.05507 -0.06435 0.0638 -0.08703 C 0.07291 -0.10926 0.08268 -0.13889 0.08255 -0.17824 C 0.08203 -0.21713 0.06849 -0.26643 0.0556 -0.30208 C 0.04205 -0.3375 0.01966 -0.35856 -0.00209 -0.37639 C -0.02435 -0.39444 -0.05313 -0.4044 -0.0767 -0.40926 C -0.10026 -0.41412 -0.12279 -0.41111 -0.14388 -0.40578 C -0.16511 -0.40046 -0.18477 -0.39143 -0.20339 -0.37685 C -0.22214 -0.36227 -0.2418 -0.34166 -0.25586 -0.31852 C -0.2698 -0.29537 -0.28399 -0.2699 -0.28724 -0.23819 C -0.2905 -0.20625 -0.28985 -0.14699 -0.28243 -0.11597 C -0.275 -0.08541 -0.25743 -0.05648 -0.24284 -0.03541 C -0.22826 -0.01389 -0.20925 -0.00208 -0.19532 0.01065 C -0.18138 0.02223 -0.16719 0.02616 -0.15808 0.03056 C -0.14896 0.03357 -0.14271 0.03264 -0.14024 0.03588 " pathEditMode="relative" rAng="0" ptsTypes="AAAAAAAAAAAAAAA">
                                      <p:cBhvr>
                                        <p:cTn id="30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96" y="-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62963E-6 L 0.04544 0.07663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2" y="38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4 C 0.00365 0.00834 0.00821 0.01389 0.01224 0.02547 C 0.01628 0.03658 0.02058 0.05602 0.02448 0.06806 C 0.02839 0.07963 0.03204 0.0882 0.03555 0.0963 C 0.03907 0.10394 0.04193 0.11505 0.04597 0.11505 C 0.05 0.11459 0.05547 0.10186 0.06003 0.09422 C 0.06459 0.08635 0.06915 0.07824 0.07344 0.06667 C 0.07774 0.05556 0.08321 0.03704 0.08568 0.02639 C 0.08816 0.01598 0.08959 0.01135 0.08816 0.00486 C 0.08672 -0.00162 0.08308 -0.00972 0.07722 -0.01273 C 0.07136 -0.01574 0.05951 -0.01273 0.05261 -0.01273 C 0.04571 -0.01273 0.04219 -0.01319 0.03555 -0.01273 C 0.02891 -0.01226 0.01732 -0.0118 0.01277 -0.00972 C 0.00821 -0.00787 0.00847 -0.00717 0.00795 -0.00069 C 0.00743 0.00533 0.00847 0.01945 0.00977 0.02755 C 0.01107 0.03542 0.01342 0.04005 0.01589 0.04699 C 0.01836 0.05417 0.02136 0.06111 0.02448 0.06875 C 0.02761 0.07662 0.03152 0.08681 0.0349 0.09283 C 0.03829 0.09931 0.03998 0.10649 0.04467 0.10695 C 0.04935 0.10787 0.0586 0.1044 0.06303 0.09746 C 0.06745 0.09028 0.0681 0.07524 0.07162 0.06574 C 0.07513 0.05602 0.08138 0.04746 0.08386 0.03843 C 0.08633 0.0294 0.08711 0.01783 0.08633 0.00973 C 0.08555 0.00232 0.08412 -0.00486 0.07904 -0.00833 C 0.07396 -0.01226 0.06355 -0.01273 0.05573 -0.01389 C 0.04792 -0.01481 0.03868 -0.01527 0.03178 -0.01481 C 0.02487 -0.01435 0.01849 -0.01342 0.01407 -0.01041 C 0.00964 -0.00787 0.00573 -0.0037 0.00547 0.00371 C 0.00521 0.01088 0.00925 0.02246 0.01224 0.03287 C 0.01524 0.04352 0.01967 0.05718 0.02383 0.06806 C 0.028 0.07871 0.03295 0.09028 0.03737 0.09746 C 0.0418 0.1044 0.04584 0.11297 0.05079 0.11042 C 0.05573 0.10741 0.06185 0.09121 0.0668 0.08079 C 0.07175 0.07061 0.0767 0.05903 0.08021 0.04815 C 0.08373 0.0375 0.08763 0.02639 0.08816 0.01783 C 0.08868 0.0088 0.08868 -0.00023 0.08334 -0.00532 C 0.078 -0.01018 0.06368 -0.01018 0.05573 -0.0118 C 0.04779 -0.01319 0.04232 -0.01481 0.03555 -0.01481 C 0.02878 -0.01481 0.01954 -0.01481 0.01472 -0.0118 C 0.0099 -0.00833 0.00691 -0.0037 0.00665 0.00486 C 0.00638 0.01343 0.01016 0.02894 0.01342 0.03959 C 0.01667 0.05 0.02214 0.05811 0.02631 0.06875 C 0.03047 0.07963 0.03425 0.09375 0.03855 0.10394 C 0.04284 0.11389 0.04857 0.12315 0.05209 0.12917 C 0.0556 0.13473 0.05678 0.13519 0.05938 0.13866 C 0.06198 0.14236 0.06654 0.14792 0.06797 0.15 " pathEditMode="relative" rAng="0" ptsTypes="AAAAAAAAAAAAAAAAAAAAAAAAAAAAAAAAAAAAAAAAAAAAAA">
                                      <p:cBhvr>
                                        <p:cTn id="5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7" y="6725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path" presetSubtype="0" repeatCount="1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256 0.16459 C 0.08256 0.17662 0.07748 0.18658 0.07123 0.18658 C 0.06472 0.18658 0.05951 0.17662 0.05951 0.16459 C 0.05951 0.15301 0.06472 0.14375 0.07123 0.14375 C 0.07748 0.14375 0.08256 0.15301 0.08256 0.16459 Z " pathEditMode="relative" rAng="5400000" ptsTypes="AAAAA">
                                      <p:cBhvr>
                                        <p:cTn id="5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" y="58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  <p:bldP spid="61" grpId="0" animBg="1"/>
      <p:bldP spid="61" grpId="1" animBg="1"/>
      <p:bldP spid="61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Field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70747" y="1960713"/>
            <a:ext cx="5848709" cy="5544268"/>
          </a:xfrm>
        </p:spPr>
        <p:txBody>
          <a:bodyPr/>
          <a:lstStyle/>
          <a:p>
            <a:pPr marL="0" indent="0">
              <a:buNone/>
            </a:pPr>
            <a:r>
              <a:rPr lang="en-US" sz="4400" b="1" dirty="0">
                <a:solidFill>
                  <a:srgbClr val="3333FF"/>
                </a:solidFill>
              </a:rPr>
              <a:t>1.45 T </a:t>
            </a:r>
            <a:r>
              <a:rPr lang="en-US" sz="4400" b="1" dirty="0" err="1">
                <a:solidFill>
                  <a:srgbClr val="3333FF"/>
                </a:solidFill>
              </a:rPr>
              <a:t>Superferric</a:t>
            </a:r>
            <a:r>
              <a:rPr lang="en-US" sz="4400" b="1" dirty="0">
                <a:solidFill>
                  <a:srgbClr val="3333FF"/>
                </a:solidFill>
              </a:rPr>
              <a:t> Magnet</a:t>
            </a:r>
          </a:p>
          <a:p>
            <a:r>
              <a:rPr lang="en-US" sz="4000" dirty="0"/>
              <a:t>14 m diameter</a:t>
            </a:r>
          </a:p>
          <a:p>
            <a:r>
              <a:rPr lang="en-US" sz="4000" dirty="0"/>
              <a:t>12 iron yokes excited by superconducting</a:t>
            </a:r>
            <a:br>
              <a:rPr lang="en-US" sz="4000" dirty="0"/>
            </a:br>
            <a:r>
              <a:rPr lang="en-US" sz="4000" dirty="0"/>
              <a:t>coils</a:t>
            </a:r>
          </a:p>
          <a:p>
            <a:r>
              <a:rPr lang="en-US" sz="4000" dirty="0"/>
              <a:t>Iron top hats (24), poles (72), wedges (864), foil laminations (8000), edge shims and surface coils for field shaping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FCAFE8-135F-6243-A414-D17D82F3A8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51" r="18657" b="12062"/>
          <a:stretch/>
        </p:blipFill>
        <p:spPr>
          <a:xfrm>
            <a:off x="133350" y="2647950"/>
            <a:ext cx="11957876" cy="8382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24D24E9-4A26-324A-AD43-F3DD1BB87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3896" y="742704"/>
            <a:ext cx="5943600" cy="60962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723828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Injection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4405" y="7724579"/>
            <a:ext cx="11190696" cy="503005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Inflector Magnet</a:t>
            </a:r>
          </a:p>
          <a:p>
            <a:r>
              <a:rPr lang="en-US" sz="4800" dirty="0"/>
              <a:t>Provides field free region to deliver beam to edge of storage region</a:t>
            </a:r>
          </a:p>
          <a:p>
            <a:r>
              <a:rPr lang="en-US" sz="4800" dirty="0"/>
              <a:t>Stops strong deflection of the beam</a:t>
            </a:r>
          </a:p>
          <a:p>
            <a:r>
              <a:rPr lang="en-US" sz="4800" dirty="0"/>
              <a:t>Injected beam center 77mm off from storage region center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FCAFE8-135F-6243-A414-D17D82F3A8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51" r="18657" b="12062"/>
          <a:stretch/>
        </p:blipFill>
        <p:spPr>
          <a:xfrm>
            <a:off x="133350" y="2647950"/>
            <a:ext cx="11957876" cy="8382000"/>
          </a:xfrm>
          <a:prstGeom prst="rect">
            <a:avLst/>
          </a:prstGeom>
        </p:spPr>
      </p:pic>
      <p:pic>
        <p:nvPicPr>
          <p:cNvPr id="7" name="Google Shape;687;p95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52483" y="5641379"/>
            <a:ext cx="2834933" cy="47409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Straight Arrow Connector 9"/>
          <p:cNvCxnSpPr/>
          <p:nvPr/>
        </p:nvCxnSpPr>
        <p:spPr>
          <a:xfrm>
            <a:off x="5391150" y="2764767"/>
            <a:ext cx="3543300" cy="1924050"/>
          </a:xfrm>
          <a:prstGeom prst="straightConnector1">
            <a:avLst/>
          </a:prstGeom>
          <a:noFill/>
          <a:ln w="190500" cap="flat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dist="254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4" name="Google Shape;688;p95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67345" y="4126644"/>
            <a:ext cx="1721696" cy="16370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" name="Google Shape;690;p95"/>
          <p:cNvCxnSpPr/>
          <p:nvPr/>
        </p:nvCxnSpPr>
        <p:spPr>
          <a:xfrm rot="10800000">
            <a:off x="8074817" y="4142581"/>
            <a:ext cx="1003200" cy="10808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dot"/>
            <a:miter lim="400000"/>
            <a:headEnd type="none" w="sm" len="sm"/>
            <a:tailEnd type="none" w="sm" len="sm"/>
          </a:ln>
        </p:spPr>
      </p:cxnSp>
      <p:pic>
        <p:nvPicPr>
          <p:cNvPr id="18" name="Google Shape;696;p95"/>
          <p:cNvPicPr preferRelativeResize="0"/>
          <p:nvPr/>
        </p:nvPicPr>
        <p:blipFill rotWithShape="1">
          <a:blip r:embed="rId5">
            <a:alphaModFix/>
          </a:blip>
          <a:srcRect l="1463" t="4479" r="956" b="2402"/>
          <a:stretch/>
        </p:blipFill>
        <p:spPr>
          <a:xfrm>
            <a:off x="11618117" y="1837545"/>
            <a:ext cx="11611185" cy="3837254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51DE3D66-7FAE-F94E-8395-1EB6782D1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817" y="1472438"/>
            <a:ext cx="2766889" cy="184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Screen Shot 2018-06-09 at 7.32.45 PM.png" descr="Screen Shot 2018-06-09 at 7.32.45 PM.png">
            <a:extLst>
              <a:ext uri="{FF2B5EF4-FFF2-40B4-BE49-F238E27FC236}">
                <a16:creationId xmlns:a16="http://schemas.microsoft.com/office/drawing/2014/main" id="{538AF60C-7E76-5140-9BCF-BD3BAC041C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23036" y="5674804"/>
            <a:ext cx="4052065" cy="304159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0971849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Kick Beam Onto Stable Orbit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81158" y="9752866"/>
            <a:ext cx="11190696" cy="2598786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3 Pulsed Kicker Magnets</a:t>
            </a:r>
          </a:p>
          <a:p>
            <a:r>
              <a:rPr lang="en-US" sz="48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Provide 10.8 </a:t>
            </a:r>
            <a:r>
              <a:rPr lang="en-US" sz="480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mrad</a:t>
            </a:r>
            <a:r>
              <a:rPr lang="en-US" sz="48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“kick” to direct muons into ideal orbit (&lt; 149 ns)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FCAFE8-135F-6243-A414-D17D82F3A8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51" r="18657" b="12062"/>
          <a:stretch/>
        </p:blipFill>
        <p:spPr>
          <a:xfrm>
            <a:off x="133350" y="2647950"/>
            <a:ext cx="11957876" cy="8382000"/>
          </a:xfrm>
          <a:prstGeom prst="rect">
            <a:avLst/>
          </a:prstGeom>
        </p:spPr>
      </p:pic>
      <p:sp>
        <p:nvSpPr>
          <p:cNvPr id="15" name="원호 17">
            <a:extLst>
              <a:ext uri="{FF2B5EF4-FFF2-40B4-BE49-F238E27FC236}">
                <a16:creationId xmlns:a16="http://schemas.microsoft.com/office/drawing/2014/main" id="{3E2CFDFD-0622-5D42-9A12-E04BF3364239}"/>
              </a:ext>
            </a:extLst>
          </p:cNvPr>
          <p:cNvSpPr/>
          <p:nvPr/>
        </p:nvSpPr>
        <p:spPr>
          <a:xfrm>
            <a:off x="956077" y="3895286"/>
            <a:ext cx="10294946" cy="6486963"/>
          </a:xfrm>
          <a:prstGeom prst="arc">
            <a:avLst>
              <a:gd name="adj1" fmla="val 18681659"/>
              <a:gd name="adj2" fmla="val 16838163"/>
            </a:avLst>
          </a:prstGeom>
          <a:ln w="50800" cmpd="sng">
            <a:solidFill>
              <a:srgbClr val="FF0000">
                <a:alpha val="9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원호 18">
            <a:extLst>
              <a:ext uri="{FF2B5EF4-FFF2-40B4-BE49-F238E27FC236}">
                <a16:creationId xmlns:a16="http://schemas.microsoft.com/office/drawing/2014/main" id="{5289CFE2-4CAA-AE44-9747-0B64E0A96352}"/>
              </a:ext>
            </a:extLst>
          </p:cNvPr>
          <p:cNvSpPr/>
          <p:nvPr/>
        </p:nvSpPr>
        <p:spPr>
          <a:xfrm>
            <a:off x="825536" y="3962666"/>
            <a:ext cx="10547314" cy="6249152"/>
          </a:xfrm>
          <a:prstGeom prst="arc">
            <a:avLst>
              <a:gd name="adj1" fmla="val 115034"/>
              <a:gd name="adj2" fmla="val 102056"/>
            </a:avLst>
          </a:prstGeom>
          <a:ln w="50800" cmpd="sng">
            <a:solidFill>
              <a:srgbClr val="92D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3" name="Google Shape;687;p95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18253" y="5364297"/>
            <a:ext cx="4679034" cy="524655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711;p96"/>
          <p:cNvSpPr/>
          <p:nvPr/>
        </p:nvSpPr>
        <p:spPr>
          <a:xfrm>
            <a:off x="7600950" y="7436066"/>
            <a:ext cx="3009900" cy="2316800"/>
          </a:xfrm>
          <a:prstGeom prst="ellipse">
            <a:avLst/>
          </a:prstGeom>
          <a:noFill/>
          <a:ln w="5715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algn="ctr">
              <a:lnSpc>
                <a:spcPct val="100000"/>
              </a:lnSpc>
              <a:buClr>
                <a:srgbClr val="FFFFFF"/>
              </a:buClr>
              <a:buSzPts val="1200"/>
            </a:pPr>
            <a:endParaRPr sz="3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Google Shape;724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18253" y="7134063"/>
            <a:ext cx="1786387" cy="1826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11">
            <a:extLst>
              <a:ext uri="{FF2B5EF4-FFF2-40B4-BE49-F238E27FC236}">
                <a16:creationId xmlns:a16="http://schemas.microsoft.com/office/drawing/2014/main" id="{E017179B-FF42-4246-80BF-894BA7CEE3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171" y="2736030"/>
            <a:ext cx="7504473" cy="42276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AutoShape 3">
            <a:extLst>
              <a:ext uri="{FF2B5EF4-FFF2-40B4-BE49-F238E27FC236}">
                <a16:creationId xmlns:a16="http://schemas.microsoft.com/office/drawing/2014/main" id="{F384E749-F9C7-2D47-87DC-DF53D1C92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20610" y="2026667"/>
            <a:ext cx="7241268" cy="7187006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320" y="10800"/>
                </a:moveTo>
                <a:cubicBezTo>
                  <a:pt x="1320" y="16036"/>
                  <a:pt x="5564" y="20280"/>
                  <a:pt x="10800" y="20280"/>
                </a:cubicBezTo>
                <a:cubicBezTo>
                  <a:pt x="16036" y="20280"/>
                  <a:pt x="20280" y="16036"/>
                  <a:pt x="20280" y="10800"/>
                </a:cubicBezTo>
                <a:cubicBezTo>
                  <a:pt x="20280" y="5564"/>
                  <a:pt x="16036" y="1320"/>
                  <a:pt x="10800" y="1320"/>
                </a:cubicBezTo>
                <a:cubicBezTo>
                  <a:pt x="5564" y="1320"/>
                  <a:pt x="1320" y="5564"/>
                  <a:pt x="1320" y="1080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8400" dirty="0"/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902F0231-A2B9-6349-B547-593AA3EF170F}"/>
              </a:ext>
            </a:extLst>
          </p:cNvPr>
          <p:cNvSpPr/>
          <p:nvPr/>
        </p:nvSpPr>
        <p:spPr>
          <a:xfrm>
            <a:off x="13107456" y="2107212"/>
            <a:ext cx="6848272" cy="6777100"/>
          </a:xfrm>
          <a:prstGeom prst="arc">
            <a:avLst>
              <a:gd name="adj1" fmla="val 16200000"/>
              <a:gd name="adj2" fmla="val 14834906"/>
            </a:avLst>
          </a:prstGeom>
          <a:ln w="38100" cmpd="sng">
            <a:solidFill>
              <a:srgbClr val="FF9300"/>
            </a:solidFill>
            <a:prstDash val="sysDash"/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8400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E69A284-FA8C-F545-B01F-5B019B10A03C}"/>
              </a:ext>
            </a:extLst>
          </p:cNvPr>
          <p:cNvSpPr/>
          <p:nvPr/>
        </p:nvSpPr>
        <p:spPr>
          <a:xfrm>
            <a:off x="18929452" y="1683397"/>
            <a:ext cx="1129352" cy="1139642"/>
          </a:xfrm>
          <a:prstGeom prst="roundRect">
            <a:avLst>
              <a:gd name="adj" fmla="val 25318"/>
            </a:avLst>
          </a:prstGeom>
          <a:noFill/>
          <a:ln w="38100">
            <a:solidFill>
              <a:srgbClr val="FF93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4800" dirty="0">
                <a:solidFill>
                  <a:schemeClr val="tx1"/>
                </a:solidFill>
                <a:cs typeface="Verdana"/>
              </a:rPr>
              <a:t>μ</a:t>
            </a:r>
            <a:r>
              <a:rPr lang="en-US" sz="4800" baseline="30000" dirty="0">
                <a:solidFill>
                  <a:schemeClr val="tx1"/>
                </a:solidFill>
                <a:cs typeface="Verdana"/>
              </a:rPr>
              <a:t>+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1BC3579-140F-2E48-9AD5-B412B5ABF298}"/>
              </a:ext>
            </a:extLst>
          </p:cNvPr>
          <p:cNvSpPr/>
          <p:nvPr/>
        </p:nvSpPr>
        <p:spPr>
          <a:xfrm>
            <a:off x="19348490" y="9405762"/>
            <a:ext cx="152400" cy="152400"/>
          </a:xfrm>
          <a:prstGeom prst="ellipse">
            <a:avLst/>
          </a:prstGeom>
          <a:solidFill>
            <a:schemeClr val="tx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8400" dirty="0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C5A32572-A968-4742-AEA3-22FDEB6F0A21}"/>
              </a:ext>
            </a:extLst>
          </p:cNvPr>
          <p:cNvSpPr/>
          <p:nvPr/>
        </p:nvSpPr>
        <p:spPr>
          <a:xfrm>
            <a:off x="13107456" y="2099592"/>
            <a:ext cx="6848272" cy="6777100"/>
          </a:xfrm>
          <a:prstGeom prst="arc">
            <a:avLst>
              <a:gd name="adj1" fmla="val 16200000"/>
              <a:gd name="adj2" fmla="val 21551333"/>
            </a:avLst>
          </a:prstGeom>
          <a:ln w="38100" cmpd="sng">
            <a:solidFill>
              <a:srgbClr val="FF93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8400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3473AB2-C52E-A043-B7CB-BBA8A312B98C}"/>
              </a:ext>
            </a:extLst>
          </p:cNvPr>
          <p:cNvCxnSpPr>
            <a:cxnSpLocks/>
          </p:cNvCxnSpPr>
          <p:nvPr/>
        </p:nvCxnSpPr>
        <p:spPr>
          <a:xfrm>
            <a:off x="15391455" y="2103644"/>
            <a:ext cx="1140138" cy="0"/>
          </a:xfrm>
          <a:prstGeom prst="straightConnector1">
            <a:avLst/>
          </a:prstGeom>
          <a:ln w="76200" cmpd="sng">
            <a:solidFill>
              <a:srgbClr val="FF93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A024D3B-9107-5240-9442-44045A47BF73}"/>
              </a:ext>
            </a:extLst>
          </p:cNvPr>
          <p:cNvGrpSpPr/>
          <p:nvPr/>
        </p:nvGrpSpPr>
        <p:grpSpPr>
          <a:xfrm>
            <a:off x="12783412" y="1883450"/>
            <a:ext cx="7496360" cy="7426268"/>
            <a:chOff x="10497864" y="1959762"/>
            <a:chExt cx="3748180" cy="3713134"/>
          </a:xfrm>
        </p:grpSpPr>
        <p:sp>
          <p:nvSpPr>
            <p:cNvPr id="30" name="Arc 29">
              <a:extLst>
                <a:ext uri="{FF2B5EF4-FFF2-40B4-BE49-F238E27FC236}">
                  <a16:creationId xmlns:a16="http://schemas.microsoft.com/office/drawing/2014/main" id="{F64F5152-6F7C-E348-A515-22D0E47559DF}"/>
                </a:ext>
              </a:extLst>
            </p:cNvPr>
            <p:cNvSpPr/>
            <p:nvPr/>
          </p:nvSpPr>
          <p:spPr>
            <a:xfrm>
              <a:off x="10497864" y="1959762"/>
              <a:ext cx="3748180" cy="3713134"/>
            </a:xfrm>
            <a:prstGeom prst="arc">
              <a:avLst>
                <a:gd name="adj1" fmla="val 20250119"/>
                <a:gd name="adj2" fmla="val 1260389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8400" dirty="0"/>
            </a:p>
          </p:txBody>
        </p:sp>
        <p:sp>
          <p:nvSpPr>
            <p:cNvPr id="31" name="Arc 30">
              <a:extLst>
                <a:ext uri="{FF2B5EF4-FFF2-40B4-BE49-F238E27FC236}">
                  <a16:creationId xmlns:a16="http://schemas.microsoft.com/office/drawing/2014/main" id="{C7257AA5-C2F5-9441-9A24-1ADB36AA77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49920" y="2307569"/>
              <a:ext cx="3044069" cy="3017520"/>
            </a:xfrm>
            <a:prstGeom prst="arc">
              <a:avLst>
                <a:gd name="adj1" fmla="val 20308516"/>
                <a:gd name="adj2" fmla="val 1159067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8400" dirty="0"/>
            </a:p>
          </p:txBody>
        </p:sp>
      </p:grpSp>
      <p:sp>
        <p:nvSpPr>
          <p:cNvPr id="32" name="Arc 31">
            <a:extLst>
              <a:ext uri="{FF2B5EF4-FFF2-40B4-BE49-F238E27FC236}">
                <a16:creationId xmlns:a16="http://schemas.microsoft.com/office/drawing/2014/main" id="{3EEBCF31-73D4-F34F-AFF8-1725D5E8410F}"/>
              </a:ext>
            </a:extLst>
          </p:cNvPr>
          <p:cNvSpPr/>
          <p:nvPr/>
        </p:nvSpPr>
        <p:spPr>
          <a:xfrm>
            <a:off x="13107456" y="2229132"/>
            <a:ext cx="6848272" cy="6777100"/>
          </a:xfrm>
          <a:prstGeom prst="arc">
            <a:avLst>
              <a:gd name="adj1" fmla="val 21403697"/>
              <a:gd name="adj2" fmla="val 16238235"/>
            </a:avLst>
          </a:prstGeom>
          <a:ln w="38100" cmpd="sng">
            <a:solidFill>
              <a:srgbClr val="FF93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8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ACF322B-4B78-114C-A4CB-26DF64191BB0}"/>
              </a:ext>
            </a:extLst>
          </p:cNvPr>
          <p:cNvSpPr txBox="1"/>
          <p:nvPr/>
        </p:nvSpPr>
        <p:spPr>
          <a:xfrm>
            <a:off x="17552484" y="5148721"/>
            <a:ext cx="17540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000" b="1" dirty="0">
                <a:solidFill>
                  <a:srgbClr val="FF0000"/>
                </a:solidFill>
                <a:latin typeface="Helvetica" pitchFamily="2" charset="0"/>
              </a:rPr>
              <a:t>Kicker</a:t>
            </a:r>
          </a:p>
        </p:txBody>
      </p:sp>
      <p:pic>
        <p:nvPicPr>
          <p:cNvPr id="47" name="그림 20">
            <a:extLst>
              <a:ext uri="{FF2B5EF4-FFF2-40B4-BE49-F238E27FC236}">
                <a16:creationId xmlns:a16="http://schemas.microsoft.com/office/drawing/2014/main" id="{6D66E123-35D2-BA44-A404-999E9DB059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649" y="7207354"/>
            <a:ext cx="5434793" cy="5191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59478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8" grpId="0" animBg="1"/>
      <p:bldP spid="32" grpId="0" animBg="1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786" y="1912625"/>
            <a:ext cx="9594814" cy="10166989"/>
          </a:xfrm>
        </p:spPr>
        <p:txBody>
          <a:bodyPr/>
          <a:lstStyle/>
          <a:p>
            <a:r>
              <a:rPr lang="en-US" sz="4800" dirty="0"/>
              <a:t>A particle with charge and spin generates a magnetic moment:</a:t>
            </a:r>
          </a:p>
        </p:txBody>
      </p:sp>
      <p:pic>
        <p:nvPicPr>
          <p:cNvPr id="6" name="Picture 2" descr="KS3 Physics: 4. Electromagnetism. Humans have known about electricity and…  | by George Duoblys | Medium">
            <a:extLst>
              <a:ext uri="{FF2B5EF4-FFF2-40B4-BE49-F238E27FC236}">
                <a16:creationId xmlns:a16="http://schemas.microsoft.com/office/drawing/2014/main" id="{E9BA4B02-3CB3-E14E-A4FC-951BD8A3B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26879">
            <a:off x="767175" y="6674352"/>
            <a:ext cx="6347067" cy="423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Moment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787687" y="7361329"/>
            <a:ext cx="2203413" cy="2758590"/>
            <a:chOff x="2787687" y="7361329"/>
            <a:chExt cx="2203413" cy="2758590"/>
          </a:xfrm>
        </p:grpSpPr>
        <p:pic>
          <p:nvPicPr>
            <p:cNvPr id="5" name="Google Shape;549;p8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787687" y="7361329"/>
              <a:ext cx="2203413" cy="27585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3539938" y="8217771"/>
              <a:ext cx="698909" cy="14239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101600" tIns="101600" rIns="101600" bIns="101600" numCol="1" spcCol="38100" rtlCol="0" anchor="ctr">
              <a:spAutoFit/>
            </a:bodyPr>
            <a:lstStyle/>
            <a:p>
              <a:pPr marL="0" marR="0" indent="0" algn="l" defTabSz="642937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6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>
                    <a:solidFill>
                      <a:srgbClr val="074184"/>
                    </a:solidFill>
                  </a:uFill>
                  <a:latin typeface="+mn-lt"/>
                  <a:ea typeface="+mn-ea"/>
                  <a:cs typeface="+mn-cs"/>
                  <a:sym typeface="Helvetica"/>
                </a:rPr>
                <a:t>+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2621020" y="3066027"/>
                <a:ext cx="4295920" cy="20873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marL="0" marR="0" indent="0" algn="l" defTabSz="642937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0" lang="en-US" sz="6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sym typeface="Helvetica"/>
                            </a:rPr>
                          </m:ctrlPr>
                        </m:accPr>
                        <m:e>
                          <m:r>
                            <a:rPr kumimoji="0" lang="en-US" sz="6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"/>
                            </a:rPr>
                            <m:t>𝜇</m:t>
                          </m:r>
                        </m:e>
                      </m:acc>
                      <m:r>
                        <a:rPr kumimoji="0" lang="en-US" sz="6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74184"/>
                            </a:solidFill>
                          </a:uFill>
                          <a:latin typeface="Cambria Math" panose="02040503050406030204" pitchFamily="18" charset="0"/>
                          <a:sym typeface="Helvetica"/>
                        </a:rPr>
                        <m:t>=</m:t>
                      </m:r>
                      <m:r>
                        <a:rPr kumimoji="0" lang="en-US" sz="6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74184"/>
                            </a:solidFill>
                          </a:uFill>
                          <a:latin typeface="Cambria Math" panose="02040503050406030204" pitchFamily="18" charset="0"/>
                          <a:sym typeface="Helvetica"/>
                        </a:rPr>
                        <m:t>𝑔</m:t>
                      </m:r>
                      <m:f>
                        <m:fPr>
                          <m:ctrlPr>
                            <a:rPr kumimoji="0" lang="en-US" sz="6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sym typeface="Helvetica"/>
                            </a:rPr>
                          </m:ctrlPr>
                        </m:fPr>
                        <m:num>
                          <m:r>
                            <a:rPr kumimoji="0" lang="en-US" sz="6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sym typeface="Helvetica"/>
                            </a:rPr>
                            <m:t>𝑒</m:t>
                          </m:r>
                        </m:num>
                        <m:den>
                          <m:r>
                            <a:rPr kumimoji="0" lang="en-US" sz="6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sym typeface="Helvetica"/>
                            </a:rPr>
                            <m:t>2</m:t>
                          </m:r>
                          <m:r>
                            <a:rPr kumimoji="0" lang="en-US" sz="6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sym typeface="Helvetica"/>
                            </a:rPr>
                            <m:t>𝑚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kumimoji="0" lang="en-US" sz="6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sym typeface="Helvetica"/>
                            </a:rPr>
                          </m:ctrlPr>
                        </m:accPr>
                        <m:e>
                          <m:r>
                            <a:rPr kumimoji="0" lang="en-US" sz="6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sym typeface="Helvetica"/>
                            </a:rPr>
                            <m:t>𝑆</m:t>
                          </m:r>
                        </m:e>
                      </m:acc>
                    </m:oMath>
                  </m:oMathPara>
                </a14:m>
                <a:endParaRPr kumimoji="0" lang="en-US" sz="6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>
                    <a:solidFill>
                      <a:srgbClr val="074184"/>
                    </a:solidFill>
                  </a:uFill>
                  <a:sym typeface="Helvetica"/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1020" y="3066027"/>
                <a:ext cx="4295920" cy="20873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 Placeholder 2"/>
              <p:cNvSpPr txBox="1">
                <a:spLocks/>
              </p:cNvSpPr>
              <p:nvPr/>
            </p:nvSpPr>
            <p:spPr>
              <a:xfrm>
                <a:off x="10319757" y="1912624"/>
                <a:ext cx="13408249" cy="1016698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0" tIns="0" rIns="0" bIns="0" anchor="t">
                <a:noAutofit/>
              </a:bodyPr>
              <a:lstStyle>
                <a:lvl1pPr marL="4572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50505F"/>
                  </a:buClr>
                  <a:buSzPct val="100000"/>
                  <a:buFont typeface="Arial"/>
                  <a:buChar char="•"/>
                  <a:tabLst/>
                  <a:defRPr sz="52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1pPr>
                <a:lvl2pPr marL="9144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-"/>
                  <a:tabLst/>
                  <a:defRPr sz="44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2pPr>
                <a:lvl3pPr marL="13716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50505F"/>
                  </a:buClr>
                  <a:buSzPct val="100000"/>
                  <a:buFont typeface="Arial"/>
                  <a:buChar char="•"/>
                  <a:tabLst/>
                  <a:defRPr sz="40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3pPr>
                <a:lvl4pPr marL="18288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-"/>
                  <a:tabLst/>
                  <a:defRPr sz="36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4pPr>
                <a:lvl5pPr marL="22860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50505F"/>
                  </a:buClr>
                  <a:buSzPct val="100000"/>
                  <a:buFont typeface="Arial"/>
                  <a:buChar char="•"/>
                  <a:tabLst/>
                  <a:defRPr sz="32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5pPr>
                <a:lvl6pPr marL="3810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6pPr>
                <a:lvl7pPr marL="4445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7pPr>
                <a:lvl8pPr marL="5080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8pPr>
                <a:lvl9pPr marL="5715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9pPr>
              </a:lstStyle>
              <a:p>
                <a:pPr hangingPunct="1"/>
                <a:r>
                  <a:rPr lang="en-US" sz="4800" dirty="0"/>
                  <a:t>The </a:t>
                </a:r>
                <a:r>
                  <a:rPr lang="en-US" sz="4800" i="1" dirty="0"/>
                  <a:t>g</a:t>
                </a:r>
                <a:r>
                  <a:rPr lang="en-US" sz="4800" dirty="0"/>
                  <a:t> factor describes                                           the rate of spin precession                                       in a magnetic field:                                       					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𝝉</m:t>
                        </m:r>
                      </m:e>
                    </m:acc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</m:acc>
                    <m:r>
                      <a:rPr lang="en-US" sz="4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acc>
                      <m:accPr>
                        <m:chr m:val="⃗"/>
                        <m:ctrlPr>
                          <a:rPr lang="en-US" sz="4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</m:acc>
                  </m:oMath>
                </a14:m>
                <a:endParaRPr lang="en-US" sz="4800" b="1" dirty="0"/>
              </a:p>
            </p:txBody>
          </p:sp>
        </mc:Choice>
        <mc:Fallback>
          <p:sp>
            <p:nvSpPr>
              <p:cNvPr id="11" name="Tex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9757" y="1912624"/>
                <a:ext cx="13408249" cy="10166989"/>
              </a:xfrm>
              <a:prstGeom prst="rect">
                <a:avLst/>
              </a:prstGeom>
              <a:blipFill>
                <a:blip r:embed="rId5"/>
                <a:stretch>
                  <a:fillRect l="-2592" t="-1918" r="-568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/>
          <p:cNvGrpSpPr/>
          <p:nvPr/>
        </p:nvGrpSpPr>
        <p:grpSpPr>
          <a:xfrm>
            <a:off x="17985387" y="2067895"/>
            <a:ext cx="4617265" cy="3621305"/>
            <a:chOff x="14261285" y="6847185"/>
            <a:chExt cx="2982775" cy="2339380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FBFA659-5CAF-C641-A467-795C6BFA68AB}"/>
                </a:ext>
              </a:extLst>
            </p:cNvPr>
            <p:cNvCxnSpPr/>
            <p:nvPr/>
          </p:nvCxnSpPr>
          <p:spPr>
            <a:xfrm flipV="1">
              <a:off x="14775180" y="6847185"/>
              <a:ext cx="1588" cy="2335550"/>
            </a:xfrm>
            <a:prstGeom prst="straightConnector1">
              <a:avLst/>
            </a:prstGeom>
            <a:ln w="41275" cap="flat" cmpd="sng" algn="ctr">
              <a:solidFill>
                <a:srgbClr val="D4B47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A98030D-AC21-A044-A78A-0C70A45887B1}"/>
                </a:ext>
              </a:extLst>
            </p:cNvPr>
            <p:cNvCxnSpPr/>
            <p:nvPr/>
          </p:nvCxnSpPr>
          <p:spPr>
            <a:xfrm flipV="1">
              <a:off x="16009620" y="6851015"/>
              <a:ext cx="1588" cy="2335550"/>
            </a:xfrm>
            <a:prstGeom prst="straightConnector1">
              <a:avLst/>
            </a:prstGeom>
            <a:ln w="41275" cap="flat" cmpd="sng" algn="ctr">
              <a:solidFill>
                <a:srgbClr val="D4B47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1AF978B-3174-AE49-8F0B-5A931B63F078}"/>
                </a:ext>
              </a:extLst>
            </p:cNvPr>
            <p:cNvCxnSpPr/>
            <p:nvPr/>
          </p:nvCxnSpPr>
          <p:spPr>
            <a:xfrm flipV="1">
              <a:off x="17242472" y="6851015"/>
              <a:ext cx="1588" cy="2335550"/>
            </a:xfrm>
            <a:prstGeom prst="straightConnector1">
              <a:avLst/>
            </a:prstGeom>
            <a:ln w="41275" cap="flat" cmpd="sng" algn="ctr">
              <a:solidFill>
                <a:srgbClr val="D4B47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C6C5275-9658-764C-BA82-57514B46DB24}"/>
                </a:ext>
              </a:extLst>
            </p:cNvPr>
            <p:cNvSpPr txBox="1"/>
            <p:nvPr/>
          </p:nvSpPr>
          <p:spPr>
            <a:xfrm>
              <a:off x="14261285" y="6879839"/>
              <a:ext cx="4635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D3B370"/>
                  </a:solidFill>
                </a:rPr>
                <a:t>B</a:t>
              </a:r>
            </a:p>
          </p:txBody>
        </p:sp>
      </p:grpSp>
      <p:pic>
        <p:nvPicPr>
          <p:cNvPr id="17" name="Picture 16" descr="Gyroscope_precession.gif">
            <a:extLst>
              <a:ext uri="{FF2B5EF4-FFF2-40B4-BE49-F238E27FC236}">
                <a16:creationId xmlns:a16="http://schemas.microsoft.com/office/drawing/2014/main" id="{34CF8D0A-7A36-3D4F-AD39-EDE91F87CC6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503523" y="1958135"/>
            <a:ext cx="4376489" cy="437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0405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Vertical Focusing with Quadrupoles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647666" y="3498204"/>
            <a:ext cx="5491235" cy="4791288"/>
          </a:xfrm>
        </p:spPr>
        <p:txBody>
          <a:bodyPr/>
          <a:lstStyle/>
          <a:p>
            <a:pPr marL="0" indent="0">
              <a:buNone/>
            </a:pPr>
            <a:r>
              <a:rPr lang="en-US" sz="4800" b="1" dirty="0">
                <a:solidFill>
                  <a:srgbClr val="FFC000"/>
                </a:solidFill>
              </a:rPr>
              <a:t>4 Electrostatic Quadrupole (ESQ)</a:t>
            </a:r>
          </a:p>
          <a:p>
            <a:r>
              <a:rPr lang="en-US" sz="40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Provide weak vertical focusing of the beam</a:t>
            </a:r>
          </a:p>
          <a:p>
            <a:r>
              <a:rPr lang="en-US" sz="40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 sections cover 43% of ring circumference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FCAFE8-135F-6243-A414-D17D82F3A8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51" r="18657" b="12062"/>
          <a:stretch/>
        </p:blipFill>
        <p:spPr>
          <a:xfrm>
            <a:off x="143974" y="1586534"/>
            <a:ext cx="11957876" cy="8382000"/>
          </a:xfrm>
          <a:prstGeom prst="rect">
            <a:avLst/>
          </a:prstGeom>
        </p:spPr>
      </p:pic>
      <p:sp>
        <p:nvSpPr>
          <p:cNvPr id="21" name="원호 20">
            <a:extLst>
              <a:ext uri="{FF2B5EF4-FFF2-40B4-BE49-F238E27FC236}">
                <a16:creationId xmlns:a16="http://schemas.microsoft.com/office/drawing/2014/main" id="{49BAEEDC-AF38-D24C-9E20-A1D846BA40FC}"/>
              </a:ext>
            </a:extLst>
          </p:cNvPr>
          <p:cNvSpPr/>
          <p:nvPr/>
        </p:nvSpPr>
        <p:spPr>
          <a:xfrm rot="280236">
            <a:off x="1550164" y="2807237"/>
            <a:ext cx="9618807" cy="6452795"/>
          </a:xfrm>
          <a:prstGeom prst="arc">
            <a:avLst>
              <a:gd name="adj1" fmla="val 18862995"/>
              <a:gd name="adj2" fmla="val 21427024"/>
            </a:avLst>
          </a:prstGeom>
          <a:ln w="635000" cmpd="sng">
            <a:solidFill>
              <a:srgbClr val="FFC000">
                <a:alpha val="7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8400"/>
          </a:p>
        </p:txBody>
      </p:sp>
      <p:sp>
        <p:nvSpPr>
          <p:cNvPr id="28" name="원호 21">
            <a:extLst>
              <a:ext uri="{FF2B5EF4-FFF2-40B4-BE49-F238E27FC236}">
                <a16:creationId xmlns:a16="http://schemas.microsoft.com/office/drawing/2014/main" id="{BDE12B05-BFBB-5A48-8F26-108D72645B20}"/>
              </a:ext>
            </a:extLst>
          </p:cNvPr>
          <p:cNvSpPr/>
          <p:nvPr/>
        </p:nvSpPr>
        <p:spPr>
          <a:xfrm rot="280236">
            <a:off x="936884" y="2692782"/>
            <a:ext cx="9695870" cy="6472474"/>
          </a:xfrm>
          <a:prstGeom prst="arc">
            <a:avLst>
              <a:gd name="adj1" fmla="val 2684157"/>
              <a:gd name="adj2" fmla="val 6727819"/>
            </a:avLst>
          </a:prstGeom>
          <a:ln w="762000" cmpd="sng">
            <a:solidFill>
              <a:srgbClr val="FFC000">
                <a:alpha val="7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8400"/>
          </a:p>
        </p:txBody>
      </p:sp>
      <p:sp>
        <p:nvSpPr>
          <p:cNvPr id="29" name="원호 22">
            <a:extLst>
              <a:ext uri="{FF2B5EF4-FFF2-40B4-BE49-F238E27FC236}">
                <a16:creationId xmlns:a16="http://schemas.microsoft.com/office/drawing/2014/main" id="{58ECBB56-9773-1344-AE60-BDD71F183125}"/>
              </a:ext>
            </a:extLst>
          </p:cNvPr>
          <p:cNvSpPr/>
          <p:nvPr/>
        </p:nvSpPr>
        <p:spPr>
          <a:xfrm rot="280236">
            <a:off x="1204554" y="2811534"/>
            <a:ext cx="9695870" cy="6472474"/>
          </a:xfrm>
          <a:prstGeom prst="arc">
            <a:avLst>
              <a:gd name="adj1" fmla="val 13505860"/>
              <a:gd name="adj2" fmla="val 16611466"/>
            </a:avLst>
          </a:prstGeom>
          <a:ln w="508000" cmpd="sng">
            <a:solidFill>
              <a:srgbClr val="FFC000">
                <a:alpha val="7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8400"/>
          </a:p>
        </p:txBody>
      </p:sp>
      <p:sp>
        <p:nvSpPr>
          <p:cNvPr id="30" name="원호 23">
            <a:extLst>
              <a:ext uri="{FF2B5EF4-FFF2-40B4-BE49-F238E27FC236}">
                <a16:creationId xmlns:a16="http://schemas.microsoft.com/office/drawing/2014/main" id="{5107CD38-C107-2541-80A2-77BE77F7C49F}"/>
              </a:ext>
            </a:extLst>
          </p:cNvPr>
          <p:cNvSpPr/>
          <p:nvPr/>
        </p:nvSpPr>
        <p:spPr>
          <a:xfrm rot="280236">
            <a:off x="1012610" y="3049716"/>
            <a:ext cx="9950663" cy="6196379"/>
          </a:xfrm>
          <a:prstGeom prst="arc">
            <a:avLst>
              <a:gd name="adj1" fmla="val 9614170"/>
              <a:gd name="adj2" fmla="val 11643875"/>
            </a:avLst>
          </a:prstGeom>
          <a:ln w="635000" cmpd="sng">
            <a:solidFill>
              <a:srgbClr val="FFC000">
                <a:alpha val="7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8400"/>
          </a:p>
        </p:txBody>
      </p:sp>
      <p:cxnSp>
        <p:nvCxnSpPr>
          <p:cNvPr id="16" name="Straight Arrow Connector 24">
            <a:extLst>
              <a:ext uri="{FF2B5EF4-FFF2-40B4-BE49-F238E27FC236}">
                <a16:creationId xmlns:a16="http://schemas.microsoft.com/office/drawing/2014/main" id="{FB10F121-0729-C44C-9BC4-2CD5F61FE543}"/>
              </a:ext>
            </a:extLst>
          </p:cNvPr>
          <p:cNvCxnSpPr/>
          <p:nvPr/>
        </p:nvCxnSpPr>
        <p:spPr>
          <a:xfrm flipH="1">
            <a:off x="10016187" y="2463535"/>
            <a:ext cx="2085663" cy="1845734"/>
          </a:xfrm>
          <a:prstGeom prst="straightConnector1">
            <a:avLst/>
          </a:prstGeom>
          <a:ln w="571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24">
            <a:extLst>
              <a:ext uri="{FF2B5EF4-FFF2-40B4-BE49-F238E27FC236}">
                <a16:creationId xmlns:a16="http://schemas.microsoft.com/office/drawing/2014/main" id="{E5436BC9-51A0-344D-81D5-B6D522590E4A}"/>
              </a:ext>
            </a:extLst>
          </p:cNvPr>
          <p:cNvCxnSpPr/>
          <p:nvPr/>
        </p:nvCxnSpPr>
        <p:spPr>
          <a:xfrm flipH="1">
            <a:off x="957135" y="2463535"/>
            <a:ext cx="11144715" cy="3466399"/>
          </a:xfrm>
          <a:prstGeom prst="straightConnector1">
            <a:avLst/>
          </a:prstGeom>
          <a:ln w="571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24">
            <a:extLst>
              <a:ext uri="{FF2B5EF4-FFF2-40B4-BE49-F238E27FC236}">
                <a16:creationId xmlns:a16="http://schemas.microsoft.com/office/drawing/2014/main" id="{98D13006-5B36-1844-8B8D-124D7C5B26DF}"/>
              </a:ext>
            </a:extLst>
          </p:cNvPr>
          <p:cNvCxnSpPr/>
          <p:nvPr/>
        </p:nvCxnSpPr>
        <p:spPr>
          <a:xfrm flipH="1">
            <a:off x="6227561" y="2463535"/>
            <a:ext cx="5874289" cy="6799667"/>
          </a:xfrm>
          <a:prstGeom prst="straightConnector1">
            <a:avLst/>
          </a:prstGeom>
          <a:ln w="571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24">
            <a:extLst>
              <a:ext uri="{FF2B5EF4-FFF2-40B4-BE49-F238E27FC236}">
                <a16:creationId xmlns:a16="http://schemas.microsoft.com/office/drawing/2014/main" id="{C2CEE99D-43C3-D140-BA44-3F9057F1E76B}"/>
              </a:ext>
            </a:extLst>
          </p:cNvPr>
          <p:cNvCxnSpPr/>
          <p:nvPr/>
        </p:nvCxnSpPr>
        <p:spPr>
          <a:xfrm flipH="1">
            <a:off x="5054304" y="2463535"/>
            <a:ext cx="7047546" cy="454976"/>
          </a:xfrm>
          <a:prstGeom prst="straightConnector1">
            <a:avLst/>
          </a:prstGeom>
          <a:ln w="571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11">
            <a:extLst>
              <a:ext uri="{FF2B5EF4-FFF2-40B4-BE49-F238E27FC236}">
                <a16:creationId xmlns:a16="http://schemas.microsoft.com/office/drawing/2014/main" id="{27C7A73A-4757-744D-AC67-230E8BA000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0"/>
          <a:stretch/>
        </p:blipFill>
        <p:spPr>
          <a:xfrm>
            <a:off x="12120282" y="1488694"/>
            <a:ext cx="5811522" cy="4085896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4485323" y="979156"/>
            <a:ext cx="864019" cy="18302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800" b="0" i="0" u="none" strike="noStrike" cap="none" spc="0" normalizeH="0" baseline="0" dirty="0">
                <a:ln>
                  <a:noFill/>
                </a:ln>
                <a:solidFill>
                  <a:srgbClr val="3333FF"/>
                </a:solidFill>
                <a:effectLst/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+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4505524" y="4247570"/>
            <a:ext cx="864019" cy="18302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800" b="0" i="0" u="none" strike="noStrike" cap="none" spc="0" normalizeH="0" baseline="0" dirty="0">
                <a:ln>
                  <a:noFill/>
                </a:ln>
                <a:solidFill>
                  <a:srgbClr val="3333FF"/>
                </a:solidFill>
                <a:effectLst/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+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836144" y="2270818"/>
            <a:ext cx="615553" cy="19779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9600" dirty="0">
                <a:solidFill>
                  <a:srgbClr val="FF0000"/>
                </a:solidFill>
              </a:rPr>
              <a:t>-</a:t>
            </a:r>
            <a:endParaRPr kumimoji="0" lang="en-US" sz="96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>
                <a:solidFill>
                  <a:srgbClr val="074184"/>
                </a:solidFill>
              </a:uFill>
              <a:sym typeface="Helvetica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362477" y="2304162"/>
            <a:ext cx="615553" cy="19779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9600" dirty="0">
                <a:solidFill>
                  <a:srgbClr val="FF0000"/>
                </a:solidFill>
              </a:rPr>
              <a:t>-</a:t>
            </a:r>
            <a:endParaRPr kumimoji="0" lang="en-US" sz="96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>
                <a:solidFill>
                  <a:srgbClr val="074184"/>
                </a:solidFill>
              </a:uFill>
              <a:sym typeface="Helvetic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73" y="9619630"/>
            <a:ext cx="4295525" cy="32781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362" y="9598173"/>
            <a:ext cx="4357620" cy="32895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45" b="20496"/>
          <a:stretch/>
        </p:blipFill>
        <p:spPr>
          <a:xfrm>
            <a:off x="8939852" y="9618603"/>
            <a:ext cx="4662665" cy="32986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11816"/>
          <a:stretch/>
        </p:blipFill>
        <p:spPr>
          <a:xfrm>
            <a:off x="13738386" y="9615651"/>
            <a:ext cx="4625814" cy="328214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773278" y="12239365"/>
            <a:ext cx="5684248" cy="648383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Wanwei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 W. aligning and installing ESQs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933776" y="12263407"/>
            <a:ext cx="4773743" cy="648383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Jason C. teaching us to use them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707518" y="12279033"/>
            <a:ext cx="4656681" cy="648383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Meghna B. performing upgrades</a:t>
            </a:r>
          </a:p>
        </p:txBody>
      </p:sp>
    </p:spTree>
    <p:extLst>
      <p:ext uri="{BB962C8B-B14F-4D97-AF65-F5344CB8AC3E}">
        <p14:creationId xmlns:p14="http://schemas.microsoft.com/office/powerpoint/2010/main" val="23374520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Positions with Trackers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380858" y="6537211"/>
            <a:ext cx="7584042" cy="4791288"/>
          </a:xfrm>
        </p:spPr>
        <p:txBody>
          <a:bodyPr/>
          <a:lstStyle/>
          <a:p>
            <a:pPr marL="0" indent="0">
              <a:buNone/>
            </a:pPr>
            <a:r>
              <a:rPr lang="en-US" sz="4800" b="1" dirty="0">
                <a:solidFill>
                  <a:srgbClr val="000000"/>
                </a:solidFill>
              </a:rPr>
              <a:t>2 Straw Tracker Stations</a:t>
            </a:r>
          </a:p>
          <a:p>
            <a:r>
              <a:rPr lang="en-US" sz="44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8 modules/station,              128 straws/module</a:t>
            </a:r>
          </a:p>
          <a:p>
            <a:r>
              <a:rPr lang="en-US" sz="44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Reconstruct muon decay positions from e</a:t>
            </a:r>
            <a:r>
              <a:rPr lang="en-US" sz="4400" baseline="300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+</a:t>
            </a:r>
            <a:r>
              <a:rPr lang="en-US" sz="44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hits to obtain spatial beam profile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FCAFE8-135F-6243-A414-D17D82F3A8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51" r="18657" b="12062"/>
          <a:stretch/>
        </p:blipFill>
        <p:spPr>
          <a:xfrm>
            <a:off x="133350" y="2647950"/>
            <a:ext cx="11957876" cy="8382000"/>
          </a:xfrm>
          <a:prstGeom prst="rect">
            <a:avLst/>
          </a:prstGeom>
        </p:spPr>
      </p:pic>
      <p:pic>
        <p:nvPicPr>
          <p:cNvPr id="22" name="Google Shape;846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88725" y="6188907"/>
            <a:ext cx="7871701" cy="4498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/>
          <a:srcRect t="13670" r="11362"/>
          <a:stretch/>
        </p:blipFill>
        <p:spPr>
          <a:xfrm>
            <a:off x="20080916" y="2351343"/>
            <a:ext cx="3768932" cy="372937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251" y="2026943"/>
            <a:ext cx="8566914" cy="3990451"/>
          </a:xfrm>
          <a:prstGeom prst="rect">
            <a:avLst/>
          </a:prstGeom>
        </p:spPr>
      </p:pic>
      <p:pic>
        <p:nvPicPr>
          <p:cNvPr id="27" name="Google Shape;841;p102" descr="Image"/>
          <p:cNvPicPr preferRelativeResize="0"/>
          <p:nvPr/>
        </p:nvPicPr>
        <p:blipFill rotWithShape="1">
          <a:blip r:embed="rId6">
            <a:alphaModFix/>
          </a:blip>
          <a:srcRect t="39369" r="90394" b="35155"/>
          <a:stretch/>
        </p:blipFill>
        <p:spPr>
          <a:xfrm>
            <a:off x="2214599" y="4216032"/>
            <a:ext cx="1364000" cy="1365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842;p102" descr="Image"/>
          <p:cNvPicPr preferRelativeResize="0"/>
          <p:nvPr/>
        </p:nvPicPr>
        <p:blipFill rotWithShape="1">
          <a:blip r:embed="rId6">
            <a:alphaModFix/>
          </a:blip>
          <a:srcRect t="39369" r="90394" b="35155"/>
          <a:stretch/>
        </p:blipFill>
        <p:spPr>
          <a:xfrm>
            <a:off x="1719917" y="8021559"/>
            <a:ext cx="1364000" cy="1365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" name="Google Shape;847;p102"/>
          <p:cNvCxnSpPr/>
          <p:nvPr/>
        </p:nvCxnSpPr>
        <p:spPr>
          <a:xfrm>
            <a:off x="2401917" y="5211840"/>
            <a:ext cx="6170583" cy="564666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dot"/>
            <a:miter lim="400000"/>
            <a:headEnd type="none" w="sm" len="sm"/>
            <a:tailEnd type="none" w="sm" len="sm"/>
          </a:ln>
        </p:spPr>
      </p:cxnSp>
      <p:cxnSp>
        <p:nvCxnSpPr>
          <p:cNvPr id="34" name="Google Shape;848;p102"/>
          <p:cNvCxnSpPr/>
          <p:nvPr/>
        </p:nvCxnSpPr>
        <p:spPr>
          <a:xfrm>
            <a:off x="3254482" y="4535157"/>
            <a:ext cx="5034243" cy="165375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dot"/>
            <a:miter lim="400000"/>
            <a:headEnd type="none" w="sm" len="sm"/>
            <a:tailEnd type="none" w="sm" len="sm"/>
          </a:ln>
        </p:spPr>
      </p:cxnSp>
      <p:pic>
        <p:nvPicPr>
          <p:cNvPr id="24" name="Google Shape;853;p10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9966387"/>
            <a:ext cx="10816100" cy="238713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" name="Right Arrow 12"/>
          <p:cNvSpPr/>
          <p:nvPr/>
        </p:nvSpPr>
        <p:spPr>
          <a:xfrm>
            <a:off x="18610165" y="3810000"/>
            <a:ext cx="1470751" cy="725157"/>
          </a:xfrm>
          <a:prstGeom prst="rightArrow">
            <a:avLst/>
          </a:prstGeom>
          <a:solidFill>
            <a:srgbClr val="000000"/>
          </a:solidFill>
          <a:ln w="25400" cap="flat">
            <a:solidFill>
              <a:srgbClr val="82D2E6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600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>
                <a:solidFill>
                  <a:srgbClr val="404040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878078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 Positrons with Calorimeters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06615" y="5566353"/>
            <a:ext cx="11177335" cy="4791288"/>
          </a:xfrm>
        </p:spPr>
        <p:txBody>
          <a:bodyPr/>
          <a:lstStyle/>
          <a:p>
            <a:pPr marL="0" indent="0">
              <a:buNone/>
            </a:pPr>
            <a:r>
              <a:rPr lang="en-US" sz="4400" b="1" dirty="0">
                <a:solidFill>
                  <a:schemeClr val="tx1">
                    <a:lumMod val="40000"/>
                    <a:lumOff val="60000"/>
                  </a:schemeClr>
                </a:solidFill>
              </a:rPr>
              <a:t>24 Electromagnetic Calorimeters</a:t>
            </a:r>
          </a:p>
          <a:p>
            <a:r>
              <a:rPr lang="en-US" sz="40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9x6 arrays of PbF</a:t>
            </a:r>
            <a:r>
              <a:rPr lang="en-US" sz="4000" baseline="-250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r>
              <a:rPr lang="en-US" sz="40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crystals</a:t>
            </a:r>
          </a:p>
          <a:p>
            <a:r>
              <a:rPr lang="en-US" sz="4000" dirty="0"/>
              <a:t>Fast </a:t>
            </a:r>
            <a:r>
              <a:rPr lang="en-US" sz="4000" dirty="0" err="1"/>
              <a:t>SiPM</a:t>
            </a:r>
            <a:r>
              <a:rPr lang="en-US" sz="4000" dirty="0"/>
              <a:t> readout</a:t>
            </a:r>
            <a:endParaRPr lang="en-US" sz="400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en-US" sz="40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Measure arrival time &amp; energy of the decay e</a:t>
            </a:r>
            <a:r>
              <a:rPr lang="en-US" sz="4000" baseline="300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+</a:t>
            </a:r>
            <a:r>
              <a:rPr lang="en-US" sz="40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FCAFE8-135F-6243-A414-D17D82F3A8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51" r="18657" b="12062"/>
          <a:stretch/>
        </p:blipFill>
        <p:spPr>
          <a:xfrm>
            <a:off x="133350" y="2647950"/>
            <a:ext cx="11957876" cy="8382000"/>
          </a:xfrm>
          <a:prstGeom prst="rect">
            <a:avLst/>
          </a:prstGeom>
        </p:spPr>
      </p:pic>
      <p:pic>
        <p:nvPicPr>
          <p:cNvPr id="19" name="Picture 21">
            <a:extLst>
              <a:ext uri="{FF2B5EF4-FFF2-40B4-BE49-F238E27FC236}">
                <a16:creationId xmlns:a16="http://schemas.microsoft.com/office/drawing/2014/main" id="{121B501C-3270-2744-A1AC-7CB6F33FE8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0" t="2458" r="19400" b="17751"/>
          <a:stretch/>
        </p:blipFill>
        <p:spPr>
          <a:xfrm>
            <a:off x="12435312" y="1947090"/>
            <a:ext cx="4286188" cy="353500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5D5962F2-2CE2-7645-A243-610C3EB72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4216" y="1982971"/>
            <a:ext cx="4663783" cy="3507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Line 9">
            <a:extLst>
              <a:ext uri="{FF2B5EF4-FFF2-40B4-BE49-F238E27FC236}">
                <a16:creationId xmlns:a16="http://schemas.microsoft.com/office/drawing/2014/main" id="{377DD233-090E-6148-A5D4-1A4502847AB1}"/>
              </a:ext>
            </a:extLst>
          </p:cNvPr>
          <p:cNvSpPr>
            <a:spLocks noChangeShapeType="1"/>
          </p:cNvSpPr>
          <p:nvPr/>
        </p:nvSpPr>
        <p:spPr bwMode="auto">
          <a:xfrm>
            <a:off x="12806615" y="3390023"/>
            <a:ext cx="8491285" cy="724778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1" tIns="45715" rIns="91431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3" name="Line 10">
            <a:extLst>
              <a:ext uri="{FF2B5EF4-FFF2-40B4-BE49-F238E27FC236}">
                <a16:creationId xmlns:a16="http://schemas.microsoft.com/office/drawing/2014/main" id="{DB13618D-7274-0345-A67B-B3F6C91B610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269736" y="2000249"/>
            <a:ext cx="4713464" cy="88018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1" tIns="45715" rIns="91431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8" name="Rectangle 2">
            <a:extLst>
              <a:ext uri="{FF2B5EF4-FFF2-40B4-BE49-F238E27FC236}">
                <a16:creationId xmlns:a16="http://schemas.microsoft.com/office/drawing/2014/main" id="{F478F5B1-131B-754E-9661-C3EA70BF6FB5}"/>
              </a:ext>
            </a:extLst>
          </p:cNvPr>
          <p:cNvSpPr/>
          <p:nvPr/>
        </p:nvSpPr>
        <p:spPr>
          <a:xfrm rot="20545075">
            <a:off x="12742690" y="2945184"/>
            <a:ext cx="640598" cy="362583"/>
          </a:xfrm>
          <a:custGeom>
            <a:avLst/>
            <a:gdLst>
              <a:gd name="connsiteX0" fmla="*/ 0 w 327546"/>
              <a:gd name="connsiteY0" fmla="*/ 0 h 227463"/>
              <a:gd name="connsiteX1" fmla="*/ 327546 w 327546"/>
              <a:gd name="connsiteY1" fmla="*/ 0 h 227463"/>
              <a:gd name="connsiteX2" fmla="*/ 327546 w 327546"/>
              <a:gd name="connsiteY2" fmla="*/ 227463 h 227463"/>
              <a:gd name="connsiteX3" fmla="*/ 0 w 327546"/>
              <a:gd name="connsiteY3" fmla="*/ 227463 h 227463"/>
              <a:gd name="connsiteX4" fmla="*/ 0 w 327546"/>
              <a:gd name="connsiteY4" fmla="*/ 0 h 227463"/>
              <a:gd name="connsiteX0" fmla="*/ 51614 w 379160"/>
              <a:gd name="connsiteY0" fmla="*/ 0 h 239742"/>
              <a:gd name="connsiteX1" fmla="*/ 379160 w 379160"/>
              <a:gd name="connsiteY1" fmla="*/ 0 h 239742"/>
              <a:gd name="connsiteX2" fmla="*/ 379160 w 379160"/>
              <a:gd name="connsiteY2" fmla="*/ 227463 h 239742"/>
              <a:gd name="connsiteX3" fmla="*/ 0 w 379160"/>
              <a:gd name="connsiteY3" fmla="*/ 239742 h 239742"/>
              <a:gd name="connsiteX4" fmla="*/ 51614 w 379160"/>
              <a:gd name="connsiteY4" fmla="*/ 0 h 239742"/>
              <a:gd name="connsiteX0" fmla="*/ 51614 w 446745"/>
              <a:gd name="connsiteY0" fmla="*/ 2444 h 242186"/>
              <a:gd name="connsiteX1" fmla="*/ 446745 w 446745"/>
              <a:gd name="connsiteY1" fmla="*/ 0 h 242186"/>
              <a:gd name="connsiteX2" fmla="*/ 379160 w 446745"/>
              <a:gd name="connsiteY2" fmla="*/ 229907 h 242186"/>
              <a:gd name="connsiteX3" fmla="*/ 0 w 446745"/>
              <a:gd name="connsiteY3" fmla="*/ 242186 h 242186"/>
              <a:gd name="connsiteX4" fmla="*/ 51614 w 446745"/>
              <a:gd name="connsiteY4" fmla="*/ 2444 h 242186"/>
              <a:gd name="connsiteX0" fmla="*/ 51614 w 426436"/>
              <a:gd name="connsiteY0" fmla="*/ 13651 h 253393"/>
              <a:gd name="connsiteX1" fmla="*/ 426436 w 426436"/>
              <a:gd name="connsiteY1" fmla="*/ 0 h 253393"/>
              <a:gd name="connsiteX2" fmla="*/ 379160 w 426436"/>
              <a:gd name="connsiteY2" fmla="*/ 241114 h 253393"/>
              <a:gd name="connsiteX3" fmla="*/ 0 w 426436"/>
              <a:gd name="connsiteY3" fmla="*/ 253393 h 253393"/>
              <a:gd name="connsiteX4" fmla="*/ 51614 w 426436"/>
              <a:gd name="connsiteY4" fmla="*/ 13651 h 253393"/>
              <a:gd name="connsiteX0" fmla="*/ 76047 w 450869"/>
              <a:gd name="connsiteY0" fmla="*/ 13651 h 255195"/>
              <a:gd name="connsiteX1" fmla="*/ 450869 w 450869"/>
              <a:gd name="connsiteY1" fmla="*/ 0 h 255195"/>
              <a:gd name="connsiteX2" fmla="*/ 403593 w 450869"/>
              <a:gd name="connsiteY2" fmla="*/ 241114 h 255195"/>
              <a:gd name="connsiteX3" fmla="*/ 0 w 450869"/>
              <a:gd name="connsiteY3" fmla="*/ 255195 h 255195"/>
              <a:gd name="connsiteX4" fmla="*/ 76047 w 450869"/>
              <a:gd name="connsiteY4" fmla="*/ 13651 h 255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869" h="255195">
                <a:moveTo>
                  <a:pt x="76047" y="13651"/>
                </a:moveTo>
                <a:lnTo>
                  <a:pt x="450869" y="0"/>
                </a:lnTo>
                <a:lnTo>
                  <a:pt x="403593" y="241114"/>
                </a:lnTo>
                <a:lnTo>
                  <a:pt x="0" y="255195"/>
                </a:lnTo>
                <a:lnTo>
                  <a:pt x="76047" y="13651"/>
                </a:lnTo>
                <a:close/>
              </a:path>
            </a:pathLst>
          </a:cu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870342" y="4804012"/>
            <a:ext cx="4207687" cy="1902473"/>
            <a:chOff x="2920108" y="1804810"/>
            <a:chExt cx="3117531" cy="1502873"/>
          </a:xfrm>
          <a:solidFill>
            <a:schemeClr val="tx1">
              <a:lumMod val="20000"/>
              <a:lumOff val="80000"/>
            </a:schemeClr>
          </a:solidFill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7747896-A0D5-FD4C-B0A1-1C48CEC79D0D}"/>
                </a:ext>
              </a:extLst>
            </p:cNvPr>
            <p:cNvCxnSpPr/>
            <p:nvPr/>
          </p:nvCxnSpPr>
          <p:spPr>
            <a:xfrm flipH="1" flipV="1">
              <a:off x="2920108" y="2225275"/>
              <a:ext cx="1190202" cy="814965"/>
            </a:xfrm>
            <a:prstGeom prst="straightConnector1">
              <a:avLst/>
            </a:prstGeom>
            <a:grpFill/>
            <a:ln w="57150">
              <a:solidFill>
                <a:schemeClr val="tx1">
                  <a:lumMod val="20000"/>
                  <a:lumOff val="8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C3EC9D82-42F4-304A-9512-8B9BC347B609}"/>
                </a:ext>
              </a:extLst>
            </p:cNvPr>
            <p:cNvCxnSpPr/>
            <p:nvPr/>
          </p:nvCxnSpPr>
          <p:spPr>
            <a:xfrm flipH="1" flipV="1">
              <a:off x="3398897" y="2016591"/>
              <a:ext cx="881281" cy="1022102"/>
            </a:xfrm>
            <a:prstGeom prst="straightConnector1">
              <a:avLst/>
            </a:prstGeom>
            <a:grpFill/>
            <a:ln w="57150">
              <a:solidFill>
                <a:schemeClr val="tx1">
                  <a:lumMod val="20000"/>
                  <a:lumOff val="8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3BE63B41-BE3C-AC42-88E3-78E016388A74}"/>
                </a:ext>
              </a:extLst>
            </p:cNvPr>
            <p:cNvCxnSpPr/>
            <p:nvPr/>
          </p:nvCxnSpPr>
          <p:spPr>
            <a:xfrm flipH="1" flipV="1">
              <a:off x="3896112" y="1804810"/>
              <a:ext cx="531277" cy="1241897"/>
            </a:xfrm>
            <a:prstGeom prst="straightConnector1">
              <a:avLst/>
            </a:prstGeom>
            <a:grpFill/>
            <a:ln w="57150">
              <a:solidFill>
                <a:schemeClr val="tx1">
                  <a:lumMod val="20000"/>
                  <a:lumOff val="8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9B99B972-9034-7441-B26C-442DA972BA88}"/>
                </a:ext>
              </a:extLst>
            </p:cNvPr>
            <p:cNvCxnSpPr>
              <a:stCxn id="41" idx="0"/>
            </p:cNvCxnSpPr>
            <p:nvPr/>
          </p:nvCxnSpPr>
          <p:spPr>
            <a:xfrm flipH="1" flipV="1">
              <a:off x="4485564" y="1901840"/>
              <a:ext cx="95632" cy="1138400"/>
            </a:xfrm>
            <a:prstGeom prst="straightConnector1">
              <a:avLst/>
            </a:prstGeom>
            <a:grpFill/>
            <a:ln w="57150">
              <a:solidFill>
                <a:schemeClr val="tx1">
                  <a:lumMod val="20000"/>
                  <a:lumOff val="8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B132E1A5-925D-F849-A42B-0479E5C6AB03}"/>
                </a:ext>
              </a:extLst>
            </p:cNvPr>
            <p:cNvCxnSpPr/>
            <p:nvPr/>
          </p:nvCxnSpPr>
          <p:spPr>
            <a:xfrm flipV="1">
              <a:off x="4729252" y="1901840"/>
              <a:ext cx="283110" cy="1147066"/>
            </a:xfrm>
            <a:prstGeom prst="straightConnector1">
              <a:avLst/>
            </a:prstGeom>
            <a:grpFill/>
            <a:ln w="57150">
              <a:solidFill>
                <a:schemeClr val="tx1">
                  <a:lumMod val="20000"/>
                  <a:lumOff val="8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47C94A2E-9F8D-4440-8D96-73BD308E677A}"/>
                </a:ext>
              </a:extLst>
            </p:cNvPr>
            <p:cNvCxnSpPr/>
            <p:nvPr/>
          </p:nvCxnSpPr>
          <p:spPr>
            <a:xfrm flipV="1">
              <a:off x="4878894" y="2005895"/>
              <a:ext cx="661530" cy="1043012"/>
            </a:xfrm>
            <a:prstGeom prst="straightConnector1">
              <a:avLst/>
            </a:prstGeom>
            <a:grpFill/>
            <a:ln w="57150">
              <a:solidFill>
                <a:schemeClr val="tx1">
                  <a:lumMod val="20000"/>
                  <a:lumOff val="8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7F5CCED2-BD1E-3245-8C83-A2BEA7B24AFA}"/>
                </a:ext>
              </a:extLst>
            </p:cNvPr>
            <p:cNvCxnSpPr/>
            <p:nvPr/>
          </p:nvCxnSpPr>
          <p:spPr>
            <a:xfrm flipV="1">
              <a:off x="5070539" y="2225275"/>
              <a:ext cx="967100" cy="814965"/>
            </a:xfrm>
            <a:prstGeom prst="straightConnector1">
              <a:avLst/>
            </a:prstGeom>
            <a:grpFill/>
            <a:ln w="57150">
              <a:solidFill>
                <a:schemeClr val="tx1">
                  <a:lumMod val="20000"/>
                  <a:lumOff val="8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107B1D9-784F-B34B-8578-4EE3510A4B82}"/>
                </a:ext>
              </a:extLst>
            </p:cNvPr>
            <p:cNvSpPr txBox="1"/>
            <p:nvPr/>
          </p:nvSpPr>
          <p:spPr>
            <a:xfrm>
              <a:off x="4091853" y="3040240"/>
              <a:ext cx="978686" cy="267443"/>
            </a:xfrm>
            <a:prstGeom prst="rect">
              <a:avLst/>
            </a:prstGeom>
            <a:grpFill/>
            <a:ln w="57150">
              <a:solidFill>
                <a:schemeClr val="tx1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Calorimeters</a:t>
              </a:r>
            </a:p>
          </p:txBody>
        </p:sp>
      </p:grpSp>
      <p:sp>
        <p:nvSpPr>
          <p:cNvPr id="43" name="Rectangle 42"/>
          <p:cNvSpPr/>
          <p:nvPr/>
        </p:nvSpPr>
        <p:spPr>
          <a:xfrm rot="2504760">
            <a:off x="7991253" y="5793280"/>
            <a:ext cx="2240656" cy="99790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9494596"/>
              </a:avLst>
            </a:prstTxWarp>
            <a:spAutoFit/>
          </a:bodyPr>
          <a:lstStyle/>
          <a:p>
            <a:pPr algn="ctr"/>
            <a:r>
              <a:rPr lang="en-US" sz="8800" b="0" cap="none" spc="0" dirty="0">
                <a:ln w="0">
                  <a:solidFill>
                    <a:schemeClr val="tx1">
                      <a:lumMod val="20000"/>
                      <a:lumOff val="80000"/>
                    </a:schemeClr>
                  </a:solidFill>
                </a:ln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 .  .</a:t>
            </a:r>
          </a:p>
        </p:txBody>
      </p:sp>
      <p:sp>
        <p:nvSpPr>
          <p:cNvPr id="44" name="Rectangle 43"/>
          <p:cNvSpPr/>
          <p:nvPr/>
        </p:nvSpPr>
        <p:spPr>
          <a:xfrm rot="19056801">
            <a:off x="1996916" y="5901300"/>
            <a:ext cx="2240656" cy="99790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9494596"/>
              </a:avLst>
            </a:prstTxWarp>
            <a:spAutoFit/>
          </a:bodyPr>
          <a:lstStyle/>
          <a:p>
            <a:pPr algn="ctr"/>
            <a:r>
              <a:rPr lang="en-US" sz="7200" b="1" cap="none" spc="0" dirty="0">
                <a:ln w="0">
                  <a:solidFill>
                    <a:schemeClr val="tx1">
                      <a:lumMod val="20000"/>
                      <a:lumOff val="80000"/>
                    </a:schemeClr>
                  </a:solidFill>
                </a:ln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 .  .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18762159" y="1784577"/>
            <a:ext cx="5043545" cy="10287918"/>
            <a:chOff x="7885546" y="-2317517"/>
            <a:chExt cx="4106636" cy="8376793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5546" y="3666533"/>
              <a:ext cx="3936831" cy="2392743"/>
            </a:xfrm>
            <a:prstGeom prst="rect">
              <a:avLst/>
            </a:prstGeom>
          </p:spPr>
        </p:pic>
        <p:sp>
          <p:nvSpPr>
            <p:cNvPr id="49" name="Freeform 48"/>
            <p:cNvSpPr/>
            <p:nvPr/>
          </p:nvSpPr>
          <p:spPr bwMode="auto">
            <a:xfrm>
              <a:off x="10553700" y="-2317517"/>
              <a:ext cx="1438482" cy="7091200"/>
            </a:xfrm>
            <a:custGeom>
              <a:avLst/>
              <a:gdLst>
                <a:gd name="connsiteX0" fmla="*/ 0 w 933450"/>
                <a:gd name="connsiteY0" fmla="*/ 0 h 2203450"/>
                <a:gd name="connsiteX1" fmla="*/ 933450 w 933450"/>
                <a:gd name="connsiteY1" fmla="*/ 0 h 2203450"/>
                <a:gd name="connsiteX2" fmla="*/ 933450 w 933450"/>
                <a:gd name="connsiteY2" fmla="*/ 2203450 h 2203450"/>
                <a:gd name="connsiteX3" fmla="*/ 127000 w 933450"/>
                <a:gd name="connsiteY3" fmla="*/ 2203450 h 220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2203450">
                  <a:moveTo>
                    <a:pt x="0" y="0"/>
                  </a:moveTo>
                  <a:lnTo>
                    <a:pt x="933450" y="0"/>
                  </a:lnTo>
                  <a:lnTo>
                    <a:pt x="933450" y="2203450"/>
                  </a:lnTo>
                  <a:lnTo>
                    <a:pt x="127000" y="2203450"/>
                  </a:lnTo>
                </a:path>
              </a:pathLst>
            </a:cu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31" tIns="45715" rIns="91431" bIns="45715" numCol="1" spcCol="0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28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010" y="8984645"/>
            <a:ext cx="5334977" cy="3017909"/>
          </a:xfrm>
          <a:prstGeom prst="rect">
            <a:avLst/>
          </a:prstGeom>
        </p:spPr>
      </p:pic>
      <p:pic>
        <p:nvPicPr>
          <p:cNvPr id="46" name="anim.gif" descr="anim.gif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13786523" y="8836016"/>
            <a:ext cx="4997193" cy="3315168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TextBox 59"/>
          <p:cNvSpPr txBox="1"/>
          <p:nvPr/>
        </p:nvSpPr>
        <p:spPr>
          <a:xfrm>
            <a:off x="14984881" y="11371884"/>
            <a:ext cx="1571358" cy="261600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Software threshold</a:t>
            </a:r>
          </a:p>
        </p:txBody>
      </p:sp>
      <p:cxnSp>
        <p:nvCxnSpPr>
          <p:cNvPr id="61" name="Straight Connector 60"/>
          <p:cNvCxnSpPr/>
          <p:nvPr/>
        </p:nvCxnSpPr>
        <p:spPr>
          <a:xfrm flipV="1">
            <a:off x="16447710" y="9769628"/>
            <a:ext cx="0" cy="1996892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14470100" y="9263868"/>
            <a:ext cx="1081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rgbClr val="3333FF"/>
                </a:solidFill>
              </a:rPr>
              <a:t>Spin</a:t>
            </a:r>
          </a:p>
          <a:p>
            <a:pPr algn="r"/>
            <a:r>
              <a:rPr lang="en-US" sz="1200" b="1" dirty="0">
                <a:solidFill>
                  <a:srgbClr val="FF0000"/>
                </a:solidFill>
              </a:rPr>
              <a:t>Momentum</a:t>
            </a:r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15541848" y="9413199"/>
            <a:ext cx="449643" cy="0"/>
          </a:xfrm>
          <a:prstGeom prst="straightConnector1">
            <a:avLst/>
          </a:prstGeom>
          <a:ln w="2857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15551575" y="9604510"/>
            <a:ext cx="44964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36601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23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6DDFF90-BC00-A649-8D35-C026B544A46A}"/>
              </a:ext>
            </a:extLst>
          </p:cNvPr>
          <p:cNvGrpSpPr/>
          <p:nvPr/>
        </p:nvGrpSpPr>
        <p:grpSpPr>
          <a:xfrm>
            <a:off x="3830859" y="-146532"/>
            <a:ext cx="14360411" cy="4548940"/>
            <a:chOff x="767390" y="496552"/>
            <a:chExt cx="6847475" cy="2169071"/>
          </a:xfrm>
        </p:grpSpPr>
        <p:pic>
          <p:nvPicPr>
            <p:cNvPr id="7" name="Screen Shot 2021-03-30 at 11.37.29 AM.png" descr="Screen Shot 2021-03-30 at 11.37.29 AM.png">
              <a:extLst>
                <a:ext uri="{FF2B5EF4-FFF2-40B4-BE49-F238E27FC236}">
                  <a16:creationId xmlns:a16="http://schemas.microsoft.com/office/drawing/2014/main" id="{C86F5524-84C3-0C45-8062-C3C5C7C42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5433" t="15905" b="11644"/>
            <a:stretch>
              <a:fillRect/>
            </a:stretch>
          </p:blipFill>
          <p:spPr>
            <a:xfrm>
              <a:off x="1530603" y="1060050"/>
              <a:ext cx="5582743" cy="112555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68F84E83-D1CC-9340-8A52-1849B7EC1BC9}"/>
                </a:ext>
              </a:extLst>
            </p:cNvPr>
            <p:cNvSpPr/>
            <p:nvPr/>
          </p:nvSpPr>
          <p:spPr>
            <a:xfrm>
              <a:off x="2424618" y="1060050"/>
              <a:ext cx="1263397" cy="1125556"/>
            </a:xfrm>
            <a:prstGeom prst="roundRect">
              <a:avLst/>
            </a:prstGeom>
            <a:noFill/>
            <a:ln w="44450"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 Box 14">
              <a:extLst>
                <a:ext uri="{FF2B5EF4-FFF2-40B4-BE49-F238E27FC236}">
                  <a16:creationId xmlns:a16="http://schemas.microsoft.com/office/drawing/2014/main" id="{764B0495-9365-6744-8AD9-01D86E0FAB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7390" y="496552"/>
              <a:ext cx="4602171" cy="68551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 anchor="ctr">
              <a:prstTxWarp prst="textNoShape">
                <a:avLst/>
              </a:prstTxWarp>
            </a:bodyPr>
            <a:lstStyle/>
            <a:p>
              <a:pPr algn="ctr" eaLnBrk="0" hangingPunct="0">
                <a:spcBef>
                  <a:spcPct val="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b="1" dirty="0">
                  <a:solidFill>
                    <a:srgbClr val="7030A0"/>
                  </a:solidFill>
                </a:rPr>
                <a:t>Us</a:t>
              </a:r>
              <a:endParaRPr lang="en-US" sz="2400" b="1" dirty="0">
                <a:solidFill>
                  <a:srgbClr val="7030A0"/>
                </a:solidFill>
              </a:endParaRPr>
            </a:p>
          </p:txBody>
        </p:sp>
        <p:sp>
          <p:nvSpPr>
            <p:cNvPr id="10" name="Text Box 14">
              <a:extLst>
                <a:ext uri="{FF2B5EF4-FFF2-40B4-BE49-F238E27FC236}">
                  <a16:creationId xmlns:a16="http://schemas.microsoft.com/office/drawing/2014/main" id="{41DEF51A-43E2-6C42-BACF-3E9C962113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2694" y="1980112"/>
              <a:ext cx="4602171" cy="68551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 anchor="ctr">
              <a:prstTxWarp prst="textNoShape">
                <a:avLst/>
              </a:prstTxWarp>
            </a:bodyPr>
            <a:lstStyle/>
            <a:p>
              <a:pPr algn="ctr" eaLnBrk="0" hangingPunct="0">
                <a:spcBef>
                  <a:spcPct val="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dirty="0">
                  <a:solidFill>
                    <a:schemeClr val="accent4">
                      <a:lumMod val="75000"/>
                    </a:schemeClr>
                  </a:solidFill>
                </a:rPr>
                <a:t>Others</a:t>
              </a:r>
              <a:endParaRPr lang="en-US" sz="2400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1346DE29-04B4-1B4B-A800-4FF432C24B45}"/>
                </a:ext>
              </a:extLst>
            </p:cNvPr>
            <p:cNvSpPr/>
            <p:nvPr/>
          </p:nvSpPr>
          <p:spPr>
            <a:xfrm>
              <a:off x="3711551" y="1043117"/>
              <a:ext cx="3384862" cy="1125556"/>
            </a:xfrm>
            <a:prstGeom prst="roundRect">
              <a:avLst/>
            </a:prstGeom>
            <a:noFill/>
            <a:ln w="44450"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811547" y="5580407"/>
                <a:ext cx="19080724" cy="89167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US" sz="8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sz="4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</m:oMath>
                  </m:oMathPara>
                </a14:m>
                <a:endParaRPr lang="en-US" sz="4800" dirty="0">
                  <a:solidFill>
                    <a:srgbClr val="000000"/>
                  </a:solidFill>
                </a:endParaRPr>
              </a:p>
              <a:p>
                <a:endParaRPr lang="en-US" sz="4800" dirty="0">
                  <a:solidFill>
                    <a:srgbClr val="000000"/>
                  </a:solidFill>
                </a:endParaRPr>
              </a:p>
              <a:p>
                <a:endParaRPr lang="en-US" sz="4800" dirty="0">
                  <a:solidFill>
                    <a:srgbClr val="000000"/>
                  </a:solidFill>
                </a:endParaRPr>
              </a:p>
              <a:p>
                <a:endParaRPr lang="en-US" sz="6600" i="1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sz="4400" dirty="0"/>
              </a:p>
              <a:p>
                <a:endParaRPr lang="en-US" sz="4400" dirty="0"/>
              </a:p>
              <a:p>
                <a:endParaRPr lang="en-US" sz="4400" dirty="0"/>
              </a:p>
              <a:p>
                <a:endParaRPr lang="en-US" sz="44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1547" y="5580407"/>
                <a:ext cx="19080724" cy="89167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/>
          <p:cNvCxnSpPr/>
          <p:nvPr/>
        </p:nvCxnSpPr>
        <p:spPr>
          <a:xfrm>
            <a:off x="8728619" y="3351869"/>
            <a:ext cx="0" cy="1040465"/>
          </a:xfrm>
          <a:prstGeom prst="straightConnector1">
            <a:avLst/>
          </a:prstGeom>
          <a:noFill/>
          <a:ln w="76200" cap="flat">
            <a:solidFill>
              <a:srgbClr val="7030A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dist="254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7F46E6C0-6AE7-4445-BF62-3B4A8F64D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4389" y="7667501"/>
            <a:ext cx="4139978" cy="34165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1DB7AD8-E0EA-434C-AE48-C6A8AFBD97B7}"/>
              </a:ext>
            </a:extLst>
          </p:cNvPr>
          <p:cNvSpPr txBox="1"/>
          <p:nvPr/>
        </p:nvSpPr>
        <p:spPr>
          <a:xfrm>
            <a:off x="8913228" y="8838748"/>
            <a:ext cx="2316327" cy="796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⊗</a:t>
            </a:r>
            <a:endParaRPr lang="en-US" sz="4000" b="1" dirty="0">
              <a:solidFill>
                <a:srgbClr val="000000"/>
              </a:solidFill>
            </a:endParaRPr>
          </a:p>
        </p:txBody>
      </p:sp>
      <p:pic>
        <p:nvPicPr>
          <p:cNvPr id="20" name="Picture 19" descr="Diagram&#10;&#10;Description automatically generated">
            <a:extLst>
              <a:ext uri="{FF2B5EF4-FFF2-40B4-BE49-F238E27FC236}">
                <a16:creationId xmlns:a16="http://schemas.microsoft.com/office/drawing/2014/main" id="{D8F8B825-B82D-0243-B6D6-8F1547889E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4086" y="7771755"/>
            <a:ext cx="3811539" cy="33131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9223" y="5076799"/>
            <a:ext cx="5165155" cy="26166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</a:t>
            </a:r>
            <a:r>
              <a:rPr lang="en-US" i="1" dirty="0"/>
              <a:t>a</a:t>
            </a:r>
            <a:r>
              <a:rPr lang="el-GR" i="1" baseline="-25000" dirty="0"/>
              <a:t>μ</a:t>
            </a:r>
            <a:endParaRPr lang="en-US" dirty="0"/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4364967" y="7667501"/>
            <a:ext cx="10386204" cy="25967"/>
          </a:xfrm>
          <a:prstGeom prst="line">
            <a:avLst/>
          </a:prstGeom>
          <a:noFill/>
          <a:ln w="38100" cap="flat">
            <a:solidFill>
              <a:srgbClr val="000000"/>
            </a:solidFill>
            <a:prstDash val="solid"/>
            <a:round/>
          </a:ln>
          <a:effectLst>
            <a:outerShdw blurRad="63500" dist="254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TextBox 11"/>
          <p:cNvSpPr txBox="1"/>
          <p:nvPr/>
        </p:nvSpPr>
        <p:spPr>
          <a:xfrm>
            <a:off x="5995030" y="4253166"/>
            <a:ext cx="6373540" cy="9807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Wiggle Plot (calorimeters)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13675" y="10933275"/>
            <a:ext cx="5414944" cy="17563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ctr" defTabSz="642937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Transverse Field Map</a:t>
            </a:r>
          </a:p>
          <a:p>
            <a:pPr marL="0" marR="0" indent="0" algn="ctr" defTabSz="642937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(NMR)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558069" y="11034242"/>
            <a:ext cx="7242367" cy="17563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ctr" defTabSz="642937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Transverse Muon Distribution</a:t>
            </a:r>
          </a:p>
          <a:p>
            <a:pPr marL="0" marR="0" indent="0" algn="ctr" defTabSz="642937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(trackers)</a:t>
            </a:r>
          </a:p>
        </p:txBody>
      </p:sp>
    </p:spTree>
    <p:extLst>
      <p:ext uri="{BB962C8B-B14F-4D97-AF65-F5344CB8AC3E}">
        <p14:creationId xmlns:p14="http://schemas.microsoft.com/office/powerpoint/2010/main" val="13938452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  <p:bldP spid="12" grpId="0"/>
      <p:bldP spid="21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</a:t>
            </a:r>
            <a:r>
              <a:rPr lang="en-US" i="1" dirty="0"/>
              <a:t>a</a:t>
            </a:r>
            <a:r>
              <a:rPr lang="el-GR" i="1" baseline="-25000" dirty="0"/>
              <a:t>μ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2166814" y="1062307"/>
                <a:ext cx="19080724" cy="65179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US" sz="7200" i="1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5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5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sz="5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5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5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5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5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US" sz="5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̃"/>
                                  <m:ctrlPr>
                                    <a:rPr lang="en-US" sz="5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5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5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sz="5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sz="5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5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5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5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5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sz="5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5400" i="1" smtClean="0">
                                  <a:solidFill>
                                    <a:srgbClr val="0261A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5400" i="1">
                                  <a:solidFill>
                                    <a:srgbClr val="0261A8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5400">
                                  <a:solidFill>
                                    <a:srgbClr val="0261A8"/>
                                  </a:solidFill>
                                  <a:latin typeface="Cambria Math" panose="02040503050406030204" pitchFamily="18" charset="0"/>
                                </a:rPr>
                                <m:t>clock</m:t>
                              </m:r>
                            </m:sub>
                          </m:sSub>
                          <m:r>
                            <a:rPr lang="en-US" sz="5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sz="5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5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5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sz="54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meas</m:t>
                              </m:r>
                            </m:sup>
                          </m:sSubSup>
                          <m:r>
                            <a:rPr lang="en-US" sz="5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5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5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b>
                                <m:sSubPr>
                                  <m:ctrlPr>
                                    <a:rPr lang="en-US" sz="54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5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5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r>
                                <a:rPr lang="en-US" sz="5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5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5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5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en-US" sz="5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5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5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5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𝑚𝑙</m:t>
                                  </m:r>
                                </m:sub>
                              </m:sSub>
                              <m:r>
                                <a:rPr lang="en-US" sz="5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5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5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5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𝑝𝑎</m:t>
                                  </m:r>
                                </m:sub>
                              </m:sSub>
                              <m:r>
                                <a:rPr lang="en-US" sz="5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5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5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5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𝑑𝑑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540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5400" i="1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540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calib</m:t>
                              </m:r>
                            </m:sub>
                          </m:sSub>
                          <m:r>
                            <a:rPr lang="en-US" sz="5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sz="5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5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sz="5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5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5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  <m:sup>
                                  <m:r>
                                    <a:rPr lang="en-US" sz="5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sz="5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5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5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5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5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5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d>
                              <m:r>
                                <a:rPr lang="en-US" sz="5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sz="5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d>
                                <m:dPr>
                                  <m:ctrlPr>
                                    <a:rPr lang="en-US" sz="5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5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5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5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5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5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d>
                              <m:r>
                                <a:rPr lang="en-US" sz="5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  <m:r>
                            <a:rPr lang="en-US" sz="5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5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5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b>
                                <m:sSubPr>
                                  <m:ctrlPr>
                                    <a:rPr lang="en-US" sz="540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54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54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5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54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54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54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sz="4800" dirty="0"/>
              </a:p>
              <a:p>
                <a:endParaRPr lang="en-US" sz="4800" dirty="0"/>
              </a:p>
              <a:p>
                <a:endParaRPr lang="en-US" sz="4800" dirty="0"/>
              </a:p>
              <a:p>
                <a:endParaRPr lang="en-US" sz="4800" dirty="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6814" y="1062307"/>
                <a:ext cx="19080724" cy="651793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0778E11C-4791-7EA2-FCA6-5475B9B10A17}"/>
              </a:ext>
            </a:extLst>
          </p:cNvPr>
          <p:cNvGrpSpPr/>
          <p:nvPr/>
        </p:nvGrpSpPr>
        <p:grpSpPr>
          <a:xfrm>
            <a:off x="10898121" y="823155"/>
            <a:ext cx="5470824" cy="2081925"/>
            <a:chOff x="2996377" y="286756"/>
            <a:chExt cx="2051559" cy="780722"/>
          </a:xfrm>
        </p:grpSpPr>
        <p:sp>
          <p:nvSpPr>
            <p:cNvPr id="51" name="Right Brace 50">
              <a:extLst>
                <a:ext uri="{FF2B5EF4-FFF2-40B4-BE49-F238E27FC236}">
                  <a16:creationId xmlns:a16="http://schemas.microsoft.com/office/drawing/2014/main" id="{ADA81950-559A-63C3-2F8B-57B45EAE04CB}"/>
                </a:ext>
              </a:extLst>
            </p:cNvPr>
            <p:cNvSpPr/>
            <p:nvPr/>
          </p:nvSpPr>
          <p:spPr>
            <a:xfrm rot="16200000">
              <a:off x="3956721" y="619204"/>
              <a:ext cx="130872" cy="765676"/>
            </a:xfrm>
            <a:prstGeom prst="rightBrace">
              <a:avLst>
                <a:gd name="adj1" fmla="val 29813"/>
                <a:gd name="adj2" fmla="val 50000"/>
              </a:avLst>
            </a:prstGeom>
            <a:ln w="19050">
              <a:solidFill>
                <a:srgbClr val="FF0000"/>
              </a:solidFill>
              <a:tailEnd type="non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20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64D8528-00A6-D14D-3326-6F898D4B6989}"/>
                </a:ext>
              </a:extLst>
            </p:cNvPr>
            <p:cNvSpPr txBox="1"/>
            <p:nvPr/>
          </p:nvSpPr>
          <p:spPr>
            <a:xfrm>
              <a:off x="2996377" y="286756"/>
              <a:ext cx="2051559" cy="598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67" dirty="0">
                  <a:solidFill>
                    <a:srgbClr val="FF0000"/>
                  </a:solidFill>
                </a:rPr>
                <a:t>Realistic beam motion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7545C7E-667D-A47B-BD82-AABA79AD1FE0}"/>
              </a:ext>
            </a:extLst>
          </p:cNvPr>
          <p:cNvGrpSpPr/>
          <p:nvPr/>
        </p:nvGrpSpPr>
        <p:grpSpPr>
          <a:xfrm>
            <a:off x="14654437" y="823155"/>
            <a:ext cx="6754323" cy="2085483"/>
            <a:chOff x="4330354" y="285422"/>
            <a:chExt cx="2532871" cy="782056"/>
          </a:xfrm>
        </p:grpSpPr>
        <p:sp>
          <p:nvSpPr>
            <p:cNvPr id="54" name="Right Brace 53">
              <a:extLst>
                <a:ext uri="{FF2B5EF4-FFF2-40B4-BE49-F238E27FC236}">
                  <a16:creationId xmlns:a16="http://schemas.microsoft.com/office/drawing/2014/main" id="{0E93E563-9926-66B6-DA69-F724D0171F6E}"/>
                </a:ext>
              </a:extLst>
            </p:cNvPr>
            <p:cNvSpPr/>
            <p:nvPr/>
          </p:nvSpPr>
          <p:spPr>
            <a:xfrm rot="16200000">
              <a:off x="5516566" y="135619"/>
              <a:ext cx="130872" cy="1732845"/>
            </a:xfrm>
            <a:prstGeom prst="rightBrace">
              <a:avLst>
                <a:gd name="adj1" fmla="val 29813"/>
                <a:gd name="adj2" fmla="val 50000"/>
              </a:avLst>
            </a:prstGeom>
            <a:ln w="19050">
              <a:solidFill>
                <a:srgbClr val="FF0000"/>
              </a:solidFill>
              <a:tailEnd type="non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20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0274735-F7B6-827A-FF1D-681DBF88207F}"/>
                </a:ext>
              </a:extLst>
            </p:cNvPr>
            <p:cNvSpPr txBox="1"/>
            <p:nvPr/>
          </p:nvSpPr>
          <p:spPr>
            <a:xfrm>
              <a:off x="4330354" y="285422"/>
              <a:ext cx="2532871" cy="598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67" dirty="0">
                  <a:solidFill>
                    <a:srgbClr val="FF0000"/>
                  </a:solidFill>
                </a:rPr>
                <a:t>Time-changing </a:t>
              </a:r>
            </a:p>
            <a:p>
              <a:pPr algn="ctr"/>
              <a:r>
                <a:rPr lang="en-US" sz="4267" dirty="0">
                  <a:solidFill>
                    <a:srgbClr val="FF0000"/>
                  </a:solidFill>
                </a:rPr>
                <a:t>spin phase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Content Placeholder 1">
                <a:extLst>
                  <a:ext uri="{FF2B5EF4-FFF2-40B4-BE49-F238E27FC236}">
                    <a16:creationId xmlns:a16="http://schemas.microsoft.com/office/drawing/2014/main" id="{F3FDFC80-331B-6E60-9DD9-A214BEC5715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29760" y="5392108"/>
                <a:ext cx="14419072" cy="741965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0" tIns="0" rIns="0" bIns="0" anchor="t">
                <a:normAutofit fontScale="92500"/>
              </a:bodyPr>
              <a:lstStyle>
                <a:lvl1pPr marL="4572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50505F"/>
                  </a:buClr>
                  <a:buSzPct val="100000"/>
                  <a:buFont typeface="Arial"/>
                  <a:buChar char="•"/>
                  <a:tabLst/>
                  <a:defRPr sz="52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1pPr>
                <a:lvl2pPr marL="9144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-"/>
                  <a:tabLst/>
                  <a:defRPr sz="44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2pPr>
                <a:lvl3pPr marL="13716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50505F"/>
                  </a:buClr>
                  <a:buSzPct val="100000"/>
                  <a:buFont typeface="Arial"/>
                  <a:buChar char="•"/>
                  <a:tabLst/>
                  <a:defRPr sz="40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3pPr>
                <a:lvl4pPr marL="18288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-"/>
                  <a:tabLst/>
                  <a:defRPr sz="36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4pPr>
                <a:lvl5pPr marL="22860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50505F"/>
                  </a:buClr>
                  <a:buSzPct val="100000"/>
                  <a:buFont typeface="Arial"/>
                  <a:buChar char="•"/>
                  <a:tabLst/>
                  <a:defRPr sz="32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5pPr>
                <a:lvl6pPr marL="3810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6pPr>
                <a:lvl7pPr marL="4445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7pPr>
                <a:lvl8pPr marL="5080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8pPr>
                <a:lvl9pPr marL="5715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9pPr>
              </a:lstStyle>
              <a:p>
                <a:pPr hangingPunct="1"/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: Measured precession frequency</a:t>
                </a:r>
              </a:p>
              <a:p>
                <a:pPr hangingPunct="1"/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⃗"/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: Muon-weighted magnetic field,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</a:t>
                </a:r>
              </a:p>
              <a:p>
                <a:pPr marL="0" indent="0" hangingPunct="1">
                  <a:buFont typeface="Arial"/>
                  <a:buNone/>
                </a:pPr>
                <a:endParaRPr lang="en-US" dirty="0"/>
              </a:p>
              <a:p>
                <a:pPr marL="0" indent="0" hangingPunct="1">
                  <a:buFont typeface="Arial"/>
                  <a:buNone/>
                </a:pPr>
                <a:r>
                  <a:rPr lang="en-US" dirty="0">
                    <a:solidFill>
                      <a:srgbClr val="000000"/>
                    </a:solidFill>
                  </a:rPr>
                  <a:t>Now need corrections and calibrations</a:t>
                </a:r>
              </a:p>
              <a:p>
                <a:pPr hangingPunct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261A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0261A8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 smtClean="0">
                            <a:solidFill>
                              <a:srgbClr val="0261A8"/>
                            </a:solidFill>
                            <a:latin typeface="Cambria Math" panose="02040503050406030204" pitchFamily="18" charset="0"/>
                          </a:rPr>
                          <m:t>𝑐𝑙𝑜𝑐𝑘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clock blinding</a:t>
                </a:r>
              </a:p>
              <a:p>
                <a:pPr hangingPunct="1"/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terms</a:t>
                </a:r>
                <a:r>
                  <a:rPr lang="en-US" dirty="0">
                    <a:solidFill>
                      <a:srgbClr val="000000"/>
                    </a:solidFill>
                  </a:rPr>
                  <a:t>: Beam dynamics corrections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endParaRPr lang="en-US" dirty="0">
                  <a:solidFill>
                    <a:srgbClr val="000000"/>
                  </a:solidFill>
                </a:endParaRPr>
              </a:p>
              <a:p>
                <a:pPr hangingPunct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𝑐𝑎𝑙𝑖𝑏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: Absolute magnetic field calibration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endParaRPr lang="en-US" dirty="0">
                  <a:solidFill>
                    <a:srgbClr val="000000"/>
                  </a:solidFill>
                </a:endParaRPr>
              </a:p>
              <a:p>
                <a:pPr hangingPunct="1"/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</a:rPr>
                  <a:t> terms</a:t>
                </a:r>
                <a:r>
                  <a:rPr lang="en-US" dirty="0">
                    <a:solidFill>
                      <a:srgbClr val="000000"/>
                    </a:solidFill>
                  </a:rPr>
                  <a:t>: Transient magnetic field corrections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6" name="Content Placeholder 1">
                <a:extLst>
                  <a:ext uri="{FF2B5EF4-FFF2-40B4-BE49-F238E27FC236}">
                    <a16:creationId xmlns:a16="http://schemas.microsoft.com/office/drawing/2014/main" id="{F3FDFC80-331B-6E60-9DD9-A214BEC571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9760" y="5392108"/>
                <a:ext cx="14419072" cy="7419651"/>
              </a:xfrm>
              <a:prstGeom prst="rect">
                <a:avLst/>
              </a:prstGeom>
              <a:blipFill>
                <a:blip r:embed="rId3"/>
                <a:stretch>
                  <a:fillRect l="-2579" t="-262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Rectangle 56">
            <a:extLst>
              <a:ext uri="{FF2B5EF4-FFF2-40B4-BE49-F238E27FC236}">
                <a16:creationId xmlns:a16="http://schemas.microsoft.com/office/drawing/2014/main" id="{62D07C8E-1FA0-3252-0F42-74576FD64D68}"/>
              </a:ext>
            </a:extLst>
          </p:cNvPr>
          <p:cNvSpPr/>
          <p:nvPr/>
        </p:nvSpPr>
        <p:spPr>
          <a:xfrm>
            <a:off x="7287768" y="2952525"/>
            <a:ext cx="1734312" cy="857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C429AA9-9636-2E88-D026-19D9B8085C64}"/>
              </a:ext>
            </a:extLst>
          </p:cNvPr>
          <p:cNvSpPr/>
          <p:nvPr/>
        </p:nvSpPr>
        <p:spPr>
          <a:xfrm>
            <a:off x="11023195" y="2835106"/>
            <a:ext cx="9825125" cy="9748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2D07C8E-1FA0-3252-0F42-74576FD64D68}"/>
              </a:ext>
            </a:extLst>
          </p:cNvPr>
          <p:cNvSpPr/>
          <p:nvPr/>
        </p:nvSpPr>
        <p:spPr>
          <a:xfrm>
            <a:off x="6952488" y="3892539"/>
            <a:ext cx="1734312" cy="857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2D07C8E-1FA0-3252-0F42-74576FD64D68}"/>
              </a:ext>
            </a:extLst>
          </p:cNvPr>
          <p:cNvSpPr/>
          <p:nvPr/>
        </p:nvSpPr>
        <p:spPr>
          <a:xfrm>
            <a:off x="16584168" y="3875362"/>
            <a:ext cx="4264152" cy="1102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7390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61" grpId="0" animBg="1"/>
      <p:bldP spid="6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Fitting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130" t="-5820" b="-4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539786" y="2234120"/>
                <a:ext cx="23188220" cy="9845495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4800" dirty="0"/>
                  <a:t>Wiggle plot is fit to exponential decay and anomalous precession oscillation</a:t>
                </a:r>
              </a:p>
              <a:p>
                <a:pPr marL="0" indent="0">
                  <a:buNone/>
                </a:pPr>
                <a:r>
                  <a:rPr lang="en-US" sz="4800" dirty="0"/>
                  <a:t>Try simple 5-parameter fit:  </a:t>
                </a:r>
                <a14:m>
                  <m:oMath xmlns:m="http://schemas.openxmlformats.org/officeDocument/2006/math">
                    <m:r>
                      <a:rPr lang="en-US" sz="4800" i="1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48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sz="4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800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sz="48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sup>
                    </m:sSup>
                    <m:r>
                      <a:rPr lang="en-US" sz="4800" i="1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4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4800">
                                <a:latin typeface="Cambria Math" panose="02040503050406030204" pitchFamily="18" charset="0"/>
                              </a:rPr>
                              <m:t>1+</m:t>
                            </m:r>
                            <m:r>
                              <a:rPr lang="en-US" sz="480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m:rPr>
                                <m:sty m:val="p"/>
                              </m:rPr>
                              <a:rPr lang="en-US" sz="480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4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4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800" i="1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sz="4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</m:sSub>
                                <m:r>
                                  <a:rPr lang="en-US" sz="48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48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4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800" i="1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sz="48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</m:e>
                    </m:d>
                  </m:oMath>
                </a14:m>
                <a:endParaRPr lang="en-US" sz="4800" dirty="0"/>
              </a:p>
              <a:p>
                <a:pPr marL="0" indent="0">
                  <a:buNone/>
                </a:pPr>
                <a:endParaRPr lang="en-US" sz="4800" dirty="0"/>
              </a:p>
              <a:p>
                <a:pPr marL="0" indent="0">
                  <a:buNone/>
                </a:pPr>
                <a:endParaRPr lang="en-US" sz="4800" dirty="0"/>
              </a:p>
              <a:p>
                <a:pPr marL="0" indent="0">
                  <a:buNone/>
                </a:pPr>
                <a:endParaRPr lang="en-US" sz="4800" dirty="0"/>
              </a:p>
              <a:p>
                <a:pPr marL="0" indent="0">
                  <a:buNone/>
                </a:pPr>
                <a:endParaRPr lang="en-US" sz="4800" dirty="0"/>
              </a:p>
              <a:p>
                <a:pPr marL="0" indent="0">
                  <a:buNone/>
                </a:pPr>
                <a:endParaRPr lang="en-US" sz="4800" dirty="0"/>
              </a:p>
              <a:p>
                <a:pPr marL="0" indent="0">
                  <a:buNone/>
                </a:pPr>
                <a:endParaRPr lang="en-US" sz="4800" dirty="0"/>
              </a:p>
              <a:p>
                <a:pPr marL="0" indent="0">
                  <a:buNone/>
                </a:pPr>
                <a:endParaRPr lang="en-US" sz="4800" dirty="0"/>
              </a:p>
              <a:p>
                <a:r>
                  <a:rPr lang="en-US" sz="4800" dirty="0"/>
                  <a:t>5-parameter simple model is missing several effects</a:t>
                </a:r>
              </a:p>
              <a:p>
                <a:pPr lvl="1"/>
                <a:r>
                  <a:rPr lang="en-US" sz="4000" dirty="0"/>
                  <a:t>Radial and vertical beam motions                                                                                                            (e.g. Coherent </a:t>
                </a:r>
                <a:r>
                  <a:rPr lang="en-US" sz="4000" dirty="0" err="1"/>
                  <a:t>Betatron</a:t>
                </a:r>
                <a:r>
                  <a:rPr lang="en-US" sz="4000" dirty="0"/>
                  <a:t> Oscillations, or CBO)</a:t>
                </a:r>
              </a:p>
              <a:p>
                <a:pPr lvl="1"/>
                <a:r>
                  <a:rPr lang="en-US" sz="4000" dirty="0"/>
                  <a:t>Early-to-late slow effects (e.g. Pileup, Muon Losses, Differential Decay)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39786" y="2234120"/>
                <a:ext cx="23188220" cy="9845495"/>
              </a:xfrm>
              <a:blipFill>
                <a:blip r:embed="rId3"/>
                <a:stretch>
                  <a:fillRect l="-1604" t="-1918" b="-7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8012836" y="43297"/>
                <a:ext cx="12163056" cy="1897571"/>
              </a:xfrm>
              <a:prstGeom prst="rect">
                <a:avLst/>
              </a:prstGeom>
              <a:ln w="3810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4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clock</m:t>
                              </m:r>
                            </m:sub>
                          </m:sSub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sz="4000" b="1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4000" b="1" i="1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𝝎</m:t>
                              </m:r>
                            </m:e>
                            <m:sub>
                              <m:r>
                                <a:rPr lang="en-US" sz="4000" b="1" i="1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sub>
                            <m:sup>
                              <m:r>
                                <a:rPr lang="en-US" sz="4000" b="1" i="1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𝒎𝒆𝒂𝒔</m:t>
                              </m:r>
                            </m:sup>
                          </m:sSub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b>
                                <m:sSubPr>
                                  <m:ctrlP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𝑚𝑙</m:t>
                                  </m:r>
                                </m:sub>
                              </m:sSub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𝑝𝑎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calib</m:t>
                              </m:r>
                            </m:sub>
                          </m:sSub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  <m:sup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d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d>
                                <m:dPr>
                                  <m:ctrlP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d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b>
                                <m:sSubPr>
                                  <m:ctrlP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2836" y="43297"/>
                <a:ext cx="12163056" cy="189757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cbo-diagram.png" descr="cbo-diagr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52199" y="8178259"/>
            <a:ext cx="7592707" cy="3600665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12" name="Straight Arrow Connector 11"/>
          <p:cNvCxnSpPr/>
          <p:nvPr/>
        </p:nvCxnSpPr>
        <p:spPr>
          <a:xfrm flipV="1">
            <a:off x="11961875" y="10788808"/>
            <a:ext cx="4790324" cy="760308"/>
          </a:xfrm>
          <a:prstGeom prst="straightConnector1">
            <a:avLst/>
          </a:prstGeom>
          <a:noFill/>
          <a:ln w="57150" cap="flat">
            <a:solidFill>
              <a:srgbClr val="000000"/>
            </a:solidFill>
            <a:prstDash val="solid"/>
            <a:round/>
            <a:tailEnd type="triangle"/>
          </a:ln>
          <a:effectLst>
            <a:outerShdw blurRad="63500" dist="254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C3E3039-2CA8-23E5-57B8-5868E482CCDE}"/>
              </a:ext>
            </a:extLst>
          </p:cNvPr>
          <p:cNvGrpSpPr/>
          <p:nvPr/>
        </p:nvGrpSpPr>
        <p:grpSpPr>
          <a:xfrm>
            <a:off x="8081560" y="4260054"/>
            <a:ext cx="10180664" cy="5783328"/>
            <a:chOff x="6918791" y="3746743"/>
            <a:chExt cx="4747788" cy="269707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2F5B364-87E4-46E4-1A7C-36222150F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18791" y="3769091"/>
              <a:ext cx="4033094" cy="2674727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/ndf = 51530/4150">
                  <a:extLst>
                    <a:ext uri="{FF2B5EF4-FFF2-40B4-BE49-F238E27FC236}">
                      <a16:creationId xmlns:a16="http://schemas.microsoft.com/office/drawing/2014/main" id="{B0F882CF-BDE8-2FC5-33C1-66316FE69F7B}"/>
                    </a:ext>
                  </a:extLst>
                </p:cNvPr>
                <p:cNvSpPr txBox="1"/>
                <p:nvPr/>
              </p:nvSpPr>
              <p:spPr>
                <a:xfrm>
                  <a:off x="8723332" y="3746743"/>
                  <a:ext cx="2331311" cy="399336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pPr>
                    <a:lnSpc>
                      <a:spcPct val="150000"/>
                    </a:lnSpc>
                    <a:spcBef>
                      <a:spcPts val="500"/>
                    </a:spcBef>
                    <a:buClr>
                      <a:srgbClr val="000000"/>
                    </a:buClr>
                    <a:defRPr sz="1800"/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4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χ</m:t>
                          </m:r>
                        </m:e>
                        <m:sup>
                          <m:r>
                            <a:rPr lang="en-GB" sz="4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sz="4000" dirty="0">
                      <a:latin typeface="Bahnschrift Light" panose="020B0502040204020203" pitchFamily="34" charset="0"/>
                    </a:rPr>
                    <a:t>/</a:t>
                  </a:r>
                  <a:r>
                    <a:rPr sz="4000" dirty="0" err="1">
                      <a:latin typeface="Bahnschrift Light" panose="020B0502040204020203" pitchFamily="34" charset="0"/>
                    </a:rPr>
                    <a:t>ndf</a:t>
                  </a:r>
                  <a:r>
                    <a:rPr sz="4000" dirty="0">
                      <a:latin typeface="Bahnschrift Light" panose="020B0502040204020203" pitchFamily="34" charset="0"/>
                    </a:rPr>
                    <a:t> = </a:t>
                  </a:r>
                  <a:r>
                    <a:rPr lang="en-GB" sz="4000" dirty="0">
                      <a:latin typeface="Bahnschrift Light" panose="020B0502040204020203" pitchFamily="34" charset="0"/>
                    </a:rPr>
                    <a:t>4007</a:t>
                  </a:r>
                  <a:r>
                    <a:rPr sz="4000" dirty="0">
                      <a:latin typeface="Bahnschrift Light" panose="020B0502040204020203" pitchFamily="34" charset="0"/>
                    </a:rPr>
                    <a:t>/4</a:t>
                  </a:r>
                  <a:r>
                    <a:rPr lang="en-GB" sz="4000" dirty="0">
                      <a:latin typeface="Bahnschrift Light" panose="020B0502040204020203" pitchFamily="34" charset="0"/>
                    </a:rPr>
                    <a:t>097</a:t>
                  </a:r>
                  <a:endParaRPr sz="4000" dirty="0">
                    <a:latin typeface="Bahnschrift Light" panose="020B0502040204020203" pitchFamily="34" charset="0"/>
                  </a:endParaRPr>
                </a:p>
              </p:txBody>
            </p:sp>
          </mc:Choice>
          <mc:Fallback>
            <p:sp>
              <p:nvSpPr>
                <p:cNvPr id="24" name="/ndf = 51530/4150">
                  <a:extLst>
                    <a:ext uri="{FF2B5EF4-FFF2-40B4-BE49-F238E27FC236}">
                      <a16:creationId xmlns:a16="http://schemas.microsoft.com/office/drawing/2014/main" id="{B0F882CF-BDE8-2FC5-33C1-66316FE69F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23332" y="3746743"/>
                  <a:ext cx="2331311" cy="399336"/>
                </a:xfrm>
                <a:prstGeom prst="rect">
                  <a:avLst/>
                </a:prstGeom>
                <a:blipFill>
                  <a:blip r:embed="rId7"/>
                  <a:stretch>
                    <a:fillRect b="-35714"/>
                  </a:stretch>
                </a:blipFill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/ndf = 51530/4150">
              <a:extLst>
                <a:ext uri="{FF2B5EF4-FFF2-40B4-BE49-F238E27FC236}">
                  <a16:creationId xmlns:a16="http://schemas.microsoft.com/office/drawing/2014/main" id="{55E874D3-0377-B631-D1D6-CF7E8327FD08}"/>
                </a:ext>
              </a:extLst>
            </p:cNvPr>
            <p:cNvSpPr txBox="1"/>
            <p:nvPr/>
          </p:nvSpPr>
          <p:spPr>
            <a:xfrm>
              <a:off x="9335268" y="4209921"/>
              <a:ext cx="2331311" cy="5337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c="http://schemas.openxmlformats.org/markup-compatibility/2006" xmlns:a14="http://schemas.microsoft.com/office/drawing/2010/main" xmlns:ma14="http://schemas.microsoft.com/office/mac/drawingml/2011/main" xmlns:m="http://schemas.openxmlformats.org/officeDocument/2006/math" xmlns="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500"/>
                </a:spcBef>
                <a:buClr>
                  <a:srgbClr val="000000"/>
                </a:buClr>
                <a:defRPr sz="1800"/>
              </a:pPr>
              <a:r>
                <a:rPr lang="en-GB" sz="3200" dirty="0">
                  <a:solidFill>
                    <a:srgbClr val="7DB1D4"/>
                  </a:solidFill>
                  <a:latin typeface="Bahnschrift Light" panose="020B0502040204020203" pitchFamily="34" charset="0"/>
                </a:rPr>
                <a:t>5-parameter fit</a:t>
              </a:r>
            </a:p>
            <a:p>
              <a:pPr>
                <a:spcBef>
                  <a:spcPts val="500"/>
                </a:spcBef>
                <a:buClr>
                  <a:srgbClr val="000000"/>
                </a:buClr>
                <a:defRPr sz="1800"/>
              </a:pPr>
              <a:r>
                <a:rPr lang="en-GB" sz="3200" dirty="0">
                  <a:solidFill>
                    <a:srgbClr val="7030A0"/>
                  </a:solidFill>
                  <a:latin typeface="Bahnschrift Light" panose="020B0502040204020203" pitchFamily="34" charset="0"/>
                </a:rPr>
                <a:t>Full fit</a:t>
              </a:r>
              <a:endParaRPr sz="3200" dirty="0">
                <a:solidFill>
                  <a:srgbClr val="7030A0"/>
                </a:solidFill>
                <a:latin typeface="Bahnschrift Light" panose="020B0502040204020203" pitchFamily="34" charset="0"/>
              </a:endParaRP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502B4C4-8C47-43C5-D691-3271557BB0F4}"/>
              </a:ext>
            </a:extLst>
          </p:cNvPr>
          <p:cNvCxnSpPr>
            <a:cxnSpLocks/>
          </p:cNvCxnSpPr>
          <p:nvPr/>
        </p:nvCxnSpPr>
        <p:spPr>
          <a:xfrm>
            <a:off x="9826152" y="4307975"/>
            <a:ext cx="2" cy="4938896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 Placeholder 1">
                <a:extLst>
                  <a:ext uri="{FF2B5EF4-FFF2-40B4-BE49-F238E27FC236}">
                    <a16:creationId xmlns:a16="http://schemas.microsoft.com/office/drawing/2014/main" id="{F6E3FA6A-D089-C179-3F76-42708EA3804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986806" y="3689282"/>
                <a:ext cx="1678693" cy="729222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tabLst/>
                  <a:defRPr sz="2000" kern="1200" spc="-2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600" kern="1200" spc="-2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 spc="-2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 spc="-2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 spc="-2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a:rPr lang="en-US" sz="3600" b="0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/2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</m:oMath>
                  </m:oMathPara>
                </a14:m>
                <a:endParaRPr lang="en-US" sz="3600" dirty="0">
                  <a:solidFill>
                    <a:srgbClr val="FF7F0F"/>
                  </a:solidFill>
                  <a:latin typeface="Bahnschrift Light" panose="020B0502040204020203" pitchFamily="34" charset="0"/>
                </a:endParaRPr>
              </a:p>
            </p:txBody>
          </p:sp>
        </mc:Choice>
        <mc:Fallback>
          <p:sp>
            <p:nvSpPr>
              <p:cNvPr id="21" name="Text Placeholder 1">
                <a:extLst>
                  <a:ext uri="{FF2B5EF4-FFF2-40B4-BE49-F238E27FC236}">
                    <a16:creationId xmlns:a16="http://schemas.microsoft.com/office/drawing/2014/main" id="{F6E3FA6A-D089-C179-3F76-42708EA380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6806" y="3689282"/>
                <a:ext cx="1678693" cy="729222"/>
              </a:xfrm>
              <a:prstGeom prst="rect">
                <a:avLst/>
              </a:prstGeom>
              <a:blipFill>
                <a:blip r:embed="rId8"/>
                <a:stretch>
                  <a:fillRect t="-20000" r="-11957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29">
            <a:extLst>
              <a:ext uri="{FF2B5EF4-FFF2-40B4-BE49-F238E27FC236}">
                <a16:creationId xmlns:a16="http://schemas.microsoft.com/office/drawing/2014/main" id="{AABC9C49-D707-387C-0AB3-63EDD9FC7D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7495" y="4418504"/>
            <a:ext cx="7198451" cy="482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955292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D5B5AE-E976-2CE8-DD22-4433D61B2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8E70B4C-A974-62D2-DDFA-E6A225D6EA8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Fitting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130" t="-5820" b="-4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18FCB81-9450-FC86-0E55-71DEA17907D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539786" y="2234120"/>
                <a:ext cx="23188220" cy="9845495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4800" dirty="0"/>
                  <a:t>Wiggle plot is fit to exponential decay and anomalous precession oscillation</a:t>
                </a:r>
              </a:p>
              <a:p>
                <a:pPr marL="0" indent="0">
                  <a:buNone/>
                </a:pPr>
                <a:r>
                  <a:rPr lang="en-US" sz="4800" dirty="0"/>
                  <a:t>Try simple 5-parameter fit:  </a:t>
                </a:r>
                <a14:m>
                  <m:oMath xmlns:m="http://schemas.openxmlformats.org/officeDocument/2006/math">
                    <m:r>
                      <a:rPr lang="en-US" sz="4800" i="1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48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sz="4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800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sz="48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sup>
                    </m:sSup>
                    <m:r>
                      <a:rPr lang="en-US" sz="4800" i="1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4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4800">
                                <a:latin typeface="Cambria Math" panose="02040503050406030204" pitchFamily="18" charset="0"/>
                              </a:rPr>
                              <m:t>1+</m:t>
                            </m:r>
                            <m:r>
                              <a:rPr lang="en-US" sz="480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m:rPr>
                                <m:sty m:val="p"/>
                              </m:rPr>
                              <a:rPr lang="en-US" sz="480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4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4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800" i="1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sz="4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</m:sSub>
                                <m:r>
                                  <a:rPr lang="en-US" sz="48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48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4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4800" i="1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sz="48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</m:e>
                    </m:d>
                  </m:oMath>
                </a14:m>
                <a:endParaRPr lang="en-US" sz="4800" dirty="0"/>
              </a:p>
              <a:p>
                <a:pPr marL="0" indent="0">
                  <a:buNone/>
                </a:pPr>
                <a:endParaRPr lang="en-US" sz="4800" dirty="0"/>
              </a:p>
              <a:p>
                <a:pPr marL="0" indent="0">
                  <a:buNone/>
                </a:pPr>
                <a:endParaRPr lang="en-US" sz="4800" dirty="0"/>
              </a:p>
              <a:p>
                <a:pPr marL="0" indent="0">
                  <a:buNone/>
                </a:pPr>
                <a:endParaRPr lang="en-US" sz="4800" dirty="0"/>
              </a:p>
              <a:p>
                <a:pPr marL="0" indent="0">
                  <a:buNone/>
                </a:pPr>
                <a:endParaRPr lang="en-US" sz="4800" dirty="0"/>
              </a:p>
              <a:p>
                <a:pPr marL="0" indent="0">
                  <a:buNone/>
                </a:pPr>
                <a:endParaRPr lang="en-US" sz="4800" dirty="0"/>
              </a:p>
              <a:p>
                <a:pPr marL="0" indent="0">
                  <a:buNone/>
                </a:pPr>
                <a:endParaRPr lang="en-US" sz="4800" dirty="0"/>
              </a:p>
              <a:p>
                <a:pPr marL="0" indent="0">
                  <a:buNone/>
                </a:pPr>
                <a:endParaRPr lang="en-US" sz="1400" dirty="0"/>
              </a:p>
              <a:p>
                <a:r>
                  <a:rPr lang="en-US" dirty="0"/>
                  <a:t>Full Fit Model	</a:t>
                </a:r>
              </a:p>
              <a:p>
                <a:pPr lvl="1"/>
                <a:r>
                  <a:rPr lang="en-GB" dirty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Accounting fully for all the beam oscillations shifts </a:t>
                </a:r>
                <a:r>
                  <a:rPr lang="el-GR" dirty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ω</a:t>
                </a:r>
                <a:r>
                  <a:rPr lang="en-GB" baseline="-25000" dirty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a</a:t>
                </a:r>
                <a:r>
                  <a:rPr lang="en-GB" dirty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 by 𝒪 1 ppm</a:t>
                </a:r>
              </a:p>
              <a:p>
                <a:pPr lvl="1"/>
                <a:r>
                  <a:rPr lang="en-GB" dirty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Final fit function has &gt;30 fit parameters</a:t>
                </a:r>
                <a:endParaRPr lang="en-US" dirty="0">
                  <a:solidFill>
                    <a:srgbClr val="000000"/>
                  </a:solidFill>
                  <a:sym typeface="Wingdings" panose="05000000000000000000" pitchFamily="2" charset="2"/>
                </a:endParaRPr>
              </a:p>
              <a:p>
                <a:pPr lvl="1"/>
                <a:r>
                  <a:rPr lang="en-US" dirty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5 different analysis teams, 8 methods, 20 different analyses</a:t>
                </a:r>
                <a:endParaRPr lang="en-GB" dirty="0">
                  <a:solidFill>
                    <a:srgbClr val="000000"/>
                  </a:solidFill>
                  <a:sym typeface="Wingdings" panose="05000000000000000000" pitchFamily="2" charset="2"/>
                </a:endParaRPr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18FCB81-9450-FC86-0E55-71DEA17907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39786" y="2234120"/>
                <a:ext cx="23188220" cy="9845495"/>
              </a:xfrm>
              <a:blipFill>
                <a:blip r:embed="rId3"/>
                <a:stretch>
                  <a:fillRect l="-1604" t="-1918" b="-6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B74B63-DB97-F07C-6DD6-9F859E14273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DBD5AF7-C6C6-9AE2-1A22-272C77786E83}"/>
                  </a:ext>
                </a:extLst>
              </p:cNvPr>
              <p:cNvSpPr/>
              <p:nvPr/>
            </p:nvSpPr>
            <p:spPr>
              <a:xfrm>
                <a:off x="8012836" y="43297"/>
                <a:ext cx="12163056" cy="1897571"/>
              </a:xfrm>
              <a:prstGeom prst="rect">
                <a:avLst/>
              </a:prstGeom>
              <a:ln w="3810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4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clock</m:t>
                              </m:r>
                            </m:sub>
                          </m:sSub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sz="4000" b="1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4000" b="1" i="1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𝝎</m:t>
                              </m:r>
                            </m:e>
                            <m:sub>
                              <m:r>
                                <a:rPr lang="en-US" sz="4000" b="1" i="1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sub>
                            <m:sup>
                              <m:r>
                                <a:rPr lang="en-US" sz="4000" b="1" i="1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𝒎𝒆𝒂𝒔</m:t>
                              </m:r>
                            </m:sup>
                          </m:sSub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b>
                                <m:sSubPr>
                                  <m:ctrlP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𝑚𝑙</m:t>
                                  </m:r>
                                </m:sub>
                              </m:sSub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𝑝𝑎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calib</m:t>
                              </m:r>
                            </m:sub>
                          </m:sSub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  <m:sup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d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d>
                                <m:dPr>
                                  <m:ctrlP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d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b>
                                <m:sSubPr>
                                  <m:ctrlP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2836" y="43297"/>
                <a:ext cx="12163056" cy="189757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55DAC3CD-452A-BBDA-31F3-7834EF77A9B6}"/>
              </a:ext>
            </a:extLst>
          </p:cNvPr>
          <p:cNvGrpSpPr/>
          <p:nvPr/>
        </p:nvGrpSpPr>
        <p:grpSpPr>
          <a:xfrm>
            <a:off x="8081560" y="4260054"/>
            <a:ext cx="10180664" cy="5783328"/>
            <a:chOff x="6918791" y="3746743"/>
            <a:chExt cx="4747788" cy="269707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21D2F46-DDED-1593-794F-D3243BEFD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18791" y="3769091"/>
              <a:ext cx="4033094" cy="2674727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/ndf = 51530/4150">
                  <a:extLst>
                    <a:ext uri="{FF2B5EF4-FFF2-40B4-BE49-F238E27FC236}">
                      <a16:creationId xmlns:a16="http://schemas.microsoft.com/office/drawing/2014/main" id="{29FF7D4C-75A5-8922-E2FB-38DEDEED42AE}"/>
                    </a:ext>
                  </a:extLst>
                </p:cNvPr>
                <p:cNvSpPr txBox="1"/>
                <p:nvPr/>
              </p:nvSpPr>
              <p:spPr>
                <a:xfrm>
                  <a:off x="8723332" y="3746743"/>
                  <a:ext cx="2331311" cy="399336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pPr>
                    <a:lnSpc>
                      <a:spcPct val="150000"/>
                    </a:lnSpc>
                    <a:spcBef>
                      <a:spcPts val="500"/>
                    </a:spcBef>
                    <a:buClr>
                      <a:srgbClr val="000000"/>
                    </a:buClr>
                    <a:defRPr sz="1800"/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4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χ</m:t>
                          </m:r>
                        </m:e>
                        <m:sup>
                          <m:r>
                            <a:rPr lang="en-GB" sz="4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sz="4000" dirty="0">
                      <a:latin typeface="Bahnschrift Light" panose="020B0502040204020203" pitchFamily="34" charset="0"/>
                    </a:rPr>
                    <a:t>/</a:t>
                  </a:r>
                  <a:r>
                    <a:rPr sz="4000" dirty="0" err="1">
                      <a:latin typeface="Bahnschrift Light" panose="020B0502040204020203" pitchFamily="34" charset="0"/>
                    </a:rPr>
                    <a:t>ndf</a:t>
                  </a:r>
                  <a:r>
                    <a:rPr sz="4000" dirty="0">
                      <a:latin typeface="Bahnschrift Light" panose="020B0502040204020203" pitchFamily="34" charset="0"/>
                    </a:rPr>
                    <a:t> = </a:t>
                  </a:r>
                  <a:r>
                    <a:rPr lang="en-GB" sz="4000" dirty="0">
                      <a:latin typeface="Bahnschrift Light" panose="020B0502040204020203" pitchFamily="34" charset="0"/>
                    </a:rPr>
                    <a:t>4007</a:t>
                  </a:r>
                  <a:r>
                    <a:rPr sz="4000" dirty="0">
                      <a:latin typeface="Bahnschrift Light" panose="020B0502040204020203" pitchFamily="34" charset="0"/>
                    </a:rPr>
                    <a:t>/4</a:t>
                  </a:r>
                  <a:r>
                    <a:rPr lang="en-GB" sz="4000" dirty="0">
                      <a:latin typeface="Bahnschrift Light" panose="020B0502040204020203" pitchFamily="34" charset="0"/>
                    </a:rPr>
                    <a:t>097</a:t>
                  </a:r>
                  <a:endParaRPr sz="4000" dirty="0">
                    <a:latin typeface="Bahnschrift Light" panose="020B0502040204020203" pitchFamily="34" charset="0"/>
                  </a:endParaRPr>
                </a:p>
              </p:txBody>
            </p:sp>
          </mc:Choice>
          <mc:Fallback>
            <p:sp>
              <p:nvSpPr>
                <p:cNvPr id="24" name="/ndf = 51530/4150">
                  <a:extLst>
                    <a:ext uri="{FF2B5EF4-FFF2-40B4-BE49-F238E27FC236}">
                      <a16:creationId xmlns:a16="http://schemas.microsoft.com/office/drawing/2014/main" id="{29FF7D4C-75A5-8922-E2FB-38DEDEED42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23332" y="3746743"/>
                  <a:ext cx="2331311" cy="399336"/>
                </a:xfrm>
                <a:prstGeom prst="rect">
                  <a:avLst/>
                </a:prstGeom>
                <a:blipFill>
                  <a:blip r:embed="rId6"/>
                  <a:stretch>
                    <a:fillRect b="-35714"/>
                  </a:stretch>
                </a:blipFill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/ndf = 51530/4150">
              <a:extLst>
                <a:ext uri="{FF2B5EF4-FFF2-40B4-BE49-F238E27FC236}">
                  <a16:creationId xmlns:a16="http://schemas.microsoft.com/office/drawing/2014/main" id="{E213852C-9EAB-A3D6-6464-400EBE30B8A7}"/>
                </a:ext>
              </a:extLst>
            </p:cNvPr>
            <p:cNvSpPr txBox="1"/>
            <p:nvPr/>
          </p:nvSpPr>
          <p:spPr>
            <a:xfrm>
              <a:off x="9335268" y="4209921"/>
              <a:ext cx="2331311" cy="5337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c="http://schemas.openxmlformats.org/markup-compatibility/2006" xmlns:a14="http://schemas.microsoft.com/office/drawing/2010/main" xmlns:ma14="http://schemas.microsoft.com/office/mac/drawingml/2011/main" xmlns:m="http://schemas.openxmlformats.org/officeDocument/2006/math" xmlns="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ts val="500"/>
                </a:spcBef>
                <a:buClr>
                  <a:srgbClr val="000000"/>
                </a:buClr>
                <a:defRPr sz="1800"/>
              </a:pPr>
              <a:r>
                <a:rPr lang="en-GB" sz="3200" dirty="0">
                  <a:solidFill>
                    <a:srgbClr val="7DB1D4"/>
                  </a:solidFill>
                  <a:latin typeface="Bahnschrift Light" panose="020B0502040204020203" pitchFamily="34" charset="0"/>
                </a:rPr>
                <a:t>5-parameter fit</a:t>
              </a:r>
            </a:p>
            <a:p>
              <a:pPr>
                <a:spcBef>
                  <a:spcPts val="500"/>
                </a:spcBef>
                <a:buClr>
                  <a:srgbClr val="000000"/>
                </a:buClr>
                <a:defRPr sz="1800"/>
              </a:pPr>
              <a:r>
                <a:rPr lang="en-GB" sz="3200" dirty="0">
                  <a:solidFill>
                    <a:srgbClr val="7030A0"/>
                  </a:solidFill>
                  <a:latin typeface="Bahnschrift Light" panose="020B0502040204020203" pitchFamily="34" charset="0"/>
                </a:rPr>
                <a:t>Full fit</a:t>
              </a:r>
              <a:endParaRPr sz="3200" dirty="0">
                <a:solidFill>
                  <a:srgbClr val="7030A0"/>
                </a:solidFill>
                <a:latin typeface="Bahnschrift Light" panose="020B0502040204020203" pitchFamily="34" charset="0"/>
              </a:endParaRP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AB757D1-D15B-0E13-700E-510C6F71CCF2}"/>
              </a:ext>
            </a:extLst>
          </p:cNvPr>
          <p:cNvCxnSpPr>
            <a:cxnSpLocks/>
          </p:cNvCxnSpPr>
          <p:nvPr/>
        </p:nvCxnSpPr>
        <p:spPr>
          <a:xfrm>
            <a:off x="9826152" y="4307975"/>
            <a:ext cx="2" cy="4938896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 Placeholder 1">
                <a:extLst>
                  <a:ext uri="{FF2B5EF4-FFF2-40B4-BE49-F238E27FC236}">
                    <a16:creationId xmlns:a16="http://schemas.microsoft.com/office/drawing/2014/main" id="{DADC90BF-5338-350C-7587-C549ECC1E4F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986806" y="3689282"/>
                <a:ext cx="1678693" cy="729222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tabLst/>
                  <a:defRPr sz="2000" kern="1200" spc="-2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600" kern="1200" spc="-2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 spc="-2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 spc="-2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 spc="-2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a:rPr lang="en-US" sz="3600" b="0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/2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</m:oMath>
                  </m:oMathPara>
                </a14:m>
                <a:endParaRPr lang="en-US" sz="3600" dirty="0">
                  <a:solidFill>
                    <a:srgbClr val="FF7F0F"/>
                  </a:solidFill>
                  <a:latin typeface="Bahnschrift Light" panose="020B0502040204020203" pitchFamily="34" charset="0"/>
                </a:endParaRPr>
              </a:p>
            </p:txBody>
          </p:sp>
        </mc:Choice>
        <mc:Fallback>
          <p:sp>
            <p:nvSpPr>
              <p:cNvPr id="21" name="Text Placeholder 1">
                <a:extLst>
                  <a:ext uri="{FF2B5EF4-FFF2-40B4-BE49-F238E27FC236}">
                    <a16:creationId xmlns:a16="http://schemas.microsoft.com/office/drawing/2014/main" id="{DADC90BF-5338-350C-7587-C549ECC1E4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6806" y="3689282"/>
                <a:ext cx="1678693" cy="729222"/>
              </a:xfrm>
              <a:prstGeom prst="rect">
                <a:avLst/>
              </a:prstGeom>
              <a:blipFill>
                <a:blip r:embed="rId7"/>
                <a:stretch>
                  <a:fillRect t="-20000" r="-11957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29">
            <a:extLst>
              <a:ext uri="{FF2B5EF4-FFF2-40B4-BE49-F238E27FC236}">
                <a16:creationId xmlns:a16="http://schemas.microsoft.com/office/drawing/2014/main" id="{839D2E97-A032-A325-61F6-3ED83BD5E0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495" y="4418504"/>
            <a:ext cx="7198451" cy="48244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59D3B1-A3FE-B16E-7B44-4A65E4BEC8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94200" y="4988820"/>
            <a:ext cx="7869314" cy="4402767"/>
          </a:xfrm>
          <a:prstGeom prst="rect">
            <a:avLst/>
          </a:prstGeom>
          <a:ln w="15875">
            <a:solidFill>
              <a:srgbClr val="892787"/>
            </a:solidFill>
          </a:ln>
        </p:spPr>
      </p:pic>
    </p:spTree>
    <p:extLst>
      <p:ext uri="{BB962C8B-B14F-4D97-AF65-F5344CB8AC3E}">
        <p14:creationId xmlns:p14="http://schemas.microsoft.com/office/powerpoint/2010/main" val="134977160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27</a:t>
            </a:fld>
            <a:endParaRPr lang="en-US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539786" y="336549"/>
            <a:ext cx="23188220" cy="1152145"/>
          </a:xfrm>
        </p:spPr>
        <p:txBody>
          <a:bodyPr/>
          <a:lstStyle/>
          <a:p>
            <a:r>
              <a:rPr lang="en-US" dirty="0"/>
              <a:t>Run 2/3 Uncertainties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" r="7729"/>
          <a:stretch>
            <a:fillRect/>
          </a:stretch>
        </p:blipFill>
        <p:spPr>
          <a:xfrm>
            <a:off x="555169" y="1853416"/>
            <a:ext cx="18418628" cy="1062586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CA9216C-4D0E-6ACC-5F23-E4818752C89F}"/>
              </a:ext>
            </a:extLst>
          </p:cNvPr>
          <p:cNvSpPr/>
          <p:nvPr/>
        </p:nvSpPr>
        <p:spPr>
          <a:xfrm>
            <a:off x="767437" y="4604656"/>
            <a:ext cx="16034657" cy="1126671"/>
          </a:xfrm>
          <a:prstGeom prst="roundRect">
            <a:avLst/>
          </a:prstGeom>
          <a:noFill/>
          <a:ln w="57150" cap="flat">
            <a:solidFill>
              <a:srgbClr val="FFFF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600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>
                <a:solidFill>
                  <a:srgbClr val="404040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43BBA2-7035-39EA-282C-8282B85A6B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803" t="19562" r="2406" b="19677"/>
          <a:stretch/>
        </p:blipFill>
        <p:spPr>
          <a:xfrm>
            <a:off x="18984244" y="2445202"/>
            <a:ext cx="4632318" cy="44127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A4D42B-A240-9652-DD39-A24B6C6A51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45017" t="14645" r="32477" b="24185"/>
          <a:stretch/>
        </p:blipFill>
        <p:spPr>
          <a:xfrm>
            <a:off x="18973796" y="6482442"/>
            <a:ext cx="5469329" cy="506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614297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FCC2A-13FD-89E9-BB1C-51E79278D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1A4DC8-A0F0-8553-D8B1-FEBFADBFAFF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28</a:t>
            </a:fld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1FF0F3B-6FBF-3F7C-0A2F-6E46AE6AD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86" y="336549"/>
            <a:ext cx="23188220" cy="1152145"/>
          </a:xfrm>
        </p:spPr>
        <p:txBody>
          <a:bodyPr/>
          <a:lstStyle/>
          <a:p>
            <a:r>
              <a:rPr lang="en-US" dirty="0"/>
              <a:t>RF Modulation of Electrostatic Quadrupole Fields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8AA10B1-C673-BA0B-5D90-87C9E8BFF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8335" y="1912626"/>
            <a:ext cx="22344707" cy="2451964"/>
          </a:xfrm>
        </p:spPr>
        <p:txBody>
          <a:bodyPr/>
          <a:lstStyle/>
          <a:p>
            <a:r>
              <a:rPr lang="en-US" dirty="0"/>
              <a:t>Driving term for harmonic oscillator, applied at CBO frequency                       and out of phase with it</a:t>
            </a:r>
          </a:p>
          <a:p>
            <a:r>
              <a:rPr lang="en-US" dirty="0"/>
              <a:t>Example of Run 4/5/6 improvements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E9EF0D-51F6-0EF8-A6F6-163350F3E2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39786" y="4752641"/>
            <a:ext cx="11510700" cy="778387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9" name="그림 6">
            <a:extLst>
              <a:ext uri="{FF2B5EF4-FFF2-40B4-BE49-F238E27FC236}">
                <a16:creationId xmlns:a16="http://schemas.microsoft.com/office/drawing/2014/main" id="{E80DB5D5-C642-9B2F-1250-9AACD9D3B6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45"/>
          <a:stretch/>
        </p:blipFill>
        <p:spPr>
          <a:xfrm>
            <a:off x="14807960" y="4005600"/>
            <a:ext cx="7559460" cy="7191408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131625B-C617-08D5-8D43-0325147A9B7B}"/>
              </a:ext>
            </a:extLst>
          </p:cNvPr>
          <p:cNvSpPr txBox="1">
            <a:spLocks/>
          </p:cNvSpPr>
          <p:nvPr/>
        </p:nvSpPr>
        <p:spPr>
          <a:xfrm>
            <a:off x="14309938" y="3136238"/>
            <a:ext cx="8555504" cy="1152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 marL="4572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9144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-"/>
              <a:tabLst/>
              <a:defRPr sz="44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13716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18288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-"/>
              <a:tabLst/>
              <a:defRPr sz="36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22860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r>
              <a:rPr lang="en-US" dirty="0"/>
              <a:t>Phase space </a:t>
            </a:r>
            <a:r>
              <a:rPr lang="en-US" u="sng" dirty="0"/>
              <a:t>without</a:t>
            </a:r>
            <a:r>
              <a:rPr lang="en-US" dirty="0"/>
              <a:t> RF</a:t>
            </a:r>
          </a:p>
        </p:txBody>
      </p:sp>
    </p:spTree>
    <p:extLst>
      <p:ext uri="{BB962C8B-B14F-4D97-AF65-F5344CB8AC3E}">
        <p14:creationId xmlns:p14="http://schemas.microsoft.com/office/powerpoint/2010/main" val="3979094306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DF764-96EA-E838-82AC-FC60D2A1D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D79E0E-BC7D-85EA-44E2-4BC2D3C9977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29</a:t>
            </a:fld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1DAF5D7-4719-415E-F8B6-32B766FBA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86" y="336549"/>
            <a:ext cx="23188220" cy="1152145"/>
          </a:xfrm>
        </p:spPr>
        <p:txBody>
          <a:bodyPr/>
          <a:lstStyle/>
          <a:p>
            <a:r>
              <a:rPr lang="en-US" dirty="0"/>
              <a:t>RF Modulation of Electrostatic Quadrupole Fields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81D51E0-FE56-8B77-70AC-10A54106D840}"/>
              </a:ext>
            </a:extLst>
          </p:cNvPr>
          <p:cNvSpPr txBox="1">
            <a:spLocks/>
          </p:cNvSpPr>
          <p:nvPr/>
        </p:nvSpPr>
        <p:spPr>
          <a:xfrm>
            <a:off x="14309938" y="3136238"/>
            <a:ext cx="8555504" cy="1152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 marL="4572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9144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-"/>
              <a:tabLst/>
              <a:defRPr sz="44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13716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18288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-"/>
              <a:tabLst/>
              <a:defRPr sz="36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22860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r>
              <a:rPr lang="en-US" dirty="0"/>
              <a:t>Phase space </a:t>
            </a:r>
            <a:r>
              <a:rPr lang="en-US" u="sng" dirty="0"/>
              <a:t>with</a:t>
            </a:r>
            <a:r>
              <a:rPr lang="en-US" dirty="0"/>
              <a:t> RF</a:t>
            </a:r>
          </a:p>
          <a:p>
            <a:pPr hangingPunct="1"/>
            <a:endParaRPr lang="en-US" dirty="0"/>
          </a:p>
          <a:p>
            <a:pPr hangingPunct="1"/>
            <a:endParaRPr lang="en-US" dirty="0"/>
          </a:p>
          <a:p>
            <a:pPr hangingPunct="1"/>
            <a:endParaRPr lang="en-US" dirty="0"/>
          </a:p>
          <a:p>
            <a:pPr hangingPunct="1"/>
            <a:endParaRPr lang="en-US" dirty="0"/>
          </a:p>
          <a:p>
            <a:pPr hangingPunct="1"/>
            <a:endParaRPr lang="en-US" dirty="0"/>
          </a:p>
          <a:p>
            <a:pPr hangingPunct="1"/>
            <a:endParaRPr lang="en-US" dirty="0"/>
          </a:p>
          <a:p>
            <a:pPr hangingPunct="1"/>
            <a:endParaRPr lang="en-US" dirty="0"/>
          </a:p>
          <a:p>
            <a:pPr hangingPunct="1"/>
            <a:endParaRPr lang="en-US" dirty="0"/>
          </a:p>
          <a:p>
            <a:pPr hangingPunct="1"/>
            <a:r>
              <a:rPr lang="en-US" sz="4400" dirty="0"/>
              <a:t>Reduces coherence, dampens oscillation of mean position</a:t>
            </a:r>
          </a:p>
          <a:p>
            <a:pPr hangingPunct="1"/>
            <a:endParaRPr lang="en-US" dirty="0"/>
          </a:p>
        </p:txBody>
      </p:sp>
      <p:pic>
        <p:nvPicPr>
          <p:cNvPr id="11" name="psmovie_rf">
            <a:hlinkClick r:id="" action="ppaction://media"/>
            <a:extLst>
              <a:ext uri="{FF2B5EF4-FFF2-40B4-BE49-F238E27FC236}">
                <a16:creationId xmlns:a16="http://schemas.microsoft.com/office/drawing/2014/main" id="{2CE9D81C-DADF-D12A-2AD2-3655F20429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838" t="1" r="16852" b="1694"/>
          <a:stretch/>
        </p:blipFill>
        <p:spPr>
          <a:xfrm>
            <a:off x="14807961" y="4005600"/>
            <a:ext cx="7559459" cy="6866829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2657A1E-9257-97DF-81E7-3C1D80BDA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8335" y="1912626"/>
            <a:ext cx="22344707" cy="2451964"/>
          </a:xfrm>
        </p:spPr>
        <p:txBody>
          <a:bodyPr/>
          <a:lstStyle/>
          <a:p>
            <a:r>
              <a:rPr lang="en-US" dirty="0"/>
              <a:t>Driving term for harmonic oscillator, applied at CBO frequency                       and out of phase with it</a:t>
            </a:r>
          </a:p>
          <a:p>
            <a:r>
              <a:rPr lang="en-US" dirty="0"/>
              <a:t>Example of Run 4/5/6 improvements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417FBC-F62A-0B9C-951B-3F7226B5A0E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39786" y="4752641"/>
            <a:ext cx="11510700" cy="778387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826280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AF269-665E-5E53-E9A6-DC056D4B2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D043E-6686-6375-06B1-C679B343D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786" y="1912625"/>
            <a:ext cx="9594814" cy="10166989"/>
          </a:xfrm>
        </p:spPr>
        <p:txBody>
          <a:bodyPr/>
          <a:lstStyle/>
          <a:p>
            <a:r>
              <a:rPr lang="en-US" sz="4800" dirty="0"/>
              <a:t>A particle with charge and spin generates a magnetic moment: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A2A7AC-4E8A-6308-22C1-EFF1BBFAD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Moment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9EE3D7-ACE9-D6F9-9D81-348D2E7EB6D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697D66D-0680-879F-D48D-F61962CED95A}"/>
                  </a:ext>
                </a:extLst>
              </p:cNvPr>
              <p:cNvSpPr txBox="1"/>
              <p:nvPr/>
            </p:nvSpPr>
            <p:spPr>
              <a:xfrm>
                <a:off x="2621020" y="3066027"/>
                <a:ext cx="4295920" cy="20873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marL="0" marR="0" indent="0" algn="l" defTabSz="642937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0" lang="en-US" sz="6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sym typeface="Helvetica"/>
                            </a:rPr>
                          </m:ctrlPr>
                        </m:accPr>
                        <m:e>
                          <m:r>
                            <a:rPr kumimoji="0" lang="en-US" sz="6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"/>
                            </a:rPr>
                            <m:t>𝜇</m:t>
                          </m:r>
                        </m:e>
                      </m:acc>
                      <m:r>
                        <a:rPr kumimoji="0" lang="en-US" sz="6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74184"/>
                            </a:solidFill>
                          </a:uFill>
                          <a:latin typeface="Cambria Math" panose="02040503050406030204" pitchFamily="18" charset="0"/>
                          <a:sym typeface="Helvetica"/>
                        </a:rPr>
                        <m:t>=</m:t>
                      </m:r>
                      <m:r>
                        <a:rPr kumimoji="0" lang="en-US" sz="6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74184"/>
                            </a:solidFill>
                          </a:uFill>
                          <a:latin typeface="Cambria Math" panose="02040503050406030204" pitchFamily="18" charset="0"/>
                          <a:sym typeface="Helvetica"/>
                        </a:rPr>
                        <m:t>𝑔</m:t>
                      </m:r>
                      <m:f>
                        <m:fPr>
                          <m:ctrlPr>
                            <a:rPr kumimoji="0" lang="en-US" sz="6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sym typeface="Helvetica"/>
                            </a:rPr>
                          </m:ctrlPr>
                        </m:fPr>
                        <m:num>
                          <m:r>
                            <a:rPr kumimoji="0" lang="en-US" sz="6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sym typeface="Helvetica"/>
                            </a:rPr>
                            <m:t>𝑒</m:t>
                          </m:r>
                        </m:num>
                        <m:den>
                          <m:r>
                            <a:rPr kumimoji="0" lang="en-US" sz="6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sym typeface="Helvetica"/>
                            </a:rPr>
                            <m:t>2</m:t>
                          </m:r>
                          <m:r>
                            <a:rPr kumimoji="0" lang="en-US" sz="6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sym typeface="Helvetica"/>
                            </a:rPr>
                            <m:t>𝑚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kumimoji="0" lang="en-US" sz="6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sym typeface="Helvetica"/>
                            </a:rPr>
                          </m:ctrlPr>
                        </m:accPr>
                        <m:e>
                          <m:r>
                            <a:rPr kumimoji="0" lang="en-US" sz="6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sym typeface="Helvetica"/>
                            </a:rPr>
                            <m:t>𝑆</m:t>
                          </m:r>
                        </m:e>
                      </m:acc>
                    </m:oMath>
                  </m:oMathPara>
                </a14:m>
                <a:endParaRPr kumimoji="0" lang="en-US" sz="6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>
                    <a:solidFill>
                      <a:srgbClr val="074184"/>
                    </a:solidFill>
                  </a:uFill>
                  <a:sym typeface="Helvetica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697D66D-0680-879F-D48D-F61962CED9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1020" y="3066027"/>
                <a:ext cx="4295920" cy="208736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 Placeholder 2">
                <a:extLst>
                  <a:ext uri="{FF2B5EF4-FFF2-40B4-BE49-F238E27FC236}">
                    <a16:creationId xmlns:a16="http://schemas.microsoft.com/office/drawing/2014/main" id="{96FE861D-7D85-C985-8685-E74E503736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742850" y="736695"/>
                <a:ext cx="14310017" cy="1016698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0" tIns="0" rIns="0" bIns="0" anchor="t">
                <a:noAutofit/>
              </a:bodyPr>
              <a:lstStyle>
                <a:lvl1pPr marL="4572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50505F"/>
                  </a:buClr>
                  <a:buSzPct val="100000"/>
                  <a:buFont typeface="Arial"/>
                  <a:buChar char="•"/>
                  <a:tabLst/>
                  <a:defRPr sz="52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1pPr>
                <a:lvl2pPr marL="9144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-"/>
                  <a:tabLst/>
                  <a:defRPr sz="44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2pPr>
                <a:lvl3pPr marL="13716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50505F"/>
                  </a:buClr>
                  <a:buSzPct val="100000"/>
                  <a:buFont typeface="Arial"/>
                  <a:buChar char="•"/>
                  <a:tabLst/>
                  <a:defRPr sz="40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3pPr>
                <a:lvl4pPr marL="18288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-"/>
                  <a:tabLst/>
                  <a:defRPr sz="36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4pPr>
                <a:lvl5pPr marL="22860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50505F"/>
                  </a:buClr>
                  <a:buSzPct val="100000"/>
                  <a:buFont typeface="Arial"/>
                  <a:buChar char="•"/>
                  <a:tabLst/>
                  <a:defRPr sz="32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5pPr>
                <a:lvl6pPr marL="3810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6pPr>
                <a:lvl7pPr marL="4445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7pPr>
                <a:lvl8pPr marL="5080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8pPr>
                <a:lvl9pPr marL="5715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9pPr>
              </a:lstStyle>
              <a:p>
                <a:pPr hangingPunct="1"/>
                <a:r>
                  <a:rPr lang="en-US" sz="4800" dirty="0"/>
                  <a:t>Classical physics: </a:t>
                </a:r>
                <a14:m>
                  <m:oMath xmlns:m="http://schemas.openxmlformats.org/officeDocument/2006/math">
                    <m:r>
                      <a:rPr lang="en-US" sz="48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48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4800" dirty="0"/>
              </a:p>
              <a:p>
                <a:pPr hangingPunct="1"/>
                <a:endParaRPr lang="en-US" sz="2000" dirty="0"/>
              </a:p>
              <a:p>
                <a:pPr hangingPunct="1"/>
                <a:r>
                  <a:rPr lang="en-US" sz="4800" dirty="0"/>
                  <a:t>Relativistic quantum mechanics prediction for a point-like particle:</a:t>
                </a:r>
                <a14:m>
                  <m:oMath xmlns:m="http://schemas.openxmlformats.org/officeDocument/2006/math">
                    <m:r>
                      <a:rPr lang="en-US" sz="480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8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4800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4800" dirty="0"/>
                  <a:t> (Dirac, 1928)</a:t>
                </a:r>
              </a:p>
              <a:p>
                <a:pPr marL="0" indent="0" hangingPunct="1">
                  <a:buNone/>
                </a:pPr>
                <a:endParaRPr lang="en-US" sz="2000" dirty="0"/>
              </a:p>
              <a:p>
                <a:pPr hangingPunct="1"/>
                <a:r>
                  <a:rPr lang="en-US" sz="4800" dirty="0"/>
                  <a:t>For the electron, experimentally found to be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4800" i="1">
                        <a:latin typeface="Cambria Math" panose="02040503050406030204" pitchFamily="18" charset="0"/>
                      </a:rPr>
                      <m:t>=2.00238(10)</m:t>
                    </m:r>
                  </m:oMath>
                </a14:m>
                <a:r>
                  <a:rPr lang="en-US" sz="4800" dirty="0"/>
                  <a:t>  (Foley &amp; Kusch, 1948)</a:t>
                </a:r>
              </a:p>
              <a:p>
                <a:pPr hangingPunct="1"/>
                <a:endParaRPr lang="en-US" sz="2000" dirty="0"/>
              </a:p>
              <a:p>
                <a:pPr hangingPunct="1"/>
                <a:r>
                  <a:rPr lang="en-US" sz="4800" dirty="0"/>
                  <a:t>Schwinger figures out why: QED</a:t>
                </a:r>
              </a:p>
              <a:p>
                <a:pPr hangingPunct="1"/>
                <a:endParaRPr lang="en-US" sz="2000" dirty="0"/>
              </a:p>
              <a:p>
                <a:pPr hangingPunct="1"/>
                <a:r>
                  <a:rPr lang="en-US" sz="4800" dirty="0"/>
                  <a:t>What we are really interested in is the </a:t>
                </a:r>
                <a:r>
                  <a:rPr lang="en-US" sz="4800" i="1" dirty="0"/>
                  <a:t>difference</a:t>
                </a:r>
                <a:r>
                  <a:rPr lang="en-US" sz="4800" dirty="0"/>
                  <a:t> between the </a:t>
                </a:r>
                <a14:m>
                  <m:oMath xmlns:m="http://schemas.openxmlformats.org/officeDocument/2006/math">
                    <m:r>
                      <a:rPr lang="en-US" sz="4800" i="1" dirty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sz="4800" dirty="0"/>
                  <a:t> factor and 2, i.e. </a:t>
                </a:r>
                <a14:m>
                  <m:oMath xmlns:m="http://schemas.openxmlformats.org/officeDocument/2006/math">
                    <m:r>
                      <a:rPr lang="en-US" sz="48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4800" i="1">
                        <a:latin typeface="Cambria Math" panose="02040503050406030204" pitchFamily="18" charset="0"/>
                      </a:rPr>
                      <m:t>−2</m:t>
                    </m:r>
                  </m:oMath>
                </a14:m>
                <a:r>
                  <a:rPr lang="en-US" sz="4800" dirty="0"/>
                  <a:t>. </a:t>
                </a:r>
              </a:p>
              <a:p>
                <a:pPr lvl="1" hangingPunct="1"/>
                <a:r>
                  <a:rPr lang="en-US" sz="4000" dirty="0"/>
                  <a:t>We define the </a:t>
                </a:r>
                <a:r>
                  <a:rPr lang="en-US" sz="4000" b="1" dirty="0"/>
                  <a:t>anomalous magnetic moment </a:t>
                </a:r>
                <a:r>
                  <a:rPr lang="en-US" sz="4000" dirty="0"/>
                  <a:t>as </a:t>
                </a:r>
                <a14:m>
                  <m:oMath xmlns:m="http://schemas.openxmlformats.org/officeDocument/2006/math">
                    <m:r>
                      <a:rPr lang="en-US" sz="4000" b="1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40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𝒈</m:t>
                        </m:r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b="1" dirty="0"/>
              </a:p>
              <a:p>
                <a:pPr lvl="1" hangingPunct="1"/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4000" i="1">
                            <a:solidFill>
                              <a:srgbClr val="000000"/>
                            </a:solidFill>
                            <a:uFill>
                              <a:solidFill>
                                <a:srgbClr val="074184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uFill>
                              <a:solidFill>
                                <a:srgbClr val="074184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uFill>
                          <a:solidFill>
                            <a:srgbClr val="074184"/>
                          </a:solidFill>
                        </a:u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uFill>
                          <a:solidFill>
                            <a:srgbClr val="074184"/>
                          </a:solidFill>
                        </a:uFill>
                        <a:latin typeface="Cambria Math" panose="02040503050406030204" pitchFamily="18" charset="0"/>
                      </a:rPr>
                      <m:t>(1+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uFill>
                          <a:solidFill>
                            <a:srgbClr val="074184"/>
                          </a:solidFill>
                        </a:u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uFill>
                          <a:solidFill>
                            <a:srgbClr val="074184"/>
                          </a:solidFill>
                        </a:u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4000" i="1">
                            <a:solidFill>
                              <a:srgbClr val="000000"/>
                            </a:solidFill>
                            <a:uFill>
                              <a:solidFill>
                                <a:srgbClr val="074184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000000"/>
                            </a:solidFill>
                            <a:uFill>
                              <a:solidFill>
                                <a:srgbClr val="074184"/>
                              </a:solidFill>
                            </a:uFill>
                            <a:latin typeface="Cambria Math" panose="02040503050406030204" pitchFamily="18" charset="0"/>
                          </a:rPr>
                          <m:t>𝑒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000000"/>
                            </a:solidFill>
                            <a:uFill>
                              <a:solidFill>
                                <a:srgbClr val="074184"/>
                              </a:solidFill>
                            </a:uFill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acc>
                      <m:accPr>
                        <m:chr m:val="⃗"/>
                        <m:ctrlPr>
                          <a:rPr lang="en-US" sz="4000" i="1">
                            <a:solidFill>
                              <a:srgbClr val="000000"/>
                            </a:solidFill>
                            <a:uFill>
                              <a:solidFill>
                                <a:srgbClr val="074184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uFill>
                              <a:solidFill>
                                <a:srgbClr val="074184"/>
                              </a:solidFill>
                            </a:u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acc>
                  </m:oMath>
                </a14:m>
                <a:endParaRPr lang="en-US" sz="4000" dirty="0"/>
              </a:p>
              <a:p>
                <a:pPr hangingPunct="1"/>
                <a:r>
                  <a:rPr lang="en-US" sz="4800" dirty="0"/>
                  <a:t>Muons are ~40,000x more sensitive to loop processes due to their larger mass.</a:t>
                </a:r>
              </a:p>
              <a:p>
                <a:pPr hangingPunct="1"/>
                <a:endParaRPr lang="en-US" sz="4800" b="1" dirty="0"/>
              </a:p>
            </p:txBody>
          </p:sp>
        </mc:Choice>
        <mc:Fallback>
          <p:sp>
            <p:nvSpPr>
              <p:cNvPr id="11" name="Text Placeholder 2">
                <a:extLst>
                  <a:ext uri="{FF2B5EF4-FFF2-40B4-BE49-F238E27FC236}">
                    <a16:creationId xmlns:a16="http://schemas.microsoft.com/office/drawing/2014/main" id="{96FE861D-7D85-C985-8685-E74E503736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2850" y="736695"/>
                <a:ext cx="14310017" cy="10166989"/>
              </a:xfrm>
              <a:prstGeom prst="rect">
                <a:avLst/>
              </a:prstGeom>
              <a:blipFill>
                <a:blip r:embed="rId3"/>
                <a:stretch>
                  <a:fillRect l="-2385" t="-1918" r="-1150" b="-1528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CA49D953-CEDD-9D0E-F39C-F22F59F493D3}"/>
              </a:ext>
            </a:extLst>
          </p:cNvPr>
          <p:cNvGrpSpPr/>
          <p:nvPr/>
        </p:nvGrpSpPr>
        <p:grpSpPr>
          <a:xfrm>
            <a:off x="608656" y="5298413"/>
            <a:ext cx="3796812" cy="7199212"/>
            <a:chOff x="608656" y="5298413"/>
            <a:chExt cx="3796812" cy="7199212"/>
          </a:xfrm>
        </p:grpSpPr>
        <p:pic>
          <p:nvPicPr>
            <p:cNvPr id="9" name="Google Shape;561;p86">
              <a:extLst>
                <a:ext uri="{FF2B5EF4-FFF2-40B4-BE49-F238E27FC236}">
                  <a16:creationId xmlns:a16="http://schemas.microsoft.com/office/drawing/2014/main" id="{484E1410-AFE4-DBFD-F865-CAEB7CBD8C38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r="81244"/>
            <a:stretch>
              <a:fillRect/>
            </a:stretch>
          </p:blipFill>
          <p:spPr>
            <a:xfrm>
              <a:off x="608656" y="5298413"/>
              <a:ext cx="3555683" cy="40113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aul%20Dirac.png" descr="Paul%20Dirac.png">
              <a:extLst>
                <a:ext uri="{FF2B5EF4-FFF2-40B4-BE49-F238E27FC236}">
                  <a16:creationId xmlns:a16="http://schemas.microsoft.com/office/drawing/2014/main" id="{E8260FC5-94EF-C804-979B-D3ADD4F29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78997" y="9309743"/>
              <a:ext cx="3026471" cy="3187882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BA5174B-AABE-B6A6-9FA5-342D96467627}"/>
              </a:ext>
            </a:extLst>
          </p:cNvPr>
          <p:cNvGrpSpPr/>
          <p:nvPr/>
        </p:nvGrpSpPr>
        <p:grpSpPr>
          <a:xfrm>
            <a:off x="5055188" y="5298413"/>
            <a:ext cx="2889392" cy="7199213"/>
            <a:chOff x="5055188" y="5298413"/>
            <a:chExt cx="2889392" cy="7199213"/>
          </a:xfrm>
        </p:grpSpPr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CEDC2070-F489-F132-5042-671763833D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5188" y="9309744"/>
              <a:ext cx="2889392" cy="3187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Google Shape;561;p86">
              <a:extLst>
                <a:ext uri="{FF2B5EF4-FFF2-40B4-BE49-F238E27FC236}">
                  <a16:creationId xmlns:a16="http://schemas.microsoft.com/office/drawing/2014/main" id="{146C01CE-8A91-C3CC-E0E7-4DC0E2F0741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19534" r="65648"/>
            <a:stretch>
              <a:fillRect/>
            </a:stretch>
          </p:blipFill>
          <p:spPr>
            <a:xfrm>
              <a:off x="5055188" y="5298413"/>
              <a:ext cx="2809138" cy="40113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983AE8-90A1-9ED1-2F2D-28C7396CC0DD}"/>
                </a:ext>
              </a:extLst>
            </p:cNvPr>
            <p:cNvSpPr txBox="1"/>
            <p:nvPr/>
          </p:nvSpPr>
          <p:spPr>
            <a:xfrm>
              <a:off x="7538916" y="8505558"/>
              <a:ext cx="307777" cy="6483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101600" tIns="101600" rIns="101600" bIns="101600" numCol="1" spcCol="38100" rtlCol="0" anchor="ctr">
              <a:spAutoFit/>
            </a:bodyPr>
            <a:lstStyle/>
            <a:p>
              <a:pPr marL="0" marR="0" indent="0" algn="l" defTabSz="642937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>
                    <a:solidFill>
                      <a:srgbClr val="074184"/>
                    </a:solidFill>
                  </a:uFill>
                  <a:latin typeface="+mn-lt"/>
                  <a:ea typeface="+mn-ea"/>
                  <a:cs typeface="+mn-cs"/>
                  <a:sym typeface="Helvetica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68175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016AF-785A-F1B2-8024-FE8DC09F2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3CFB79-CB2B-A67E-4A06-D9C895F68CE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30</a:t>
            </a:fld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4200E54-68CF-A211-4172-E7C3C456A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86" y="336549"/>
            <a:ext cx="23188220" cy="1152145"/>
          </a:xfrm>
        </p:spPr>
        <p:txBody>
          <a:bodyPr/>
          <a:lstStyle/>
          <a:p>
            <a:r>
              <a:rPr lang="en-US" dirty="0"/>
              <a:t>RF Modulation of Electrostatic Quadrupole Fields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5CFF63-B058-FFF9-C8FB-2BA990157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708" y="2290862"/>
            <a:ext cx="8307559" cy="103370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FC3221-FFE2-DF4B-F9D9-F298A22B6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8272" y="2372507"/>
            <a:ext cx="8177980" cy="10175859"/>
          </a:xfrm>
          <a:prstGeom prst="rect">
            <a:avLst/>
          </a:prstGeom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DCC5ECF5-0EFA-9FDE-D6F2-834A62E2519C}"/>
              </a:ext>
            </a:extLst>
          </p:cNvPr>
          <p:cNvSpPr txBox="1">
            <a:spLocks/>
          </p:cNvSpPr>
          <p:nvPr/>
        </p:nvSpPr>
        <p:spPr>
          <a:xfrm>
            <a:off x="488079" y="1866732"/>
            <a:ext cx="7960408" cy="10065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/>
              <a:t>No Additional RF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73EF73A0-EA1E-C91F-05C9-B7D5A8B83B8A}"/>
              </a:ext>
            </a:extLst>
          </p:cNvPr>
          <p:cNvSpPr txBox="1">
            <a:spLocks/>
          </p:cNvSpPr>
          <p:nvPr/>
        </p:nvSpPr>
        <p:spPr>
          <a:xfrm>
            <a:off x="8577818" y="1644283"/>
            <a:ext cx="10008097" cy="100651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 dirty="0"/>
              <a:t>With additional RF</a:t>
            </a:r>
            <a:br>
              <a:rPr lang="en-US" sz="2800" b="1" dirty="0"/>
            </a:br>
            <a:r>
              <a:rPr lang="en-US" sz="2800" dirty="0"/>
              <a:t>Significant reduction in oscillation amplitude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6ACC69B-D25E-4593-CD1F-D0EAA0CDD7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29442" y="3169926"/>
            <a:ext cx="4989785" cy="2451964"/>
          </a:xfrm>
        </p:spPr>
        <p:txBody>
          <a:bodyPr/>
          <a:lstStyle/>
          <a:p>
            <a:r>
              <a:rPr lang="en-US" sz="4800" dirty="0"/>
              <a:t>10x reduction in horizontal CBO amplitude</a:t>
            </a:r>
          </a:p>
          <a:p>
            <a:r>
              <a:rPr lang="en-US" sz="4800" dirty="0"/>
              <a:t>5x reduction in vertical CBO amplitude</a:t>
            </a:r>
          </a:p>
          <a:p>
            <a:r>
              <a:rPr lang="en-US" sz="4800" dirty="0"/>
              <a:t>4x reduction in muon loss rate</a:t>
            </a:r>
          </a:p>
          <a:p>
            <a:r>
              <a:rPr lang="en-US" sz="4800" dirty="0"/>
              <a:t>Better centered muon distribution </a:t>
            </a:r>
          </a:p>
        </p:txBody>
      </p:sp>
    </p:spTree>
    <p:extLst>
      <p:ext uri="{BB962C8B-B14F-4D97-AF65-F5344CB8AC3E}">
        <p14:creationId xmlns:p14="http://schemas.microsoft.com/office/powerpoint/2010/main" val="766899793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DD3657-5C7C-0865-50C5-15BB75AF9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65D1D-7E24-84BC-C362-EE099DDDD50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31</a:t>
            </a:fld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D26840A-9462-D107-EAB5-F0A82A0DF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86" y="336549"/>
            <a:ext cx="23188220" cy="1152145"/>
          </a:xfrm>
        </p:spPr>
        <p:txBody>
          <a:bodyPr/>
          <a:lstStyle/>
          <a:p>
            <a:r>
              <a:rPr lang="en-US" dirty="0"/>
              <a:t>Run 4/5/6 Uncertainties</a:t>
            </a:r>
          </a:p>
        </p:txBody>
      </p:sp>
      <p:pic>
        <p:nvPicPr>
          <p:cNvPr id="9" name="Picture 8" descr="A white text with black text&#10;&#10;AI-generated content may be incorrect.">
            <a:extLst>
              <a:ext uri="{FF2B5EF4-FFF2-40B4-BE49-F238E27FC236}">
                <a16:creationId xmlns:a16="http://schemas.microsoft.com/office/drawing/2014/main" id="{E47A0281-68F4-4899-DF3B-4AE100322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154" y="2363183"/>
            <a:ext cx="10772880" cy="92790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80D241-A45E-93CA-2C82-F5C420DDA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4140" y="912621"/>
            <a:ext cx="8458620" cy="761867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81F36FF-C74D-67D8-6E3E-FC0D7D0BE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60630" y="8699976"/>
            <a:ext cx="12447814" cy="2451964"/>
          </a:xfrm>
        </p:spPr>
        <p:txBody>
          <a:bodyPr/>
          <a:lstStyle/>
          <a:p>
            <a:r>
              <a:rPr lang="en-US" sz="4800" b="1" dirty="0">
                <a:solidFill>
                  <a:srgbClr val="0261A8"/>
                </a:solidFill>
              </a:rPr>
              <a:t>TDR goal of 100 ppb systematic reached</a:t>
            </a:r>
          </a:p>
          <a:p>
            <a:r>
              <a:rPr lang="en-US" sz="4800" dirty="0"/>
              <a:t>No dominant source of systematic</a:t>
            </a:r>
          </a:p>
          <a:p>
            <a:r>
              <a:rPr lang="en-US" sz="4800" dirty="0"/>
              <a:t>Further improving would require reduction in many categories</a:t>
            </a:r>
          </a:p>
        </p:txBody>
      </p:sp>
    </p:spTree>
    <p:extLst>
      <p:ext uri="{BB962C8B-B14F-4D97-AF65-F5344CB8AC3E}">
        <p14:creationId xmlns:p14="http://schemas.microsoft.com/office/powerpoint/2010/main" val="4175049308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0385C-2980-4F89-0451-F75003580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28CBFB-A7E9-981F-865E-D0C2FC36C76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32</a:t>
            </a:fld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00D62F4D-9EEB-54D6-C6EA-5D39055BD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86" y="336549"/>
            <a:ext cx="23188220" cy="1152145"/>
          </a:xfrm>
        </p:spPr>
        <p:txBody>
          <a:bodyPr/>
          <a:lstStyle/>
          <a:p>
            <a:r>
              <a:rPr lang="en-US" dirty="0"/>
              <a:t>Run 4/5/6 Uncertainties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Table Placeholder 4">
                <a:extLst>
                  <a:ext uri="{FF2B5EF4-FFF2-40B4-BE49-F238E27FC236}">
                    <a16:creationId xmlns:a16="http://schemas.microsoft.com/office/drawing/2014/main" id="{4789DB11-17C6-695A-D65F-C6C1FCBBF331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794231473"/>
                  </p:ext>
                </p:extLst>
              </p:nvPr>
            </p:nvGraphicFramePr>
            <p:xfrm>
              <a:off x="817371" y="2741520"/>
              <a:ext cx="22792742" cy="5259850"/>
            </p:xfrm>
            <a:graphic>
              <a:graphicData uri="http://schemas.openxmlformats.org/drawingml/2006/table">
                <a:tbl>
                  <a:tblPr firstRow="1" firstCol="1" bandRow="1">
                    <a:tableStyleId>{073A0DAA-6AF3-43AB-8588-CEC1D06C72B9}</a:tableStyleId>
                  </a:tblPr>
                  <a:tblGrid>
                    <a:gridCol w="2710013">
                      <a:extLst>
                        <a:ext uri="{9D8B030D-6E8A-4147-A177-3AD203B41FA5}">
                          <a16:colId xmlns:a16="http://schemas.microsoft.com/office/drawing/2014/main" val="50639562"/>
                        </a:ext>
                      </a:extLst>
                    </a:gridCol>
                    <a:gridCol w="7118262">
                      <a:extLst>
                        <a:ext uri="{9D8B030D-6E8A-4147-A177-3AD203B41FA5}">
                          <a16:colId xmlns:a16="http://schemas.microsoft.com/office/drawing/2014/main" val="3682552290"/>
                        </a:ext>
                      </a:extLst>
                    </a:gridCol>
                    <a:gridCol w="6336018">
                      <a:extLst>
                        <a:ext uri="{9D8B030D-6E8A-4147-A177-3AD203B41FA5}">
                          <a16:colId xmlns:a16="http://schemas.microsoft.com/office/drawing/2014/main" val="116228716"/>
                        </a:ext>
                      </a:extLst>
                    </a:gridCol>
                    <a:gridCol w="6628449">
                      <a:extLst>
                        <a:ext uri="{9D8B030D-6E8A-4147-A177-3AD203B41FA5}">
                          <a16:colId xmlns:a16="http://schemas.microsoft.com/office/drawing/2014/main" val="595897341"/>
                        </a:ext>
                      </a:extLst>
                    </a:gridCol>
                  </a:tblGrid>
                  <a:tr h="161267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GB" sz="46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GB" sz="46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46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𝜔</m:t>
                                        </m:r>
                                      </m:e>
                                      <m:sub>
                                        <m:r>
                                          <a:rPr lang="en-GB" sz="46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sub>
                                    </m:sSub>
                                  </m:num>
                                  <m:den>
                                    <m:sSubSup>
                                      <m:sSubSupPr>
                                        <m:ctrlPr>
                                          <a:rPr lang="en-GB" sz="46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acc>
                                          <m:accPr>
                                            <m:chr m:val="̃"/>
                                            <m:ctrlPr>
                                              <a:rPr lang="en-GB" sz="4600" b="0" i="1" dirty="0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GB" sz="4600" b="0" i="1" dirty="0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𝜔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GB" sz="46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sub>
                                      <m:sup>
                                        <m:r>
                                          <a:rPr lang="en-GB" sz="46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bSup>
                                  </m:den>
                                </m:f>
                              </m:oMath>
                            </m:oMathPara>
                          </a14:m>
                          <a:endParaRPr lang="en-US" sz="4600" b="0" i="0" dirty="0">
                            <a:solidFill>
                              <a:schemeClr val="bg1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marL="210721" marR="210721" marT="105361" marB="10536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85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4600" b="0" i="0" dirty="0">
                              <a:solidFill>
                                <a:schemeClr val="bg1"/>
                              </a:solidFill>
                              <a:latin typeface="Bahnschrift Light" panose="020B0502040204020203" pitchFamily="34" charset="0"/>
                            </a:rPr>
                            <a:t>Stat. Uncertainty (ppb)</a:t>
                          </a:r>
                        </a:p>
                      </a:txBody>
                      <a:tcPr marL="210721" marR="210721" marT="105361" marB="10536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85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4600" b="0" i="0" dirty="0">
                              <a:solidFill>
                                <a:schemeClr val="bg1"/>
                              </a:solidFill>
                              <a:latin typeface="Bahnschrift Light" panose="020B0502040204020203" pitchFamily="34" charset="0"/>
                            </a:rPr>
                            <a:t>Syst. Uncertainty (ppb)</a:t>
                          </a:r>
                        </a:p>
                      </a:txBody>
                      <a:tcPr marL="210721" marR="210721" marT="105361" marB="10536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85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4600" b="0" i="0" dirty="0">
                              <a:solidFill>
                                <a:schemeClr val="bg1"/>
                              </a:solidFill>
                              <a:latin typeface="Bahnschrift Light" panose="020B0502040204020203" pitchFamily="34" charset="0"/>
                            </a:rPr>
                            <a:t>Total Uncertainty (ppb)</a:t>
                          </a:r>
                        </a:p>
                      </a:txBody>
                      <a:tcPr marL="210721" marR="210721" marT="105361" marB="10536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85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7014726"/>
                      </a:ext>
                    </a:extLst>
                  </a:tr>
                  <a:tr h="9117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4600" b="0" i="0" dirty="0">
                              <a:solidFill>
                                <a:schemeClr val="tx1"/>
                              </a:solidFill>
                              <a:latin typeface="Bahnschrift Light" panose="020B0502040204020203" pitchFamily="34" charset="0"/>
                            </a:rPr>
                            <a:t>Run-1</a:t>
                          </a:r>
                        </a:p>
                      </a:txBody>
                      <a:tcPr marL="0" marR="0" marT="105361" marB="10536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4600" b="0" i="0" kern="1200" dirty="0">
                              <a:solidFill>
                                <a:schemeClr val="tx1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434</a:t>
                          </a:r>
                          <a:endParaRPr lang="en-US" sz="4600" b="0" i="0" dirty="0">
                            <a:solidFill>
                              <a:schemeClr val="tx1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marL="210721" marR="210721" marT="105361" marB="10536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600" b="0" i="0" dirty="0">
                              <a:solidFill>
                                <a:schemeClr val="tx1"/>
                              </a:solidFill>
                              <a:latin typeface="Bahnschrift Light" panose="020B0502040204020203" pitchFamily="34" charset="0"/>
                            </a:rPr>
                            <a:t>159*</a:t>
                          </a:r>
                        </a:p>
                      </a:txBody>
                      <a:tcPr marL="210721" marR="210721" marT="105361" marB="10536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4600" b="0" i="0" kern="1200" dirty="0">
                              <a:solidFill>
                                <a:schemeClr val="tx1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462</a:t>
                          </a:r>
                          <a:endParaRPr lang="en-US" sz="4600" b="0" i="0" dirty="0">
                            <a:solidFill>
                              <a:schemeClr val="tx1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marL="210721" marR="210721" marT="105361" marB="10536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0720292"/>
                      </a:ext>
                    </a:extLst>
                  </a:tr>
                  <a:tr h="9117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4600" b="0" i="0" dirty="0">
                              <a:solidFill>
                                <a:schemeClr val="tx1"/>
                              </a:solidFill>
                              <a:latin typeface="Bahnschrift Light" panose="020B0502040204020203" pitchFamily="34" charset="0"/>
                            </a:rPr>
                            <a:t>Run-2/3</a:t>
                          </a:r>
                        </a:p>
                      </a:txBody>
                      <a:tcPr marL="0" marR="0" marT="105361" marB="10536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4600" b="0" i="0" kern="1200" dirty="0">
                              <a:solidFill>
                                <a:schemeClr val="tx1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201</a:t>
                          </a:r>
                          <a:endParaRPr lang="en-US" sz="4600" b="0" i="0" dirty="0">
                            <a:solidFill>
                              <a:schemeClr val="tx1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marL="210721" marR="210721" marT="105361" marB="10536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4600" b="0" i="0" dirty="0">
                              <a:solidFill>
                                <a:schemeClr val="tx1"/>
                              </a:solidFill>
                              <a:latin typeface="Bahnschrift Light" panose="020B0502040204020203" pitchFamily="34" charset="0"/>
                            </a:rPr>
                            <a:t>78*</a:t>
                          </a:r>
                        </a:p>
                      </a:txBody>
                      <a:tcPr marL="210721" marR="210721" marT="105361" marB="10536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4600" b="0" i="0" kern="1200" dirty="0">
                              <a:solidFill>
                                <a:schemeClr val="tx1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216</a:t>
                          </a:r>
                          <a:endParaRPr lang="en-US" sz="4600" b="0" i="0" dirty="0">
                            <a:solidFill>
                              <a:schemeClr val="tx1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marL="210721" marR="210721" marT="105361" marB="10536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52715827"/>
                      </a:ext>
                    </a:extLst>
                  </a:tr>
                  <a:tr h="9117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4600" b="0" i="0" dirty="0">
                              <a:solidFill>
                                <a:schemeClr val="accent5"/>
                              </a:solidFill>
                              <a:latin typeface="Bahnschrift Light" panose="020B0502040204020203" pitchFamily="34" charset="0"/>
                            </a:rPr>
                            <a:t>Run-4/5/6</a:t>
                          </a:r>
                        </a:p>
                      </a:txBody>
                      <a:tcPr marL="0" marR="0" marT="105361" marB="10536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4600" b="0" i="0" kern="1200" dirty="0">
                              <a:solidFill>
                                <a:schemeClr val="accent5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114</a:t>
                          </a:r>
                          <a:endParaRPr lang="en-US" sz="4600" b="0" i="0" dirty="0">
                            <a:solidFill>
                              <a:schemeClr val="accent5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marL="210721" marR="210721" marT="105361" marB="10536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4600" b="0" i="0" dirty="0">
                              <a:solidFill>
                                <a:schemeClr val="accent5"/>
                              </a:solidFill>
                              <a:latin typeface="Bahnschrift Light" panose="020B0502040204020203" pitchFamily="34" charset="0"/>
                            </a:rPr>
                            <a:t>76</a:t>
                          </a:r>
                        </a:p>
                      </a:txBody>
                      <a:tcPr marL="210721" marR="210721" marT="105361" marB="10536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4600" b="0" i="0" kern="1200" dirty="0">
                              <a:solidFill>
                                <a:schemeClr val="accent5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137</a:t>
                          </a:r>
                          <a:endParaRPr lang="en-US" sz="4600" b="0" i="0" dirty="0">
                            <a:solidFill>
                              <a:schemeClr val="accent5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marL="210721" marR="210721" marT="105361" marB="10536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978308793"/>
                      </a:ext>
                    </a:extLst>
                  </a:tr>
                  <a:tr h="9117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4600" b="0" i="0" dirty="0">
                              <a:solidFill>
                                <a:schemeClr val="accent6"/>
                              </a:solidFill>
                              <a:latin typeface="Bahnschrift Light" panose="020B0502040204020203" pitchFamily="34" charset="0"/>
                            </a:rPr>
                            <a:t>Run-1-6</a:t>
                          </a:r>
                        </a:p>
                      </a:txBody>
                      <a:tcPr marL="0" marR="0" marT="105361" marB="10536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4600" b="0" i="0" kern="1200" dirty="0">
                              <a:solidFill>
                                <a:schemeClr val="accent6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98</a:t>
                          </a:r>
                          <a:endParaRPr lang="en-US" sz="4600" b="0" i="0" dirty="0">
                            <a:solidFill>
                              <a:schemeClr val="accent6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marL="210721" marR="210721" marT="105361" marB="10536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4600" b="0" i="0" dirty="0">
                              <a:solidFill>
                                <a:schemeClr val="accent6"/>
                              </a:solidFill>
                              <a:latin typeface="Bahnschrift Light" panose="020B0502040204020203" pitchFamily="34" charset="0"/>
                            </a:rPr>
                            <a:t>78</a:t>
                          </a:r>
                        </a:p>
                      </a:txBody>
                      <a:tcPr marL="210721" marR="210721" marT="105361" marB="10536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4600" b="0" i="0" kern="1200" dirty="0">
                              <a:solidFill>
                                <a:schemeClr val="accent6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125</a:t>
                          </a:r>
                          <a:endParaRPr lang="en-US" sz="4600" b="0" i="0" dirty="0">
                            <a:solidFill>
                              <a:schemeClr val="accent6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marL="210721" marR="210721" marT="105361" marB="10536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17978707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" name="Table Placeholder 4">
                <a:extLst>
                  <a:ext uri="{FF2B5EF4-FFF2-40B4-BE49-F238E27FC236}">
                    <a16:creationId xmlns:a16="http://schemas.microsoft.com/office/drawing/2014/main" id="{4789DB11-17C6-695A-D65F-C6C1FCBBF331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794231473"/>
                  </p:ext>
                </p:extLst>
              </p:nvPr>
            </p:nvGraphicFramePr>
            <p:xfrm>
              <a:off x="817371" y="2741520"/>
              <a:ext cx="22792742" cy="5259850"/>
            </p:xfrm>
            <a:graphic>
              <a:graphicData uri="http://schemas.openxmlformats.org/drawingml/2006/table">
                <a:tbl>
                  <a:tblPr firstRow="1" firstCol="1" bandRow="1">
                    <a:tableStyleId>{073A0DAA-6AF3-43AB-8588-CEC1D06C72B9}</a:tableStyleId>
                  </a:tblPr>
                  <a:tblGrid>
                    <a:gridCol w="2710013">
                      <a:extLst>
                        <a:ext uri="{9D8B030D-6E8A-4147-A177-3AD203B41FA5}">
                          <a16:colId xmlns:a16="http://schemas.microsoft.com/office/drawing/2014/main" val="50639562"/>
                        </a:ext>
                      </a:extLst>
                    </a:gridCol>
                    <a:gridCol w="7118262">
                      <a:extLst>
                        <a:ext uri="{9D8B030D-6E8A-4147-A177-3AD203B41FA5}">
                          <a16:colId xmlns:a16="http://schemas.microsoft.com/office/drawing/2014/main" val="3682552290"/>
                        </a:ext>
                      </a:extLst>
                    </a:gridCol>
                    <a:gridCol w="6336018">
                      <a:extLst>
                        <a:ext uri="{9D8B030D-6E8A-4147-A177-3AD203B41FA5}">
                          <a16:colId xmlns:a16="http://schemas.microsoft.com/office/drawing/2014/main" val="116228716"/>
                        </a:ext>
                      </a:extLst>
                    </a:gridCol>
                    <a:gridCol w="6628449">
                      <a:extLst>
                        <a:ext uri="{9D8B030D-6E8A-4147-A177-3AD203B41FA5}">
                          <a16:colId xmlns:a16="http://schemas.microsoft.com/office/drawing/2014/main" val="595897341"/>
                        </a:ext>
                      </a:extLst>
                    </a:gridCol>
                  </a:tblGrid>
                  <a:tr h="161280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210721" marR="210721" marT="105361" marB="10536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t="-4528" r="-740899" b="-2407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4600" b="0" i="0" dirty="0">
                              <a:solidFill>
                                <a:schemeClr val="bg1"/>
                              </a:solidFill>
                              <a:latin typeface="Bahnschrift Light" panose="020B0502040204020203" pitchFamily="34" charset="0"/>
                            </a:rPr>
                            <a:t>Stat. Uncertainty (ppb)</a:t>
                          </a:r>
                        </a:p>
                      </a:txBody>
                      <a:tcPr marL="210721" marR="210721" marT="105361" marB="10536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85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4600" b="0" i="0" dirty="0">
                              <a:solidFill>
                                <a:schemeClr val="bg1"/>
                              </a:solidFill>
                              <a:latin typeface="Bahnschrift Light" panose="020B0502040204020203" pitchFamily="34" charset="0"/>
                            </a:rPr>
                            <a:t>Syst. Uncertainty (ppb)</a:t>
                          </a:r>
                        </a:p>
                      </a:txBody>
                      <a:tcPr marL="210721" marR="210721" marT="105361" marB="10536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85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4600" b="0" i="0" dirty="0">
                              <a:solidFill>
                                <a:schemeClr val="bg1"/>
                              </a:solidFill>
                              <a:latin typeface="Bahnschrift Light" panose="020B0502040204020203" pitchFamily="34" charset="0"/>
                            </a:rPr>
                            <a:t>Total Uncertainty (ppb)</a:t>
                          </a:r>
                        </a:p>
                      </a:txBody>
                      <a:tcPr marL="210721" marR="210721" marT="105361" marB="10536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85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7014726"/>
                      </a:ext>
                    </a:extLst>
                  </a:tr>
                  <a:tr h="911762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4600" b="0" i="0" dirty="0">
                              <a:solidFill>
                                <a:schemeClr val="tx1"/>
                              </a:solidFill>
                              <a:latin typeface="Bahnschrift Light" panose="020B0502040204020203" pitchFamily="34" charset="0"/>
                            </a:rPr>
                            <a:t>Run-1</a:t>
                          </a:r>
                        </a:p>
                      </a:txBody>
                      <a:tcPr marL="0" marR="0" marT="105361" marB="10536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4600" b="0" i="0" kern="1200" dirty="0">
                              <a:solidFill>
                                <a:schemeClr val="tx1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434</a:t>
                          </a:r>
                          <a:endParaRPr lang="en-US" sz="4600" b="0" i="0" dirty="0">
                            <a:solidFill>
                              <a:schemeClr val="tx1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marL="210721" marR="210721" marT="105361" marB="10536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600" b="0" i="0" dirty="0">
                              <a:solidFill>
                                <a:schemeClr val="tx1"/>
                              </a:solidFill>
                              <a:latin typeface="Bahnschrift Light" panose="020B0502040204020203" pitchFamily="34" charset="0"/>
                            </a:rPr>
                            <a:t>159*</a:t>
                          </a:r>
                        </a:p>
                      </a:txBody>
                      <a:tcPr marL="210721" marR="210721" marT="105361" marB="10536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4600" b="0" i="0" kern="1200" dirty="0">
                              <a:solidFill>
                                <a:schemeClr val="tx1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462</a:t>
                          </a:r>
                          <a:endParaRPr lang="en-US" sz="4600" b="0" i="0" dirty="0">
                            <a:solidFill>
                              <a:schemeClr val="tx1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marL="210721" marR="210721" marT="105361" marB="10536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0720292"/>
                      </a:ext>
                    </a:extLst>
                  </a:tr>
                  <a:tr h="911762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4600" b="0" i="0" dirty="0">
                              <a:solidFill>
                                <a:schemeClr val="tx1"/>
                              </a:solidFill>
                              <a:latin typeface="Bahnschrift Light" panose="020B0502040204020203" pitchFamily="34" charset="0"/>
                            </a:rPr>
                            <a:t>Run-2/3</a:t>
                          </a:r>
                        </a:p>
                      </a:txBody>
                      <a:tcPr marL="0" marR="0" marT="105361" marB="10536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4600" b="0" i="0" kern="1200" dirty="0">
                              <a:solidFill>
                                <a:schemeClr val="tx1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201</a:t>
                          </a:r>
                          <a:endParaRPr lang="en-US" sz="4600" b="0" i="0" dirty="0">
                            <a:solidFill>
                              <a:schemeClr val="tx1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marL="210721" marR="210721" marT="105361" marB="10536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4600" b="0" i="0" dirty="0">
                              <a:solidFill>
                                <a:schemeClr val="tx1"/>
                              </a:solidFill>
                              <a:latin typeface="Bahnschrift Light" panose="020B0502040204020203" pitchFamily="34" charset="0"/>
                            </a:rPr>
                            <a:t>78*</a:t>
                          </a:r>
                        </a:p>
                      </a:txBody>
                      <a:tcPr marL="210721" marR="210721" marT="105361" marB="10536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4600" b="0" i="0" kern="1200" dirty="0">
                              <a:solidFill>
                                <a:schemeClr val="tx1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216</a:t>
                          </a:r>
                          <a:endParaRPr lang="en-US" sz="4600" b="0" i="0" dirty="0">
                            <a:solidFill>
                              <a:schemeClr val="tx1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marL="210721" marR="210721" marT="105361" marB="10536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52715827"/>
                      </a:ext>
                    </a:extLst>
                  </a:tr>
                  <a:tr h="911762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4600" b="0" i="0" dirty="0">
                              <a:solidFill>
                                <a:schemeClr val="accent5"/>
                              </a:solidFill>
                              <a:latin typeface="Bahnschrift Light" panose="020B0502040204020203" pitchFamily="34" charset="0"/>
                            </a:rPr>
                            <a:t>Run-4/5/6</a:t>
                          </a:r>
                        </a:p>
                      </a:txBody>
                      <a:tcPr marL="0" marR="0" marT="105361" marB="10536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4600" b="0" i="0" kern="1200" dirty="0">
                              <a:solidFill>
                                <a:schemeClr val="accent5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114</a:t>
                          </a:r>
                          <a:endParaRPr lang="en-US" sz="4600" b="0" i="0" dirty="0">
                            <a:solidFill>
                              <a:schemeClr val="accent5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marL="210721" marR="210721" marT="105361" marB="10536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4600" b="0" i="0" dirty="0">
                              <a:solidFill>
                                <a:schemeClr val="accent5"/>
                              </a:solidFill>
                              <a:latin typeface="Bahnschrift Light" panose="020B0502040204020203" pitchFamily="34" charset="0"/>
                            </a:rPr>
                            <a:t>76</a:t>
                          </a:r>
                        </a:p>
                      </a:txBody>
                      <a:tcPr marL="210721" marR="210721" marT="105361" marB="10536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4600" b="0" i="0" kern="1200" dirty="0">
                              <a:solidFill>
                                <a:schemeClr val="accent5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137</a:t>
                          </a:r>
                          <a:endParaRPr lang="en-US" sz="4600" b="0" i="0" dirty="0">
                            <a:solidFill>
                              <a:schemeClr val="accent5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marL="210721" marR="210721" marT="105361" marB="10536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978308793"/>
                      </a:ext>
                    </a:extLst>
                  </a:tr>
                  <a:tr h="911762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4600" b="0" i="0" dirty="0">
                              <a:solidFill>
                                <a:schemeClr val="accent6"/>
                              </a:solidFill>
                              <a:latin typeface="Bahnschrift Light" panose="020B0502040204020203" pitchFamily="34" charset="0"/>
                            </a:rPr>
                            <a:t>Run-1-6</a:t>
                          </a:r>
                        </a:p>
                      </a:txBody>
                      <a:tcPr marL="0" marR="0" marT="105361" marB="10536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4600" b="0" i="0" kern="1200" dirty="0">
                              <a:solidFill>
                                <a:schemeClr val="accent6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98</a:t>
                          </a:r>
                          <a:endParaRPr lang="en-US" sz="4600" b="0" i="0" dirty="0">
                            <a:solidFill>
                              <a:schemeClr val="accent6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marL="210721" marR="210721" marT="105361" marB="10536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4600" b="0" i="0" dirty="0">
                              <a:solidFill>
                                <a:schemeClr val="accent6"/>
                              </a:solidFill>
                              <a:latin typeface="Bahnschrift Light" panose="020B0502040204020203" pitchFamily="34" charset="0"/>
                            </a:rPr>
                            <a:t>78</a:t>
                          </a:r>
                        </a:p>
                      </a:txBody>
                      <a:tcPr marL="210721" marR="210721" marT="105361" marB="10536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4600" b="0" i="0" kern="1200" dirty="0">
                              <a:solidFill>
                                <a:schemeClr val="accent6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125</a:t>
                          </a:r>
                          <a:endParaRPr lang="en-US" sz="4600" b="0" i="0" dirty="0">
                            <a:solidFill>
                              <a:schemeClr val="accent6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marL="210721" marR="210721" marT="105361" marB="105361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1797870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1DB1355E-68F0-6E4F-1982-64D4F7BCFDA4}"/>
              </a:ext>
            </a:extLst>
          </p:cNvPr>
          <p:cNvSpPr txBox="1"/>
          <p:nvPr/>
        </p:nvSpPr>
        <p:spPr>
          <a:xfrm>
            <a:off x="18880083" y="8190335"/>
            <a:ext cx="2820588" cy="1560555"/>
          </a:xfrm>
          <a:prstGeom prst="rect">
            <a:avLst/>
          </a:prstGeom>
          <a:solidFill>
            <a:schemeClr val="bg1"/>
          </a:solidFill>
          <a:ln w="57150"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Bahnschrift Light" panose="020B0502040204020203" pitchFamily="34" charset="0"/>
              </a:rPr>
              <a:t>TDR goal: 140ppb</a:t>
            </a:r>
          </a:p>
        </p:txBody>
      </p:sp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8465B74F-C93A-1244-91FA-DAC7A7741361}"/>
              </a:ext>
            </a:extLst>
          </p:cNvPr>
          <p:cNvSpPr txBox="1">
            <a:spLocks/>
          </p:cNvSpPr>
          <p:nvPr/>
        </p:nvSpPr>
        <p:spPr>
          <a:xfrm>
            <a:off x="12213742" y="8447056"/>
            <a:ext cx="4572000" cy="221718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tabLst/>
              <a:defRPr sz="20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*corrected based on new systematics analyses since original publication</a:t>
            </a:r>
          </a:p>
        </p:txBody>
      </p:sp>
    </p:spTree>
    <p:extLst>
      <p:ext uri="{BB962C8B-B14F-4D97-AF65-F5344CB8AC3E}">
        <p14:creationId xmlns:p14="http://schemas.microsoft.com/office/powerpoint/2010/main" val="2035267844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33</a:t>
            </a:fld>
            <a:endParaRPr lang="en-US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539786" y="336549"/>
            <a:ext cx="23188220" cy="1152145"/>
          </a:xfrm>
        </p:spPr>
        <p:txBody>
          <a:bodyPr/>
          <a:lstStyle/>
          <a:p>
            <a:r>
              <a:rPr lang="en-US" dirty="0"/>
              <a:t>FINAL FNAL </a:t>
            </a:r>
            <a:r>
              <a:rPr lang="en-US" i="1" dirty="0"/>
              <a:t>a</a:t>
            </a:r>
            <a:r>
              <a:rPr lang="el-GR" i="1" baseline="-25000" dirty="0"/>
              <a:t>μ</a:t>
            </a:r>
            <a:r>
              <a:rPr lang="en-US" dirty="0"/>
              <a:t> Results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B3311AFB-8ADD-4666-BA0F-5530682074F5}"/>
              </a:ext>
            </a:extLst>
          </p:cNvPr>
          <p:cNvSpPr txBox="1">
            <a:spLocks/>
          </p:cNvSpPr>
          <p:nvPr/>
        </p:nvSpPr>
        <p:spPr>
          <a:xfrm>
            <a:off x="15105736" y="2312838"/>
            <a:ext cx="8790587" cy="3552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 marL="4572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9144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-"/>
              <a:tabLst/>
              <a:defRPr sz="44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13716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18288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-"/>
              <a:tabLst/>
              <a:defRPr sz="36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22860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r>
              <a:rPr lang="en-US" sz="5333" dirty="0">
                <a:hlinkClick r:id="rId2"/>
              </a:rPr>
              <a:t>Run-2/3 (2023)</a:t>
            </a:r>
            <a:r>
              <a:rPr lang="en-US" sz="5333" dirty="0"/>
              <a:t> halved the </a:t>
            </a:r>
            <a:r>
              <a:rPr lang="en-US" sz="5333" dirty="0">
                <a:hlinkClick r:id="rId3"/>
              </a:rPr>
              <a:t>Run-1 (2021)</a:t>
            </a:r>
            <a:r>
              <a:rPr lang="en-US" sz="5333" dirty="0"/>
              <a:t> uncertainty</a:t>
            </a:r>
          </a:p>
          <a:p>
            <a:pPr hangingPunct="1"/>
            <a:r>
              <a:rPr lang="en-US" sz="5333" dirty="0">
                <a:hlinkClick r:id="rId4"/>
              </a:rPr>
              <a:t>Run-4/5/6 (2025)</a:t>
            </a:r>
            <a:r>
              <a:rPr lang="en-US" sz="5333" dirty="0"/>
              <a:t> data reduced uncertainty by another factor of 1.8</a:t>
            </a:r>
          </a:p>
          <a:p>
            <a:pPr hangingPunct="1"/>
            <a:r>
              <a:rPr lang="en-US" sz="5333" dirty="0"/>
              <a:t>New world average reduces BNL E821 uncertainty by a factor of 4.4, exceeding design goal</a:t>
            </a:r>
          </a:p>
          <a:p>
            <a:pPr hangingPunct="1"/>
            <a:endParaRPr lang="en-US" sz="5333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71264D-0754-6DDC-EF08-BF81A08BC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291" y="2009829"/>
            <a:ext cx="13334048" cy="675861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B1DBDC8-6A69-3AB9-2186-E2FAEA0D5E7B}"/>
                  </a:ext>
                </a:extLst>
              </p:cNvPr>
              <p:cNvSpPr txBox="1"/>
              <p:nvPr/>
            </p:nvSpPr>
            <p:spPr>
              <a:xfrm>
                <a:off x="829608" y="9821168"/>
                <a:ext cx="15466306" cy="18850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lvl="0" indent="-342900">
                  <a:buSzPts val="1800"/>
                  <a:buChar char="●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GB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sub>
                    </m:sSub>
                    <m:d>
                      <m:dPr>
                        <m:ctrlPr>
                          <a:rPr lang="en-GB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44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𝐅𝐍𝐀𝐋</m:t>
                        </m:r>
                      </m:e>
                    </m:d>
                    <m:r>
                      <a:rPr lang="en-GB" sz="4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4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𝟏𝟏𝟔</m:t>
                    </m:r>
                    <m:r>
                      <a:rPr lang="en-GB" sz="4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4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𝟓𝟗𝟐</m:t>
                    </m:r>
                    <m:r>
                      <a:rPr lang="en-GB" sz="4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4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𝟎𝟕𝟎𝟓</m:t>
                    </m:r>
                    <m:r>
                      <a:rPr lang="en-GB" sz="4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GB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𝟏𝟒𝟖</m:t>
                        </m:r>
                      </m:e>
                    </m:d>
                    <m:r>
                      <a:rPr lang="en-GB" sz="4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× </m:t>
                    </m:r>
                    <m:sSup>
                      <m:sSupPr>
                        <m:ctrlPr>
                          <a:rPr lang="en-GB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GB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sup>
                    </m:sSup>
                    <m:r>
                      <a:rPr lang="en-GB" sz="4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a:rPr lang="en-GB" sz="4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𝟏𝟐𝟕</m:t>
                    </m:r>
                    <m:r>
                      <a:rPr lang="en-GB" sz="4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4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𝒑𝒑𝒃</m:t>
                    </m:r>
                    <m:r>
                      <a:rPr lang="en-GB" sz="4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4400" b="1" dirty="0">
                  <a:latin typeface="Bahnschrift Light" panose="020B0502040204020203" pitchFamily="34" charset="0"/>
                </a:endParaRPr>
              </a:p>
              <a:p>
                <a:pPr marL="457200" lvl="0" indent="-342900">
                  <a:buSzPts val="1800"/>
                  <a:buChar char="●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4400" b="1" i="1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4400" b="1" i="1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GB" sz="4400" b="1" i="1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sub>
                    </m:sSub>
                    <m:d>
                      <m:dPr>
                        <m:ctrlPr>
                          <a:rPr lang="en-GB" sz="4400" b="1" i="1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4400" b="1" i="1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</a:rPr>
                          <m:t>𝑬𝑿𝑷</m:t>
                        </m:r>
                      </m:e>
                    </m:d>
                    <m:r>
                      <a:rPr lang="en-GB" sz="4400" b="1" i="1" smtClean="0">
                        <a:solidFill>
                          <a:srgbClr val="800080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GB" sz="4400" b="1" i="1">
                        <a:solidFill>
                          <a:srgbClr val="80008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4400" b="1" i="1">
                        <a:solidFill>
                          <a:srgbClr val="800080"/>
                        </a:solidFill>
                        <a:latin typeface="Cambria Math" panose="02040503050406030204" pitchFamily="18" charset="0"/>
                      </a:rPr>
                      <m:t>𝟏𝟏𝟔</m:t>
                    </m:r>
                    <m:r>
                      <a:rPr lang="en-GB" sz="4400" b="1" i="1">
                        <a:solidFill>
                          <a:srgbClr val="80008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4400" b="1" i="1">
                        <a:solidFill>
                          <a:srgbClr val="800080"/>
                        </a:solidFill>
                        <a:latin typeface="Cambria Math" panose="02040503050406030204" pitchFamily="18" charset="0"/>
                      </a:rPr>
                      <m:t>𝟓𝟗𝟐</m:t>
                    </m:r>
                    <m:r>
                      <a:rPr lang="en-GB" sz="4400" b="1" i="1">
                        <a:solidFill>
                          <a:srgbClr val="80008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4400" b="1" i="1">
                        <a:solidFill>
                          <a:srgbClr val="800080"/>
                        </a:solidFill>
                        <a:latin typeface="Cambria Math" panose="02040503050406030204" pitchFamily="18" charset="0"/>
                      </a:rPr>
                      <m:t>𝟎𝟕𝟏𝟓</m:t>
                    </m:r>
                    <m:r>
                      <a:rPr lang="en-GB" sz="4400" b="1" i="1">
                        <a:solidFill>
                          <a:srgbClr val="800080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GB" sz="4400" b="1" i="1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4400" b="1" i="1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</a:rPr>
                          <m:t>𝟏𝟒𝟓</m:t>
                        </m:r>
                      </m:e>
                    </m:d>
                    <m:r>
                      <a:rPr lang="en-GB" sz="4400" b="1" i="1">
                        <a:solidFill>
                          <a:srgbClr val="800080"/>
                        </a:solidFill>
                        <a:latin typeface="Cambria Math" panose="02040503050406030204" pitchFamily="18" charset="0"/>
                      </a:rPr>
                      <m:t> × </m:t>
                    </m:r>
                    <m:sSup>
                      <m:sSupPr>
                        <m:ctrlPr>
                          <a:rPr lang="en-GB" sz="4400" b="1" i="1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400" b="1" i="1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GB" sz="4400" b="1" i="1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sz="4400" b="1" i="1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sup>
                    </m:sSup>
                    <m:r>
                      <a:rPr lang="en-GB" sz="4400" b="1" i="1">
                        <a:solidFill>
                          <a:srgbClr val="800080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GB" sz="4400" b="1" i="1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4400" b="1" i="1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</a:rPr>
                          <m:t>𝟏𝟐𝟒</m:t>
                        </m:r>
                        <m:r>
                          <a:rPr lang="en-GB" sz="4400" b="1" i="1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4400" b="1" i="1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</a:rPr>
                          <m:t>𝒑𝒑𝒃</m:t>
                        </m:r>
                      </m:e>
                    </m:d>
                  </m:oMath>
                </a14:m>
                <a:endParaRPr lang="en-GB" sz="4400" b="1" dirty="0">
                  <a:solidFill>
                    <a:srgbClr val="800080"/>
                  </a:solidFill>
                  <a:latin typeface="Bahnschrift Light" panose="020B0502040204020203" pitchFamily="34" charset="0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B1DBDC8-6A69-3AB9-2186-E2FAEA0D5E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608" y="9821168"/>
                <a:ext cx="15466306" cy="1885003"/>
              </a:xfrm>
              <a:prstGeom prst="rect">
                <a:avLst/>
              </a:prstGeom>
              <a:blipFill>
                <a:blip r:embed="rId6"/>
                <a:stretch>
                  <a:fillRect b="-11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7587376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34</a:t>
            </a:fld>
            <a:endParaRPr lang="en-US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539786" y="336549"/>
            <a:ext cx="23188220" cy="1152145"/>
          </a:xfrm>
        </p:spPr>
        <p:txBody>
          <a:bodyPr/>
          <a:lstStyle/>
          <a:p>
            <a:r>
              <a:rPr lang="en-US" dirty="0"/>
              <a:t>Consistency Checks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B3311AFB-8ADD-4666-BA0F-5530682074F5}"/>
              </a:ext>
            </a:extLst>
          </p:cNvPr>
          <p:cNvSpPr txBox="1">
            <a:spLocks/>
          </p:cNvSpPr>
          <p:nvPr/>
        </p:nvSpPr>
        <p:spPr>
          <a:xfrm>
            <a:off x="327507" y="1930143"/>
            <a:ext cx="19821949" cy="9443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 marL="4572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9144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-"/>
              <a:tabLst/>
              <a:defRPr sz="44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13716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18288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-"/>
              <a:tabLst/>
              <a:defRPr sz="36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22860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000000"/>
                </a:solidFill>
                <a:latin typeface="Helvetica" pitchFamily="2" charset="0"/>
              </a:rPr>
              <a:t>Independent analyses with different methods agree</a:t>
            </a:r>
            <a:endParaRPr lang="en-US" sz="4600" dirty="0">
              <a:solidFill>
                <a:srgbClr val="000000"/>
              </a:solidFill>
              <a:latin typeface="Helvetica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1A3C49-2477-DAF2-6216-0CCC6D71C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6619" y="2894073"/>
            <a:ext cx="16537960" cy="9443724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FAB8AB07-2736-D986-77B6-77B85E0BC415}"/>
              </a:ext>
            </a:extLst>
          </p:cNvPr>
          <p:cNvSpPr txBox="1">
            <a:spLocks/>
          </p:cNvSpPr>
          <p:nvPr/>
        </p:nvSpPr>
        <p:spPr>
          <a:xfrm>
            <a:off x="55483" y="3050427"/>
            <a:ext cx="7325032" cy="9443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 marL="4572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9144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-"/>
              <a:tabLst/>
              <a:defRPr sz="44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13716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18288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-"/>
              <a:tabLst/>
              <a:defRPr sz="36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22860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00"/>
                </a:solidFill>
                <a:latin typeface="Helvetica" pitchFamily="2" charset="0"/>
              </a:rPr>
              <a:t>T method: accept pulses with energy &gt; 1.7 GeV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00"/>
                </a:solidFill>
                <a:latin typeface="Helvetica" pitchFamily="2" charset="0"/>
              </a:rPr>
              <a:t>A method: weight pulses by asymmetry </a:t>
            </a:r>
            <a:r>
              <a:rPr lang="en-US" sz="4000" i="1" dirty="0">
                <a:solidFill>
                  <a:srgbClr val="000000"/>
                </a:solidFill>
                <a:latin typeface="Helvetica" pitchFamily="2" charset="0"/>
              </a:rPr>
              <a:t>A(E)</a:t>
            </a:r>
            <a:r>
              <a:rPr lang="en-US" sz="4000" dirty="0">
                <a:solidFill>
                  <a:srgbClr val="000000"/>
                </a:solidFill>
                <a:latin typeface="Helvetica" pitchFamily="2" charset="0"/>
              </a:rPr>
              <a:t>; statistically optimal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00"/>
                </a:solidFill>
                <a:latin typeface="Helvetica" pitchFamily="2" charset="0"/>
              </a:rPr>
              <a:t>R method: cancel out slow variations with ratio technique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00"/>
                </a:solidFill>
                <a:latin typeface="Helvetica" pitchFamily="2" charset="0"/>
              </a:rPr>
              <a:t>S method: slices by coherent betatron oscillation phase (new!)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00"/>
                </a:solidFill>
                <a:latin typeface="Helvetica" pitchFamily="2" charset="0"/>
              </a:rPr>
              <a:t>Q method: total energy vs. time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endParaRPr lang="en-US" sz="4600" dirty="0">
              <a:solidFill>
                <a:srgbClr val="000000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551329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BBCF2-4783-76C5-ACB4-371563500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AF89D4-2599-F9EB-3FD5-0A7BEB30ECA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35</a:t>
            </a:fld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680FF2F-CEA3-4377-FEDF-9039CFCE5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86" y="336549"/>
            <a:ext cx="23188220" cy="1152145"/>
          </a:xfrm>
        </p:spPr>
        <p:txBody>
          <a:bodyPr/>
          <a:lstStyle/>
          <a:p>
            <a:r>
              <a:rPr lang="en-US" dirty="0"/>
              <a:t>Consistency Checks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1">
                <a:extLst>
                  <a:ext uri="{FF2B5EF4-FFF2-40B4-BE49-F238E27FC236}">
                    <a16:creationId xmlns:a16="http://schemas.microsoft.com/office/drawing/2014/main" id="{6F1E8FBA-E6ED-1748-0257-31716FC47A2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9786" y="1930143"/>
                <a:ext cx="7873629" cy="944372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0" tIns="0" rIns="0" bIns="0" anchor="t">
                <a:noAutofit/>
              </a:bodyPr>
              <a:lstStyle>
                <a:lvl1pPr marL="4572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50505F"/>
                  </a:buClr>
                  <a:buSzPct val="100000"/>
                  <a:buFont typeface="Arial"/>
                  <a:buChar char="•"/>
                  <a:tabLst/>
                  <a:defRPr sz="52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1pPr>
                <a:lvl2pPr marL="9144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-"/>
                  <a:tabLst/>
                  <a:defRPr sz="44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2pPr>
                <a:lvl3pPr marL="13716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50505F"/>
                  </a:buClr>
                  <a:buSzPct val="100000"/>
                  <a:buFont typeface="Arial"/>
                  <a:buChar char="•"/>
                  <a:tabLst/>
                  <a:defRPr sz="40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3pPr>
                <a:lvl4pPr marL="18288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-"/>
                  <a:tabLst/>
                  <a:defRPr sz="36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4pPr>
                <a:lvl5pPr marL="22860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50505F"/>
                  </a:buClr>
                  <a:buSzPct val="100000"/>
                  <a:buFont typeface="Arial"/>
                  <a:buChar char="•"/>
                  <a:tabLst/>
                  <a:defRPr sz="32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5pPr>
                <a:lvl6pPr marL="3810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6pPr>
                <a:lvl7pPr marL="4445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7pPr>
                <a:lvl8pPr marL="5080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8pPr>
                <a:lvl9pPr marL="5715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9pPr>
              </a:lstStyle>
              <a:p>
                <a:pPr marL="685800" indent="-685800"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rgbClr val="000000"/>
                    </a:solidFill>
                    <a:latin typeface="Helvetica" pitchFamily="2" charset="0"/>
                  </a:rPr>
                  <a:t>Statistical consistency of all analysis datasets</a:t>
                </a:r>
              </a:p>
              <a:p>
                <a:pPr marL="1143000" lvl="1" indent="-685800">
                  <a:buFont typeface="Arial" panose="020B0604020202020204" pitchFamily="34" charset="0"/>
                  <a:buChar char="•"/>
                </a:pPr>
                <a:r>
                  <a:rPr lang="en-US" sz="4800" dirty="0"/>
                  <a:t>(</a:t>
                </a:r>
                <a14:m>
                  <m:oMath xmlns:m="http://schemas.openxmlformats.org/officeDocument/2006/math">
                    <m:r>
                      <a:rPr lang="en-US" sz="48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4800" i="1">
                        <a:latin typeface="Cambria Math" panose="02040503050406030204" pitchFamily="18" charset="0"/>
                      </a:rPr>
                      <m:t>=58%</m:t>
                    </m:r>
                  </m:oMath>
                </a14:m>
                <a:r>
                  <a:rPr lang="en-US" sz="4800" dirty="0"/>
                  <a:t>)</a:t>
                </a:r>
                <a:endParaRPr lang="en-US" sz="4800" dirty="0">
                  <a:solidFill>
                    <a:srgbClr val="000000"/>
                  </a:solidFill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5" name="Content Placeholder 1">
                <a:extLst>
                  <a:ext uri="{FF2B5EF4-FFF2-40B4-BE49-F238E27FC236}">
                    <a16:creationId xmlns:a16="http://schemas.microsoft.com/office/drawing/2014/main" id="{6F1E8FBA-E6ED-1748-0257-31716FC47A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786" y="1930143"/>
                <a:ext cx="7873629" cy="9443724"/>
              </a:xfrm>
              <a:prstGeom prst="rect">
                <a:avLst/>
              </a:prstGeom>
              <a:blipFill>
                <a:blip r:embed="rId2"/>
                <a:stretch>
                  <a:fillRect l="-4957" t="-2324" r="-185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623EADAE-E52F-EF5C-A88C-3C309A8E0B58}"/>
              </a:ext>
            </a:extLst>
          </p:cNvPr>
          <p:cNvGrpSpPr/>
          <p:nvPr/>
        </p:nvGrpSpPr>
        <p:grpSpPr>
          <a:xfrm>
            <a:off x="8413415" y="1619322"/>
            <a:ext cx="11866679" cy="10757368"/>
            <a:chOff x="5858052" y="790948"/>
            <a:chExt cx="5973537" cy="5652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F200B5B-CF13-CA2E-A434-7EA209BA3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84810" y="790948"/>
              <a:ext cx="4646779" cy="5652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EBCE771-1908-4AF4-975B-40CB83E79365}"/>
                </a:ext>
              </a:extLst>
            </p:cNvPr>
            <p:cNvSpPr txBox="1"/>
            <p:nvPr/>
          </p:nvSpPr>
          <p:spPr>
            <a:xfrm>
              <a:off x="5858052" y="1000621"/>
              <a:ext cx="1205717" cy="7943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000" b="1" dirty="0">
                  <a:solidFill>
                    <a:srgbClr val="1E77B4"/>
                  </a:solidFill>
                  <a:latin typeface="Bahnschrift Light" panose="020B0502040204020203" pitchFamily="34" charset="0"/>
                </a:rPr>
                <a:t>BNL</a:t>
              </a:r>
            </a:p>
            <a:p>
              <a:pPr algn="r"/>
              <a:r>
                <a:rPr lang="en-US" sz="4000" b="1" dirty="0">
                  <a:solidFill>
                    <a:srgbClr val="1E77B4"/>
                  </a:solidFill>
                  <a:latin typeface="Bahnschrift Light" panose="020B0502040204020203" pitchFamily="34" charset="0"/>
                </a:rPr>
                <a:t>1999-2001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26D347C-6286-A2FD-33CD-95493C0D3484}"/>
                </a:ext>
              </a:extLst>
            </p:cNvPr>
            <p:cNvSpPr txBox="1"/>
            <p:nvPr/>
          </p:nvSpPr>
          <p:spPr>
            <a:xfrm>
              <a:off x="6312198" y="2056779"/>
              <a:ext cx="733662" cy="7943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000" b="1" dirty="0">
                  <a:solidFill>
                    <a:srgbClr val="15BECF"/>
                  </a:solidFill>
                  <a:latin typeface="Bahnschrift Light" panose="020B0502040204020203" pitchFamily="34" charset="0"/>
                </a:rPr>
                <a:t>FNAL</a:t>
              </a:r>
            </a:p>
            <a:p>
              <a:pPr algn="r"/>
              <a:r>
                <a:rPr lang="en-US" sz="4000" b="1" dirty="0">
                  <a:solidFill>
                    <a:srgbClr val="15BECF"/>
                  </a:solidFill>
                  <a:latin typeface="Bahnschrift Light" panose="020B0502040204020203" pitchFamily="34" charset="0"/>
                </a:rPr>
                <a:t>2021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156FED0-3A1D-0468-2ACD-1E17C6B23B9F}"/>
                </a:ext>
              </a:extLst>
            </p:cNvPr>
            <p:cNvSpPr txBox="1"/>
            <p:nvPr/>
          </p:nvSpPr>
          <p:spPr>
            <a:xfrm>
              <a:off x="6359115" y="3338098"/>
              <a:ext cx="733662" cy="7943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000" b="1" dirty="0">
                  <a:solidFill>
                    <a:srgbClr val="FF7F0F"/>
                  </a:solidFill>
                  <a:latin typeface="Bahnschrift Light" panose="020B0502040204020203" pitchFamily="34" charset="0"/>
                </a:rPr>
                <a:t>FNAL</a:t>
              </a:r>
            </a:p>
            <a:p>
              <a:pPr algn="r"/>
              <a:r>
                <a:rPr lang="en-US" sz="4000" b="1" dirty="0">
                  <a:solidFill>
                    <a:srgbClr val="FF7F0F"/>
                  </a:solidFill>
                  <a:latin typeface="Bahnschrift Light" panose="020B0502040204020203" pitchFamily="34" charset="0"/>
                </a:rPr>
                <a:t>2023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D8CA4AE-5C3F-DCAC-CB42-207EF55CC6C2}"/>
                </a:ext>
              </a:extLst>
            </p:cNvPr>
            <p:cNvSpPr txBox="1"/>
            <p:nvPr/>
          </p:nvSpPr>
          <p:spPr>
            <a:xfrm>
              <a:off x="6312198" y="4431725"/>
              <a:ext cx="733662" cy="7943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000" b="1" dirty="0">
                  <a:solidFill>
                    <a:srgbClr val="D72727"/>
                  </a:solidFill>
                  <a:latin typeface="Bahnschrift Light" panose="020B0502040204020203" pitchFamily="34" charset="0"/>
                </a:rPr>
                <a:t>FNAL</a:t>
              </a:r>
            </a:p>
            <a:p>
              <a:pPr algn="r"/>
              <a:r>
                <a:rPr lang="en-US" sz="4000" b="1" dirty="0">
                  <a:solidFill>
                    <a:srgbClr val="D72727"/>
                  </a:solidFill>
                  <a:latin typeface="Bahnschrift Light" panose="020B0502040204020203" pitchFamily="34" charset="0"/>
                </a:rPr>
                <a:t>2025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9728016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3F1C7-695A-AC63-9F26-D4287A8AE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5FE077-8901-5D80-1495-13498DA25EE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36</a:t>
            </a:fld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EFE99FDA-6671-E90D-4BCF-F0C989F6C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86" y="336549"/>
            <a:ext cx="23188220" cy="1152145"/>
          </a:xfrm>
        </p:spPr>
        <p:txBody>
          <a:bodyPr/>
          <a:lstStyle/>
          <a:p>
            <a:r>
              <a:rPr lang="en-US" dirty="0"/>
              <a:t>Consistency Checks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1">
                <a:extLst>
                  <a:ext uri="{FF2B5EF4-FFF2-40B4-BE49-F238E27FC236}">
                    <a16:creationId xmlns:a16="http://schemas.microsoft.com/office/drawing/2014/main" id="{6E28F6B6-A947-4185-700B-F9557671752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9786" y="1930143"/>
                <a:ext cx="8964432" cy="944372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0" tIns="0" rIns="0" bIns="0" anchor="t">
                <a:noAutofit/>
              </a:bodyPr>
              <a:lstStyle>
                <a:lvl1pPr marL="4572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50505F"/>
                  </a:buClr>
                  <a:buSzPct val="100000"/>
                  <a:buFont typeface="Arial"/>
                  <a:buChar char="•"/>
                  <a:tabLst/>
                  <a:defRPr sz="52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1pPr>
                <a:lvl2pPr marL="9144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-"/>
                  <a:tabLst/>
                  <a:defRPr sz="44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2pPr>
                <a:lvl3pPr marL="13716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50505F"/>
                  </a:buClr>
                  <a:buSzPct val="100000"/>
                  <a:buFont typeface="Arial"/>
                  <a:buChar char="•"/>
                  <a:tabLst/>
                  <a:defRPr sz="40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3pPr>
                <a:lvl4pPr marL="18288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-"/>
                  <a:tabLst/>
                  <a:defRPr sz="36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4pPr>
                <a:lvl5pPr marL="22860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50505F"/>
                  </a:buClr>
                  <a:buSzPct val="100000"/>
                  <a:buFont typeface="Arial"/>
                  <a:buChar char="•"/>
                  <a:tabLst/>
                  <a:defRPr sz="32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5pPr>
                <a:lvl6pPr marL="3810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6pPr>
                <a:lvl7pPr marL="4445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7pPr>
                <a:lvl8pPr marL="5080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8pPr>
                <a:lvl9pPr marL="5715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9pPr>
              </a:lstStyle>
              <a:p>
                <a:pPr marL="685800" indent="-685800">
                  <a:buFont typeface="Arial" panose="020B0604020202020204" pitchFamily="34" charset="0"/>
                  <a:buChar char="•"/>
                </a:pPr>
                <a:r>
                  <a:rPr lang="en-US" sz="5400" dirty="0">
                    <a:solidFill>
                      <a:srgbClr val="000000"/>
                    </a:solidFill>
                    <a:latin typeface="Helvetica" pitchFamily="2" charset="0"/>
                  </a:rPr>
                  <a:t>Datasets were taken at slightly different field settings allowing a fundamental cross check</a:t>
                </a:r>
              </a:p>
              <a:p>
                <a:pPr marL="1143000" lvl="1" indent="-685800">
                  <a:buFont typeface="Arial" panose="020B0604020202020204" pitchFamily="34" charset="0"/>
                  <a:buChar char="•"/>
                </a:pPr>
                <a:r>
                  <a:rPr lang="en-US" sz="4800" dirty="0">
                    <a:solidFill>
                      <a:srgbClr val="000000"/>
                    </a:solidFill>
                    <a:latin typeface="Helvetica" pitchFamily="2" charset="0"/>
                  </a:rPr>
                  <a:t>e.g.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4800" i="1">
                        <a:latin typeface="Cambria Math" panose="02040503050406030204" pitchFamily="18" charset="0"/>
                      </a:rPr>
                      <m:t>∝</m:t>
                    </m:r>
                    <m:sSubSup>
                      <m:sSubSup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4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800" dirty="0"/>
                  <a:t>; (</a:t>
                </a:r>
                <a14:m>
                  <m:oMath xmlns:m="http://schemas.openxmlformats.org/officeDocument/2006/math">
                    <m:r>
                      <a:rPr lang="en-US" sz="48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4800" i="1">
                        <a:latin typeface="Cambria Math" panose="02040503050406030204" pitchFamily="18" charset="0"/>
                      </a:rPr>
                      <m:t>=51%</m:t>
                    </m:r>
                  </m:oMath>
                </a14:m>
                <a:r>
                  <a:rPr lang="en-US" sz="4800" dirty="0"/>
                  <a:t>)</a:t>
                </a:r>
                <a:endParaRPr lang="en-US" sz="4800" dirty="0">
                  <a:solidFill>
                    <a:srgbClr val="000000"/>
                  </a:solidFill>
                  <a:latin typeface="Helvetica" pitchFamily="2" charset="0"/>
                </a:endParaRPr>
              </a:p>
              <a:p>
                <a:pPr marL="1143000" lvl="1" indent="-685800">
                  <a:buFont typeface="Arial" panose="020B0604020202020204" pitchFamily="34" charset="0"/>
                  <a:buChar char="•"/>
                </a:pPr>
                <a:r>
                  <a:rPr lang="en-US" sz="4800" dirty="0">
                    <a:solidFill>
                      <a:srgbClr val="000000"/>
                    </a:solidFill>
                    <a:latin typeface="Helvetica" pitchFamily="2" charset="0"/>
                  </a:rPr>
                  <a:t>Also checked </a:t>
                </a:r>
                <a:r>
                  <a:rPr lang="en-US" sz="4800" dirty="0" err="1">
                    <a:solidFill>
                      <a:srgbClr val="000000"/>
                    </a:solidFill>
                    <a:latin typeface="Helvetica" pitchFamily="2" charset="0"/>
                  </a:rPr>
                  <a:t>a</a:t>
                </a:r>
                <a:r>
                  <a:rPr lang="en-US" sz="4800" baseline="-25000" dirty="0" err="1">
                    <a:solidFill>
                      <a:srgbClr val="000000"/>
                    </a:solidFill>
                    <a:latin typeface="Helvetica" pitchFamily="2" charset="0"/>
                  </a:rPr>
                  <a:t>μ</a:t>
                </a:r>
                <a:r>
                  <a:rPr lang="en-US" sz="4800" dirty="0">
                    <a:solidFill>
                      <a:srgbClr val="000000"/>
                    </a:solidFill>
                    <a:latin typeface="Helvetica" pitchFamily="2" charset="0"/>
                  </a:rPr>
                  <a:t> vs temperature, day/night, etc.</a:t>
                </a:r>
                <a:endParaRPr lang="en-US" sz="4600" dirty="0">
                  <a:solidFill>
                    <a:srgbClr val="000000"/>
                  </a:solidFill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5" name="Content Placeholder 1">
                <a:extLst>
                  <a:ext uri="{FF2B5EF4-FFF2-40B4-BE49-F238E27FC236}">
                    <a16:creationId xmlns:a16="http://schemas.microsoft.com/office/drawing/2014/main" id="{6E28F6B6-A947-4185-700B-F955767175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786" y="1930143"/>
                <a:ext cx="8964432" cy="9443724"/>
              </a:xfrm>
              <a:prstGeom prst="rect">
                <a:avLst/>
              </a:prstGeom>
              <a:blipFill>
                <a:blip r:embed="rId2"/>
                <a:stretch>
                  <a:fillRect l="-4354" t="-232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A diagram of a graph&#10;&#10;AI-generated content may be incorrect.">
            <a:extLst>
              <a:ext uri="{FF2B5EF4-FFF2-40B4-BE49-F238E27FC236}">
                <a16:creationId xmlns:a16="http://schemas.microsoft.com/office/drawing/2014/main" id="{21A311DE-2375-01E7-2762-507E9F82D3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486" y="1811355"/>
            <a:ext cx="12148458" cy="10670943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4238911724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97E6F-66E1-00E2-479A-4895A733D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F1366E-E6CB-31AD-86C2-86ECBFC961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786" y="1912625"/>
            <a:ext cx="17878843" cy="1208049"/>
          </a:xfrm>
        </p:spPr>
        <p:txBody>
          <a:bodyPr/>
          <a:lstStyle/>
          <a:p>
            <a:r>
              <a:rPr lang="en-US" sz="4800" b="1" dirty="0"/>
              <a:t>2026 Breakthrough Prize in Fundamental Physics</a:t>
            </a:r>
            <a:endParaRPr lang="en-US" sz="4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E9919F-521E-8B89-4340-C9A12E7E12A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37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95C642D-57EC-A564-5167-130466C40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1476" y="3265715"/>
            <a:ext cx="12470444" cy="70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C07EB43-44E5-27F3-1E5B-481E78A0E4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2469512"/>
              </p:ext>
            </p:extLst>
          </p:nvPr>
        </p:nvGraphicFramePr>
        <p:xfrm>
          <a:off x="1592625" y="8735785"/>
          <a:ext cx="8531089" cy="36249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32012">
                  <a:extLst>
                    <a:ext uri="{9D8B030D-6E8A-4147-A177-3AD203B41FA5}">
                      <a16:colId xmlns:a16="http://schemas.microsoft.com/office/drawing/2014/main" val="1859465110"/>
                    </a:ext>
                  </a:extLst>
                </a:gridCol>
                <a:gridCol w="4789209">
                  <a:extLst>
                    <a:ext uri="{9D8B030D-6E8A-4147-A177-3AD203B41FA5}">
                      <a16:colId xmlns:a16="http://schemas.microsoft.com/office/drawing/2014/main" val="3928833730"/>
                    </a:ext>
                  </a:extLst>
                </a:gridCol>
                <a:gridCol w="1809868">
                  <a:extLst>
                    <a:ext uri="{9D8B030D-6E8A-4147-A177-3AD203B41FA5}">
                      <a16:colId xmlns:a16="http://schemas.microsoft.com/office/drawing/2014/main" val="1238816768"/>
                    </a:ext>
                  </a:extLst>
                </a:gridCol>
              </a:tblGrid>
              <a:tr h="486273">
                <a:tc>
                  <a:txBody>
                    <a:bodyPr/>
                    <a:lstStyle/>
                    <a:p>
                      <a:r>
                        <a:rPr lang="en-US" sz="2000" b="1" i="0" dirty="0">
                          <a:latin typeface="Bahnschrift" panose="020B0502040204020203" pitchFamily="34" charset="0"/>
                        </a:rPr>
                        <a:t>Publication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b="1" i="0" dirty="0">
                          <a:latin typeface="Bahnschrift" panose="020B0502040204020203" pitchFamily="34" charset="0"/>
                        </a:rPr>
                        <a:t>Laboratory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b="1" i="0" dirty="0">
                          <a:latin typeface="Bahnschrift" panose="020B0502040204020203" pitchFamily="34" charset="0"/>
                        </a:rPr>
                        <a:t>Uncertainty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3396004"/>
                  </a:ext>
                </a:extLst>
              </a:tr>
              <a:tr h="486273">
                <a:tc>
                  <a:txBody>
                    <a:bodyPr/>
                    <a:lstStyle/>
                    <a:p>
                      <a:r>
                        <a:rPr lang="en-US" sz="2000" b="1" i="0" dirty="0">
                          <a:latin typeface="Bahnschrift Light" panose="020B0502040204020203" pitchFamily="34" charset="0"/>
                        </a:rPr>
                        <a:t>1961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r>
                        <a:rPr lang="en-US" sz="2000" b="1" i="0" dirty="0">
                          <a:latin typeface="Bahnschrift Light" panose="020B0502040204020203" pitchFamily="34" charset="0"/>
                        </a:rPr>
                        <a:t>CERN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b="1" i="0" dirty="0">
                          <a:latin typeface="Bahnschrift Light" panose="020B0502040204020203" pitchFamily="34" charset="0"/>
                        </a:rPr>
                        <a:t>0.4%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9012527"/>
                  </a:ext>
                </a:extLst>
              </a:tr>
              <a:tr h="486273">
                <a:tc>
                  <a:txBody>
                    <a:bodyPr/>
                    <a:lstStyle/>
                    <a:p>
                      <a:r>
                        <a:rPr lang="en-US" sz="2000" b="1" i="0" dirty="0">
                          <a:latin typeface="Bahnschrift Light" panose="020B0502040204020203" pitchFamily="34" charset="0"/>
                        </a:rPr>
                        <a:t>1968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i="0" dirty="0">
                          <a:latin typeface="Bahnschrift Light" panose="020B0502040204020203" pitchFamily="34" charset="0"/>
                        </a:rPr>
                        <a:t>0.02%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7373597"/>
                  </a:ext>
                </a:extLst>
              </a:tr>
              <a:tr h="486273">
                <a:tc>
                  <a:txBody>
                    <a:bodyPr/>
                    <a:lstStyle/>
                    <a:p>
                      <a:r>
                        <a:rPr lang="en-US" sz="2000" b="1" i="0" dirty="0">
                          <a:latin typeface="Bahnschrift Light" panose="020B0502040204020203" pitchFamily="34" charset="0"/>
                        </a:rPr>
                        <a:t>1979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i="0" dirty="0">
                          <a:latin typeface="Bahnschrift Light" panose="020B0502040204020203" pitchFamily="34" charset="0"/>
                        </a:rPr>
                        <a:t>7 ppm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2162101"/>
                  </a:ext>
                </a:extLst>
              </a:tr>
              <a:tr h="486273">
                <a:tc>
                  <a:txBody>
                    <a:bodyPr/>
                    <a:lstStyle/>
                    <a:p>
                      <a:r>
                        <a:rPr lang="en-US" sz="2000" b="1" i="0" dirty="0">
                          <a:latin typeface="Bahnschrift Light" panose="020B0502040204020203" pitchFamily="34" charset="0"/>
                        </a:rPr>
                        <a:t>2006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b="1" i="0" dirty="0">
                          <a:latin typeface="Bahnschrift Light" panose="020B0502040204020203" pitchFamily="34" charset="0"/>
                        </a:rPr>
                        <a:t>Brookhaven National Laboratory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b="1" i="0" dirty="0">
                          <a:latin typeface="Bahnschrift Light" panose="020B0502040204020203" pitchFamily="34" charset="0"/>
                        </a:rPr>
                        <a:t>540 ppb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5491795"/>
                  </a:ext>
                </a:extLst>
              </a:tr>
              <a:tr h="1193578">
                <a:tc>
                  <a:txBody>
                    <a:bodyPr/>
                    <a:lstStyle/>
                    <a:p>
                      <a:r>
                        <a:rPr lang="en-US" sz="2000" b="1" i="0" dirty="0">
                          <a:latin typeface="Bahnschrift Light" panose="020B0502040204020203" pitchFamily="34" charset="0"/>
                        </a:rPr>
                        <a:t>2021</a:t>
                      </a:r>
                    </a:p>
                    <a:p>
                      <a:r>
                        <a:rPr lang="en-US" sz="2000" b="1" i="0" dirty="0">
                          <a:latin typeface="Bahnschrift Light" panose="020B0502040204020203" pitchFamily="34" charset="0"/>
                        </a:rPr>
                        <a:t>2023</a:t>
                      </a:r>
                    </a:p>
                    <a:p>
                      <a:r>
                        <a:rPr lang="en-US" sz="2000" b="1" i="0" dirty="0">
                          <a:latin typeface="Bahnschrift Light" panose="020B0502040204020203" pitchFamily="34" charset="0"/>
                        </a:rPr>
                        <a:t>2025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b="1" i="0" dirty="0">
                          <a:latin typeface="Bahnschrift Light" panose="020B0502040204020203" pitchFamily="34" charset="0"/>
                        </a:rPr>
                        <a:t>Fermi National Accelerator Laboratory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b="1" i="0" dirty="0">
                          <a:latin typeface="Bahnschrift Light" panose="020B0502040204020203" pitchFamily="34" charset="0"/>
                        </a:rPr>
                        <a:t>127 ppb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9009528"/>
                  </a:ext>
                </a:extLst>
              </a:tr>
            </a:tbl>
          </a:graphicData>
        </a:graphic>
      </p:graphicFrame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B036AF5-4098-5E6A-1DB8-AA06F58E0362}"/>
              </a:ext>
            </a:extLst>
          </p:cNvPr>
          <p:cNvSpPr txBox="1">
            <a:spLocks/>
          </p:cNvSpPr>
          <p:nvPr/>
        </p:nvSpPr>
        <p:spPr>
          <a:xfrm>
            <a:off x="362080" y="2872871"/>
            <a:ext cx="10988185" cy="7970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 marL="4572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9144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-"/>
              <a:tabLst/>
              <a:defRPr sz="44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13716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18288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-"/>
              <a:tabLst/>
              <a:defRPr sz="36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22860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lvl="1" hangingPunct="1"/>
            <a:r>
              <a:rPr lang="en-US" sz="4000" dirty="0"/>
              <a:t>The Muon g-2 Collaborations at CERN, Brookhaven National Laboratory, and Fermilab</a:t>
            </a:r>
          </a:p>
          <a:p>
            <a:pPr lvl="1" hangingPunct="1"/>
            <a:r>
              <a:rPr lang="en-US" sz="4000" i="1" dirty="0"/>
              <a:t>For multi-decade, groundbreaking contributions to the measurement of the muon's anomalous magnetic moment, pushing the boundaries of experimental precision and igniting a new era in the quest for physics beyond the Standard Model.</a:t>
            </a:r>
            <a:endParaRPr lang="en-US" sz="4000" dirty="0"/>
          </a:p>
          <a:p>
            <a:pPr hangingPunct="1"/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434127638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38</a:t>
            </a:fld>
            <a:endParaRPr lang="en-US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539786" y="336549"/>
            <a:ext cx="23188220" cy="1152145"/>
          </a:xfrm>
        </p:spPr>
        <p:txBody>
          <a:bodyPr/>
          <a:lstStyle/>
          <a:p>
            <a:r>
              <a:rPr lang="en-US" dirty="0"/>
              <a:t>Outlook: Experimental Progress for </a:t>
            </a:r>
            <a:r>
              <a:rPr lang="en-US" i="1" dirty="0"/>
              <a:t>a</a:t>
            </a:r>
            <a:r>
              <a:rPr lang="el-GR" i="1" baseline="-25000" dirty="0"/>
              <a:t>μ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1">
                <a:extLst>
                  <a:ext uri="{FF2B5EF4-FFF2-40B4-BE49-F238E27FC236}">
                    <a16:creationId xmlns:a16="http://schemas.microsoft.com/office/drawing/2014/main" id="{B3311AFB-8ADD-4666-BA0F-5530682074F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87461" y="2173263"/>
                <a:ext cx="13887868" cy="355286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0" tIns="0" rIns="0" bIns="0" anchor="t">
                <a:noAutofit/>
              </a:bodyPr>
              <a:lstStyle>
                <a:lvl1pPr marL="4572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50505F"/>
                  </a:buClr>
                  <a:buSzPct val="100000"/>
                  <a:buFont typeface="Arial"/>
                  <a:buChar char="•"/>
                  <a:tabLst/>
                  <a:defRPr sz="52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1pPr>
                <a:lvl2pPr marL="9144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-"/>
                  <a:tabLst/>
                  <a:defRPr sz="44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2pPr>
                <a:lvl3pPr marL="13716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50505F"/>
                  </a:buClr>
                  <a:buSzPct val="100000"/>
                  <a:buFont typeface="Arial"/>
                  <a:buChar char="•"/>
                  <a:tabLst/>
                  <a:defRPr sz="40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3pPr>
                <a:lvl4pPr marL="18288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-"/>
                  <a:tabLst/>
                  <a:defRPr sz="36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4pPr>
                <a:lvl5pPr marL="22860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50505F"/>
                  </a:buClr>
                  <a:buSzPct val="100000"/>
                  <a:buFont typeface="Arial"/>
                  <a:buChar char="•"/>
                  <a:tabLst/>
                  <a:defRPr sz="32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5pPr>
                <a:lvl6pPr marL="3810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6pPr>
                <a:lvl7pPr marL="4445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7pPr>
                <a:lvl8pPr marL="5080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8pPr>
                <a:lvl9pPr marL="5715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9pPr>
              </a:lstStyle>
              <a:p>
                <a:r>
                  <a:rPr lang="fr-FR" sz="6000" dirty="0">
                    <a:solidFill>
                      <a:srgbClr val="000000"/>
                    </a:solidFill>
                  </a:rPr>
                  <a:t>Muon g-2/EDM </a:t>
                </a:r>
                <a:r>
                  <a:rPr lang="fr-FR" sz="6000" dirty="0" err="1">
                    <a:solidFill>
                      <a:srgbClr val="000000"/>
                    </a:solidFill>
                  </a:rPr>
                  <a:t>Experiment</a:t>
                </a:r>
                <a:r>
                  <a:rPr lang="fr-FR" sz="6000" dirty="0">
                    <a:solidFill>
                      <a:srgbClr val="000000"/>
                    </a:solidFill>
                  </a:rPr>
                  <a:t> @ J-PARC</a:t>
                </a:r>
              </a:p>
              <a:p>
                <a:pPr lvl="1"/>
                <a:r>
                  <a:rPr lang="fr-FR" sz="5200" dirty="0">
                    <a:solidFill>
                      <a:srgbClr val="000000"/>
                    </a:solidFill>
                  </a:rPr>
                  <a:t>Independent </a:t>
                </a:r>
                <a:r>
                  <a:rPr lang="fr-FR" sz="5200" dirty="0" err="1">
                    <a:solidFill>
                      <a:srgbClr val="000000"/>
                    </a:solidFill>
                  </a:rPr>
                  <a:t>low</a:t>
                </a:r>
                <a:r>
                  <a:rPr lang="fr-FR" sz="5200" dirty="0">
                    <a:solidFill>
                      <a:srgbClr val="000000"/>
                    </a:solidFill>
                  </a:rPr>
                  <a:t> </a:t>
                </a:r>
                <a:r>
                  <a:rPr lang="fr-FR" sz="5200" dirty="0" err="1">
                    <a:solidFill>
                      <a:srgbClr val="000000"/>
                    </a:solidFill>
                  </a:rPr>
                  <a:t>energy</a:t>
                </a:r>
                <a:r>
                  <a:rPr lang="fr-FR" sz="5200" dirty="0">
                    <a:solidFill>
                      <a:srgbClr val="000000"/>
                    </a:solidFill>
                  </a:rPr>
                  <a:t> </a:t>
                </a:r>
                <a:r>
                  <a:rPr lang="fr-FR" sz="5200" dirty="0" err="1">
                    <a:solidFill>
                      <a:srgbClr val="000000"/>
                    </a:solidFill>
                  </a:rPr>
                  <a:t>approach</a:t>
                </a:r>
                <a:r>
                  <a:rPr lang="fr-FR" sz="5200" dirty="0">
                    <a:solidFill>
                      <a:srgbClr val="000000"/>
                    </a:solidFill>
                  </a:rPr>
                  <a:t>, </a:t>
                </a:r>
                <a:r>
                  <a:rPr lang="fr-FR" sz="5200" dirty="0" err="1">
                    <a:solidFill>
                      <a:srgbClr val="000000"/>
                    </a:solidFill>
                  </a:rPr>
                  <a:t>novel</a:t>
                </a:r>
                <a:r>
                  <a:rPr lang="fr-FR" sz="5200" dirty="0">
                    <a:solidFill>
                      <a:srgbClr val="000000"/>
                    </a:solidFill>
                  </a:rPr>
                  <a:t> techniques</a:t>
                </a:r>
              </a:p>
              <a:p>
                <a:pPr lvl="1"/>
                <a:r>
                  <a:rPr lang="fr-FR" sz="5200" dirty="0">
                    <a:solidFill>
                      <a:srgbClr val="000000"/>
                    </a:solidFill>
                  </a:rPr>
                  <a:t>Goal &lt; 400 </a:t>
                </a:r>
                <a:r>
                  <a:rPr lang="fr-FR" sz="5200" dirty="0" err="1">
                    <a:solidFill>
                      <a:srgbClr val="000000"/>
                    </a:solidFill>
                  </a:rPr>
                  <a:t>ppb</a:t>
                </a:r>
                <a:r>
                  <a:rPr lang="fr-FR" sz="5200" dirty="0">
                    <a:solidFill>
                      <a:srgbClr val="000000"/>
                    </a:solidFill>
                  </a:rPr>
                  <a:t> </a:t>
                </a:r>
                <a:r>
                  <a:rPr lang="fr-FR" sz="5200" dirty="0" err="1">
                    <a:solidFill>
                      <a:srgbClr val="000000"/>
                    </a:solidFill>
                  </a:rPr>
                  <a:t>uncertainty</a:t>
                </a:r>
                <a:endParaRPr lang="fr-FR" sz="5200" dirty="0">
                  <a:solidFill>
                    <a:srgbClr val="000000"/>
                  </a:solidFill>
                </a:endParaRPr>
              </a:p>
              <a:p>
                <a:r>
                  <a:rPr lang="en-US" sz="6000" dirty="0">
                    <a:solidFill>
                      <a:srgbClr val="000000"/>
                    </a:solidFill>
                  </a:rPr>
                  <a:t>Proposed </a:t>
                </a:r>
                <a:r>
                  <a:rPr lang="en-US" sz="6000" dirty="0" err="1">
                    <a:solidFill>
                      <a:srgbClr val="000000"/>
                    </a:solidFill>
                  </a:rPr>
                  <a:t>MUonE</a:t>
                </a:r>
                <a:r>
                  <a:rPr lang="en-US" sz="6000" dirty="0">
                    <a:solidFill>
                      <a:srgbClr val="000000"/>
                    </a:solidFill>
                  </a:rPr>
                  <a:t> @ CERN</a:t>
                </a:r>
              </a:p>
              <a:p>
                <a:pPr lvl="1"/>
                <a:r>
                  <a:rPr lang="en-US" sz="5200" dirty="0">
                    <a:solidFill>
                      <a:srgbClr val="000000"/>
                    </a:solidFill>
                  </a:rPr>
                  <a:t>Alternative approach to measure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5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5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5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lang="en-US" sz="5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𝐻𝑉𝑃</m:t>
                        </m:r>
                        <m:r>
                          <a:rPr lang="en-US" sz="5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5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𝐿𝑂</m:t>
                        </m:r>
                      </m:sup>
                    </m:sSubSup>
                  </m:oMath>
                </a14:m>
                <a:r>
                  <a:rPr lang="en-US" sz="5200" dirty="0">
                    <a:solidFill>
                      <a:srgbClr val="000000"/>
                    </a:solidFill>
                  </a:rPr>
                  <a:t> with </a:t>
                </a:r>
                <a14:m>
                  <m:oMath xmlns:m="http://schemas.openxmlformats.org/officeDocument/2006/math">
                    <m:r>
                      <a:rPr lang="en-US" sz="5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5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5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5200" dirty="0">
                    <a:solidFill>
                      <a:srgbClr val="000000"/>
                    </a:solidFill>
                  </a:rPr>
                  <a:t> scattering</a:t>
                </a:r>
                <a:endParaRPr lang="en-US" sz="6000" dirty="0">
                  <a:solidFill>
                    <a:srgbClr val="000000"/>
                  </a:solidFill>
                </a:endParaRPr>
              </a:p>
              <a:p>
                <a:r>
                  <a:rPr lang="en-US" sz="6000" dirty="0">
                    <a:solidFill>
                      <a:srgbClr val="000000"/>
                    </a:solidFill>
                  </a:rPr>
                  <a:t>New </a:t>
                </a:r>
                <a14:m>
                  <m:oMath xmlns:m="http://schemas.openxmlformats.org/officeDocument/2006/math">
                    <m:r>
                      <a:rPr lang="en-US" sz="6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sz="6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60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6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6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sz="6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6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6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sz="6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6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60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sz="6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sz="6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60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sz="6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6000" dirty="0">
                    <a:solidFill>
                      <a:srgbClr val="000000"/>
                    </a:solidFill>
                  </a:rPr>
                  <a:t> analyses to resolve the tensions among the data-driven HVP evaluations</a:t>
                </a:r>
                <a:endParaRPr lang="en-US" sz="5400" dirty="0">
                  <a:solidFill>
                    <a:srgbClr val="000000"/>
                  </a:solidFill>
                  <a:latin typeface="Helvetica" pitchFamily="2" charset="0"/>
                </a:endParaRP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endParaRPr lang="en-US" sz="5400" dirty="0">
                  <a:solidFill>
                    <a:srgbClr val="000000"/>
                  </a:solidFill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5" name="Content Placeholder 1">
                <a:extLst>
                  <a:ext uri="{FF2B5EF4-FFF2-40B4-BE49-F238E27FC236}">
                    <a16:creationId xmlns:a16="http://schemas.microsoft.com/office/drawing/2014/main" id="{B3311AFB-8ADD-4666-BA0F-5530682074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461" y="2173263"/>
                <a:ext cx="13887868" cy="3552869"/>
              </a:xfrm>
              <a:prstGeom prst="rect">
                <a:avLst/>
              </a:prstGeom>
              <a:blipFill>
                <a:blip r:embed="rId2"/>
                <a:stretch>
                  <a:fillRect l="-3073" t="-6529" r="-1185" b="-17233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>
            <a:extLst>
              <a:ext uri="{FF2B5EF4-FFF2-40B4-BE49-F238E27FC236}">
                <a16:creationId xmlns:a16="http://schemas.microsoft.com/office/drawing/2014/main" id="{4FE93E30-D826-725B-F1FF-E9F5920A6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7920" y="1977262"/>
            <a:ext cx="7342852" cy="374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4207E1-0E64-21E9-0480-E8D48A354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8524" y="6628942"/>
            <a:ext cx="10395476" cy="223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471117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1B5D69-2418-CB6B-1A2A-3AB61F3E3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080590-D61F-8947-934D-0C597174C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6886" y="1831592"/>
            <a:ext cx="5499650" cy="4791412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4DE0C6-FBAF-C28A-0676-98703274470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39</a:t>
            </a:fld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B93B0A0-07CC-E3B1-9D75-BBF3CCD56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86" y="336549"/>
            <a:ext cx="23188220" cy="1152145"/>
          </a:xfrm>
        </p:spPr>
        <p:txBody>
          <a:bodyPr/>
          <a:lstStyle/>
          <a:p>
            <a:r>
              <a:rPr lang="en-US" dirty="0"/>
              <a:t>Outlook: More BSM Physics from FNAL Muon g-2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1">
                <a:extLst>
                  <a:ext uri="{FF2B5EF4-FFF2-40B4-BE49-F238E27FC236}">
                    <a16:creationId xmlns:a16="http://schemas.microsoft.com/office/drawing/2014/main" id="{4A39C23E-3FDD-19E8-5AC2-EA68776C638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87460" y="1765046"/>
                <a:ext cx="18100639" cy="355286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0" tIns="0" rIns="0" bIns="0" anchor="t">
                <a:noAutofit/>
              </a:bodyPr>
              <a:lstStyle>
                <a:lvl1pPr marL="4572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50505F"/>
                  </a:buClr>
                  <a:buSzPct val="100000"/>
                  <a:buFont typeface="Arial"/>
                  <a:buChar char="•"/>
                  <a:tabLst/>
                  <a:defRPr sz="52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1pPr>
                <a:lvl2pPr marL="9144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-"/>
                  <a:tabLst/>
                  <a:defRPr sz="44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2pPr>
                <a:lvl3pPr marL="13716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50505F"/>
                  </a:buClr>
                  <a:buSzPct val="100000"/>
                  <a:buFont typeface="Arial"/>
                  <a:buChar char="•"/>
                  <a:tabLst/>
                  <a:defRPr sz="40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3pPr>
                <a:lvl4pPr marL="18288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-"/>
                  <a:tabLst/>
                  <a:defRPr sz="36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4pPr>
                <a:lvl5pPr marL="22860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50505F"/>
                  </a:buClr>
                  <a:buSzPct val="100000"/>
                  <a:buFont typeface="Arial"/>
                  <a:buChar char="•"/>
                  <a:tabLst/>
                  <a:defRPr sz="32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5pPr>
                <a:lvl6pPr marL="3810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6pPr>
                <a:lvl7pPr marL="4445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7pPr>
                <a:lvl8pPr marL="5080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8pPr>
                <a:lvl9pPr marL="5715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9pPr>
              </a:lstStyle>
              <a:p>
                <a:r>
                  <a:rPr lang="en-US" sz="4800" dirty="0">
                    <a:solidFill>
                      <a:schemeClr val="accent5"/>
                    </a:solidFill>
                  </a:rPr>
                  <a:t>Muon Electric Dipole Moment (EDM) search</a:t>
                </a:r>
              </a:p>
              <a:p>
                <a:pPr lvl="1"/>
                <a:r>
                  <a:rPr lang="en-US" dirty="0"/>
                  <a:t>Muon EDM in the SM beyond experimental reach (&lt;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−20</m:t>
                        </m:r>
                      </m:sup>
                    </m:sSup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𝑐𝑚</m:t>
                    </m:r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)</a:t>
                </a:r>
                <a:endParaRPr lang="en-US" baseline="30000" dirty="0"/>
              </a:p>
              <a:p>
                <a:pPr lvl="1"/>
                <a:r>
                  <a:rPr lang="en-US" dirty="0"/>
                  <a:t>A large muon EDM would tilt the muon spin precession plane</a:t>
                </a:r>
              </a:p>
              <a:p>
                <a:pPr lvl="1"/>
                <a:r>
                  <a:rPr lang="en-US" dirty="0"/>
                  <a:t>Current limit by the BNL g-2 experiment: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1.8 ×</m:t>
                    </m:r>
                    <m:sSup>
                      <m:sSupPr>
                        <m:ctrlPr>
                          <a:rPr lang="en-GB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−19</m:t>
                        </m:r>
                      </m:sup>
                    </m:sSup>
                    <m:r>
                      <a:rPr lang="en-GB" i="1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GB" i="1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GB" i="1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endParaRPr lang="en-GB" dirty="0"/>
              </a:p>
              <a:p>
                <a:pPr lvl="1"/>
                <a:r>
                  <a:rPr lang="en-US" dirty="0"/>
                  <a:t>Projected limit with FNAL experiment: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≤3 ×</m:t>
                    </m:r>
                    <m:sSup>
                      <m:sSupPr>
                        <m:ctrlPr>
                          <a:rPr lang="en-GB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−20</m:t>
                        </m:r>
                      </m:sup>
                    </m:sSup>
                    <m:r>
                      <a:rPr lang="en-GB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GB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GB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𝑐𝑚</m:t>
                    </m:r>
                    <m:r>
                      <a:rPr lang="en-GB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endParaRPr lang="en-US" sz="4800" dirty="0">
                  <a:solidFill>
                    <a:schemeClr val="accent5"/>
                  </a:solidFill>
                </a:endParaRPr>
              </a:p>
              <a:p>
                <a:r>
                  <a:rPr lang="en-US" sz="4800" dirty="0">
                    <a:solidFill>
                      <a:schemeClr val="accent5"/>
                    </a:solidFill>
                  </a:rPr>
                  <a:t>CPT and Lorentz Invariance Violation</a:t>
                </a:r>
              </a:p>
              <a:p>
                <a:pPr lvl="1"/>
                <a:r>
                  <a:rPr lang="en-US" dirty="0"/>
                  <a:t>Sidereal/annual motion modulates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a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Current limit (BNL):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1.4 ×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−24</m:t>
                        </m:r>
                      </m:sup>
                    </m:sSup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Projected limit: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−25</m:t>
                            </m:r>
                          </m:sup>
                        </m:sSup>
                      </m:e>
                    </m:d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en-US" dirty="0"/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sz="4400" dirty="0">
                  <a:solidFill>
                    <a:srgbClr val="000000"/>
                  </a:solidFill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5" name="Content Placeholder 1">
                <a:extLst>
                  <a:ext uri="{FF2B5EF4-FFF2-40B4-BE49-F238E27FC236}">
                    <a16:creationId xmlns:a16="http://schemas.microsoft.com/office/drawing/2014/main" id="{4A39C23E-3FDD-19E8-5AC2-EA68776C63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460" y="1765046"/>
                <a:ext cx="18100639" cy="3552869"/>
              </a:xfrm>
              <a:prstGeom prst="rect">
                <a:avLst/>
              </a:prstGeom>
              <a:blipFill>
                <a:blip r:embed="rId3"/>
                <a:stretch>
                  <a:fillRect l="-1920" t="-5498" b="-12938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1">
                <a:extLst>
                  <a:ext uri="{FF2B5EF4-FFF2-40B4-BE49-F238E27FC236}">
                    <a16:creationId xmlns:a16="http://schemas.microsoft.com/office/drawing/2014/main" id="{15EAC10F-2F29-E5C5-0A9A-FD4B0D94109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733146" y="5577941"/>
                <a:ext cx="11874011" cy="355286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0" tIns="0" rIns="0" bIns="0" anchor="t">
                <a:noAutofit/>
              </a:bodyPr>
              <a:lstStyle>
                <a:lvl1pPr marL="4572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50505F"/>
                  </a:buClr>
                  <a:buSzPct val="100000"/>
                  <a:buFont typeface="Arial"/>
                  <a:buChar char="•"/>
                  <a:tabLst/>
                  <a:defRPr sz="52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1pPr>
                <a:lvl2pPr marL="9144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-"/>
                  <a:tabLst/>
                  <a:defRPr sz="44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2pPr>
                <a:lvl3pPr marL="13716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50505F"/>
                  </a:buClr>
                  <a:buSzPct val="100000"/>
                  <a:buFont typeface="Arial"/>
                  <a:buChar char="•"/>
                  <a:tabLst/>
                  <a:defRPr sz="40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3pPr>
                <a:lvl4pPr marL="18288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-"/>
                  <a:tabLst/>
                  <a:defRPr sz="36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4pPr>
                <a:lvl5pPr marL="2286000" marR="0" indent="-457200" algn="l" defTabSz="642937" rtl="0" latinLnBrk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50505F"/>
                  </a:buClr>
                  <a:buSzPct val="100000"/>
                  <a:buFont typeface="Arial"/>
                  <a:buChar char="•"/>
                  <a:tabLst/>
                  <a:defRPr sz="3200" b="0" i="0" u="none" strike="noStrike" cap="none" spc="0" baseline="0">
                    <a:ln>
                      <a:noFill/>
                    </a:ln>
                    <a:solidFill>
                      <a:srgbClr val="404040"/>
                    </a:solidFill>
                    <a:uFill>
                      <a:solidFill>
                        <a:srgbClr val="595959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5pPr>
                <a:lvl6pPr marL="3810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6pPr>
                <a:lvl7pPr marL="4445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7pPr>
                <a:lvl8pPr marL="5080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8pPr>
                <a:lvl9pPr marL="5715000" marR="0" indent="-635000" algn="l" defTabSz="825500" rtl="0" latinLnBrk="0">
                  <a:lnSpc>
                    <a:spcPct val="100000"/>
                  </a:lnSpc>
                  <a:spcBef>
                    <a:spcPts val="5900"/>
                  </a:spcBef>
                  <a:spcAft>
                    <a:spcPts val="0"/>
                  </a:spcAft>
                  <a:buClrTx/>
                  <a:buSzPct val="125000"/>
                  <a:buFontTx/>
                  <a:buChar char="•"/>
                  <a:tabLst/>
                  <a:defRPr sz="4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9pPr>
              </a:lstStyle>
              <a:p>
                <a:endParaRPr lang="en-US" sz="4800" dirty="0">
                  <a:solidFill>
                    <a:schemeClr val="accent5"/>
                  </a:solidFill>
                </a:endParaRPr>
              </a:p>
              <a:p>
                <a:r>
                  <a:rPr lang="en-US" dirty="0">
                    <a:solidFill>
                      <a:schemeClr val="accent5"/>
                    </a:solidFill>
                    <a:latin typeface="Bahnschrift Light" panose="020B0502040204020203" pitchFamily="34" charset="0"/>
                  </a:rPr>
                  <a:t>Ultralight Dark Matter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a</m:t>
                        </m:r>
                      </m:sub>
                    </m:sSub>
                  </m:oMath>
                </a14:m>
                <a:r>
                  <a:rPr lang="en-US" dirty="0">
                    <a:latin typeface="Bahnschrift Light" panose="020B0502040204020203" pitchFamily="34" charset="0"/>
                  </a:rPr>
                  <a:t> modulated at the DM Compton frequency</a:t>
                </a:r>
              </a:p>
              <a:p>
                <a:pPr lvl="1"/>
                <a:endParaRPr lang="en-US" dirty="0">
                  <a:latin typeface="Bahnschrift Light" panose="020B0502040204020203" pitchFamily="34" charset="0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sz="4400" dirty="0">
                  <a:solidFill>
                    <a:srgbClr val="000000"/>
                  </a:solidFill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8" name="Content Placeholder 1">
                <a:extLst>
                  <a:ext uri="{FF2B5EF4-FFF2-40B4-BE49-F238E27FC236}">
                    <a16:creationId xmlns:a16="http://schemas.microsoft.com/office/drawing/2014/main" id="{15EAC10F-2F29-E5C5-0A9A-FD4B0D9410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33146" y="5577941"/>
                <a:ext cx="11874011" cy="3552869"/>
              </a:xfrm>
              <a:prstGeom prst="rect">
                <a:avLst/>
              </a:prstGeom>
              <a:blipFill>
                <a:blip r:embed="rId4"/>
                <a:stretch>
                  <a:fillRect l="-3131" b="-1749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C2404546-3BAD-7291-2A2C-E0A50C5825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60559" y="8796651"/>
            <a:ext cx="7229769" cy="45969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5E4B34-F334-AEE1-89D1-87354D0C3D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2436" y="9742040"/>
            <a:ext cx="7229769" cy="268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00027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668" y="520025"/>
            <a:ext cx="23188220" cy="2463801"/>
          </a:xfrm>
        </p:spPr>
        <p:txBody>
          <a:bodyPr/>
          <a:lstStyle/>
          <a:p>
            <a:r>
              <a:rPr lang="en-US" dirty="0"/>
              <a:t>SM Calculation of </a:t>
            </a:r>
            <a:r>
              <a:rPr lang="en-US" i="1" dirty="0"/>
              <a:t>a</a:t>
            </a:r>
            <a:r>
              <a:rPr lang="el-GR" i="1" baseline="-25000" dirty="0"/>
              <a:t>μ</a:t>
            </a:r>
            <a:r>
              <a:rPr lang="en-US" i="1" dirty="0"/>
              <a:t> </a:t>
            </a:r>
            <a:r>
              <a:rPr lang="en-US" sz="5400" dirty="0"/>
              <a:t>(Muon g-2 Theory Initiative WP20)                                   															</a:t>
            </a:r>
            <a:r>
              <a:rPr lang="en-US" sz="4000" dirty="0">
                <a:hlinkClick r:id="rId2"/>
              </a:rPr>
              <a:t>Phys. Rept. 887 (2020) 1-166</a:t>
            </a:r>
            <a:br>
              <a:rPr lang="en-US" sz="5400" dirty="0"/>
            </a:br>
            <a:endParaRPr lang="en-US" sz="5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85934" y="2948891"/>
            <a:ext cx="4787740" cy="3914924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New </a:t>
            </a:r>
          </a:p>
          <a:p>
            <a:pPr marL="0" indent="0" algn="ctr">
              <a:buNone/>
            </a:pPr>
            <a:r>
              <a:rPr lang="en-US" dirty="0"/>
              <a:t>Physics?</a:t>
            </a:r>
          </a:p>
          <a:p>
            <a:pPr algn="ctr"/>
            <a:r>
              <a:rPr lang="en-US" dirty="0"/>
              <a:t>SUSY</a:t>
            </a:r>
          </a:p>
          <a:p>
            <a:pPr algn="ctr"/>
            <a:r>
              <a:rPr lang="en-US" dirty="0"/>
              <a:t>DM</a:t>
            </a:r>
          </a:p>
          <a:p>
            <a:pPr algn="ctr"/>
            <a:r>
              <a:rPr lang="en-US" dirty="0"/>
              <a:t>???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</a:t>
            </a:fld>
            <a:endParaRPr lang="en-US"/>
          </a:p>
        </p:txBody>
      </p:sp>
      <p:pic>
        <p:nvPicPr>
          <p:cNvPr id="5" name="Google Shape;561;p86"/>
          <p:cNvPicPr preferRelativeResize="0"/>
          <p:nvPr/>
        </p:nvPicPr>
        <p:blipFill rotWithShape="1">
          <a:blip r:embed="rId3">
            <a:alphaModFix/>
          </a:blip>
          <a:srcRect l="3828" t="10048" r="65928" b="16434"/>
          <a:stretch/>
        </p:blipFill>
        <p:spPr>
          <a:xfrm>
            <a:off x="419100" y="2133600"/>
            <a:ext cx="6296343" cy="323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561;p86"/>
          <p:cNvPicPr preferRelativeResize="0"/>
          <p:nvPr/>
        </p:nvPicPr>
        <p:blipFill rotWithShape="1">
          <a:blip r:embed="rId3">
            <a:alphaModFix/>
          </a:blip>
          <a:srcRect l="34090" t="10048" r="31545" b="15569"/>
          <a:stretch/>
        </p:blipFill>
        <p:spPr>
          <a:xfrm>
            <a:off x="12592050" y="2133600"/>
            <a:ext cx="7154156" cy="32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561;p86"/>
          <p:cNvPicPr preferRelativeResize="0"/>
          <p:nvPr/>
        </p:nvPicPr>
        <p:blipFill rotWithShape="1">
          <a:blip r:embed="rId3">
            <a:alphaModFix/>
          </a:blip>
          <a:srcRect l="70662" t="10048" b="16001"/>
          <a:stretch/>
        </p:blipFill>
        <p:spPr>
          <a:xfrm>
            <a:off x="6724650" y="2133600"/>
            <a:ext cx="6107625" cy="3257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419100" y="5301767"/>
            <a:ext cx="22555200" cy="9807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b="1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                            QED                      EW                     Hadronic VP     Hadronic </a:t>
            </a:r>
            <a:r>
              <a:rPr kumimoji="0" lang="en-US" sz="4200" b="1" i="0" u="sng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LbL</a:t>
            </a:r>
            <a:endParaRPr kumimoji="0" lang="en-US" sz="4200" b="1" i="0" u="sng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74184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7158" y="7695908"/>
            <a:ext cx="19880092" cy="4797053"/>
            <a:chOff x="1193086" y="8998937"/>
            <a:chExt cx="14736754" cy="355596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t="62640"/>
            <a:stretch/>
          </p:blipFill>
          <p:spPr>
            <a:xfrm>
              <a:off x="1193086" y="10134599"/>
              <a:ext cx="14736754" cy="242030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b="80292"/>
            <a:stretch/>
          </p:blipFill>
          <p:spPr>
            <a:xfrm>
              <a:off x="1193086" y="8998937"/>
              <a:ext cx="14736754" cy="127677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66700" y="5772824"/>
                <a:ext cx="19855173" cy="205825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01600" tIns="101600" rIns="101600" bIns="101600" numCol="1" spcCol="38100" rtlCol="0" anchor="ctr">
                <a:spAutoFit/>
              </a:bodyPr>
              <a:lstStyle/>
              <a:p>
                <a:pPr marL="0" marR="0" indent="0" algn="l" defTabSz="642937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5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>
                              <a:solidFill>
                                <a:srgbClr val="074184"/>
                              </a:solidFill>
                            </a:uFill>
                            <a:latin typeface="Cambria Math" panose="02040503050406030204" pitchFamily="18" charset="0"/>
                            <a:sym typeface="Helvetica"/>
                          </a:rPr>
                        </m:ctrlPr>
                      </m:sSubPr>
                      <m:e>
                        <m:r>
                          <a:rPr kumimoji="0" lang="en-US" sz="5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>
                              <a:solidFill>
                                <a:srgbClr val="074184"/>
                              </a:solidFill>
                            </a:uFill>
                            <a:latin typeface="Cambria Math" panose="02040503050406030204" pitchFamily="18" charset="0"/>
                            <a:sym typeface="Helvetica"/>
                          </a:rPr>
                          <m:t>𝑎</m:t>
                        </m:r>
                      </m:e>
                      <m:sub>
                        <m:r>
                          <a:rPr kumimoji="0" lang="en-US" sz="5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>
                              <a:solidFill>
                                <a:srgbClr val="074184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Helvetica"/>
                          </a:rPr>
                          <m:t>𝜇</m:t>
                        </m:r>
                      </m:sub>
                    </m:sSub>
                  </m:oMath>
                </a14:m>
                <a:r>
                  <a:rPr kumimoji="0" lang="en-US" sz="4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>
                      <a:solidFill>
                        <a:srgbClr val="074184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rPr>
                  <a:t>(x10</a:t>
                </a:r>
                <a:r>
                  <a:rPr kumimoji="0" lang="en-US" sz="4200" b="0" i="0" u="none" strike="noStrike" cap="none" spc="0" normalizeH="0" baseline="3000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>
                      <a:solidFill>
                        <a:srgbClr val="074184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rPr>
                  <a:t>-11</a:t>
                </a:r>
                <a:r>
                  <a:rPr kumimoji="0" lang="en-US" sz="4200" b="0" i="0" u="none" strike="noStrike" cap="none" spc="0" normalizeH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>
                      <a:solidFill>
                        <a:srgbClr val="074184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rPr>
                  <a:t>)</a:t>
                </a:r>
                <a:r>
                  <a:rPr kumimoji="0" lang="en-US" sz="4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>
                      <a:solidFill>
                        <a:srgbClr val="074184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rPr>
                  <a:t>:  116584718.9(1) </a:t>
                </a:r>
                <a:r>
                  <a:rPr kumimoji="0" lang="en-US" sz="4200" b="0" i="0" u="none" strike="noStrike" cap="none" spc="0" normalizeH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>
                      <a:solidFill>
                        <a:srgbClr val="074184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rPr>
                  <a:t>        153.6(1.0)              </a:t>
                </a:r>
                <a:r>
                  <a:rPr lang="en-US" dirty="0">
                    <a:solidFill>
                      <a:srgbClr val="000000"/>
                    </a:solidFill>
                  </a:rPr>
                  <a:t>    6845(40)</a:t>
                </a:r>
                <a:r>
                  <a:rPr kumimoji="0" lang="en-US" sz="4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>
                      <a:solidFill>
                        <a:srgbClr val="074184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rPr>
                  <a:t>        </a:t>
                </a:r>
                <a:r>
                  <a:rPr kumimoji="0" lang="en-US" sz="4200" b="0" i="0" u="none" strike="noStrike" cap="none" spc="0" normalizeH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>
                      <a:solidFill>
                        <a:srgbClr val="074184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rPr>
                  <a:t>      92(18)</a:t>
                </a:r>
              </a:p>
              <a:p>
                <a:pPr marL="0" marR="0" indent="0" algn="l" defTabSz="642937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baseline="0" dirty="0">
                    <a:solidFill>
                      <a:srgbClr val="000000"/>
                    </a:solidFill>
                  </a:rPr>
                  <a:t>Uncertainty:         1 ppb				</a:t>
                </a:r>
                <a:r>
                  <a:rPr lang="en-US" dirty="0">
                    <a:solidFill>
                      <a:srgbClr val="000000"/>
                    </a:solidFill>
                  </a:rPr>
                  <a:t>    </a:t>
                </a:r>
                <a:r>
                  <a:rPr lang="en-US" baseline="0" dirty="0">
                    <a:solidFill>
                      <a:srgbClr val="000000"/>
                    </a:solidFill>
                  </a:rPr>
                  <a:t>10 ppb					</a:t>
                </a:r>
                <a:r>
                  <a:rPr lang="en-US" dirty="0">
                    <a:solidFill>
                      <a:srgbClr val="000000"/>
                    </a:solidFill>
                  </a:rPr>
                  <a:t>  </a:t>
                </a:r>
                <a:r>
                  <a:rPr lang="en-US" baseline="0" dirty="0">
                    <a:solidFill>
                      <a:srgbClr val="000000"/>
                    </a:solidFill>
                  </a:rPr>
                  <a:t>370 ppb            </a:t>
                </a:r>
                <a:r>
                  <a:rPr lang="en-US" dirty="0">
                    <a:solidFill>
                      <a:srgbClr val="000000"/>
                    </a:solidFill>
                  </a:rPr>
                  <a:t> </a:t>
                </a:r>
                <a:r>
                  <a:rPr lang="en-US" baseline="0" dirty="0">
                    <a:solidFill>
                      <a:srgbClr val="000000"/>
                    </a:solidFill>
                  </a:rPr>
                  <a:t> 150 ppb</a:t>
                </a:r>
                <a:endParaRPr kumimoji="0" lang="en-US" sz="4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>
                    <a:solidFill>
                      <a:srgbClr val="074184"/>
                    </a:solidFill>
                  </a:uFill>
                  <a:latin typeface="+mn-lt"/>
                  <a:ea typeface="+mn-ea"/>
                  <a:cs typeface="+mn-cs"/>
                  <a:sym typeface="Helvetica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" y="5772824"/>
                <a:ext cx="19855173" cy="2058256"/>
              </a:xfrm>
              <a:prstGeom prst="rect">
                <a:avLst/>
              </a:prstGeom>
              <a:blipFill>
                <a:blip r:embed="rId5"/>
                <a:stretch>
                  <a:fillRect l="-1136" b="-710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ounded Rectangle 26"/>
          <p:cNvSpPr/>
          <p:nvPr/>
        </p:nvSpPr>
        <p:spPr>
          <a:xfrm>
            <a:off x="12992100" y="11612190"/>
            <a:ext cx="2152650" cy="541710"/>
          </a:xfrm>
          <a:prstGeom prst="roundRect">
            <a:avLst/>
          </a:prstGeom>
          <a:noFill/>
          <a:ln w="762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600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>
                <a:solidFill>
                  <a:srgbClr val="404040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p:cxnSp>
        <p:nvCxnSpPr>
          <p:cNvPr id="30" name="Elbow Connector 29"/>
          <p:cNvCxnSpPr>
            <a:stCxn id="27" idx="3"/>
            <a:endCxn id="24" idx="2"/>
          </p:cNvCxnSpPr>
          <p:nvPr/>
        </p:nvCxnSpPr>
        <p:spPr>
          <a:xfrm flipV="1">
            <a:off x="15144750" y="7547810"/>
            <a:ext cx="7509021" cy="4335235"/>
          </a:xfrm>
          <a:prstGeom prst="bentConnector2">
            <a:avLst/>
          </a:prstGeom>
          <a:noFill/>
          <a:ln w="76200" cap="flat">
            <a:solidFill>
              <a:srgbClr val="FF0000"/>
            </a:solidFill>
            <a:prstDash val="solid"/>
            <a:round/>
            <a:tailEnd type="triangle"/>
          </a:ln>
          <a:effectLst>
            <a:outerShdw blurRad="63500" dist="254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Rounded Rectangle 23"/>
          <p:cNvSpPr/>
          <p:nvPr/>
        </p:nvSpPr>
        <p:spPr>
          <a:xfrm>
            <a:off x="21163468" y="2815931"/>
            <a:ext cx="2980606" cy="4731879"/>
          </a:xfrm>
          <a:prstGeom prst="roundRect">
            <a:avLst/>
          </a:prstGeom>
          <a:noFill/>
          <a:ln w="762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600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>
                <a:solidFill>
                  <a:srgbClr val="404040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22809046" y="1751925"/>
            <a:ext cx="16448" cy="1081258"/>
          </a:xfrm>
          <a:prstGeom prst="straightConnector1">
            <a:avLst/>
          </a:prstGeom>
          <a:noFill/>
          <a:ln w="76200" cap="flat">
            <a:solidFill>
              <a:srgbClr val="FF0000"/>
            </a:solidFill>
            <a:prstDash val="solid"/>
            <a:round/>
            <a:tailEnd type="triangle"/>
          </a:ln>
          <a:effectLst>
            <a:outerShdw blurRad="63500" dist="254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8" name="Picture 2">
            <a:extLst>
              <a:ext uri="{FF2B5EF4-FFF2-40B4-BE49-F238E27FC236}">
                <a16:creationId xmlns:a16="http://schemas.microsoft.com/office/drawing/2014/main" id="{866ABCF7-65C7-799C-C600-9F74D3C2E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9996" y="7679400"/>
            <a:ext cx="4809132" cy="347028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0052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27" grpId="0" animBg="1"/>
      <p:bldP spid="2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40</a:t>
            </a:fld>
            <a:endParaRPr lang="en-US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539786" y="336549"/>
            <a:ext cx="23188220" cy="1152145"/>
          </a:xfrm>
        </p:spPr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8FCF2FA2-E6B6-23D1-3239-410FFFBF622F}"/>
              </a:ext>
            </a:extLst>
          </p:cNvPr>
          <p:cNvSpPr txBox="1">
            <a:spLocks/>
          </p:cNvSpPr>
          <p:nvPr/>
        </p:nvSpPr>
        <p:spPr>
          <a:xfrm>
            <a:off x="1759530" y="1963929"/>
            <a:ext cx="17345026" cy="69568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rmAutofit fontScale="85000" lnSpcReduction="20000"/>
          </a:bodyPr>
          <a:lstStyle>
            <a:lvl1pPr marL="4572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9144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-"/>
              <a:tabLst/>
              <a:defRPr sz="44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13716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18288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-"/>
              <a:tabLst/>
              <a:defRPr sz="36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22860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r>
              <a:rPr lang="en-US" dirty="0"/>
              <a:t>Department of Energy (USA), </a:t>
            </a:r>
          </a:p>
          <a:p>
            <a:pPr hangingPunct="1"/>
            <a:r>
              <a:rPr lang="en-US" dirty="0"/>
              <a:t>National Science Foundation (USA), </a:t>
            </a:r>
          </a:p>
          <a:p>
            <a:pPr hangingPunct="1"/>
            <a:r>
              <a:rPr lang="en-US" dirty="0"/>
              <a:t>Istituto Nazionale di </a:t>
            </a:r>
            <a:r>
              <a:rPr lang="en-US" dirty="0" err="1"/>
              <a:t>Fisica</a:t>
            </a:r>
            <a:r>
              <a:rPr lang="en-US" dirty="0"/>
              <a:t> </a:t>
            </a:r>
            <a:r>
              <a:rPr lang="en-US" dirty="0" err="1"/>
              <a:t>Nucleare</a:t>
            </a:r>
            <a:r>
              <a:rPr lang="en-US" dirty="0"/>
              <a:t> (Italy), </a:t>
            </a:r>
          </a:p>
          <a:p>
            <a:pPr hangingPunct="1"/>
            <a:r>
              <a:rPr lang="en-US" dirty="0"/>
              <a:t>Science and Technology Facilities Council (UK), </a:t>
            </a:r>
          </a:p>
          <a:p>
            <a:pPr hangingPunct="1"/>
            <a:r>
              <a:rPr lang="en-US" dirty="0"/>
              <a:t>Royal Society (UK), </a:t>
            </a:r>
          </a:p>
          <a:p>
            <a:pPr hangingPunct="1"/>
            <a:r>
              <a:rPr lang="en-US" dirty="0"/>
              <a:t>Leverhulme Trust (UK),</a:t>
            </a:r>
          </a:p>
          <a:p>
            <a:pPr hangingPunct="1"/>
            <a:r>
              <a:rPr lang="en-US" dirty="0"/>
              <a:t>European Union's Horizon 2020, </a:t>
            </a:r>
          </a:p>
          <a:p>
            <a:pPr hangingPunct="1"/>
            <a:r>
              <a:rPr lang="en-US" dirty="0"/>
              <a:t>Strong 2020 (EU),</a:t>
            </a:r>
          </a:p>
          <a:p>
            <a:pPr hangingPunct="1"/>
            <a:r>
              <a:rPr lang="en-US" dirty="0"/>
              <a:t>German Research Foundation (DFG),</a:t>
            </a:r>
          </a:p>
          <a:p>
            <a:pPr hangingPunct="1"/>
            <a:r>
              <a:rPr lang="en-US" dirty="0"/>
              <a:t>National Natural Science Foundation of China,</a:t>
            </a:r>
          </a:p>
          <a:p>
            <a:pPr hangingPunct="1"/>
            <a:r>
              <a:rPr lang="en-US" dirty="0"/>
              <a:t>MSIP, NRF and IBS-R017-D1 (Republic of Korea) </a:t>
            </a:r>
          </a:p>
          <a:p>
            <a:pPr hangingPunct="1"/>
            <a:endParaRPr lang="en-US" dirty="0"/>
          </a:p>
          <a:p>
            <a:pPr hangingPunct="1"/>
            <a:endParaRPr lang="en-US" dirty="0"/>
          </a:p>
        </p:txBody>
      </p:sp>
      <p:pic>
        <p:nvPicPr>
          <p:cNvPr id="9" name="Picture 20" descr="National Natural Science Foundation of China">
            <a:extLst>
              <a:ext uri="{FF2B5EF4-FFF2-40B4-BE49-F238E27FC236}">
                <a16:creationId xmlns:a16="http://schemas.microsoft.com/office/drawing/2014/main" id="{B24DC6E9-0603-CE37-F733-B8AEFE92A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94161" y="8441297"/>
            <a:ext cx="7111212" cy="145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72D6630C-7D85-951D-6E42-B09E8C464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24988" y="2184433"/>
            <a:ext cx="2403582" cy="121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STFC Logo new — FREYA">
            <a:extLst>
              <a:ext uri="{FF2B5EF4-FFF2-40B4-BE49-F238E27FC236}">
                <a16:creationId xmlns:a16="http://schemas.microsoft.com/office/drawing/2014/main" id="{73877A95-676B-0326-2F50-97B1EE54D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90651" y="3625647"/>
            <a:ext cx="4735612" cy="121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4" descr="National Research Foundation (South Korea) (NRF)">
            <a:extLst>
              <a:ext uri="{FF2B5EF4-FFF2-40B4-BE49-F238E27FC236}">
                <a16:creationId xmlns:a16="http://schemas.microsoft.com/office/drawing/2014/main" id="{9C867864-A60F-78EF-CDA0-369BA91D85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149621" y="10069489"/>
            <a:ext cx="3726776" cy="11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6" descr="DFG, German Research Foundation">
            <a:extLst>
              <a:ext uri="{FF2B5EF4-FFF2-40B4-BE49-F238E27FC236}">
                <a16:creationId xmlns:a16="http://schemas.microsoft.com/office/drawing/2014/main" id="{5D3BF951-5027-3605-9B9B-4DF98D4D2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68338" y="7626126"/>
            <a:ext cx="4747178" cy="60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October: Royal Society URFs | News and features | University ...">
            <a:extLst>
              <a:ext uri="{FF2B5EF4-FFF2-40B4-BE49-F238E27FC236}">
                <a16:creationId xmlns:a16="http://schemas.microsoft.com/office/drawing/2014/main" id="{C2FD4AC9-385F-5496-28D4-6B31E8363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71413" y="2155980"/>
            <a:ext cx="2116844" cy="139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ECRYPT">
            <a:extLst>
              <a:ext uri="{FF2B5EF4-FFF2-40B4-BE49-F238E27FC236}">
                <a16:creationId xmlns:a16="http://schemas.microsoft.com/office/drawing/2014/main" id="{47F24607-1951-AD8F-FE82-72CD0845F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07508" y="5095693"/>
            <a:ext cx="4097866" cy="125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EA5ACFE-8571-1EAB-88D8-96E6332DD5EB}"/>
              </a:ext>
            </a:extLst>
          </p:cNvPr>
          <p:cNvSpPr txBox="1"/>
          <p:nvPr/>
        </p:nvSpPr>
        <p:spPr>
          <a:xfrm>
            <a:off x="1759528" y="9507976"/>
            <a:ext cx="8626730" cy="3046988"/>
          </a:xfrm>
          <a:prstGeom prst="rect">
            <a:avLst/>
          </a:prstGeom>
          <a:noFill/>
          <a:ln w="254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Thanks also to all engineers, techs and support staffs at all our collaborating institutions for their work which made g-2 successful!!</a:t>
            </a:r>
          </a:p>
        </p:txBody>
      </p:sp>
      <p:pic>
        <p:nvPicPr>
          <p:cNvPr id="20" name="Picture 19" descr="A close-up of a logo&#10;&#10;Description automatically generated">
            <a:extLst>
              <a:ext uri="{FF2B5EF4-FFF2-40B4-BE49-F238E27FC236}">
                <a16:creationId xmlns:a16="http://schemas.microsoft.com/office/drawing/2014/main" id="{1BDFFDA7-C837-14E8-5EE0-075973C1F6B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18292" y="5091990"/>
            <a:ext cx="3631306" cy="1213850"/>
          </a:xfrm>
          <a:prstGeom prst="rect">
            <a:avLst/>
          </a:prstGeom>
        </p:spPr>
      </p:pic>
      <p:pic>
        <p:nvPicPr>
          <p:cNvPr id="22" name="Picture 2" descr="STRONG-2020: EU-Project for the Investigation of Strong ...">
            <a:extLst>
              <a:ext uri="{FF2B5EF4-FFF2-40B4-BE49-F238E27FC236}">
                <a16:creationId xmlns:a16="http://schemas.microsoft.com/office/drawing/2014/main" id="{3D64FDBD-A9A4-D824-9C85-F4F73ED10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46869" y="6473343"/>
            <a:ext cx="4427052" cy="102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A319DB65-BB20-B26C-5052-7AA02E3A5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50847" y="9873807"/>
            <a:ext cx="2720032" cy="147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Institute for Basic Science IBS | Smart Water Magazine">
            <a:extLst>
              <a:ext uri="{FF2B5EF4-FFF2-40B4-BE49-F238E27FC236}">
                <a16:creationId xmlns:a16="http://schemas.microsoft.com/office/drawing/2014/main" id="{9E08A6D3-0C46-15A8-8610-1A1612449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82342" y="9811714"/>
            <a:ext cx="1718218" cy="171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881196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3979" b="8226"/>
          <a:stretch/>
        </p:blipFill>
        <p:spPr>
          <a:xfrm>
            <a:off x="0" y="1885950"/>
            <a:ext cx="24384000" cy="104965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41</a:t>
            </a:fld>
            <a:endParaRPr lang="en-US"/>
          </a:p>
        </p:txBody>
      </p:sp>
      <p:sp>
        <p:nvSpPr>
          <p:cNvPr id="3" name="TextShape 2">
            <a:extLst>
              <a:ext uri="{FF2B5EF4-FFF2-40B4-BE49-F238E27FC236}">
                <a16:creationId xmlns:a16="http://schemas.microsoft.com/office/drawing/2014/main" id="{F6B9C2DF-E719-F1EC-8B33-987199E4E7C1}"/>
              </a:ext>
            </a:extLst>
          </p:cNvPr>
          <p:cNvSpPr txBox="1"/>
          <p:nvPr/>
        </p:nvSpPr>
        <p:spPr>
          <a:xfrm>
            <a:off x="7166991" y="11226019"/>
            <a:ext cx="9933810" cy="604031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48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May 2019 – Elba, Italy</a:t>
            </a:r>
            <a:endParaRPr lang="en-US" sz="4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468994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1345A-E0A5-3D91-110D-783C197D3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B1C85-E1AD-F664-1ED4-FB46E99ED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668" y="520025"/>
            <a:ext cx="23188220" cy="2463801"/>
          </a:xfrm>
        </p:spPr>
        <p:txBody>
          <a:bodyPr/>
          <a:lstStyle/>
          <a:p>
            <a:r>
              <a:rPr lang="en-US" dirty="0"/>
              <a:t>SM Calculation of </a:t>
            </a:r>
            <a:r>
              <a:rPr lang="en-US" i="1" dirty="0"/>
              <a:t>a</a:t>
            </a:r>
            <a:r>
              <a:rPr lang="el-GR" i="1" baseline="-25000" dirty="0"/>
              <a:t>μ</a:t>
            </a:r>
            <a:r>
              <a:rPr lang="en-US" i="1" dirty="0"/>
              <a:t> </a:t>
            </a:r>
            <a:r>
              <a:rPr lang="en-US" sz="5400" dirty="0"/>
              <a:t>(Muon g-2 Theory Initiative WP25)                                   													</a:t>
            </a:r>
            <a:r>
              <a:rPr lang="en-US" sz="4400" dirty="0">
                <a:hlinkClick r:id="rId2"/>
              </a:rPr>
              <a:t> Physics Reports 1143 (2025) 1-158</a:t>
            </a:r>
            <a:br>
              <a:rPr lang="en-US" sz="4400" dirty="0"/>
            </a:br>
            <a:endParaRPr lang="en-US" sz="5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12891C-4D80-BA84-8F07-2E5C56E1F79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</a:t>
            </a:fld>
            <a:endParaRPr lang="en-US"/>
          </a:p>
        </p:txBody>
      </p:sp>
      <p:pic>
        <p:nvPicPr>
          <p:cNvPr id="5" name="Google Shape;561;p86">
            <a:extLst>
              <a:ext uri="{FF2B5EF4-FFF2-40B4-BE49-F238E27FC236}">
                <a16:creationId xmlns:a16="http://schemas.microsoft.com/office/drawing/2014/main" id="{9A0CACB4-6F91-356C-D1D6-B43638A32E0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828" t="10048" r="65928" b="16434"/>
          <a:stretch/>
        </p:blipFill>
        <p:spPr>
          <a:xfrm>
            <a:off x="419100" y="2133600"/>
            <a:ext cx="6296343" cy="323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561;p86">
            <a:extLst>
              <a:ext uri="{FF2B5EF4-FFF2-40B4-BE49-F238E27FC236}">
                <a16:creationId xmlns:a16="http://schemas.microsoft.com/office/drawing/2014/main" id="{79DB7031-7DD0-B4BA-3D6A-3196FD65BC1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4090" t="10048" r="31545" b="15569"/>
          <a:stretch/>
        </p:blipFill>
        <p:spPr>
          <a:xfrm>
            <a:off x="12592050" y="2133600"/>
            <a:ext cx="7154156" cy="32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561;p86">
            <a:extLst>
              <a:ext uri="{FF2B5EF4-FFF2-40B4-BE49-F238E27FC236}">
                <a16:creationId xmlns:a16="http://schemas.microsoft.com/office/drawing/2014/main" id="{16D69018-AEEB-1609-E1C9-4753629BD9F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0662" t="10048" b="16001"/>
          <a:stretch/>
        </p:blipFill>
        <p:spPr>
          <a:xfrm>
            <a:off x="6724650" y="2133600"/>
            <a:ext cx="6107625" cy="3257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509BDC-8489-7778-FC76-55C152D7FC36}"/>
              </a:ext>
            </a:extLst>
          </p:cNvPr>
          <p:cNvSpPr txBox="1"/>
          <p:nvPr/>
        </p:nvSpPr>
        <p:spPr>
          <a:xfrm>
            <a:off x="419100" y="5301767"/>
            <a:ext cx="22555200" cy="9807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b="1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                            QED                      EW                     Hadronic VP     Hadronic </a:t>
            </a:r>
            <a:r>
              <a:rPr kumimoji="0" lang="en-US" sz="4200" b="1" i="0" u="sng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LbL</a:t>
            </a:r>
            <a:endParaRPr kumimoji="0" lang="en-US" sz="4200" b="1" i="0" u="sng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74184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9FDD8FD-D6F8-47AD-4B36-242FAB7E8091}"/>
                  </a:ext>
                </a:extLst>
              </p:cNvPr>
              <p:cNvSpPr txBox="1"/>
              <p:nvPr/>
            </p:nvSpPr>
            <p:spPr>
              <a:xfrm>
                <a:off x="368304" y="5772824"/>
                <a:ext cx="21069296" cy="205825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01600" tIns="101600" rIns="101600" bIns="101600" numCol="1" spcCol="38100" rtlCol="0" anchor="ctr">
                <a:spAutoFit/>
              </a:bodyPr>
              <a:lstStyle/>
              <a:p>
                <a:pPr marL="0" marR="0" indent="0" algn="l" defTabSz="642937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5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>
                              <a:solidFill>
                                <a:srgbClr val="074184"/>
                              </a:solidFill>
                            </a:uFill>
                            <a:latin typeface="Cambria Math" panose="02040503050406030204" pitchFamily="18" charset="0"/>
                            <a:sym typeface="Helvetica"/>
                          </a:rPr>
                        </m:ctrlPr>
                      </m:sSubPr>
                      <m:e>
                        <m:r>
                          <a:rPr kumimoji="0" lang="en-US" sz="5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>
                              <a:solidFill>
                                <a:srgbClr val="074184"/>
                              </a:solidFill>
                            </a:uFill>
                            <a:latin typeface="Cambria Math" panose="02040503050406030204" pitchFamily="18" charset="0"/>
                            <a:sym typeface="Helvetica"/>
                          </a:rPr>
                          <m:t>𝑎</m:t>
                        </m:r>
                      </m:e>
                      <m:sub>
                        <m:r>
                          <a:rPr kumimoji="0" lang="en-US" sz="5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>
                              <a:solidFill>
                                <a:srgbClr val="074184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Helvetica"/>
                          </a:rPr>
                          <m:t>𝜇</m:t>
                        </m:r>
                      </m:sub>
                    </m:sSub>
                  </m:oMath>
                </a14:m>
                <a:r>
                  <a:rPr kumimoji="0" lang="en-US" sz="4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>
                      <a:solidFill>
                        <a:srgbClr val="074184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rPr>
                  <a:t>(x10</a:t>
                </a:r>
                <a:r>
                  <a:rPr kumimoji="0" lang="en-US" sz="4200" b="0" i="0" u="none" strike="noStrike" cap="none" spc="0" normalizeH="0" baseline="3000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>
                      <a:solidFill>
                        <a:srgbClr val="074184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rPr>
                  <a:t>-11</a:t>
                </a:r>
                <a:r>
                  <a:rPr kumimoji="0" lang="en-US" sz="4200" b="0" i="0" u="none" strike="noStrike" cap="none" spc="0" normalizeH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>
                      <a:solidFill>
                        <a:srgbClr val="074184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rPr>
                  <a:t>)</a:t>
                </a:r>
                <a:r>
                  <a:rPr kumimoji="0" lang="en-US" sz="4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>
                      <a:solidFill>
                        <a:srgbClr val="074184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rPr>
                  <a:t>:  116584718</a:t>
                </a:r>
                <a:r>
                  <a:rPr lang="en-US" dirty="0">
                    <a:solidFill>
                      <a:srgbClr val="000000"/>
                    </a:solidFill>
                  </a:rPr>
                  <a:t>8</a:t>
                </a:r>
                <a:r>
                  <a:rPr kumimoji="0" lang="en-US" sz="4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>
                      <a:solidFill>
                        <a:srgbClr val="074184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rPr>
                  <a:t>(2) </a:t>
                </a:r>
                <a:r>
                  <a:rPr kumimoji="0" lang="en-US" sz="4200" b="0" i="0" u="none" strike="noStrike" cap="none" spc="0" normalizeH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>
                      <a:solidFill>
                        <a:srgbClr val="074184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rPr>
                  <a:t>          1544(3)               </a:t>
                </a:r>
                <a:r>
                  <a:rPr lang="en-US" dirty="0">
                    <a:solidFill>
                      <a:srgbClr val="000000"/>
                    </a:solidFill>
                  </a:rPr>
                  <a:t>    70450(610)</a:t>
                </a:r>
                <a:r>
                  <a:rPr kumimoji="0" lang="en-US" sz="4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>
                      <a:solidFill>
                        <a:srgbClr val="074184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rPr>
                  <a:t>      </a:t>
                </a:r>
                <a:r>
                  <a:rPr kumimoji="0" lang="en-US" sz="4200" b="0" i="0" u="none" strike="noStrike" cap="none" spc="0" normalizeH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>
                      <a:solidFill>
                        <a:srgbClr val="074184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rPr>
                  <a:t>    1155(80)</a:t>
                </a:r>
              </a:p>
              <a:p>
                <a:pPr marL="0" marR="0" indent="0" algn="l" defTabSz="642937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baseline="0" dirty="0">
                    <a:solidFill>
                      <a:srgbClr val="000000"/>
                    </a:solidFill>
                  </a:rPr>
                  <a:t>Uncertainty:         2 ppb				</a:t>
                </a:r>
                <a:r>
                  <a:rPr lang="en-US" dirty="0">
                    <a:solidFill>
                      <a:srgbClr val="000000"/>
                    </a:solidFill>
                  </a:rPr>
                  <a:t>     3</a:t>
                </a:r>
                <a:r>
                  <a:rPr lang="en-US" baseline="0" dirty="0">
                    <a:solidFill>
                      <a:srgbClr val="000000"/>
                    </a:solidFill>
                  </a:rPr>
                  <a:t> ppb					</a:t>
                </a:r>
                <a:r>
                  <a:rPr lang="en-US" dirty="0">
                    <a:solidFill>
                      <a:srgbClr val="000000"/>
                    </a:solidFill>
                  </a:rPr>
                  <a:t>  523</a:t>
                </a:r>
                <a:r>
                  <a:rPr lang="en-US" baseline="0" dirty="0">
                    <a:solidFill>
                      <a:srgbClr val="000000"/>
                    </a:solidFill>
                  </a:rPr>
                  <a:t> ppb            </a:t>
                </a:r>
                <a:r>
                  <a:rPr lang="en-US" dirty="0">
                    <a:solidFill>
                      <a:srgbClr val="000000"/>
                    </a:solidFill>
                  </a:rPr>
                  <a:t> </a:t>
                </a:r>
                <a:r>
                  <a:rPr lang="en-US" baseline="0" dirty="0">
                    <a:solidFill>
                      <a:srgbClr val="000000"/>
                    </a:solidFill>
                  </a:rPr>
                  <a:t>  </a:t>
                </a:r>
                <a:r>
                  <a:rPr lang="en-US" dirty="0">
                    <a:solidFill>
                      <a:srgbClr val="000000"/>
                    </a:solidFill>
                  </a:rPr>
                  <a:t>80</a:t>
                </a:r>
                <a:r>
                  <a:rPr lang="en-US" baseline="0" dirty="0">
                    <a:solidFill>
                      <a:srgbClr val="000000"/>
                    </a:solidFill>
                  </a:rPr>
                  <a:t> ppb</a:t>
                </a:r>
                <a:endParaRPr kumimoji="0" lang="en-US" sz="4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>
                    <a:solidFill>
                      <a:srgbClr val="074184"/>
                    </a:solidFill>
                  </a:uFill>
                  <a:latin typeface="+mn-lt"/>
                  <a:ea typeface="+mn-ea"/>
                  <a:cs typeface="+mn-cs"/>
                  <a:sym typeface="Helvetica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9FDD8FD-D6F8-47AD-4B36-242FAB7E80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304" y="5772824"/>
                <a:ext cx="21069296" cy="2058256"/>
              </a:xfrm>
              <a:prstGeom prst="rect">
                <a:avLst/>
              </a:prstGeom>
              <a:blipFill>
                <a:blip r:embed="rId4"/>
                <a:stretch>
                  <a:fillRect l="-1041" b="-710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2">
            <a:extLst>
              <a:ext uri="{FF2B5EF4-FFF2-40B4-BE49-F238E27FC236}">
                <a16:creationId xmlns:a16="http://schemas.microsoft.com/office/drawing/2014/main" id="{92A1A56B-0D26-991A-EB90-E2E3B1394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9996" y="7679400"/>
            <a:ext cx="4809132" cy="347028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41400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Fermilab Muon g-2 Experiment (E989)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786" y="6040578"/>
            <a:ext cx="11537914" cy="6039036"/>
          </a:xfrm>
        </p:spPr>
        <p:txBody>
          <a:bodyPr/>
          <a:lstStyle/>
          <a:p>
            <a:r>
              <a:rPr lang="en-US" sz="4000" dirty="0"/>
              <a:t>Rebuild the BNL experiment at Fermilab, but </a:t>
            </a:r>
            <a:r>
              <a:rPr lang="en-US" sz="4000" dirty="0">
                <a:solidFill>
                  <a:schemeClr val="tx1">
                    <a:lumMod val="75000"/>
                  </a:schemeClr>
                </a:solidFill>
              </a:rPr>
              <a:t>“</a:t>
            </a:r>
            <a:r>
              <a:rPr lang="en-US" sz="4000" i="1" dirty="0">
                <a:solidFill>
                  <a:schemeClr val="tx1">
                    <a:lumMod val="75000"/>
                  </a:schemeClr>
                </a:solidFill>
              </a:rPr>
              <a:t>Better, Stronger, Faster than before” </a:t>
            </a:r>
          </a:p>
          <a:p>
            <a:r>
              <a:rPr lang="en-US" sz="4000" dirty="0"/>
              <a:t>Start with the original core foundation</a:t>
            </a:r>
          </a:p>
          <a:p>
            <a:pPr lvl="1"/>
            <a:r>
              <a:rPr lang="en-US" sz="3200" dirty="0"/>
              <a:t>Reuse the BNL storage ring – move it to FNAL</a:t>
            </a:r>
          </a:p>
          <a:p>
            <a:r>
              <a:rPr lang="en-US" sz="4000" dirty="0"/>
              <a:t>Power with Fermilab’s more intense, cleaner beams</a:t>
            </a:r>
          </a:p>
          <a:p>
            <a:r>
              <a:rPr lang="en-US" sz="4000" dirty="0"/>
              <a:t>4x reduction in uncertainty </a:t>
            </a:r>
            <a:r>
              <a:rPr lang="en-US" sz="3200" dirty="0"/>
              <a:t>(540 ppb→140 ppb)</a:t>
            </a:r>
            <a:endParaRPr lang="en-US" sz="4000" dirty="0"/>
          </a:p>
          <a:p>
            <a:pPr lvl="1"/>
            <a:r>
              <a:rPr lang="en-US" sz="3200" dirty="0"/>
              <a:t>21x more muons </a:t>
            </a:r>
            <a:r>
              <a:rPr lang="en-US" sz="2400" dirty="0"/>
              <a:t>(</a:t>
            </a:r>
            <a:r>
              <a:rPr lang="en-US" sz="2400" dirty="0" err="1"/>
              <a:t>stat.unc</a:t>
            </a:r>
            <a:r>
              <a:rPr lang="en-US" sz="2400" dirty="0"/>
              <a:t>. 460 ppb→100 ppb)</a:t>
            </a:r>
          </a:p>
          <a:p>
            <a:pPr lvl="1"/>
            <a:r>
              <a:rPr lang="en-US" sz="3200" dirty="0"/>
              <a:t>Improvements/upgrades </a:t>
            </a:r>
            <a:r>
              <a:rPr lang="en-US" sz="2400" dirty="0"/>
              <a:t>(</a:t>
            </a:r>
            <a:r>
              <a:rPr lang="en-US" sz="2400" dirty="0" err="1"/>
              <a:t>syst.unc</a:t>
            </a:r>
            <a:r>
              <a:rPr lang="en-US" sz="2400" dirty="0"/>
              <a:t>. 280 ppb→100 ppb)</a:t>
            </a:r>
          </a:p>
          <a:p>
            <a:pPr lvl="1"/>
            <a:endParaRPr lang="en-US" sz="3200" dirty="0"/>
          </a:p>
          <a:p>
            <a:pPr lvl="1"/>
            <a:endParaRPr lang="en-US" sz="3200" dirty="0"/>
          </a:p>
          <a:p>
            <a:pPr lvl="1"/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8F7DC4-4783-0C4C-82CA-2A6A5770B3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4" t="21679" r="11147" b="11023"/>
          <a:stretch/>
        </p:blipFill>
        <p:spPr>
          <a:xfrm>
            <a:off x="438149" y="1488694"/>
            <a:ext cx="11487151" cy="4551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5054" b="7330"/>
          <a:stretch/>
        </p:blipFill>
        <p:spPr>
          <a:xfrm>
            <a:off x="12477750" y="1470492"/>
            <a:ext cx="10463092" cy="4570086"/>
          </a:xfrm>
          <a:prstGeom prst="rect">
            <a:avLst/>
          </a:prstGeom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12404798" y="6040578"/>
            <a:ext cx="11537914" cy="6039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 marL="4572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9144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-"/>
              <a:tabLst/>
              <a:defRPr sz="44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13716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18288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-"/>
              <a:tabLst/>
              <a:defRPr sz="36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22860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r>
              <a:rPr lang="en-US" sz="4000" dirty="0"/>
              <a:t>Muon g-2 Collaboration</a:t>
            </a:r>
          </a:p>
          <a:p>
            <a:pPr lvl="1" hangingPunct="1"/>
            <a:r>
              <a:rPr lang="en-US" sz="3200" dirty="0"/>
              <a:t>&gt;200 collaborators, 35 institutes, 7 nations</a:t>
            </a:r>
          </a:p>
          <a:p>
            <a:pPr lvl="1" hangingPunct="1"/>
            <a:r>
              <a:rPr lang="en-US" sz="3200" dirty="0"/>
              <a:t>Particle, Nuclear, Atomic, Optical, Accelerator, Theory</a:t>
            </a:r>
          </a:p>
          <a:p>
            <a:pPr lvl="1" hangingPunct="1"/>
            <a:r>
              <a:rPr lang="en-US" sz="3200" dirty="0"/>
              <a:t>Experienced BNL E821 veterans, and lots of new young (and some old…) talent</a:t>
            </a:r>
          </a:p>
          <a:p>
            <a:pPr lvl="1" hangingPunct="1"/>
            <a:endParaRPr lang="en-US" sz="3200" dirty="0"/>
          </a:p>
          <a:p>
            <a:pPr lvl="1" hangingPunct="1"/>
            <a:endParaRPr lang="en-US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761B0E-EA33-C542-9866-E963112346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764" r="66886" b="26052"/>
          <a:stretch/>
        </p:blipFill>
        <p:spPr>
          <a:xfrm>
            <a:off x="12230100" y="9060097"/>
            <a:ext cx="2876550" cy="41987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761B0E-EA33-C542-9866-E963112346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895" t="8764" r="35236" b="23695"/>
          <a:stretch/>
        </p:blipFill>
        <p:spPr>
          <a:xfrm>
            <a:off x="14649450" y="9060096"/>
            <a:ext cx="3028950" cy="43505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761B0E-EA33-C542-9866-E963112346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544" t="15383" b="45283"/>
          <a:stretch/>
        </p:blipFill>
        <p:spPr>
          <a:xfrm>
            <a:off x="17874602" y="8592506"/>
            <a:ext cx="4446295" cy="36576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761B0E-EA33-C542-9866-E963112346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649" t="76010" r="31070"/>
          <a:stretch/>
        </p:blipFill>
        <p:spPr>
          <a:xfrm>
            <a:off x="17519668" y="11888157"/>
            <a:ext cx="3238500" cy="154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01089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8E030-61B1-2541-825E-8F41194C8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7BC8B-1362-81EF-6DD9-A631F3E6C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Fermilab Muon g-2 Experiment (E989)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6FB6D3-3437-0659-600E-D5421DD2587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7</a:t>
            </a:fld>
            <a:endParaRPr lang="en-US"/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23D774E0-F70B-1F3F-4491-6E8952BEA24C}"/>
              </a:ext>
            </a:extLst>
          </p:cNvPr>
          <p:cNvSpPr txBox="1">
            <a:spLocks/>
          </p:cNvSpPr>
          <p:nvPr/>
        </p:nvSpPr>
        <p:spPr>
          <a:xfrm>
            <a:off x="13132672" y="2095790"/>
            <a:ext cx="15201324" cy="4478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 marL="4572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9144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-"/>
              <a:tabLst/>
              <a:defRPr sz="44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13716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18288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-"/>
              <a:tabLst/>
              <a:defRPr sz="36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22860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r>
              <a:rPr lang="en-US" sz="4800" b="1" dirty="0">
                <a:solidFill>
                  <a:srgbClr val="000000"/>
                </a:solidFill>
              </a:rPr>
              <a:t>Apr. 2021:</a:t>
            </a:r>
            <a:r>
              <a:rPr lang="en-US" sz="4800" dirty="0">
                <a:solidFill>
                  <a:srgbClr val="000000"/>
                </a:solidFill>
              </a:rPr>
              <a:t>  </a:t>
            </a:r>
          </a:p>
          <a:p>
            <a:pPr lvl="1" hangingPunct="1"/>
            <a:r>
              <a:rPr lang="en-US" sz="4000" b="1" dirty="0">
                <a:solidFill>
                  <a:srgbClr val="FF0000"/>
                </a:solidFill>
              </a:rPr>
              <a:t>Run-1</a:t>
            </a:r>
            <a:r>
              <a:rPr lang="en-US" sz="4000" b="1" dirty="0">
                <a:solidFill>
                  <a:srgbClr val="000000"/>
                </a:solidFill>
              </a:rPr>
              <a:t> Result</a:t>
            </a:r>
            <a:r>
              <a:rPr lang="en-US" sz="4000" dirty="0">
                <a:solidFill>
                  <a:srgbClr val="000000"/>
                </a:solidFill>
              </a:rPr>
              <a:t> (2018 data)</a:t>
            </a:r>
          </a:p>
          <a:p>
            <a:pPr lvl="2" hangingPunct="1"/>
            <a:r>
              <a:rPr lang="en-US" sz="3600" dirty="0">
                <a:solidFill>
                  <a:srgbClr val="000000"/>
                </a:solidFill>
              </a:rPr>
              <a:t>Consistent with BNL, 15% smaller uncertainty</a:t>
            </a:r>
          </a:p>
          <a:p>
            <a:pPr lvl="2" hangingPunct="1"/>
            <a:r>
              <a:rPr lang="en-US" sz="3600" dirty="0">
                <a:solidFill>
                  <a:srgbClr val="000000"/>
                </a:solidFill>
              </a:rPr>
              <a:t>Uncertainty comparable to WP2020 SM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26647434-1A58-0A32-B641-9EBC786389EF}"/>
              </a:ext>
            </a:extLst>
          </p:cNvPr>
          <p:cNvSpPr txBox="1">
            <a:spLocks/>
          </p:cNvSpPr>
          <p:nvPr/>
        </p:nvSpPr>
        <p:spPr>
          <a:xfrm>
            <a:off x="563206" y="2095790"/>
            <a:ext cx="23164800" cy="855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>
            <a:noAutofit/>
          </a:bodyPr>
          <a:lstStyle>
            <a:lvl1pPr marL="0" marR="0" indent="0" algn="l" defTabSz="642937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ln>
                  <a:noFill/>
                </a:ln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0" marR="0" indent="228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457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685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9144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11430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1371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1600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1828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hangingPunct="1"/>
            <a:r>
              <a:rPr lang="en-US"/>
              <a:t>Data Collection 2018 – 2023</a:t>
            </a:r>
            <a:endParaRPr lang="en-US" dirty="0"/>
          </a:p>
        </p:txBody>
      </p:sp>
      <p:pic>
        <p:nvPicPr>
          <p:cNvPr id="16" name="Picture 15" descr="A graph with numbers and a line&#10;&#10;Description automatically generated">
            <a:extLst>
              <a:ext uri="{FF2B5EF4-FFF2-40B4-BE49-F238E27FC236}">
                <a16:creationId xmlns:a16="http://schemas.microsoft.com/office/drawing/2014/main" id="{B6ED52D0-E709-7958-1836-3E83DC6F72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0" t="6276" r="7431" b="6600"/>
          <a:stretch/>
        </p:blipFill>
        <p:spPr>
          <a:xfrm>
            <a:off x="642142" y="3671521"/>
            <a:ext cx="12074791" cy="6732302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325999E-BB4F-DEBF-B99A-4A3A44A7D09A}"/>
              </a:ext>
            </a:extLst>
          </p:cNvPr>
          <p:cNvCxnSpPr>
            <a:cxnSpLocks/>
          </p:cNvCxnSpPr>
          <p:nvPr/>
        </p:nvCxnSpPr>
        <p:spPr>
          <a:xfrm>
            <a:off x="8033719" y="3712295"/>
            <a:ext cx="174726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E3DCBC7-8623-C1E8-0D44-FDD0F0F9CE22}"/>
              </a:ext>
            </a:extLst>
          </p:cNvPr>
          <p:cNvCxnSpPr>
            <a:cxnSpLocks/>
          </p:cNvCxnSpPr>
          <p:nvPr/>
        </p:nvCxnSpPr>
        <p:spPr>
          <a:xfrm>
            <a:off x="1865289" y="4556303"/>
            <a:ext cx="10479111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4286F65-9DFB-86F3-5577-28ECE1FC0C68}"/>
              </a:ext>
            </a:extLst>
          </p:cNvPr>
          <p:cNvSpPr txBox="1"/>
          <p:nvPr/>
        </p:nvSpPr>
        <p:spPr>
          <a:xfrm>
            <a:off x="7095000" y="4094726"/>
            <a:ext cx="1877437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FF0000"/>
                </a:solidFill>
                <a:latin typeface="Helvetica" pitchFamily="2" charset="0"/>
              </a:rPr>
              <a:t>PROPOSAL</a:t>
            </a:r>
          </a:p>
          <a:p>
            <a:pPr algn="l"/>
            <a:r>
              <a:rPr lang="en-US" sz="2400" dirty="0">
                <a:solidFill>
                  <a:srgbClr val="FF0000"/>
                </a:solidFill>
                <a:latin typeface="Helvetica" pitchFamily="2" charset="0"/>
              </a:rPr>
              <a:t>GOAL</a:t>
            </a:r>
          </a:p>
        </p:txBody>
      </p:sp>
      <p:pic>
        <p:nvPicPr>
          <p:cNvPr id="5" name="Google Shape;1142;p122">
            <a:extLst>
              <a:ext uri="{FF2B5EF4-FFF2-40B4-BE49-F238E27FC236}">
                <a16:creationId xmlns:a16="http://schemas.microsoft.com/office/drawing/2014/main" id="{D29AB85C-A23F-C4B5-4A5B-4E85ADBB079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20133" y="4856731"/>
            <a:ext cx="11006668" cy="750604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E9BADD2-AD19-1752-CCE7-D25D6BC7B559}"/>
              </a:ext>
            </a:extLst>
          </p:cNvPr>
          <p:cNvSpPr/>
          <p:nvPr/>
        </p:nvSpPr>
        <p:spPr>
          <a:xfrm>
            <a:off x="1865289" y="8902787"/>
            <a:ext cx="1718420" cy="513819"/>
          </a:xfrm>
          <a:prstGeom prst="roundRect">
            <a:avLst/>
          </a:prstGeom>
          <a:noFill/>
          <a:ln w="57150" cap="flat">
            <a:solidFill>
              <a:srgbClr val="FFFF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600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>
                <a:solidFill>
                  <a:srgbClr val="404040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490275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64374-AD55-DF39-056D-144D9009E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919F6-0E9C-C882-EAFC-144BE1A7C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Fermilab Muon g-2 Experiment (E989)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3C1A9F-C2C9-92F8-51CC-F7472F0511A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8</a:t>
            </a:fld>
            <a:endParaRPr lang="en-US"/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980AB679-3196-5CDE-F8E3-57A93044B006}"/>
              </a:ext>
            </a:extLst>
          </p:cNvPr>
          <p:cNvSpPr txBox="1">
            <a:spLocks/>
          </p:cNvSpPr>
          <p:nvPr/>
        </p:nvSpPr>
        <p:spPr>
          <a:xfrm>
            <a:off x="13132672" y="2095790"/>
            <a:ext cx="15201324" cy="4478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 marL="4572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9144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-"/>
              <a:tabLst/>
              <a:defRPr sz="44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13716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18288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-"/>
              <a:tabLst/>
              <a:defRPr sz="36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22860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r>
              <a:rPr lang="en-US" sz="4800" b="1" dirty="0">
                <a:solidFill>
                  <a:srgbClr val="000000"/>
                </a:solidFill>
              </a:rPr>
              <a:t>Aug. 2023: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</a:p>
          <a:p>
            <a:pPr lvl="1" hangingPunct="1"/>
            <a:r>
              <a:rPr lang="en-US" sz="4000" b="1" dirty="0">
                <a:solidFill>
                  <a:srgbClr val="0000FF"/>
                </a:solidFill>
              </a:rPr>
              <a:t>Run-2/3</a:t>
            </a:r>
            <a:r>
              <a:rPr lang="en-US" sz="4000" b="1" dirty="0">
                <a:solidFill>
                  <a:srgbClr val="000000"/>
                </a:solidFill>
              </a:rPr>
              <a:t> Result</a:t>
            </a:r>
            <a:r>
              <a:rPr lang="en-US" sz="4000" dirty="0">
                <a:solidFill>
                  <a:srgbClr val="000000"/>
                </a:solidFill>
              </a:rPr>
              <a:t> (2019-20 data) </a:t>
            </a:r>
          </a:p>
          <a:p>
            <a:pPr lvl="2" hangingPunct="1"/>
            <a:r>
              <a:rPr lang="en-US" sz="3600" dirty="0">
                <a:solidFill>
                  <a:srgbClr val="000000"/>
                </a:solidFill>
              </a:rPr>
              <a:t>Factor of 2 uncertainty reduction</a:t>
            </a:r>
          </a:p>
          <a:p>
            <a:pPr lvl="2" hangingPunct="1"/>
            <a:r>
              <a:rPr lang="en-US" sz="3600" dirty="0">
                <a:solidFill>
                  <a:srgbClr val="000000"/>
                </a:solidFill>
              </a:rPr>
              <a:t>Less than half the Run 1 uncertainty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1190F0A1-ED3A-0886-0E13-E18342D83AC1}"/>
              </a:ext>
            </a:extLst>
          </p:cNvPr>
          <p:cNvSpPr txBox="1">
            <a:spLocks/>
          </p:cNvSpPr>
          <p:nvPr/>
        </p:nvSpPr>
        <p:spPr>
          <a:xfrm>
            <a:off x="563206" y="2095790"/>
            <a:ext cx="23164800" cy="855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>
            <a:noAutofit/>
          </a:bodyPr>
          <a:lstStyle>
            <a:lvl1pPr marL="0" marR="0" indent="0" algn="l" defTabSz="642937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ln>
                  <a:noFill/>
                </a:ln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0" marR="0" indent="228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457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685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9144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11430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1371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1600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1828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hangingPunct="1"/>
            <a:r>
              <a:rPr lang="en-US"/>
              <a:t>Data Collection 2018 – 2023</a:t>
            </a:r>
            <a:endParaRPr lang="en-US" dirty="0"/>
          </a:p>
        </p:txBody>
      </p:sp>
      <p:pic>
        <p:nvPicPr>
          <p:cNvPr id="16" name="Picture 15" descr="A graph with numbers and a line&#10;&#10;Description automatically generated">
            <a:extLst>
              <a:ext uri="{FF2B5EF4-FFF2-40B4-BE49-F238E27FC236}">
                <a16:creationId xmlns:a16="http://schemas.microsoft.com/office/drawing/2014/main" id="{E057FCDE-10B4-0381-A456-068996416C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0" t="6276" r="7431" b="6600"/>
          <a:stretch/>
        </p:blipFill>
        <p:spPr>
          <a:xfrm>
            <a:off x="642142" y="3671521"/>
            <a:ext cx="12074791" cy="6732302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5104648-0C0A-5C9E-C8C9-E28F831AA829}"/>
              </a:ext>
            </a:extLst>
          </p:cNvPr>
          <p:cNvCxnSpPr>
            <a:cxnSpLocks/>
          </p:cNvCxnSpPr>
          <p:nvPr/>
        </p:nvCxnSpPr>
        <p:spPr>
          <a:xfrm>
            <a:off x="8033719" y="3712295"/>
            <a:ext cx="174726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9094121-18DC-FCDA-6DA0-C4EDACC2D6B6}"/>
              </a:ext>
            </a:extLst>
          </p:cNvPr>
          <p:cNvCxnSpPr>
            <a:cxnSpLocks/>
          </p:cNvCxnSpPr>
          <p:nvPr/>
        </p:nvCxnSpPr>
        <p:spPr>
          <a:xfrm>
            <a:off x="1865289" y="4556303"/>
            <a:ext cx="10479111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5A185CC-4A92-8E4D-4DA5-CE3CCB5AAB7F}"/>
              </a:ext>
            </a:extLst>
          </p:cNvPr>
          <p:cNvSpPr txBox="1"/>
          <p:nvPr/>
        </p:nvSpPr>
        <p:spPr>
          <a:xfrm>
            <a:off x="7095000" y="4094726"/>
            <a:ext cx="1877437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FF0000"/>
                </a:solidFill>
                <a:latin typeface="Helvetica" pitchFamily="2" charset="0"/>
              </a:rPr>
              <a:t>PROPOSAL</a:t>
            </a:r>
          </a:p>
          <a:p>
            <a:pPr algn="l"/>
            <a:r>
              <a:rPr lang="en-US" sz="2400" dirty="0">
                <a:solidFill>
                  <a:srgbClr val="FF0000"/>
                </a:solidFill>
                <a:latin typeface="Helvetica" pitchFamily="2" charset="0"/>
              </a:rPr>
              <a:t>GOAL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646467C-15CE-A6F8-2BD1-63B6EA764583}"/>
              </a:ext>
            </a:extLst>
          </p:cNvPr>
          <p:cNvSpPr/>
          <p:nvPr/>
        </p:nvSpPr>
        <p:spPr>
          <a:xfrm>
            <a:off x="3077937" y="7658099"/>
            <a:ext cx="2890156" cy="1325799"/>
          </a:xfrm>
          <a:prstGeom prst="roundRect">
            <a:avLst/>
          </a:prstGeom>
          <a:noFill/>
          <a:ln w="57150" cap="flat">
            <a:solidFill>
              <a:srgbClr val="FFFF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600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>
                <a:solidFill>
                  <a:srgbClr val="404040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2F6E25C-A5CE-3098-1451-61CC3A895037}"/>
              </a:ext>
            </a:extLst>
          </p:cNvPr>
          <p:cNvGrpSpPr/>
          <p:nvPr/>
        </p:nvGrpSpPr>
        <p:grpSpPr>
          <a:xfrm>
            <a:off x="13204186" y="4320968"/>
            <a:ext cx="10738258" cy="8000059"/>
            <a:chOff x="574490" y="784573"/>
            <a:chExt cx="5124286" cy="381762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6732F73-3116-D98B-3E72-5263C655F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</a:blip>
            <a:srcRect/>
            <a:stretch/>
          </p:blipFill>
          <p:spPr>
            <a:xfrm>
              <a:off x="574490" y="784573"/>
              <a:ext cx="5090160" cy="381762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0B8F33C-ABF7-532F-B3C1-F9B51EEE4E43}"/>
                </a:ext>
              </a:extLst>
            </p:cNvPr>
            <p:cNvSpPr txBox="1"/>
            <p:nvPr/>
          </p:nvSpPr>
          <p:spPr>
            <a:xfrm>
              <a:off x="4494400" y="3345387"/>
              <a:ext cx="1204376" cy="385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rgbClr val="800080"/>
                  </a:solidFill>
                </a:rPr>
                <a:t>190 ppb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7A2CD6F-703F-8D04-B270-8B40B26D0EDF}"/>
                </a:ext>
              </a:extLst>
            </p:cNvPr>
            <p:cNvSpPr txBox="1"/>
            <p:nvPr/>
          </p:nvSpPr>
          <p:spPr>
            <a:xfrm>
              <a:off x="4516760" y="2553582"/>
              <a:ext cx="1147890" cy="385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rgbClr val="FF0000"/>
                  </a:solidFill>
                </a:rPr>
                <a:t>203 ppb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250273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1F074D-8BB0-288F-0CA8-3B0EB75E8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A3775-ABBA-8E82-0801-C2ABD53F0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Fermilab Muon g-2 Experiment (E989)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202E84-F6C0-7247-BDC0-101E2E2A7E6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9</a:t>
            </a:fld>
            <a:endParaRPr lang="en-US"/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C53A995A-00A9-DB46-A979-AF7D221F1991}"/>
              </a:ext>
            </a:extLst>
          </p:cNvPr>
          <p:cNvSpPr txBox="1">
            <a:spLocks/>
          </p:cNvSpPr>
          <p:nvPr/>
        </p:nvSpPr>
        <p:spPr>
          <a:xfrm>
            <a:off x="13132672" y="2095790"/>
            <a:ext cx="10688122" cy="4478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 marL="4572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9144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-"/>
              <a:tabLst/>
              <a:defRPr sz="44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13716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18288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-"/>
              <a:tabLst/>
              <a:defRPr sz="36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2286000" marR="0" indent="-457200" algn="l" defTabSz="642937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0505F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r>
              <a:rPr lang="en-US" sz="4800" b="1" dirty="0">
                <a:solidFill>
                  <a:srgbClr val="000000"/>
                </a:solidFill>
              </a:rPr>
              <a:t>Apr 2025:</a:t>
            </a:r>
            <a:r>
              <a:rPr lang="en-US" sz="4800" dirty="0">
                <a:solidFill>
                  <a:srgbClr val="000000"/>
                </a:solidFill>
              </a:rPr>
              <a:t> 		   </a:t>
            </a:r>
          </a:p>
          <a:p>
            <a:pPr lvl="1" hangingPunct="1"/>
            <a:r>
              <a:rPr lang="en-US" sz="4000" b="1" dirty="0">
                <a:solidFill>
                  <a:srgbClr val="7030A0"/>
                </a:solidFill>
              </a:rPr>
              <a:t>FINAL Run-4/5/6</a:t>
            </a:r>
            <a:r>
              <a:rPr lang="en-US" sz="4000" b="1" dirty="0">
                <a:solidFill>
                  <a:srgbClr val="000000"/>
                </a:solidFill>
              </a:rPr>
              <a:t> Result </a:t>
            </a:r>
            <a:r>
              <a:rPr lang="en-US" sz="4000" dirty="0">
                <a:solidFill>
                  <a:srgbClr val="000000"/>
                </a:solidFill>
              </a:rPr>
              <a:t>(2021-23 data)</a:t>
            </a:r>
          </a:p>
          <a:p>
            <a:pPr lvl="1" hangingPunct="1"/>
            <a:r>
              <a:rPr lang="en-US" sz="4000" dirty="0">
                <a:solidFill>
                  <a:srgbClr val="000000"/>
                </a:solidFill>
              </a:rPr>
              <a:t>Reached our proposal goal for statistics </a:t>
            </a:r>
          </a:p>
          <a:p>
            <a:pPr marL="457200" lvl="1" indent="0" hangingPunct="1">
              <a:buNone/>
            </a:pPr>
            <a:r>
              <a:rPr lang="en-US" sz="4000" dirty="0">
                <a:solidFill>
                  <a:srgbClr val="000000"/>
                </a:solidFill>
              </a:rPr>
              <a:t>   (~21x BNL, ~4x Run-1/2/3)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C04CF9E6-404B-7EBA-9D8C-5FAF795B4729}"/>
              </a:ext>
            </a:extLst>
          </p:cNvPr>
          <p:cNvSpPr txBox="1">
            <a:spLocks/>
          </p:cNvSpPr>
          <p:nvPr/>
        </p:nvSpPr>
        <p:spPr>
          <a:xfrm>
            <a:off x="563206" y="2095790"/>
            <a:ext cx="23164800" cy="855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>
            <a:noAutofit/>
          </a:bodyPr>
          <a:lstStyle>
            <a:lvl1pPr marL="0" marR="0" indent="0" algn="l" defTabSz="642937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ln>
                  <a:noFill/>
                </a:ln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0" marR="0" indent="228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457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685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9144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11430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13716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16002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182880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hangingPunct="1"/>
            <a:r>
              <a:rPr lang="en-US"/>
              <a:t>Data Collection 2018 – 2023</a:t>
            </a:r>
            <a:endParaRPr lang="en-US" dirty="0"/>
          </a:p>
        </p:txBody>
      </p:sp>
      <p:pic>
        <p:nvPicPr>
          <p:cNvPr id="16" name="Picture 15" descr="A graph with numbers and a line&#10;&#10;Description automatically generated">
            <a:extLst>
              <a:ext uri="{FF2B5EF4-FFF2-40B4-BE49-F238E27FC236}">
                <a16:creationId xmlns:a16="http://schemas.microsoft.com/office/drawing/2014/main" id="{01B7D654-DA53-A24F-57A4-8229C98B13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0" t="6276" r="7431" b="6600"/>
          <a:stretch/>
        </p:blipFill>
        <p:spPr>
          <a:xfrm>
            <a:off x="642142" y="3671521"/>
            <a:ext cx="12074791" cy="6732302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7F22956-70B1-AA23-B33A-1C332A2B2AFD}"/>
              </a:ext>
            </a:extLst>
          </p:cNvPr>
          <p:cNvCxnSpPr>
            <a:cxnSpLocks/>
          </p:cNvCxnSpPr>
          <p:nvPr/>
        </p:nvCxnSpPr>
        <p:spPr>
          <a:xfrm>
            <a:off x="8033719" y="3712295"/>
            <a:ext cx="174726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A0F4E88-6220-28F7-3C57-C7073FD3C648}"/>
              </a:ext>
            </a:extLst>
          </p:cNvPr>
          <p:cNvCxnSpPr>
            <a:cxnSpLocks/>
          </p:cNvCxnSpPr>
          <p:nvPr/>
        </p:nvCxnSpPr>
        <p:spPr>
          <a:xfrm>
            <a:off x="1865289" y="4556303"/>
            <a:ext cx="10479111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B7D1304-0E07-1BCC-4B3E-32574027E4E9}"/>
              </a:ext>
            </a:extLst>
          </p:cNvPr>
          <p:cNvSpPr txBox="1"/>
          <p:nvPr/>
        </p:nvSpPr>
        <p:spPr>
          <a:xfrm>
            <a:off x="7095000" y="4094726"/>
            <a:ext cx="1877437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FF0000"/>
                </a:solidFill>
                <a:latin typeface="Helvetica" pitchFamily="2" charset="0"/>
              </a:rPr>
              <a:t>PROPOSAL</a:t>
            </a:r>
          </a:p>
          <a:p>
            <a:pPr algn="l"/>
            <a:r>
              <a:rPr lang="en-US" sz="2400" dirty="0">
                <a:solidFill>
                  <a:srgbClr val="FF0000"/>
                </a:solidFill>
                <a:latin typeface="Helvetica" pitchFamily="2" charset="0"/>
              </a:rPr>
              <a:t>GOAL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E28D3AA-1F59-303F-42CE-E327D5B73D66}"/>
              </a:ext>
            </a:extLst>
          </p:cNvPr>
          <p:cNvSpPr/>
          <p:nvPr/>
        </p:nvSpPr>
        <p:spPr>
          <a:xfrm>
            <a:off x="5510784" y="4135501"/>
            <a:ext cx="6955536" cy="3603137"/>
          </a:xfrm>
          <a:prstGeom prst="roundRect">
            <a:avLst/>
          </a:prstGeom>
          <a:noFill/>
          <a:ln w="57150" cap="flat">
            <a:solidFill>
              <a:srgbClr val="FFFF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600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>
                <a:solidFill>
                  <a:srgbClr val="404040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7841676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FFFFFF"/>
      </a:dk1>
      <a:lt1>
        <a:srgbClr val="0061A8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Reflec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40000"/>
                <a:lumMod val="105000"/>
              </a:schemeClr>
            </a:gs>
            <a:gs pos="41000">
              <a:schemeClr val="phClr">
                <a:tint val="57000"/>
                <a:satMod val="160000"/>
                <a:lumMod val="99000"/>
              </a:schemeClr>
            </a:gs>
            <a:gs pos="100000">
              <a:schemeClr val="phClr">
                <a:tint val="80000"/>
                <a:satMod val="18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15000"/>
                <a:lumMod val="114000"/>
              </a:schemeClr>
            </a:gs>
            <a:gs pos="60000">
              <a:schemeClr val="phClr">
                <a:tint val="100000"/>
                <a:shade val="96000"/>
                <a:satMod val="100000"/>
                <a:lumMod val="108000"/>
              </a:schemeClr>
            </a:gs>
            <a:gs pos="100000">
              <a:schemeClr val="phClr">
                <a:shade val="91000"/>
                <a:sat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50800" dist="31750" dir="5400000" sy="98000" rotWithShape="0">
              <a:srgbClr val="000000">
                <a:alpha val="4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4800000"/>
            </a:lightRig>
          </a:scene3d>
          <a:sp3d prstMaterial="matte">
            <a:bevelT w="25400" h="44450"/>
          </a:sp3d>
        </a:effectStyle>
        <a:effectStyle>
          <a:effectLst>
            <a:reflection blurRad="25400" stA="32000" endPos="28000" dist="8889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508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82D2E6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600" b="0" i="0" u="none" strike="noStrike" cap="none" spc="0" normalizeH="0" baseline="0">
            <a:ln>
              <a:noFill/>
            </a:ln>
            <a:solidFill>
              <a:srgbClr val="404040"/>
            </a:solidFill>
            <a:effectLst/>
            <a:uFill>
              <a:solidFill>
                <a:srgbClr val="404040"/>
              </a:solidFill>
            </a:uFill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82D2E6"/>
          </a:solidFill>
          <a:prstDash val="solid"/>
          <a:round/>
        </a:ln>
        <a:effectLst>
          <a:outerShdw blurRad="63500" dist="254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61A8"/>
            </a:solidFill>
            <a:effectLst/>
            <a:uFill>
              <a:solidFill>
                <a:srgbClr val="074184"/>
              </a:solidFill>
            </a:uFill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82D2E6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600" b="0" i="0" u="none" strike="noStrike" cap="none" spc="0" normalizeH="0" baseline="0">
            <a:ln>
              <a:noFill/>
            </a:ln>
            <a:solidFill>
              <a:srgbClr val="404040"/>
            </a:solidFill>
            <a:effectLst/>
            <a:uFill>
              <a:solidFill>
                <a:srgbClr val="404040"/>
              </a:solidFill>
            </a:uFill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82D2E6"/>
          </a:solidFill>
          <a:prstDash val="solid"/>
          <a:round/>
        </a:ln>
        <a:effectLst>
          <a:outerShdw blurRad="63500" dist="254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61A8"/>
            </a:solidFill>
            <a:effectLst/>
            <a:uFill>
              <a:solidFill>
                <a:srgbClr val="074184"/>
              </a:solidFill>
            </a:uFill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6934</TotalTime>
  <Words>2466</Words>
  <Application>Microsoft Office PowerPoint</Application>
  <PresentationFormat>Custom</PresentationFormat>
  <Paragraphs>451</Paragraphs>
  <Slides>41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7" baseType="lpstr">
      <vt:lpstr>Arial</vt:lpstr>
      <vt:lpstr>Bahnschrift</vt:lpstr>
      <vt:lpstr>Bahnschrift Light</vt:lpstr>
      <vt:lpstr>Calibri</vt:lpstr>
      <vt:lpstr>Cambria Math</vt:lpstr>
      <vt:lpstr>Helvetica</vt:lpstr>
      <vt:lpstr>Helvetica Light</vt:lpstr>
      <vt:lpstr>Helvetica Neue</vt:lpstr>
      <vt:lpstr>Helvetica Neue Light</vt:lpstr>
      <vt:lpstr>Helvetica Neue Medium</vt:lpstr>
      <vt:lpstr>Lucida Grande</vt:lpstr>
      <vt:lpstr>Symbol</vt:lpstr>
      <vt:lpstr>Times New Roman</vt:lpstr>
      <vt:lpstr>Verdana</vt:lpstr>
      <vt:lpstr>Wingdings</vt:lpstr>
      <vt:lpstr>White</vt:lpstr>
      <vt:lpstr>PowerPoint Presentation</vt:lpstr>
      <vt:lpstr>Magnetic Moment</vt:lpstr>
      <vt:lpstr>Magnetic Moment</vt:lpstr>
      <vt:lpstr>SM Calculation of aμ (Muon g-2 Theory Initiative WP20)                                                  Phys. Rept. 887 (2020) 1-166 </vt:lpstr>
      <vt:lpstr>SM Calculation of aμ (Muon g-2 Theory Initiative WP25)                                                 Physics Reports 1143 (2025) 1-158 </vt:lpstr>
      <vt:lpstr>Fermilab Muon g-2 Experiment (E989)</vt:lpstr>
      <vt:lpstr>Fermilab Muon g-2 Experiment (E989)</vt:lpstr>
      <vt:lpstr>Fermilab Muon g-2 Experiment (E989)</vt:lpstr>
      <vt:lpstr>Fermilab Muon g-2 Experiment (E989)</vt:lpstr>
      <vt:lpstr>The Main Idea</vt:lpstr>
      <vt:lpstr>The Key Principles of Storage Ring Muon g-2</vt:lpstr>
      <vt:lpstr>The Key Principles of Storage Ring Muon g-2</vt:lpstr>
      <vt:lpstr>The Key Principles of Storage Ring Muon g-2</vt:lpstr>
      <vt:lpstr>The Key Principles of Storage Ring Muon g-2</vt:lpstr>
      <vt:lpstr>Measuring aμ: Only measure frequencies!</vt:lpstr>
      <vt:lpstr>Polarized Muon Beam </vt:lpstr>
      <vt:lpstr>Magnetic Field</vt:lpstr>
      <vt:lpstr>Beam Injection</vt:lpstr>
      <vt:lpstr>Kick Beam Onto Stable Orbit</vt:lpstr>
      <vt:lpstr>Vertical Focusing with Quadrupoles</vt:lpstr>
      <vt:lpstr>Beam Positions with Trackers</vt:lpstr>
      <vt:lpstr>Measure Positrons with Calorimeters </vt:lpstr>
      <vt:lpstr>Measuring aμ</vt:lpstr>
      <vt:lpstr>Measuring aμ</vt:lpstr>
      <vt:lpstr>Fitting for ω_a</vt:lpstr>
      <vt:lpstr>Fitting for ω_a</vt:lpstr>
      <vt:lpstr>Run 2/3 Uncertainties</vt:lpstr>
      <vt:lpstr>RF Modulation of Electrostatic Quadrupole Fields</vt:lpstr>
      <vt:lpstr>RF Modulation of Electrostatic Quadrupole Fields</vt:lpstr>
      <vt:lpstr>RF Modulation of Electrostatic Quadrupole Fields</vt:lpstr>
      <vt:lpstr>Run 4/5/6 Uncertainties</vt:lpstr>
      <vt:lpstr>Run 4/5/6 Uncertainties</vt:lpstr>
      <vt:lpstr>FINAL FNAL aμ Results</vt:lpstr>
      <vt:lpstr>Consistency Checks</vt:lpstr>
      <vt:lpstr>Consistency Checks</vt:lpstr>
      <vt:lpstr>Consistency Checks</vt:lpstr>
      <vt:lpstr>Conclusion?</vt:lpstr>
      <vt:lpstr>Outlook: Experimental Progress for aμ </vt:lpstr>
      <vt:lpstr>Outlook: More BSM Physics from FNAL Muon g-2</vt:lpstr>
      <vt:lpstr>Acknowledgements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quinn</dc:creator>
  <cp:lastModifiedBy>Gene Quinn</cp:lastModifiedBy>
  <cp:revision>396</cp:revision>
  <dcterms:modified xsi:type="dcterms:W3CDTF">2026-06-08T06:28:30Z</dcterms:modified>
</cp:coreProperties>
</file>