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0" r:id="rId3"/>
    <p:sldId id="264" r:id="rId4"/>
    <p:sldId id="271" r:id="rId5"/>
    <p:sldId id="272" r:id="rId6"/>
    <p:sldId id="263" r:id="rId7"/>
    <p:sldId id="268" r:id="rId8"/>
    <p:sldId id="269" r:id="rId9"/>
    <p:sldId id="257" r:id="rId10"/>
    <p:sldId id="267" r:id="rId11"/>
    <p:sldId id="275" r:id="rId12"/>
    <p:sldId id="276" r:id="rId13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Objects="1"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08303-B6BE-47A8-9C55-4795CB3C8162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15D16-D6E6-4861-AF4A-6E96F16585F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423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1EAF3-9E53-4605-85BF-39DB04257544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E6EB-4391-4E20-89E1-CB20D76A6D8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151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F786E-C761-46A8-A174-061F9C6DCC78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9535-E16E-4320-A306-5F06F8A5663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906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150B2-0DBD-45D1-B22E-C1A93BC247B8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E6F8E-5018-41DD-923E-98E957C4081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494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467CD-5983-47B3-A567-542B0CB5503F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ABB0-36DD-4588-B4F5-13438BC1465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590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BBED9-1B23-4E85-86A8-380155DD6CE2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90697-79CB-4C7F-B87E-019F967DCDA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046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74A16F-016F-4EAD-AC63-BB49715FC899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199A-C8D9-439B-A44E-DEB289E1820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842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19E87-FE81-4E8A-8252-282B73712F0F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AD059-7A72-4DC3-96D0-6D38CEF7796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880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E5B48-996A-43D2-8C92-A2BE1A0CFFEB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2352D-AA20-467A-98B0-ECDEBAD7620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52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D05AE-F40E-4F3E-9C7B-D2C882C01BF5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366D8-61AF-40C0-9F21-D4D30A0600B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3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F1728-6175-451C-B033-0B9C91742687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CFAFA-92D8-4C50-9552-93B47D8AC9E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711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831134-5F9B-4AB1-973F-D4B17C8F59B2}" type="datetime1">
              <a:rPr lang="it-IT" altLang="it-IT"/>
              <a:pPr/>
              <a:t>19/10/2019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5C1C88-19E5-4BF0-AB0E-573646F98671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BOARD/nest_meeting_criticit&#224;%20e%20proposte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DA354-C417-F34D-AB7D-52DDC04E2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32656"/>
            <a:ext cx="9001000" cy="48425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C4FE2-C002-4E4E-AB0F-E892B845050A}"/>
              </a:ext>
            </a:extLst>
          </p:cNvPr>
          <p:cNvSpPr txBox="1"/>
          <p:nvPr/>
        </p:nvSpPr>
        <p:spPr>
          <a:xfrm>
            <a:off x="1089672" y="5193027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Follow Up meeting 21 </a:t>
            </a:r>
            <a:r>
              <a:rPr lang="en-US" sz="3600" dirty="0" err="1"/>
              <a:t>Ottobre</a:t>
            </a:r>
            <a:r>
              <a:rPr lang="en-US" sz="36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2164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magine 6" descr="barra_picco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12"/>
          <p:cNvSpPr txBox="1"/>
          <p:nvPr/>
        </p:nvSpPr>
        <p:spPr>
          <a:xfrm>
            <a:off x="838200" y="309563"/>
            <a:ext cx="7848600" cy="10620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300" b="1" dirty="0">
                <a:solidFill>
                  <a:srgbClr val="AEAEB0"/>
                </a:solidFill>
                <a:cs typeface="Arial" panose="020B0604020202020204" pitchFamily="34" charset="0"/>
              </a:rPr>
              <a:t>COSTI NEST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2993"/>
              </p:ext>
            </p:extLst>
          </p:nvPr>
        </p:nvGraphicFramePr>
        <p:xfrm>
          <a:off x="899592" y="1457351"/>
          <a:ext cx="7787208" cy="2779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4132">
                  <a:extLst>
                    <a:ext uri="{9D8B030D-6E8A-4147-A177-3AD203B41FA5}">
                      <a16:colId xmlns:a16="http://schemas.microsoft.com/office/drawing/2014/main" val="1033423469"/>
                    </a:ext>
                  </a:extLst>
                </a:gridCol>
                <a:gridCol w="3173076">
                  <a:extLst>
                    <a:ext uri="{9D8B030D-6E8A-4147-A177-3AD203B41FA5}">
                      <a16:colId xmlns:a16="http://schemas.microsoft.com/office/drawing/2014/main" val="1444073200"/>
                    </a:ext>
                  </a:extLst>
                </a:gridCol>
              </a:tblGrid>
              <a:tr h="68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ACQUISTI SU FFO NEST E PROGETTI SNS-NEST</a:t>
                      </a:r>
                      <a:endParaRPr lang="it-IT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TOTALE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81898"/>
                  </a:ext>
                </a:extLst>
              </a:tr>
              <a:tr h="692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AZOTO LIQUIDO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140.000 Euro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3086806"/>
                  </a:ext>
                </a:extLst>
              </a:tr>
              <a:tr h="34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TECNICI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65.000 Euro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1755330"/>
                  </a:ext>
                </a:extLst>
              </a:tr>
              <a:tr h="34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ALTRI BENI DI CONSUMO E MAN.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160.000 Euro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4007289"/>
                  </a:ext>
                </a:extLst>
              </a:tr>
              <a:tr h="3463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</a:rPr>
                        <a:t>TOTALE</a:t>
                      </a:r>
                      <a:endParaRPr lang="it-I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365.000 Euro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097527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84685"/>
              </p:ext>
            </p:extLst>
          </p:nvPr>
        </p:nvGraphicFramePr>
        <p:xfrm>
          <a:off x="868896" y="5085184"/>
          <a:ext cx="7787208" cy="913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4132">
                  <a:extLst>
                    <a:ext uri="{9D8B030D-6E8A-4147-A177-3AD203B41FA5}">
                      <a16:colId xmlns:a16="http://schemas.microsoft.com/office/drawing/2014/main" val="773884683"/>
                    </a:ext>
                  </a:extLst>
                </a:gridCol>
                <a:gridCol w="3173076">
                  <a:extLst>
                    <a:ext uri="{9D8B030D-6E8A-4147-A177-3AD203B41FA5}">
                      <a16:colId xmlns:a16="http://schemas.microsoft.com/office/drawing/2014/main" val="1984222055"/>
                    </a:ext>
                  </a:extLst>
                </a:gridCol>
              </a:tblGrid>
              <a:tr h="692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COSTI SNS x NEST (valore/anno)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(portinerie, manutenzioni impianti, manutenzioni accessorie strumenti, pulizie, elettricità, etc.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1.000.000</a:t>
                      </a:r>
                      <a:r>
                        <a:rPr lang="it-IT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Euro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987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9" descr="barra_picc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38200" y="309563"/>
            <a:ext cx="7848600" cy="106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300" b="1" dirty="0">
                <a:solidFill>
                  <a:srgbClr val="AEAEB0"/>
                </a:solidFill>
                <a:cs typeface="Arial" panose="020B0604020202020204" pitchFamily="34" charset="0"/>
              </a:rPr>
              <a:t>«Visibilità» NEST:</a:t>
            </a:r>
          </a:p>
        </p:txBody>
      </p:sp>
      <p:sp>
        <p:nvSpPr>
          <p:cNvPr id="4" name="AutoShape 4" descr="Risultati immagini per ICP-RIE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540833" y="1700808"/>
            <a:ext cx="6135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Day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per tesi al NEST (SNS e UNIPI)</a:t>
            </a:r>
          </a:p>
          <a:p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Call per tesi al NEST (piattaforme social e sito)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9" descr="barra_picc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38200" y="309563"/>
            <a:ext cx="819829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5400" b="1" dirty="0">
                <a:solidFill>
                  <a:srgbClr val="AEAEB0"/>
                </a:solidFill>
                <a:cs typeface="Arial" panose="020B0604020202020204" pitchFamily="34" charset="0"/>
              </a:rPr>
              <a:t>Collaborazioni interne</a:t>
            </a:r>
          </a:p>
        </p:txBody>
      </p:sp>
      <p:sp>
        <p:nvSpPr>
          <p:cNvPr id="4" name="AutoShape 4" descr="Risultati immagini per ICP-RIE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540833" y="1700808"/>
            <a:ext cx="68146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Materiali (grafene, nanofili,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nanoparticelle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Tecniche strumentali </a:t>
            </a:r>
          </a:p>
          <a:p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(EBL, microscopia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fluesrescenza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in vivo, in vitro, etc.)</a:t>
            </a:r>
          </a:p>
          <a:p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Maggiore attenzione alle affiliazioni sui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paper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 </a:t>
            </a:r>
          </a:p>
          <a:p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Collaborare, collaborare, collaborare!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1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9" descr="barra_picc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38200" y="309563"/>
            <a:ext cx="7848600" cy="106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300" b="1" dirty="0">
                <a:solidFill>
                  <a:srgbClr val="AEAEB0"/>
                </a:solidFill>
                <a:cs typeface="Arial" panose="020B0604020202020204" pitchFamily="34" charset="0"/>
              </a:rPr>
              <a:t>Criticità emerse:</a:t>
            </a:r>
          </a:p>
        </p:txBody>
      </p:sp>
      <p:pic>
        <p:nvPicPr>
          <p:cNvPr id="1026" name="Picture 2" descr="http://www.laboratorionest.it/wp-content/uploads/2019/06/HighNano-300x238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8575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208" y="3026787"/>
            <a:ext cx="57807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Strumentazione attuale da rinnovare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Strumentazione da acquisire su progetto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(licenze,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Visibilità NEST (studenti, attività,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Collaborazioni interne (materiali e tecniche)</a:t>
            </a:r>
          </a:p>
        </p:txBody>
      </p:sp>
    </p:spTree>
    <p:extLst>
      <p:ext uri="{BB962C8B-B14F-4D97-AF65-F5344CB8AC3E}">
        <p14:creationId xmlns:p14="http://schemas.microsoft.com/office/powerpoint/2010/main" val="250173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990600" y="1487488"/>
            <a:ext cx="7848600" cy="28315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6600" b="1" dirty="0">
                <a:solidFill>
                  <a:srgbClr val="AEAEB0"/>
                </a:solidFill>
                <a:cs typeface="Arial" panose="020B0604020202020204" pitchFamily="34" charset="0"/>
              </a:rPr>
              <a:t>NEST</a:t>
            </a:r>
          </a:p>
          <a:p>
            <a:pPr algn="r" eaLnBrk="1" hangingPunct="1"/>
            <a:r>
              <a:rPr lang="it-IT" altLang="it-IT" sz="4400" b="1" dirty="0">
                <a:solidFill>
                  <a:srgbClr val="AEAEB0"/>
                </a:solidFill>
                <a:cs typeface="Arial" panose="020B0604020202020204" pitchFamily="34" charset="0"/>
              </a:rPr>
              <a:t>Strumentazione</a:t>
            </a:r>
          </a:p>
          <a:p>
            <a:pPr algn="r" eaLnBrk="1" hangingPunct="1"/>
            <a:endParaRPr lang="it-IT" altLang="it-IT" sz="3400" b="1" dirty="0">
              <a:solidFill>
                <a:srgbClr val="AEAEB0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it-IT" altLang="it-IT" sz="3400" b="1" dirty="0">
                <a:solidFill>
                  <a:srgbClr val="AEAEB0"/>
                </a:solidFill>
                <a:cs typeface="Arial" panose="020B0604020202020204" pitchFamily="34" charset="0"/>
              </a:rPr>
              <a:t>21/10/2019</a:t>
            </a:r>
          </a:p>
        </p:txBody>
      </p:sp>
      <p:pic>
        <p:nvPicPr>
          <p:cNvPr id="13315" name="Immagine 4" descr="ba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9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9" descr="barra_picc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38200" y="309563"/>
            <a:ext cx="7848600" cy="2031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300" b="1" dirty="0">
                <a:solidFill>
                  <a:srgbClr val="AEAEB0"/>
                </a:solidFill>
                <a:cs typeface="Arial" panose="020B0604020202020204" pitchFamily="34" charset="0"/>
              </a:rPr>
              <a:t>Rinnovo strumenti attuali: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2780928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ICP-RIE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EBL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SPUTTERING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Microscopi Confocali</a:t>
            </a:r>
          </a:p>
        </p:txBody>
      </p:sp>
      <p:sp>
        <p:nvSpPr>
          <p:cNvPr id="4" name="AutoShape 4" descr="Risultati immagini per ICP-RIE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3653024" y="1076558"/>
            <a:ext cx="5033776" cy="5565018"/>
            <a:chOff x="3653024" y="1076558"/>
            <a:chExt cx="5033776" cy="5565018"/>
          </a:xfrm>
        </p:grpSpPr>
        <p:pic>
          <p:nvPicPr>
            <p:cNvPr id="3" name="Picture 2" descr="Corial 210Il ICP-RIE etch too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618" y="1076558"/>
              <a:ext cx="2562225" cy="321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3024" y="4247082"/>
              <a:ext cx="2664296" cy="23944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32240" y="5229200"/>
              <a:ext cx="195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≥ 300 </a:t>
              </a:r>
              <a:r>
                <a:rPr lang="it-IT" dirty="0" err="1"/>
                <a:t>kEuro</a:t>
              </a:r>
              <a:endParaRPr lang="it-IT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5895" y="1903517"/>
            <a:ext cx="3980905" cy="3095205"/>
            <a:chOff x="4705895" y="1903517"/>
            <a:chExt cx="3980905" cy="3095205"/>
          </a:xfrm>
        </p:grpSpPr>
        <p:pic>
          <p:nvPicPr>
            <p:cNvPr id="1030" name="Picture 6" descr="Risultati immagini per Raith voyag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895" y="1903517"/>
              <a:ext cx="3980905" cy="265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410019" y="4629390"/>
              <a:ext cx="195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≥ 1 </a:t>
              </a:r>
              <a:r>
                <a:rPr lang="it-IT" dirty="0" err="1"/>
                <a:t>MEuro</a:t>
              </a:r>
              <a:endParaRPr lang="it-IT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03160" y="1623701"/>
            <a:ext cx="3084139" cy="3764662"/>
            <a:chOff x="4303160" y="1623701"/>
            <a:chExt cx="3084139" cy="37646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3160" y="1623701"/>
              <a:ext cx="3084139" cy="33467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32739" y="5019031"/>
              <a:ext cx="195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≥ 200 </a:t>
              </a:r>
              <a:r>
                <a:rPr lang="it-IT" dirty="0" err="1"/>
                <a:t>kEuro</a:t>
              </a:r>
              <a:endParaRPr lang="it-IT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1490501" y="2816486"/>
            <a:ext cx="921259" cy="29990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300 k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045462" y="3122239"/>
            <a:ext cx="2458031" cy="29990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 M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110663" y="3429967"/>
            <a:ext cx="732848" cy="29990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200 k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038468" y="3729385"/>
            <a:ext cx="1264692" cy="29990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500 k</a:t>
            </a:r>
          </a:p>
        </p:txBody>
      </p:sp>
    </p:spTree>
    <p:extLst>
      <p:ext uri="{BB962C8B-B14F-4D97-AF65-F5344CB8AC3E}">
        <p14:creationId xmlns:p14="http://schemas.microsoft.com/office/powerpoint/2010/main" val="27654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9" descr="barra_picc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38200" y="309563"/>
            <a:ext cx="7848600" cy="106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300" b="1" dirty="0">
                <a:solidFill>
                  <a:srgbClr val="AEAEB0"/>
                </a:solidFill>
                <a:cs typeface="Arial" panose="020B0604020202020204" pitchFamily="34" charset="0"/>
              </a:rPr>
              <a:t>Nuovi «strumenti»: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2780928"/>
            <a:ext cx="43720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ELLISSOMETRO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RISORSE DI CALCOLO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«PIATTAFORMA» x STRUMENTI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CISUP</a:t>
            </a:r>
          </a:p>
        </p:txBody>
      </p:sp>
      <p:sp>
        <p:nvSpPr>
          <p:cNvPr id="4" name="AutoShape 4" descr="Risultati immagini per ICP-RIE OX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ight Arrow 11"/>
          <p:cNvSpPr/>
          <p:nvPr/>
        </p:nvSpPr>
        <p:spPr>
          <a:xfrm>
            <a:off x="1038506" y="2805542"/>
            <a:ext cx="1209291" cy="29990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650 k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490127" y="3142742"/>
            <a:ext cx="353681" cy="29990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" dirty="0"/>
              <a:t>60 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268760"/>
            <a:ext cx="4498050" cy="39501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1800" y="3847846"/>
            <a:ext cx="62536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Sistema CNR</a:t>
            </a:r>
            <a:endParaRPr lang="it-IT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UNECS-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76" y="1268760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515790"/>
            <a:ext cx="92041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«PIATTAFORMA» : </a:t>
            </a: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concordare caratteristiche e tipologia strumenti con PI e BOARD NEST</a:t>
            </a:r>
          </a:p>
          <a:p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prima di sottomettere progetti che prevedano nuova strumentazione</a:t>
            </a:r>
            <a:endParaRPr lang="it-IT" sz="1600" dirty="0"/>
          </a:p>
        </p:txBody>
      </p:sp>
      <p:sp>
        <p:nvSpPr>
          <p:cNvPr id="5" name="Rectangle 4"/>
          <p:cNvSpPr/>
          <p:nvPr/>
        </p:nvSpPr>
        <p:spPr>
          <a:xfrm>
            <a:off x="-11607" y="5146458"/>
            <a:ext cx="796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CISUP: Centro grandi strumenti UNIPI a cui ci è stato chiesto di aderire</a:t>
            </a:r>
          </a:p>
        </p:txBody>
      </p:sp>
    </p:spTree>
    <p:extLst>
      <p:ext uri="{BB962C8B-B14F-4D97-AF65-F5344CB8AC3E}">
        <p14:creationId xmlns:p14="http://schemas.microsoft.com/office/powerpoint/2010/main" val="27138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990600" y="1487488"/>
            <a:ext cx="7848600" cy="28315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6600" b="1" dirty="0">
                <a:solidFill>
                  <a:srgbClr val="AEAEB0"/>
                </a:solidFill>
                <a:cs typeface="Arial" panose="020B0604020202020204" pitchFamily="34" charset="0"/>
              </a:rPr>
              <a:t>NEST</a:t>
            </a:r>
          </a:p>
          <a:p>
            <a:pPr algn="r" eaLnBrk="1" hangingPunct="1"/>
            <a:r>
              <a:rPr lang="it-IT" altLang="it-IT" sz="4400" b="1" dirty="0">
                <a:solidFill>
                  <a:srgbClr val="AEAEB0"/>
                </a:solidFill>
                <a:cs typeface="Arial" panose="020B0604020202020204" pitchFamily="34" charset="0"/>
              </a:rPr>
              <a:t>Aggiornamenti II Lotto</a:t>
            </a:r>
          </a:p>
          <a:p>
            <a:pPr algn="r" eaLnBrk="1" hangingPunct="1"/>
            <a:endParaRPr lang="it-IT" altLang="it-IT" sz="3400" b="1" dirty="0">
              <a:solidFill>
                <a:srgbClr val="AEAEB0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it-IT" altLang="it-IT" sz="3400" b="1" dirty="0">
                <a:solidFill>
                  <a:srgbClr val="AEAEB0"/>
                </a:solidFill>
                <a:cs typeface="Arial" panose="020B0604020202020204" pitchFamily="34" charset="0"/>
              </a:rPr>
              <a:t>21/10/2019</a:t>
            </a:r>
          </a:p>
        </p:txBody>
      </p:sp>
      <p:pic>
        <p:nvPicPr>
          <p:cNvPr id="13315" name="Immagine 4" descr="ba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56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9" descr="barra_picc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38200" y="309563"/>
            <a:ext cx="7848600" cy="10620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300" b="1" dirty="0">
                <a:solidFill>
                  <a:srgbClr val="AEAEB0"/>
                </a:solidFill>
                <a:cs typeface="Arial" panose="020B0604020202020204" pitchFamily="34" charset="0"/>
              </a:rPr>
              <a:t>Spazi </a:t>
            </a:r>
            <a:r>
              <a:rPr lang="it-IT" altLang="it-IT" sz="6300" b="1" dirty="0" err="1">
                <a:solidFill>
                  <a:srgbClr val="AEAEB0"/>
                </a:solidFill>
                <a:cs typeface="Arial" panose="020B0604020202020204" pitchFamily="34" charset="0"/>
              </a:rPr>
              <a:t>disponbili</a:t>
            </a:r>
            <a:endParaRPr lang="it-IT" altLang="it-IT" sz="6300" b="1" dirty="0">
              <a:solidFill>
                <a:srgbClr val="AEAEB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656382"/>
            <a:ext cx="75232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n. 11 nuovi Lab piano terra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n. 5 Lab già in uso (0.7, 0.8, 0.9, 0.12, 0.13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n. 6 Lab in corso di allaccio impianti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99" y="3212976"/>
            <a:ext cx="8511901" cy="18154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50741" y="2035809"/>
            <a:ext cx="6565676" cy="2207581"/>
            <a:chOff x="1750741" y="2035809"/>
            <a:chExt cx="6565676" cy="2207581"/>
          </a:xfrm>
        </p:grpSpPr>
        <p:sp>
          <p:nvSpPr>
            <p:cNvPr id="5" name="Freeform 4"/>
            <p:cNvSpPr/>
            <p:nvPr/>
          </p:nvSpPr>
          <p:spPr>
            <a:xfrm>
              <a:off x="1750741" y="3679902"/>
              <a:ext cx="568713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71494" y="3679901"/>
              <a:ext cx="568713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84024" y="3678477"/>
              <a:ext cx="496705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76056" y="3708131"/>
              <a:ext cx="496705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07763" y="3730433"/>
              <a:ext cx="496705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56377" y="2035809"/>
              <a:ext cx="360040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1640" y="2548766"/>
            <a:ext cx="6253545" cy="1722028"/>
            <a:chOff x="1331640" y="2548766"/>
            <a:chExt cx="6253545" cy="1722028"/>
          </a:xfrm>
        </p:grpSpPr>
        <p:sp>
          <p:nvSpPr>
            <p:cNvPr id="14" name="Freeform 13"/>
            <p:cNvSpPr/>
            <p:nvPr/>
          </p:nvSpPr>
          <p:spPr>
            <a:xfrm>
              <a:off x="3503031" y="3708131"/>
              <a:ext cx="496705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31640" y="3636123"/>
              <a:ext cx="366495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05882" y="3739334"/>
              <a:ext cx="494617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13687" y="3717032"/>
              <a:ext cx="494617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370484" y="3757837"/>
              <a:ext cx="214701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05352" y="2548766"/>
              <a:ext cx="366495" cy="512957"/>
            </a:xfrm>
            <a:custGeom>
              <a:avLst/>
              <a:gdLst>
                <a:gd name="connsiteX0" fmla="*/ 0 w 568713"/>
                <a:gd name="connsiteY0" fmla="*/ 0 h 512957"/>
                <a:gd name="connsiteX1" fmla="*/ 568713 w 568713"/>
                <a:gd name="connsiteY1" fmla="*/ 11152 h 512957"/>
                <a:gd name="connsiteX2" fmla="*/ 568713 w 568713"/>
                <a:gd name="connsiteY2" fmla="*/ 512957 h 512957"/>
                <a:gd name="connsiteX3" fmla="*/ 11152 w 568713"/>
                <a:gd name="connsiteY3" fmla="*/ 490654 h 512957"/>
                <a:gd name="connsiteX4" fmla="*/ 0 w 568713"/>
                <a:gd name="connsiteY4" fmla="*/ 0 h 5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13" h="512957">
                  <a:moveTo>
                    <a:pt x="0" y="0"/>
                  </a:moveTo>
                  <a:lnTo>
                    <a:pt x="568713" y="11152"/>
                  </a:lnTo>
                  <a:lnTo>
                    <a:pt x="568713" y="512957"/>
                  </a:lnTo>
                  <a:lnTo>
                    <a:pt x="11152" y="490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754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9" descr="barra_picc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4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38200" y="309563"/>
            <a:ext cx="8305800" cy="106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300" b="1" dirty="0">
                <a:solidFill>
                  <a:srgbClr val="AEAEB0"/>
                </a:solidFill>
                <a:cs typeface="Arial" panose="020B0604020202020204" pitchFamily="34" charset="0"/>
              </a:rPr>
              <a:t>Stato attuale impianti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2276872"/>
            <a:ext cx="451655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Volumi di ricambio aria;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Umidificazione;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Gestione T e 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2139847" y="4725144"/>
            <a:ext cx="496802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Dimensionamenti elettrici;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Perdita impianti gas;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CasellaDiTesto 8"/>
          <p:cNvSpPr txBox="1"/>
          <p:nvPr/>
        </p:nvSpPr>
        <p:spPr>
          <a:xfrm>
            <a:off x="432365" y="1507431"/>
            <a:ext cx="83058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400" b="1" dirty="0">
                <a:solidFill>
                  <a:srgbClr val="AEAEB0"/>
                </a:solidFill>
                <a:cs typeface="Arial" panose="020B0604020202020204" pitchFamily="34" charset="0"/>
              </a:rPr>
              <a:t>Impianti II Lotto:</a:t>
            </a:r>
            <a:endParaRPr lang="it-IT" altLang="it-IT" sz="6300" b="1" dirty="0">
              <a:solidFill>
                <a:srgbClr val="AEAEB0"/>
              </a:solidFill>
              <a:cs typeface="Arial" panose="020B0604020202020204" pitchFamily="34" charset="0"/>
            </a:endParaRPr>
          </a:p>
        </p:txBody>
      </p:sp>
      <p:sp>
        <p:nvSpPr>
          <p:cNvPr id="8" name="CasellaDiTesto 8"/>
          <p:cNvSpPr txBox="1"/>
          <p:nvPr/>
        </p:nvSpPr>
        <p:spPr>
          <a:xfrm>
            <a:off x="419100" y="3845015"/>
            <a:ext cx="83058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400" b="1" dirty="0">
                <a:solidFill>
                  <a:srgbClr val="AEAEB0"/>
                </a:solidFill>
                <a:cs typeface="Arial" panose="020B0604020202020204" pitchFamily="34" charset="0"/>
              </a:rPr>
              <a:t>Impianti singoli lab:</a:t>
            </a:r>
            <a:endParaRPr lang="it-IT" altLang="it-IT" sz="6300" b="1" dirty="0">
              <a:solidFill>
                <a:srgbClr val="AEAEB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990600" y="1487488"/>
            <a:ext cx="7848600" cy="350865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6600" b="1" dirty="0">
                <a:solidFill>
                  <a:srgbClr val="AEAEB0"/>
                </a:solidFill>
                <a:cs typeface="Arial" panose="020B0604020202020204" pitchFamily="34" charset="0"/>
              </a:rPr>
              <a:t>SNS-NEST</a:t>
            </a:r>
          </a:p>
          <a:p>
            <a:pPr algn="r" eaLnBrk="1" hangingPunct="1"/>
            <a:r>
              <a:rPr lang="it-IT" altLang="it-IT" sz="4400" b="1" dirty="0">
                <a:solidFill>
                  <a:srgbClr val="AEAEB0"/>
                </a:solidFill>
                <a:cs typeface="Arial" panose="020B0604020202020204" pitchFamily="34" charset="0"/>
              </a:rPr>
              <a:t>Spese consumabili e manutenzioni</a:t>
            </a:r>
          </a:p>
          <a:p>
            <a:pPr algn="r" eaLnBrk="1" hangingPunct="1"/>
            <a:endParaRPr lang="it-IT" altLang="it-IT" sz="3400" b="1" dirty="0">
              <a:solidFill>
                <a:srgbClr val="AEAEB0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it-IT" altLang="it-IT" sz="3400" b="1" dirty="0">
                <a:solidFill>
                  <a:srgbClr val="AEAEB0"/>
                </a:solidFill>
                <a:cs typeface="Arial" panose="020B0604020202020204" pitchFamily="34" charset="0"/>
              </a:rPr>
              <a:t>21/10/2019</a:t>
            </a:r>
          </a:p>
        </p:txBody>
      </p:sp>
      <p:pic>
        <p:nvPicPr>
          <p:cNvPr id="13315" name="Immagine 4" descr="ba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320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scuola normale superiore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chiara spinelli</dc:creator>
  <cp:lastModifiedBy>Paskelius</cp:lastModifiedBy>
  <cp:revision>50</cp:revision>
  <dcterms:created xsi:type="dcterms:W3CDTF">2010-04-29T09:13:13Z</dcterms:created>
  <dcterms:modified xsi:type="dcterms:W3CDTF">2019-10-19T15:02:30Z</dcterms:modified>
</cp:coreProperties>
</file>