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" name="Shape 1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olo Testo"/>
          <p:cNvSpPr txBox="1"/>
          <p:nvPr>
            <p:ph type="title"/>
          </p:nvPr>
        </p:nvSpPr>
        <p:spPr>
          <a:xfrm>
            <a:off x="8962" y="933484"/>
            <a:ext cx="9135039" cy="1995067"/>
          </a:xfrm>
          <a:prstGeom prst="rect">
            <a:avLst/>
          </a:prstGeom>
        </p:spPr>
        <p:txBody>
          <a:bodyPr/>
          <a:lstStyle>
            <a:lvl1pPr>
              <a:defRPr sz="4600"/>
            </a:lvl1pPr>
          </a:lstStyle>
          <a:p>
            <a:pPr/>
            <a:r>
              <a:t>Titolo Testo</a:t>
            </a:r>
          </a:p>
        </p:txBody>
      </p:sp>
      <p:sp>
        <p:nvSpPr>
          <p:cNvPr id="93" name="Numero diapositiva"/>
          <p:cNvSpPr txBox="1"/>
          <p:nvPr>
            <p:ph type="sldNum" sz="quarter" idx="2"/>
          </p:nvPr>
        </p:nvSpPr>
        <p:spPr>
          <a:xfrm>
            <a:off x="8466797" y="6437543"/>
            <a:ext cx="220003" cy="2059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1800"/>
            </a:lvl1pPr>
            <a:lvl2pPr marL="0" indent="342900">
              <a:buSzTx/>
              <a:buFontTx/>
              <a:buNone/>
              <a:defRPr b="1" sz="1800"/>
            </a:lvl2pPr>
            <a:lvl3pPr marL="0" indent="685800">
              <a:buSzTx/>
              <a:buFontTx/>
              <a:buNone/>
              <a:defRPr b="1" sz="1800"/>
            </a:lvl3pPr>
            <a:lvl4pPr marL="0" indent="1028700">
              <a:buSzTx/>
              <a:buFontTx/>
              <a:buNone/>
              <a:defRPr b="1" sz="1800"/>
            </a:lvl4pPr>
            <a:lvl5pPr marL="0" indent="1371600">
              <a:buSzTx/>
              <a:buFontTx/>
              <a:buNone/>
              <a:defRPr b="1" sz="1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egnaposto testo 4"/>
          <p:cNvSpPr/>
          <p:nvPr>
            <p:ph type="body" sz="quarter" idx="21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1800"/>
            </a:pPr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2" indent="-195942">
              <a:defRPr sz="2400"/>
            </a:lvl2pPr>
            <a:lvl3pPr marL="914400" indent="-228600">
              <a:defRPr sz="2400"/>
            </a:lvl3pPr>
            <a:lvl4pPr marL="1303019" indent="-274319">
              <a:defRPr sz="2400"/>
            </a:lvl4pPr>
            <a:lvl5pPr marL="1645920" indent="-274320"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egnaposto testo 3"/>
          <p:cNvSpPr/>
          <p:nvPr>
            <p:ph type="body" sz="quarter" idx="21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/>
            </a:pPr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Segnaposto immagine 2"/>
          <p:cNvSpPr/>
          <p:nvPr>
            <p:ph type="pic" sz="half" idx="2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8295347" y="6435957"/>
            <a:ext cx="220003" cy="20591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485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914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343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772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201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9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Relationship Id="rId3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LHCb.jpg" descr="LHC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9144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L’esperimento LHCb"/>
          <p:cNvSpPr txBox="1"/>
          <p:nvPr>
            <p:ph type="title"/>
          </p:nvPr>
        </p:nvSpPr>
        <p:spPr>
          <a:xfrm>
            <a:off x="246077" y="6782"/>
            <a:ext cx="9135038" cy="11079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L’esperimento LHCb</a:t>
            </a:r>
          </a:p>
        </p:txBody>
      </p:sp>
      <p:sp>
        <p:nvSpPr>
          <p:cNvPr id="104" name="Tommaso Pajero…"/>
          <p:cNvSpPr txBox="1"/>
          <p:nvPr/>
        </p:nvSpPr>
        <p:spPr>
          <a:xfrm>
            <a:off x="6446658" y="5550313"/>
            <a:ext cx="2498685" cy="1096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2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Nico Kleijne</a:t>
            </a:r>
          </a:p>
          <a:p>
            <a:pPr>
              <a:defRPr sz="22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SNS &amp; INFN, Pisa</a:t>
            </a:r>
            <a:endParaRPr b="1">
              <a:latin typeface="+mj-lt"/>
              <a:ea typeface="+mj-ea"/>
              <a:cs typeface="+mj-cs"/>
              <a:sym typeface="Calibri"/>
            </a:endParaRPr>
          </a:p>
          <a:p>
            <a:pPr>
              <a:defRPr sz="22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Pisa, 24 maggio 2022</a:t>
            </a:r>
          </a:p>
        </p:txBody>
      </p:sp>
      <p:sp>
        <p:nvSpPr>
          <p:cNvPr id="105" name="Segnaposto numero diapositiva 1"/>
          <p:cNvSpPr txBox="1"/>
          <p:nvPr>
            <p:ph type="sldNum" sz="quarter" idx="2"/>
          </p:nvPr>
        </p:nvSpPr>
        <p:spPr>
          <a:xfrm>
            <a:off x="8524728" y="6437543"/>
            <a:ext cx="162072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HCb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LHCb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8658604" y="6589761"/>
            <a:ext cx="220003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32230"/>
            <a:ext cx="9144000" cy="4881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808" y="1219867"/>
            <a:ext cx="7699466" cy="5411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Particelle cariche"/>
          <p:cNvSpPr txBox="1"/>
          <p:nvPr>
            <p:ph type="title"/>
          </p:nvPr>
        </p:nvSpPr>
        <p:spPr>
          <a:xfrm>
            <a:off x="471808" y="9089"/>
            <a:ext cx="7886701" cy="906544"/>
          </a:xfrm>
          <a:prstGeom prst="rect">
            <a:avLst/>
          </a:prstGeom>
        </p:spPr>
        <p:txBody>
          <a:bodyPr/>
          <a:lstStyle/>
          <a:p>
            <a:pPr/>
            <a:r>
              <a:t>Particelle cariche</a:t>
            </a:r>
          </a:p>
        </p:txBody>
      </p:sp>
      <p:sp>
        <p:nvSpPr>
          <p:cNvPr id="165" name="Rilasciano dell’energia (luce, ionizzazione ecc.) quando passano attraverso la materia -&gt; “tracce”;…"/>
          <p:cNvSpPr txBox="1"/>
          <p:nvPr>
            <p:ph type="body" sz="quarter" idx="1"/>
          </p:nvPr>
        </p:nvSpPr>
        <p:spPr>
          <a:xfrm>
            <a:off x="458355" y="875945"/>
            <a:ext cx="8425772" cy="147181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332611" indent="-332611" defTabSz="443483">
              <a:defRPr sz="1900"/>
            </a:pPr>
            <a:r>
              <a:t>Rilasciano dell’energia (ionizzazione, luce ecc.) quando passano attraverso la materia -&gt; «tracce»</a:t>
            </a:r>
          </a:p>
          <a:p>
            <a:pPr marL="332611" indent="-332611" defTabSz="443483">
              <a:defRPr sz="1900"/>
            </a:pPr>
            <a:r>
              <a:t>rivelatori (sottili!) di silicio per alta risoluzione - </a:t>
            </a:r>
            <a:r>
              <a:rPr i="1"/>
              <a:t>pixel</a:t>
            </a:r>
            <a:r>
              <a:t> o </a:t>
            </a:r>
            <a:r>
              <a:rPr i="1"/>
              <a:t>strip</a:t>
            </a:r>
          </a:p>
          <a:p>
            <a:pPr marL="332611" indent="-332611" defTabSz="443483">
              <a:defRPr sz="1900"/>
            </a:pPr>
            <a:r>
              <a:t>gas altrove (raccolgo la carica di ionizzazione con un catodo e un anodo)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8658604" y="6589761"/>
            <a:ext cx="220003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5532" y="3738681"/>
            <a:ext cx="4155753" cy="278478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interazione…"/>
          <p:cNvSpPr txBox="1"/>
          <p:nvPr/>
        </p:nvSpPr>
        <p:spPr>
          <a:xfrm>
            <a:off x="238460" y="3600559"/>
            <a:ext cx="1169115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>
                <a:solidFill>
                  <a:schemeClr val="accent4"/>
                </a:solidFill>
              </a:defRPr>
            </a:pPr>
            <a:r>
              <a:t>interazione</a:t>
            </a:r>
          </a:p>
          <a:p>
            <a:pPr>
              <a:defRPr b="1">
                <a:solidFill>
                  <a:schemeClr val="accent4"/>
                </a:solidFill>
              </a:defRPr>
            </a:pPr>
            <a:r>
              <a:t>pp</a:t>
            </a:r>
          </a:p>
        </p:txBody>
      </p:sp>
      <p:sp>
        <p:nvSpPr>
          <p:cNvPr id="169" name="Line"/>
          <p:cNvSpPr/>
          <p:nvPr/>
        </p:nvSpPr>
        <p:spPr>
          <a:xfrm>
            <a:off x="665530" y="4008709"/>
            <a:ext cx="546323" cy="546323"/>
          </a:xfrm>
          <a:prstGeom prst="line">
            <a:avLst/>
          </a:prstGeom>
          <a:ln w="25400">
            <a:solidFill>
              <a:schemeClr val="accent4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585" y="429208"/>
            <a:ext cx="8535994" cy="599958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Magne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Magnete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8658604" y="6589761"/>
            <a:ext cx="220003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06900" y="1219493"/>
            <a:ext cx="4332653" cy="3492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879" y="1608636"/>
            <a:ext cx="1710977" cy="1665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665" y="4826760"/>
            <a:ext cx="2176907" cy="1665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536"/>
            <a:ext cx="9144000" cy="642692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raiettoria delle particelle carich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8055">
              <a:defRPr sz="4100"/>
            </a:lvl1pPr>
          </a:lstStyle>
          <a:p>
            <a:pPr/>
            <a:r>
              <a:t>Traiettoria delle particelle cariche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8751813" y="6578833"/>
            <a:ext cx="220003" cy="205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6638" y="1625402"/>
            <a:ext cx="4055557" cy="3050235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Rounded Rectangle"/>
          <p:cNvSpPr/>
          <p:nvPr/>
        </p:nvSpPr>
        <p:spPr>
          <a:xfrm>
            <a:off x="3459917" y="2755900"/>
            <a:ext cx="1073424" cy="2363157"/>
          </a:xfrm>
          <a:prstGeom prst="roundRect">
            <a:avLst>
              <a:gd name="adj" fmla="val 17747"/>
            </a:avLst>
          </a:prstGeom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83" name="Rounded Rectangle"/>
          <p:cNvSpPr/>
          <p:nvPr/>
        </p:nvSpPr>
        <p:spPr>
          <a:xfrm>
            <a:off x="1721629" y="3246713"/>
            <a:ext cx="480621" cy="1633200"/>
          </a:xfrm>
          <a:prstGeom prst="roundRect">
            <a:avLst>
              <a:gd name="adj" fmla="val 27393"/>
            </a:avLst>
          </a:prstGeom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84" name="Rounded Rectangle"/>
          <p:cNvSpPr/>
          <p:nvPr/>
        </p:nvSpPr>
        <p:spPr>
          <a:xfrm>
            <a:off x="597788" y="3483435"/>
            <a:ext cx="1011105" cy="1078159"/>
          </a:xfrm>
          <a:prstGeom prst="roundRect">
            <a:avLst>
              <a:gd name="adj" fmla="val 13021"/>
            </a:avLst>
          </a:prstGeom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E le altre proprietà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 le altre proprietà?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8752013" y="6579691"/>
            <a:ext cx="220003" cy="205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9504" y="1366422"/>
            <a:ext cx="3403602" cy="5003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ivelatori Čerenko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Rivelatori Čerenkov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8761213" y="6582311"/>
            <a:ext cx="220004" cy="205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2" name="cherenkov_1.jpg" descr="cherenkov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80" y="1342644"/>
            <a:ext cx="3637002" cy="4779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2129" y="1342644"/>
            <a:ext cx="3153237" cy="268609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CasellaDiTesto 5"/>
          <p:cNvSpPr txBox="1"/>
          <p:nvPr/>
        </p:nvSpPr>
        <p:spPr>
          <a:xfrm>
            <a:off x="4716043" y="4028735"/>
            <a:ext cx="4136431" cy="1523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Se </a:t>
            </a:r>
            <a14:m>
              <m:oMath>
                <m:r>
                  <m:rPr>
                    <m:sty m:val="p"/>
                  </m:rP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f>
                  <m:fPr>
                    <m:ctrlP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num>
                  <m:den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den>
                </m:f>
                <m: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emissione di luce </a:t>
            </a:r>
            <a:r>
              <a:t>Čerenkov con angolo di emissione </a:t>
            </a:r>
            <a14:m>
              <m:oMath>
                <m: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𝜃</m:t>
                </m:r>
                <m: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func>
                  <m:funcPr>
                    <m:ctrlP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</m:funcPr>
                  <m:fName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e>
                      <m:sup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fName>
                  <m:e>
                    <m:f>
                      <m:fPr>
                        <m:ctrlP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e>
                </m:func>
              </m:oMath>
            </a14:m>
            <a:r>
              <a:t> </a:t>
            </a:r>
            <a:endParaRPr sz="1887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uppo 3"/>
          <p:cNvGrpSpPr/>
          <p:nvPr/>
        </p:nvGrpSpPr>
        <p:grpSpPr>
          <a:xfrm>
            <a:off x="-9110" y="136523"/>
            <a:ext cx="9144001" cy="6642464"/>
            <a:chOff x="0" y="0"/>
            <a:chExt cx="9144000" cy="6642462"/>
          </a:xfrm>
        </p:grpSpPr>
        <p:pic>
          <p:nvPicPr>
            <p:cNvPr id="19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144000" cy="6642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Rounded Rectangle"/>
            <p:cNvSpPr/>
            <p:nvPr/>
          </p:nvSpPr>
          <p:spPr>
            <a:xfrm>
              <a:off x="1272662" y="2837543"/>
              <a:ext cx="883680" cy="1933295"/>
            </a:xfrm>
            <a:prstGeom prst="roundRect">
              <a:avLst>
                <a:gd name="adj" fmla="val 17064"/>
              </a:avLst>
            </a:prstGeom>
            <a:noFill/>
            <a:ln w="50800" cap="flat">
              <a:solidFill>
                <a:schemeClr val="accent4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" name="Rounded Rectangle"/>
            <p:cNvSpPr/>
            <p:nvPr/>
          </p:nvSpPr>
          <p:spPr>
            <a:xfrm>
              <a:off x="4113869" y="2204934"/>
              <a:ext cx="1042350" cy="3066169"/>
            </a:xfrm>
            <a:prstGeom prst="roundRect">
              <a:avLst>
                <a:gd name="adj" fmla="val 17064"/>
              </a:avLst>
            </a:prstGeom>
            <a:noFill/>
            <a:ln w="50800" cap="flat">
              <a:solidFill>
                <a:schemeClr val="accent4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0" name="Rivelatori Čerenko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Rivelatori Čerenkov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01" name="Slide Number"/>
          <p:cNvSpPr txBox="1"/>
          <p:nvPr>
            <p:ph type="sldNum" sz="quarter" idx="2"/>
          </p:nvPr>
        </p:nvSpPr>
        <p:spPr>
          <a:xfrm>
            <a:off x="8757460" y="6582312"/>
            <a:ext cx="220004" cy="205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1546" y="365125"/>
            <a:ext cx="3818907" cy="2837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57243" y="3932902"/>
            <a:ext cx="3877646" cy="2559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alorimetri (= misurare l’energia)"/>
          <p:cNvSpPr txBox="1"/>
          <p:nvPr>
            <p:ph type="title"/>
          </p:nvPr>
        </p:nvSpPr>
        <p:spPr>
          <a:xfrm>
            <a:off x="490999" y="9122"/>
            <a:ext cx="7886701" cy="1325563"/>
          </a:xfrm>
          <a:prstGeom prst="rect">
            <a:avLst/>
          </a:prstGeom>
        </p:spPr>
        <p:txBody>
          <a:bodyPr/>
          <a:lstStyle>
            <a:lvl1pPr defTabSz="452627"/>
          </a:lstStyle>
          <a:p>
            <a:pPr/>
            <a:r>
              <a:t>Calorimetri (= misurare l’energia)</a:t>
            </a:r>
          </a:p>
        </p:txBody>
      </p:sp>
      <p:sp>
        <p:nvSpPr>
          <p:cNvPr id="206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8672" y="953186"/>
            <a:ext cx="4020713" cy="2748102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Passaggio attraverso la materia…"/>
          <p:cNvSpPr txBox="1"/>
          <p:nvPr/>
        </p:nvSpPr>
        <p:spPr>
          <a:xfrm>
            <a:off x="300357" y="1713522"/>
            <a:ext cx="5519793" cy="692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100"/>
            </a:pPr>
            <a:r>
              <a:t>Passaggio attraverso la materia</a:t>
            </a:r>
          </a:p>
          <a:p>
            <a:pPr>
              <a:defRPr sz="2100"/>
            </a:pPr>
            <a:r>
              <a:t>-&gt; parte dell’energia in nuove particelle</a:t>
            </a:r>
          </a:p>
        </p:txBody>
      </p:sp>
      <p:sp>
        <p:nvSpPr>
          <p:cNvPr id="209" name="Interazione elettromagnetica (≈ Z2)…"/>
          <p:cNvSpPr txBox="1"/>
          <p:nvPr/>
        </p:nvSpPr>
        <p:spPr>
          <a:xfrm>
            <a:off x="5281114" y="3691821"/>
            <a:ext cx="4020713" cy="155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solidFill>
                  <a:srgbClr val="3785CC"/>
                </a:solidFill>
              </a:defRPr>
            </a:pPr>
            <a:r>
              <a:t>Interazione elettromagnetica</a:t>
            </a:r>
            <a:r>
              <a:rPr b="0"/>
              <a:t> (≈ Z</a:t>
            </a:r>
            <a:r>
              <a:rPr b="0" baseline="31999"/>
              <a:t>2</a:t>
            </a:r>
            <a:r>
              <a:rPr b="0"/>
              <a:t>)</a:t>
            </a:r>
          </a:p>
          <a:p>
            <a:pPr>
              <a:defRPr sz="2000">
                <a:solidFill>
                  <a:srgbClr val="3785CC"/>
                </a:solidFill>
              </a:defRPr>
            </a:pPr>
            <a:r>
              <a:t>e</a:t>
            </a:r>
            <a:r>
              <a:rPr baseline="31999"/>
              <a:t>-</a:t>
            </a:r>
            <a:r>
              <a:t>, γ</a:t>
            </a:r>
          </a:p>
          <a:p>
            <a:pPr>
              <a:defRPr sz="2000">
                <a:solidFill>
                  <a:srgbClr val="3785CC"/>
                </a:solidFill>
              </a:defRPr>
            </a:pPr>
            <a:r>
              <a:t>e</a:t>
            </a:r>
            <a:r>
              <a:rPr baseline="31999"/>
              <a:t>-</a:t>
            </a:r>
            <a:r>
              <a:t> hanno massa molto più piccola delle altre particelle</a:t>
            </a:r>
          </a:p>
          <a:p>
            <a:pPr>
              <a:defRPr sz="2000">
                <a:solidFill>
                  <a:srgbClr val="3785CC"/>
                </a:solidFill>
              </a:defRPr>
            </a:pPr>
            <a:r>
              <a:t>-&gt; interagiscono con e</a:t>
            </a:r>
            <a:r>
              <a:rPr baseline="31999"/>
              <a:t>-</a:t>
            </a:r>
            <a:r>
              <a:t> degli atomi</a:t>
            </a:r>
          </a:p>
        </p:txBody>
      </p:sp>
      <p:sp>
        <p:nvSpPr>
          <p:cNvPr id="210" name="Interazione forte (≈ A)…"/>
          <p:cNvSpPr txBox="1"/>
          <p:nvPr/>
        </p:nvSpPr>
        <p:spPr>
          <a:xfrm>
            <a:off x="5240094" y="5290821"/>
            <a:ext cx="4596260" cy="1254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solidFill>
                  <a:srgbClr val="365FAA"/>
                </a:solidFill>
              </a:defRPr>
            </a:pPr>
            <a:r>
              <a:t>Interazione forte</a:t>
            </a:r>
            <a:r>
              <a:rPr b="0"/>
              <a:t> (≈ A)</a:t>
            </a:r>
          </a:p>
          <a:p>
            <a:pPr>
              <a:defRPr sz="2000">
                <a:solidFill>
                  <a:srgbClr val="365FAA"/>
                </a:solidFill>
              </a:defRPr>
            </a:pPr>
            <a:r>
              <a:t>adroni = particelle formate da quark</a:t>
            </a:r>
          </a:p>
          <a:p>
            <a:pPr>
              <a:defRPr sz="2000">
                <a:solidFill>
                  <a:srgbClr val="365FAA"/>
                </a:solidFill>
              </a:defRPr>
            </a:pPr>
            <a:r>
              <a:t>(2-&gt;mesoni; 3-&gt;barioni)</a:t>
            </a:r>
          </a:p>
          <a:p>
            <a:pPr>
              <a:defRPr sz="2000">
                <a:solidFill>
                  <a:srgbClr val="365FAA"/>
                </a:solidFill>
              </a:defRPr>
            </a:pPr>
            <a:r>
              <a:t>anche i neutroni!</a:t>
            </a:r>
          </a:p>
        </p:txBody>
      </p:sp>
      <p:pic>
        <p:nvPicPr>
          <p:cNvPr id="211" name="ecal.jpg" descr="eca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783" y="2924218"/>
            <a:ext cx="4985003" cy="3252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alorimetri"/>
          <p:cNvSpPr txBox="1"/>
          <p:nvPr>
            <p:ph type="title"/>
          </p:nvPr>
        </p:nvSpPr>
        <p:spPr>
          <a:xfrm>
            <a:off x="628650" y="-7893"/>
            <a:ext cx="7886700" cy="1325563"/>
          </a:xfrm>
          <a:prstGeom prst="rect">
            <a:avLst/>
          </a:prstGeom>
        </p:spPr>
        <p:txBody>
          <a:bodyPr/>
          <a:lstStyle/>
          <a:p>
            <a:pPr/>
            <a:r>
              <a:t>Calorimetri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96141"/>
            <a:ext cx="9144000" cy="4881718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calorimetro elettromagnetico…"/>
          <p:cNvSpPr txBox="1"/>
          <p:nvPr/>
        </p:nvSpPr>
        <p:spPr>
          <a:xfrm>
            <a:off x="595500" y="923121"/>
            <a:ext cx="5325943" cy="385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200">
                <a:solidFill>
                  <a:srgbClr val="3785CC"/>
                </a:solidFill>
              </a:defRPr>
            </a:pPr>
            <a:r>
              <a:t>calorimetro elettromagnetico</a:t>
            </a:r>
            <a:r>
              <a:t> </a:t>
            </a:r>
            <a:r>
              <a:t>(Pb, alto Z)</a:t>
            </a:r>
          </a:p>
        </p:txBody>
      </p:sp>
      <p:sp>
        <p:nvSpPr>
          <p:cNvPr id="217" name="calorimetro adronico (Fe)"/>
          <p:cNvSpPr txBox="1"/>
          <p:nvPr/>
        </p:nvSpPr>
        <p:spPr>
          <a:xfrm>
            <a:off x="6005214" y="932362"/>
            <a:ext cx="3036612" cy="385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200">
                <a:solidFill>
                  <a:schemeClr val="accent1"/>
                </a:solidFill>
              </a:defRPr>
            </a:lvl1pPr>
          </a:lstStyle>
          <a:p>
            <a:pPr/>
            <a:r>
              <a:t>calorimetro adronico (Fe)</a:t>
            </a:r>
          </a:p>
        </p:txBody>
      </p:sp>
      <p:sp>
        <p:nvSpPr>
          <p:cNvPr id="218" name="Line"/>
          <p:cNvSpPr/>
          <p:nvPr/>
        </p:nvSpPr>
        <p:spPr>
          <a:xfrm flipH="1">
            <a:off x="5702466" y="1390345"/>
            <a:ext cx="1309673" cy="970003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19" name="Line"/>
          <p:cNvSpPr/>
          <p:nvPr/>
        </p:nvSpPr>
        <p:spPr>
          <a:xfrm>
            <a:off x="4037405" y="1350790"/>
            <a:ext cx="1047890" cy="1047890"/>
          </a:xfrm>
          <a:prstGeom prst="line">
            <a:avLst/>
          </a:prstGeom>
          <a:ln w="25400">
            <a:solidFill>
              <a:schemeClr val="accent5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Muoni"/>
          <p:cNvSpPr txBox="1"/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/>
          <a:lstStyle/>
          <a:p>
            <a:pPr/>
            <a:r>
              <a:t>Muoni</a:t>
            </a:r>
          </a:p>
        </p:txBody>
      </p:sp>
      <p:sp>
        <p:nvSpPr>
          <p:cNvPr id="222" name="“Come gli elettroni”, ma la massa è 200 volte più grande;…"/>
          <p:cNvSpPr txBox="1"/>
          <p:nvPr>
            <p:ph type="body" idx="1"/>
          </p:nvPr>
        </p:nvSpPr>
        <p:spPr>
          <a:xfrm>
            <a:off x="458354" y="933642"/>
            <a:ext cx="8227291" cy="532805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000"/>
            </a:pPr>
            <a:r>
              <a:t>«Cugini pesanti degli elettroni», la massa è 200 volte più grande:</a:t>
            </a:r>
          </a:p>
          <a:p>
            <a:pPr lvl="1" marL="800100" indent="-342900">
              <a:spcBef>
                <a:spcPts val="300"/>
              </a:spcBef>
              <a:defRPr sz="2000"/>
            </a:pPr>
            <a:r>
              <a:t>non perdono quasi energia per interazione elettromagnetica</a:t>
            </a:r>
          </a:p>
          <a:p>
            <a:pPr lvl="1" marL="800100" indent="-342900">
              <a:spcBef>
                <a:spcPts val="300"/>
              </a:spcBef>
              <a:defRPr sz="2000"/>
            </a:pPr>
            <a:r>
              <a:t>non interagiscono fortemente</a:t>
            </a:r>
          </a:p>
          <a:p>
            <a:pPr lvl="1" marL="800100" indent="-342900">
              <a:spcBef>
                <a:spcPts val="300"/>
              </a:spcBef>
              <a:defRPr sz="2000"/>
            </a:pPr>
            <a:r>
              <a:t>non li ferma nessuno…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1348" y="2749137"/>
            <a:ext cx="7055193" cy="376656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ounded Rectangle"/>
          <p:cNvSpPr/>
          <p:nvPr/>
        </p:nvSpPr>
        <p:spPr>
          <a:xfrm>
            <a:off x="5649093" y="2789365"/>
            <a:ext cx="1602708" cy="3145662"/>
          </a:xfrm>
          <a:prstGeom prst="roundRect">
            <a:avLst>
              <a:gd name="adj" fmla="val 11767"/>
            </a:avLst>
          </a:prstGeom>
          <a:ln w="50800">
            <a:solidFill>
              <a:schemeClr val="accent4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226" name="strato spesso di ferro…"/>
          <p:cNvSpPr txBox="1"/>
          <p:nvPr/>
        </p:nvSpPr>
        <p:spPr>
          <a:xfrm>
            <a:off x="5807743" y="1769788"/>
            <a:ext cx="3475475" cy="94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chemeClr val="accent4"/>
                </a:solidFill>
              </a:defRPr>
            </a:pPr>
            <a:r>
              <a:t>strato spesso di ferro</a:t>
            </a:r>
          </a:p>
          <a:p>
            <a:pPr>
              <a:defRPr sz="2000">
                <a:solidFill>
                  <a:schemeClr val="accent4"/>
                </a:solidFill>
              </a:defRPr>
            </a:pPr>
            <a:r>
              <a:t>(ferma tutte le altre particelle,</a:t>
            </a:r>
          </a:p>
          <a:p>
            <a:pPr>
              <a:defRPr sz="2000">
                <a:solidFill>
                  <a:schemeClr val="accent4"/>
                </a:solidFill>
              </a:defRPr>
            </a:pPr>
            <a:r>
              <a:t>i sopravvissuti sono μ)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774" y="1536052"/>
            <a:ext cx="5613408" cy="420643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Il modello standa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Fisica delle palline?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8716535" y="6589761"/>
            <a:ext cx="162072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" name="particle_colors.jpg" descr="particle_color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8306" y="4035380"/>
            <a:ext cx="3645950" cy="164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uppo 3"/>
          <p:cNvGrpSpPr/>
          <p:nvPr/>
        </p:nvGrpSpPr>
        <p:grpSpPr>
          <a:xfrm>
            <a:off x="0" y="685453"/>
            <a:ext cx="9144000" cy="6036024"/>
            <a:chOff x="0" y="0"/>
            <a:chExt cx="9144000" cy="6036022"/>
          </a:xfrm>
        </p:grpSpPr>
        <p:pic>
          <p:nvPicPr>
            <p:cNvPr id="22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9144000" cy="60360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9" name="Line"/>
            <p:cNvSpPr/>
            <p:nvPr/>
          </p:nvSpPr>
          <p:spPr>
            <a:xfrm>
              <a:off x="5222164" y="4209007"/>
              <a:ext cx="472401" cy="91913"/>
            </a:xfrm>
            <a:prstGeom prst="line">
              <a:avLst/>
            </a:prstGeom>
            <a:noFill/>
            <a:ln w="25400" cap="flat">
              <a:solidFill>
                <a:schemeClr val="accent3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0" name="Line"/>
            <p:cNvSpPr/>
            <p:nvPr/>
          </p:nvSpPr>
          <p:spPr>
            <a:xfrm flipV="1">
              <a:off x="4975123" y="3219955"/>
              <a:ext cx="247042" cy="37327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32" name="Ricapitoliamo…"/>
          <p:cNvSpPr txBox="1"/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/>
          <a:lstStyle/>
          <a:p>
            <a:pPr/>
            <a:r>
              <a:t>Ricapitoliamo…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4" name="μ…"/>
          <p:cNvSpPr txBox="1"/>
          <p:nvPr/>
        </p:nvSpPr>
        <p:spPr>
          <a:xfrm>
            <a:off x="7879529" y="234846"/>
            <a:ext cx="1053911" cy="2603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800"/>
            </a:pPr>
            <a:r>
              <a:t>Menu:</a:t>
            </a:r>
            <a:endParaRPr>
              <a:solidFill>
                <a:schemeClr val="accent1"/>
              </a:solidFill>
            </a:endParaRPr>
          </a:p>
          <a:p>
            <a:pPr>
              <a:defRPr sz="2800">
                <a:solidFill>
                  <a:srgbClr val="0000FF"/>
                </a:solidFill>
              </a:defRPr>
            </a:pPr>
            <a:r>
              <a:t>μ</a:t>
            </a:r>
            <a:endParaRPr>
              <a:solidFill>
                <a:schemeClr val="accent1"/>
              </a:solidFill>
            </a:endParaRPr>
          </a:p>
          <a:p>
            <a:pPr>
              <a:defRPr sz="2800">
                <a:solidFill>
                  <a:srgbClr val="FF0000"/>
                </a:solidFill>
              </a:defRPr>
            </a:pPr>
            <a:r>
              <a:t>e</a:t>
            </a:r>
            <a:endParaRPr>
              <a:solidFill>
                <a:schemeClr val="accent4"/>
              </a:solidFill>
            </a:endParaRPr>
          </a:p>
          <a:p>
            <a:pPr>
              <a:defRPr sz="2800">
                <a:solidFill>
                  <a:schemeClr val="accent6"/>
                </a:solidFill>
              </a:defRPr>
            </a:pPr>
            <a:r>
              <a:t>γ</a:t>
            </a:r>
          </a:p>
          <a:p>
            <a:pPr>
              <a:defRPr sz="2800">
                <a:solidFill>
                  <a:srgbClr val="FF9C00"/>
                </a:solidFill>
              </a:defRPr>
            </a:pPr>
            <a:r>
              <a:t>π, Κ, p</a:t>
            </a:r>
            <a:endParaRPr>
              <a:solidFill>
                <a:schemeClr val="accent2"/>
              </a:solidFill>
            </a:endParaRPr>
          </a:p>
          <a:p>
            <a:pPr>
              <a:defRPr sz="2800">
                <a:solidFill>
                  <a:schemeClr val="accent3"/>
                </a:solidFill>
              </a:defRPr>
            </a:pPr>
            <a:r>
              <a:t>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roblema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Problema…</a:t>
            </a:r>
          </a:p>
        </p:txBody>
      </p:sp>
      <p:sp>
        <p:nvSpPr>
          <p:cNvPr id="237" name="Vorremmo salvare tutte le informazioni che arrivano dal nostro rivelatore (≈ 100 kB / collisione);…"/>
          <p:cNvSpPr txBox="1"/>
          <p:nvPr>
            <p:ph type="body" sz="half" idx="1"/>
          </p:nvPr>
        </p:nvSpPr>
        <p:spPr>
          <a:xfrm>
            <a:off x="1043218" y="2327637"/>
            <a:ext cx="7057564" cy="1952709"/>
          </a:xfrm>
          <a:prstGeom prst="rect">
            <a:avLst/>
          </a:prstGeom>
        </p:spPr>
        <p:txBody>
          <a:bodyPr/>
          <a:lstStyle/>
          <a:p>
            <a:pPr marL="329184" indent="-329184" defTabSz="438911">
              <a:defRPr sz="2300"/>
            </a:pPr>
            <a:r>
              <a:t>Vorremmo salvare tutte le informazioni che arrivano dal nostro rivelatore (≈ 100 kB / collisione)</a:t>
            </a:r>
          </a:p>
          <a:p>
            <a:pPr marL="329184" indent="-329184" defTabSz="438911">
              <a:defRPr sz="2300"/>
            </a:pPr>
            <a:r>
              <a:t>40 MHz di collisioni (una ogni 25 ns)</a:t>
            </a:r>
          </a:p>
          <a:p>
            <a:pPr marL="329184" indent="-329184" defTabSz="438911">
              <a:defRPr sz="2300"/>
            </a:pPr>
            <a:r>
              <a:t>100 kB × 40 MHz = </a:t>
            </a:r>
            <a:r>
              <a:rPr b="1"/>
              <a:t>4 TB/s</a:t>
            </a:r>
          </a:p>
        </p:txBody>
      </p:sp>
      <p:sp>
        <p:nvSpPr>
          <p:cNvPr id="238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oluzione… il trigger"/>
          <p:cNvSpPr txBox="1"/>
          <p:nvPr>
            <p:ph type="title"/>
          </p:nvPr>
        </p:nvSpPr>
        <p:spPr>
          <a:xfrm>
            <a:off x="546920" y="-17254"/>
            <a:ext cx="7886701" cy="1325563"/>
          </a:xfrm>
          <a:prstGeom prst="rect">
            <a:avLst/>
          </a:prstGeom>
        </p:spPr>
        <p:txBody>
          <a:bodyPr/>
          <a:lstStyle/>
          <a:p>
            <a:pPr/>
            <a:r>
              <a:t>Soluzione… il </a:t>
            </a:r>
            <a:r>
              <a:rPr i="1"/>
              <a:t>trigger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8251" y="975560"/>
            <a:ext cx="4604959" cy="557442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Non tutte le collisioni prodotte a LHC sono interessanti.…"/>
          <p:cNvSpPr txBox="1"/>
          <p:nvPr/>
        </p:nvSpPr>
        <p:spPr>
          <a:xfrm>
            <a:off x="359155" y="1191763"/>
            <a:ext cx="4439107" cy="1452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200"/>
            </a:pPr>
            <a:r>
              <a:t>Non tutte le collisioni prodotte a LHC sono interessanti.</a:t>
            </a:r>
          </a:p>
          <a:p>
            <a:pPr>
              <a:defRPr sz="2200"/>
            </a:pPr>
            <a:r>
              <a:t>I processi più studiati sono molto rari</a:t>
            </a:r>
          </a:p>
          <a:p>
            <a:pPr>
              <a:defRPr sz="2200"/>
            </a:pPr>
            <a:r>
              <a:t>-&gt; salvo solo quelli </a:t>
            </a:r>
          </a:p>
        </p:txBody>
      </p:sp>
      <p:sp>
        <p:nvSpPr>
          <p:cNvPr id="244" name="Line"/>
          <p:cNvSpPr/>
          <p:nvPr/>
        </p:nvSpPr>
        <p:spPr>
          <a:xfrm>
            <a:off x="4771335" y="1454463"/>
            <a:ext cx="1518751" cy="154806"/>
          </a:xfrm>
          <a:prstGeom prst="line">
            <a:avLst/>
          </a:prstGeom>
          <a:ln w="25400">
            <a:solidFill>
              <a:schemeClr val="accent4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45" name="Line"/>
          <p:cNvSpPr/>
          <p:nvPr/>
        </p:nvSpPr>
        <p:spPr>
          <a:xfrm>
            <a:off x="2685671" y="2480823"/>
            <a:ext cx="3609198" cy="1167410"/>
          </a:xfrm>
          <a:prstGeom prst="line">
            <a:avLst/>
          </a:prstGeom>
          <a:ln w="25400">
            <a:solidFill>
              <a:srgbClr val="929292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46" name="È una grande sfida:…"/>
          <p:cNvSpPr txBox="1"/>
          <p:nvPr/>
        </p:nvSpPr>
        <p:spPr>
          <a:xfrm>
            <a:off x="299626" y="3998705"/>
            <a:ext cx="4088466" cy="21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300"/>
            </a:pPr>
            <a:r>
              <a:t>È una grande sfida:</a:t>
            </a:r>
          </a:p>
          <a:p>
            <a:pPr>
              <a:defRPr sz="2300" u="sng"/>
            </a:pPr>
            <a:r>
              <a:t>devo capire come sono fatti gli eventi interessanti prima che l’esperimento inizi la presa dati</a:t>
            </a:r>
            <a:r>
              <a:rPr u="none"/>
              <a:t>, se sbaglio non posso tornare indietro per correggermi!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rigg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pPr/>
            <a:r>
              <a:t>Trigger</a:t>
            </a:r>
          </a:p>
        </p:txBody>
      </p:sp>
      <p:sp>
        <p:nvSpPr>
          <p:cNvPr id="249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0" name="Algoritmo che decide, in breve tempo e usando una piccola parte delle informazioni disponibili, se un evento è interessante o no"/>
          <p:cNvSpPr txBox="1"/>
          <p:nvPr/>
        </p:nvSpPr>
        <p:spPr>
          <a:xfrm>
            <a:off x="518410" y="1853891"/>
            <a:ext cx="3782014" cy="1807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200"/>
            </a:lvl1pPr>
          </a:lstStyle>
          <a:p>
            <a:pPr/>
            <a:r>
              <a:t>Algoritmo che decide, in breve tempo e usando una piccola parte delle informazioni disponibili, se un evento è interessante o no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052" y="1045136"/>
            <a:ext cx="4804867" cy="2323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0423" y="3441834"/>
            <a:ext cx="4872125" cy="235589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eventi con alto impulso…"/>
          <p:cNvSpPr txBox="1"/>
          <p:nvPr/>
        </p:nvSpPr>
        <p:spPr>
          <a:xfrm>
            <a:off x="523738" y="4154960"/>
            <a:ext cx="3370767" cy="109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-"/>
              <a:defRPr sz="2300"/>
            </a:pPr>
            <a:r>
              <a:t>eventi con alto impulso</a:t>
            </a:r>
          </a:p>
          <a:p>
            <a:pPr marL="180472" indent="-180472">
              <a:buSzPct val="100000"/>
              <a:buChar char="-"/>
              <a:defRPr sz="2300"/>
            </a:pPr>
            <a:r>
              <a:t>eventi con muoni</a:t>
            </a:r>
          </a:p>
          <a:p>
            <a:pPr marL="180472" indent="-180472">
              <a:buSzPct val="100000"/>
              <a:buChar char="-"/>
              <a:defRPr sz="2300"/>
            </a:pPr>
            <a:r>
              <a:t>ecc.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rigg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pPr/>
            <a:r>
              <a:t>Trigger</a:t>
            </a:r>
          </a:p>
        </p:txBody>
      </p:sp>
      <p:sp>
        <p:nvSpPr>
          <p:cNvPr id="256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2884" y="3633696"/>
            <a:ext cx="4052688" cy="2722655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Prima fase: hardware-implemented…"/>
          <p:cNvSpPr txBox="1"/>
          <p:nvPr/>
        </p:nvSpPr>
        <p:spPr>
          <a:xfrm>
            <a:off x="261266" y="1979728"/>
            <a:ext cx="4468077" cy="692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100"/>
            </a:pPr>
            <a:r>
              <a:t>Prima fase: hardware-implemented</a:t>
            </a:r>
          </a:p>
          <a:p>
            <a:pPr marL="180472" indent="-180472">
              <a:buSzPct val="100000"/>
              <a:buChar char="-"/>
              <a:defRPr sz="2100"/>
            </a:pPr>
            <a:r>
              <a:t>selezione rozza (calorimetri, muoni, </a:t>
            </a:r>
            <a:r>
              <a:t>..</a:t>
            </a:r>
            <a:r>
              <a:t>.)</a:t>
            </a:r>
          </a:p>
        </p:txBody>
      </p:sp>
      <p:sp>
        <p:nvSpPr>
          <p:cNvPr id="259" name="Seconda fase: super-computer…"/>
          <p:cNvSpPr txBox="1"/>
          <p:nvPr/>
        </p:nvSpPr>
        <p:spPr>
          <a:xfrm>
            <a:off x="261266" y="4775699"/>
            <a:ext cx="4238491" cy="692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100"/>
            </a:pPr>
            <a:r>
              <a:t>Seconda fase: super-computer</a:t>
            </a:r>
          </a:p>
          <a:p>
            <a:pPr marL="180472" indent="-180472">
              <a:buSzPct val="100000"/>
              <a:buChar char="-"/>
              <a:defRPr sz="2100"/>
            </a:pPr>
            <a:r>
              <a:t>ricostruisco (quasi) tutta la collisione</a:t>
            </a:r>
          </a:p>
        </p:txBody>
      </p:sp>
      <p:pic>
        <p:nvPicPr>
          <p:cNvPr id="260" name="fpga.jpg" descr="fpg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6555" y="1281549"/>
            <a:ext cx="3819017" cy="2148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Un esempio"/>
          <p:cNvSpPr txBox="1"/>
          <p:nvPr>
            <p:ph type="title"/>
          </p:nvPr>
        </p:nvSpPr>
        <p:spPr>
          <a:xfrm>
            <a:off x="549613" y="150658"/>
            <a:ext cx="3091142" cy="821145"/>
          </a:xfrm>
          <a:prstGeom prst="rect">
            <a:avLst/>
          </a:prstGeom>
        </p:spPr>
        <p:txBody>
          <a:bodyPr/>
          <a:lstStyle>
            <a:lvl1pPr defTabSz="452627">
              <a:defRPr sz="4100"/>
            </a:lvl1pPr>
          </a:lstStyle>
          <a:p>
            <a:pPr/>
            <a:r>
              <a:t>Un esempio</a:t>
            </a:r>
          </a:p>
        </p:txBody>
      </p:sp>
      <p:sp>
        <p:nvSpPr>
          <p:cNvPr id="263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732" y="1524000"/>
            <a:ext cx="8425772" cy="4521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7733" y="124835"/>
            <a:ext cx="2619780" cy="1963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Un esempio"/>
          <p:cNvSpPr txBox="1"/>
          <p:nvPr>
            <p:ph type="title"/>
          </p:nvPr>
        </p:nvSpPr>
        <p:spPr>
          <a:xfrm>
            <a:off x="549613" y="150658"/>
            <a:ext cx="3752221" cy="801102"/>
          </a:xfrm>
          <a:prstGeom prst="rect">
            <a:avLst/>
          </a:prstGeom>
        </p:spPr>
        <p:txBody>
          <a:bodyPr/>
          <a:lstStyle>
            <a:lvl1pPr defTabSz="452627">
              <a:defRPr sz="4100"/>
            </a:lvl1pPr>
          </a:lstStyle>
          <a:p>
            <a:pPr/>
            <a:r>
              <a:t>Upgrade di LHCb</a:t>
            </a:r>
          </a:p>
        </p:txBody>
      </p:sp>
      <p:sp>
        <p:nvSpPr>
          <p:cNvPr id="268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71" name="Galleria immagini"/>
          <p:cNvGrpSpPr/>
          <p:nvPr/>
        </p:nvGrpSpPr>
        <p:grpSpPr>
          <a:xfrm>
            <a:off x="652995" y="1957022"/>
            <a:ext cx="7637894" cy="2856105"/>
            <a:chOff x="0" y="0"/>
            <a:chExt cx="7637892" cy="2856103"/>
          </a:xfrm>
        </p:grpSpPr>
        <p:pic>
          <p:nvPicPr>
            <p:cNvPr id="269" name="HL-LHC_Janvier2022.pdf" descr="HL-LHC_Janvier2022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4007" r="0" b="21669"/>
            <a:stretch>
              <a:fillRect/>
            </a:stretch>
          </p:blipFill>
          <p:spPr>
            <a:xfrm>
              <a:off x="0" y="0"/>
              <a:ext cx="7637893" cy="2385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0" name="Rettangolo"/>
            <p:cNvSpPr/>
            <p:nvPr/>
          </p:nvSpPr>
          <p:spPr>
            <a:xfrm>
              <a:off x="0" y="2462056"/>
              <a:ext cx="7637893" cy="394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/>
              <a:r>
                <a:t>  </a:t>
              </a:r>
            </a:p>
          </p:txBody>
        </p:sp>
      </p:grpSp>
      <p:sp>
        <p:nvSpPr>
          <p:cNvPr id="272" name="Ovale"/>
          <p:cNvSpPr/>
          <p:nvPr/>
        </p:nvSpPr>
        <p:spPr>
          <a:xfrm>
            <a:off x="4620587" y="3152755"/>
            <a:ext cx="739715" cy="390171"/>
          </a:xfrm>
          <a:prstGeom prst="ellipse">
            <a:avLst/>
          </a:prstGeom>
          <a:ln w="25400">
            <a:solidFill>
              <a:srgbClr val="F63C3C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3" name="Ora siamo qua: a LHCb il numero di collisioni protone-protone in a ogni incrocio di pacchetti ora è circa 7 anziché 1.…"/>
          <p:cNvSpPr txBox="1"/>
          <p:nvPr/>
        </p:nvSpPr>
        <p:spPr>
          <a:xfrm>
            <a:off x="2223230" y="4975829"/>
            <a:ext cx="5952909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>
                <a:solidFill>
                  <a:srgbClr val="F63C3D"/>
                </a:solidFill>
              </a:rPr>
              <a:t>Ora siamo qua:</a:t>
            </a:r>
            <a:r>
              <a:t> a LHCb il numero di collisioni protone-protone in a ogni incrocio di pacchetti ora è circa 7 anziché 1.</a:t>
            </a:r>
          </a:p>
          <a:p>
            <a:pPr>
              <a:defRPr b="1" u="sng"/>
            </a:pPr>
            <a:r>
              <a:t>Serve un nuovo detector</a:t>
            </a:r>
          </a:p>
        </p:txBody>
      </p:sp>
      <p:sp>
        <p:nvSpPr>
          <p:cNvPr id="274" name="Linea"/>
          <p:cNvSpPr/>
          <p:nvPr/>
        </p:nvSpPr>
        <p:spPr>
          <a:xfrm flipV="1">
            <a:off x="3369398" y="3564954"/>
            <a:ext cx="1419432" cy="1419432"/>
          </a:xfrm>
          <a:prstGeom prst="line">
            <a:avLst/>
          </a:prstGeom>
          <a:ln w="25400">
            <a:solidFill>
              <a:srgbClr val="F7271F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Un esempio"/>
          <p:cNvSpPr txBox="1"/>
          <p:nvPr>
            <p:ph type="title"/>
          </p:nvPr>
        </p:nvSpPr>
        <p:spPr>
          <a:xfrm>
            <a:off x="549613" y="150658"/>
            <a:ext cx="3752221" cy="801102"/>
          </a:xfrm>
          <a:prstGeom prst="rect">
            <a:avLst/>
          </a:prstGeom>
        </p:spPr>
        <p:txBody>
          <a:bodyPr/>
          <a:lstStyle>
            <a:lvl1pPr defTabSz="452627">
              <a:defRPr sz="4100"/>
            </a:lvl1pPr>
          </a:lstStyle>
          <a:p>
            <a:pPr/>
            <a:r>
              <a:t>Upgrade di LHCb</a:t>
            </a:r>
          </a:p>
        </p:txBody>
      </p:sp>
      <p:sp>
        <p:nvSpPr>
          <p:cNvPr id="277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8" name="Schermata 2023-05-21 alle 16.09.55.png" descr="Schermata 2023-05-21 alle 16.09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3991" y="701271"/>
            <a:ext cx="6471428" cy="47375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Rettangolo"/>
          <p:cNvSpPr/>
          <p:nvPr/>
        </p:nvSpPr>
        <p:spPr>
          <a:xfrm>
            <a:off x="2692064" y="3022027"/>
            <a:ext cx="281254" cy="788402"/>
          </a:xfrm>
          <a:prstGeom prst="rect">
            <a:avLst/>
          </a:prstGeom>
          <a:ln w="38100">
            <a:solidFill>
              <a:srgbClr val="F8261F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0" name="Rettangolo"/>
          <p:cNvSpPr/>
          <p:nvPr/>
        </p:nvSpPr>
        <p:spPr>
          <a:xfrm>
            <a:off x="1636236" y="3228683"/>
            <a:ext cx="870648" cy="788403"/>
          </a:xfrm>
          <a:prstGeom prst="rect">
            <a:avLst/>
          </a:prstGeom>
          <a:ln w="38100">
            <a:solidFill>
              <a:srgbClr val="F8261F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1" name="Rettangolo"/>
          <p:cNvSpPr/>
          <p:nvPr/>
        </p:nvSpPr>
        <p:spPr>
          <a:xfrm>
            <a:off x="4953895" y="2006279"/>
            <a:ext cx="741195" cy="2819898"/>
          </a:xfrm>
          <a:prstGeom prst="rect">
            <a:avLst/>
          </a:prstGeom>
          <a:ln w="38100">
            <a:solidFill>
              <a:srgbClr val="33F81A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" name="Rettangolo"/>
          <p:cNvSpPr/>
          <p:nvPr/>
        </p:nvSpPr>
        <p:spPr>
          <a:xfrm>
            <a:off x="5688783" y="2006279"/>
            <a:ext cx="1017046" cy="2819898"/>
          </a:xfrm>
          <a:prstGeom prst="rect">
            <a:avLst/>
          </a:prstGeom>
          <a:ln w="38100">
            <a:solidFill>
              <a:srgbClr val="33F81A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" name="Rettangolo"/>
          <p:cNvSpPr/>
          <p:nvPr/>
        </p:nvSpPr>
        <p:spPr>
          <a:xfrm>
            <a:off x="3964319" y="2484716"/>
            <a:ext cx="458262" cy="1965043"/>
          </a:xfrm>
          <a:prstGeom prst="rect">
            <a:avLst/>
          </a:prstGeom>
          <a:ln w="38100">
            <a:solidFill>
              <a:srgbClr val="F8261F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4" name="Completamente nuovi"/>
          <p:cNvSpPr txBox="1"/>
          <p:nvPr/>
        </p:nvSpPr>
        <p:spPr>
          <a:xfrm>
            <a:off x="846273" y="1170338"/>
            <a:ext cx="216689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8261F"/>
                </a:solidFill>
              </a:defRPr>
            </a:lvl1pPr>
          </a:lstStyle>
          <a:p>
            <a:pPr/>
            <a:r>
              <a:t>Completamente nuovi</a:t>
            </a:r>
          </a:p>
        </p:txBody>
      </p:sp>
      <p:sp>
        <p:nvSpPr>
          <p:cNvPr id="285" name="Parzialmente rinnovati"/>
          <p:cNvSpPr txBox="1"/>
          <p:nvPr/>
        </p:nvSpPr>
        <p:spPr>
          <a:xfrm>
            <a:off x="6104374" y="675113"/>
            <a:ext cx="2193353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33F71A"/>
                </a:solidFill>
              </a:defRPr>
            </a:lvl1pPr>
          </a:lstStyle>
          <a:p>
            <a:pPr/>
            <a:r>
              <a:t>Parzialmente rinnovati</a:t>
            </a:r>
          </a:p>
        </p:txBody>
      </p:sp>
      <p:sp>
        <p:nvSpPr>
          <p:cNvPr id="286" name="Linea"/>
          <p:cNvSpPr/>
          <p:nvPr/>
        </p:nvSpPr>
        <p:spPr>
          <a:xfrm>
            <a:off x="2941414" y="1474411"/>
            <a:ext cx="904259" cy="904259"/>
          </a:xfrm>
          <a:prstGeom prst="line">
            <a:avLst/>
          </a:prstGeom>
          <a:ln w="25400">
            <a:solidFill>
              <a:srgbClr val="F7271F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87" name="Linea"/>
          <p:cNvSpPr/>
          <p:nvPr/>
        </p:nvSpPr>
        <p:spPr>
          <a:xfrm>
            <a:off x="2536367" y="1556323"/>
            <a:ext cx="437169" cy="1397054"/>
          </a:xfrm>
          <a:prstGeom prst="line">
            <a:avLst/>
          </a:prstGeom>
          <a:ln w="25400">
            <a:solidFill>
              <a:srgbClr val="F7271F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88" name="Linea"/>
          <p:cNvSpPr/>
          <p:nvPr/>
        </p:nvSpPr>
        <p:spPr>
          <a:xfrm flipH="1">
            <a:off x="1909037" y="1556323"/>
            <a:ext cx="349194" cy="1602833"/>
          </a:xfrm>
          <a:prstGeom prst="line">
            <a:avLst/>
          </a:prstGeom>
          <a:ln w="25400">
            <a:solidFill>
              <a:srgbClr val="F7271F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89" name="Linea"/>
          <p:cNvSpPr/>
          <p:nvPr/>
        </p:nvSpPr>
        <p:spPr>
          <a:xfrm flipH="1">
            <a:off x="4776884" y="1006991"/>
            <a:ext cx="1269554" cy="1269555"/>
          </a:xfrm>
          <a:prstGeom prst="line">
            <a:avLst/>
          </a:prstGeom>
          <a:ln w="25400">
            <a:solidFill>
              <a:srgbClr val="33F71A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0" name="Linea"/>
          <p:cNvSpPr/>
          <p:nvPr/>
        </p:nvSpPr>
        <p:spPr>
          <a:xfrm flipH="1">
            <a:off x="5558039" y="1026756"/>
            <a:ext cx="654375" cy="949393"/>
          </a:xfrm>
          <a:prstGeom prst="line">
            <a:avLst/>
          </a:prstGeom>
          <a:ln w="25400">
            <a:solidFill>
              <a:srgbClr val="33F71A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1" name="Linea"/>
          <p:cNvSpPr/>
          <p:nvPr/>
        </p:nvSpPr>
        <p:spPr>
          <a:xfrm flipH="1">
            <a:off x="6018695" y="1024259"/>
            <a:ext cx="356818" cy="951890"/>
          </a:xfrm>
          <a:prstGeom prst="line">
            <a:avLst/>
          </a:prstGeom>
          <a:ln w="25400">
            <a:solidFill>
              <a:srgbClr val="33F71A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2" name="Linea"/>
          <p:cNvSpPr/>
          <p:nvPr/>
        </p:nvSpPr>
        <p:spPr>
          <a:xfrm flipH="1">
            <a:off x="2667896" y="865789"/>
            <a:ext cx="3400985" cy="1927819"/>
          </a:xfrm>
          <a:prstGeom prst="line">
            <a:avLst/>
          </a:prstGeom>
          <a:ln w="25400">
            <a:solidFill>
              <a:srgbClr val="33F71A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3" name="Rettangolo"/>
          <p:cNvSpPr/>
          <p:nvPr/>
        </p:nvSpPr>
        <p:spPr>
          <a:xfrm>
            <a:off x="2364298" y="2847020"/>
            <a:ext cx="458262" cy="1240435"/>
          </a:xfrm>
          <a:prstGeom prst="rect">
            <a:avLst/>
          </a:prstGeom>
          <a:ln w="38100">
            <a:solidFill>
              <a:srgbClr val="33F81A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4" name="Rettangolo"/>
          <p:cNvSpPr/>
          <p:nvPr/>
        </p:nvSpPr>
        <p:spPr>
          <a:xfrm>
            <a:off x="4439132" y="2449805"/>
            <a:ext cx="501484" cy="2127485"/>
          </a:xfrm>
          <a:prstGeom prst="rect">
            <a:avLst/>
          </a:prstGeom>
          <a:ln w="38100">
            <a:solidFill>
              <a:srgbClr val="33F81A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5" name="In più c’è un nuovo sistema di trigger che al primo livello ricostruisce le tracce in tutti gli eventi a 30 MHz usando delle GPU."/>
          <p:cNvSpPr txBox="1"/>
          <p:nvPr/>
        </p:nvSpPr>
        <p:spPr>
          <a:xfrm>
            <a:off x="1457336" y="5643142"/>
            <a:ext cx="6465076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In più c’è un nuovo sistema di trigger che al primo livello ricostruisce le tracce in tutti gli eventi a 30 MHz usando delle GPU.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8"/>
      <p:bldP build="whole" bldLvl="1" animBg="1" rev="0" advAuto="0" spid="284" grpId="1"/>
      <p:bldP build="whole" bldLvl="1" animBg="1" rev="0" advAuto="0" spid="283" grpId="5"/>
      <p:bldP build="whole" bldLvl="1" animBg="1" rev="0" advAuto="0" spid="289" grpId="11"/>
      <p:bldP build="whole" bldLvl="1" animBg="1" rev="0" advAuto="0" spid="280" grpId="7"/>
      <p:bldP build="whole" bldLvl="1" animBg="1" rev="0" advAuto="0" spid="291" grpId="9"/>
      <p:bldP build="whole" bldLvl="1" animBg="1" rev="0" advAuto="0" spid="286" grpId="2"/>
      <p:bldP build="whole" bldLvl="1" animBg="1" rev="0" advAuto="0" spid="294" grpId="15"/>
      <p:bldP build="whole" bldLvl="1" animBg="1" rev="0" advAuto="0" spid="287" grpId="3"/>
      <p:bldP build="whole" bldLvl="1" animBg="1" rev="0" advAuto="0" spid="288" grpId="4"/>
      <p:bldP build="whole" bldLvl="1" animBg="1" rev="0" advAuto="0" spid="282" grpId="13"/>
      <p:bldP build="whole" bldLvl="1" animBg="1" rev="0" advAuto="0" spid="295" grpId="17"/>
      <p:bldP build="whole" bldLvl="1" animBg="1" rev="0" advAuto="0" spid="281" grpId="14"/>
      <p:bldP build="whole" bldLvl="1" animBg="1" rev="0" advAuto="0" spid="292" grpId="12"/>
      <p:bldP build="whole" bldLvl="1" animBg="1" rev="0" advAuto="0" spid="293" grpId="16"/>
      <p:bldP build="whole" bldLvl="1" animBg="1" rev="0" advAuto="0" spid="290" grpId="10"/>
      <p:bldP build="whole" bldLvl="1" animBg="1" rev="0" advAuto="0" spid="279" grpId="6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screencapture(1).png" descr="screencapture(1).png"/>
          <p:cNvPicPr>
            <a:picLocks noChangeAspect="1"/>
          </p:cNvPicPr>
          <p:nvPr/>
        </p:nvPicPr>
        <p:blipFill>
          <a:blip r:embed="rId2">
            <a:extLst/>
          </a:blip>
          <a:srcRect l="12639" t="0" r="12639" b="0"/>
          <a:stretch>
            <a:fillRect/>
          </a:stretch>
        </p:blipFill>
        <p:spPr>
          <a:xfrm>
            <a:off x="-1293977" y="-860717"/>
            <a:ext cx="10481520" cy="789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logo_lhcb.jpg" descr="logo_lhc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12167" y="5090724"/>
            <a:ext cx="2150706" cy="1433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Alla fine dei giochi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Alla fine dei giochi…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3" name="che cosa misuriamo?"/>
          <p:cNvSpPr txBox="1"/>
          <p:nvPr/>
        </p:nvSpPr>
        <p:spPr>
          <a:xfrm>
            <a:off x="2557988" y="3221635"/>
            <a:ext cx="4041461" cy="549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Che cosa misuriamo?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l modello standa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Lagrangiana del modello standard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8716535" y="6589761"/>
            <a:ext cx="162072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0" t="21766" r="41147" b="0"/>
          <a:stretch>
            <a:fillRect/>
          </a:stretch>
        </p:blipFill>
        <p:spPr>
          <a:xfrm>
            <a:off x="784198" y="1227012"/>
            <a:ext cx="7252386" cy="5192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rasformazione di C e di P"/>
          <p:cNvSpPr txBox="1"/>
          <p:nvPr>
            <p:ph type="title"/>
          </p:nvPr>
        </p:nvSpPr>
        <p:spPr>
          <a:xfrm>
            <a:off x="359114" y="239558"/>
            <a:ext cx="8425772" cy="821145"/>
          </a:xfrm>
          <a:prstGeom prst="rect">
            <a:avLst/>
          </a:prstGeom>
        </p:spPr>
        <p:txBody>
          <a:bodyPr/>
          <a:lstStyle/>
          <a:p>
            <a:pPr/>
            <a:r>
              <a:t>Trasformazioni di C e di P</a:t>
            </a:r>
          </a:p>
        </p:txBody>
      </p:sp>
      <p:sp>
        <p:nvSpPr>
          <p:cNvPr id="306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630" y="1816847"/>
            <a:ext cx="3109946" cy="1522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9932" y="1816847"/>
            <a:ext cx="3136526" cy="1522713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Parità…"/>
          <p:cNvSpPr txBox="1"/>
          <p:nvPr/>
        </p:nvSpPr>
        <p:spPr>
          <a:xfrm>
            <a:off x="779804" y="1150027"/>
            <a:ext cx="3519596" cy="760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b="1" sz="2400"/>
            </a:pPr>
            <a:r>
              <a:t>Parità</a:t>
            </a:r>
          </a:p>
          <a:p>
            <a:pPr algn="ctr">
              <a:defRPr sz="2400"/>
            </a:pPr>
            <a:r>
              <a:t>(= inverto il verso degli assi)</a:t>
            </a:r>
          </a:p>
        </p:txBody>
      </p:sp>
      <p:sp>
        <p:nvSpPr>
          <p:cNvPr id="310" name="Coniugazione di carica…"/>
          <p:cNvSpPr txBox="1"/>
          <p:nvPr/>
        </p:nvSpPr>
        <p:spPr>
          <a:xfrm>
            <a:off x="4862971" y="1150027"/>
            <a:ext cx="4030522" cy="760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b="1" sz="2400"/>
            </a:pPr>
            <a:r>
              <a:t>Coniugazione di carica</a:t>
            </a:r>
          </a:p>
          <a:p>
            <a:pPr algn="ctr">
              <a:defRPr sz="2400"/>
            </a:pPr>
            <a:r>
              <a:t>(= inverto il segno delle cariche)</a:t>
            </a:r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7877" y="3293676"/>
            <a:ext cx="3739981" cy="2039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30489" y="3369333"/>
            <a:ext cx="2986468" cy="188867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immetrie dell’interazione e.m., ma non di quella debole!"/>
          <p:cNvSpPr txBox="1"/>
          <p:nvPr/>
        </p:nvSpPr>
        <p:spPr>
          <a:xfrm>
            <a:off x="294442" y="5654755"/>
            <a:ext cx="8597736" cy="444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chemeClr val="accent4"/>
                </a:solidFill>
              </a:defRPr>
            </a:lvl1pPr>
          </a:lstStyle>
          <a:p>
            <a:pPr/>
            <a:r>
              <a:t>Simmetrie dell’interazione e.m., ma non di quella debole!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rasformazione di CP:…"/>
          <p:cNvSpPr txBox="1"/>
          <p:nvPr>
            <p:ph type="title"/>
          </p:nvPr>
        </p:nvSpPr>
        <p:spPr>
          <a:xfrm>
            <a:off x="315224" y="370104"/>
            <a:ext cx="6412317" cy="1386503"/>
          </a:xfrm>
          <a:prstGeom prst="rect">
            <a:avLst/>
          </a:prstGeom>
        </p:spPr>
        <p:txBody>
          <a:bodyPr/>
          <a:lstStyle/>
          <a:p>
            <a:pPr defTabSz="406908">
              <a:defRPr sz="3700"/>
            </a:pPr>
            <a:r>
              <a:t>Trasformazione di CP:</a:t>
            </a:r>
          </a:p>
          <a:p>
            <a:pPr defTabSz="406908">
              <a:defRPr sz="3700"/>
            </a:pPr>
            <a:r>
              <a:t>una simmetria della natura?</a:t>
            </a:r>
          </a:p>
        </p:txBody>
      </p:sp>
      <p:sp>
        <p:nvSpPr>
          <p:cNvPr id="316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9489" y="2895806"/>
            <a:ext cx="3794511" cy="1840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66" y="1902441"/>
            <a:ext cx="3394804" cy="1398564"/>
          </a:xfrm>
          <a:prstGeom prst="rect">
            <a:avLst/>
          </a:prstGeom>
          <a:ln w="25400">
            <a:solidFill>
              <a:schemeClr val="accent4"/>
            </a:solidFill>
          </a:ln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66" y="3944794"/>
            <a:ext cx="3420204" cy="136110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91850" y="126443"/>
            <a:ext cx="1905002" cy="269240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Lev Landau"/>
          <p:cNvSpPr txBox="1"/>
          <p:nvPr/>
        </p:nvSpPr>
        <p:spPr>
          <a:xfrm>
            <a:off x="7708590" y="2865787"/>
            <a:ext cx="1143220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Lev Landau</a:t>
            </a:r>
          </a:p>
        </p:txBody>
      </p:sp>
      <p:pic>
        <p:nvPicPr>
          <p:cNvPr id="322" name="anti-matter.png" descr="anti-matte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64249" y="4573802"/>
            <a:ext cx="3355524" cy="22059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Ma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Ma…</a:t>
            </a:r>
          </a:p>
        </p:txBody>
      </p:sp>
      <p:sp>
        <p:nvSpPr>
          <p:cNvPr id="325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6" name="Anche la simmetria di CP è violata dalla natura.…"/>
          <p:cNvSpPr txBox="1"/>
          <p:nvPr/>
        </p:nvSpPr>
        <p:spPr>
          <a:xfrm>
            <a:off x="300520" y="1517234"/>
            <a:ext cx="6144239" cy="1452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200"/>
            </a:pPr>
            <a:r>
              <a:t>Anche la simmetria di CP è violata dalla natura.</a:t>
            </a:r>
          </a:p>
          <a:p>
            <a:pPr>
              <a:defRPr sz="2200"/>
            </a:pPr>
            <a:r>
              <a:t>-&gt; posso distinguere fra materia e antimateria.</a:t>
            </a:r>
          </a:p>
          <a:p>
            <a:pPr>
              <a:defRPr sz="2200"/>
            </a:pPr>
          </a:p>
          <a:p>
            <a:pPr algn="ctr">
              <a:defRPr sz="2200"/>
            </a:pPr>
            <a:r>
              <a:t>È importante?</a:t>
            </a: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4565" y="3425254"/>
            <a:ext cx="4176970" cy="283371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L’universo è fatto quasi esclusivamente di materia. Ma all’inizio del Big Bang non c’è motivo per cui dovremmo supporre che ci fosse più materia che antimateria.…"/>
          <p:cNvSpPr txBox="1"/>
          <p:nvPr/>
        </p:nvSpPr>
        <p:spPr>
          <a:xfrm>
            <a:off x="584389" y="3229332"/>
            <a:ext cx="3909104" cy="3004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100"/>
            </a:pPr>
            <a:r>
              <a:t>L’universo è fatto quasi esclusivamente di materia. Ma all’inizio del Big Bang non c’è motivo per cui dovremmo supporre che ci fosse più materia che antimateria.</a:t>
            </a:r>
          </a:p>
          <a:p>
            <a:pPr>
              <a:defRPr sz="2100"/>
            </a:pPr>
          </a:p>
          <a:p>
            <a:pPr>
              <a:defRPr sz="2100"/>
            </a:pPr>
            <a:r>
              <a:t>Ci dev’essere qualche interazione che distingue tra le due…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A LHCb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LHCb…</a:t>
            </a:r>
          </a:p>
        </p:txBody>
      </p:sp>
      <p:sp>
        <p:nvSpPr>
          <p:cNvPr id="331" name="Fino a vent’anni anni fa si misuravano asimmetrie di CP dell’ordine di 10-3…"/>
          <p:cNvSpPr txBox="1"/>
          <p:nvPr>
            <p:ph type="body" idx="1"/>
          </p:nvPr>
        </p:nvSpPr>
        <p:spPr>
          <a:xfrm>
            <a:off x="468185" y="1393419"/>
            <a:ext cx="6100684" cy="5328058"/>
          </a:xfrm>
          <a:prstGeom prst="rect">
            <a:avLst/>
          </a:prstGeom>
        </p:spPr>
        <p:txBody>
          <a:bodyPr/>
          <a:lstStyle/>
          <a:p>
            <a:pPr marL="342900" indent="-342900">
              <a:defRPr sz="2500"/>
            </a:pPr>
            <a:r>
              <a:t>Fino a vent’anni anni fa si misuravano asimmetrie di CP dell’ordine di 10</a:t>
            </a:r>
            <a:r>
              <a:rPr baseline="31999"/>
              <a:t>-3</a:t>
            </a:r>
          </a:p>
          <a:p>
            <a:pPr marL="342900" indent="-342900">
              <a:defRPr baseline="31999" sz="2500"/>
            </a:pPr>
          </a:p>
          <a:p>
            <a:pPr marL="342900" indent="-342900">
              <a:defRPr baseline="31999" sz="2500"/>
            </a:pPr>
          </a:p>
          <a:p>
            <a:pPr marL="342900" indent="-342900">
              <a:defRPr sz="2500"/>
            </a:pPr>
            <a:r>
              <a:t>Oggi a LHCb violazione di CP 85%:</a:t>
            </a:r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3435" y="640532"/>
            <a:ext cx="2810952" cy="2106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gammaB2DKb2_s.png" descr="gammaB2DKb2_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260" y="3544048"/>
            <a:ext cx="6975934" cy="2963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Oscillazion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Oscillazioni</a:t>
            </a:r>
          </a:p>
        </p:txBody>
      </p:sp>
      <p:sp>
        <p:nvSpPr>
          <p:cNvPr id="3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8" name="BsOsc21_s.png" descr="BsOsc21_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00" y="2467796"/>
            <a:ext cx="6079398" cy="433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BsOscFeynman_s.png" descr="BsOscFeynman_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4400" y="596900"/>
            <a:ext cx="3784600" cy="185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2" name="montage.jpg" descr="mont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Ovale"/>
          <p:cNvSpPr/>
          <p:nvPr/>
        </p:nvSpPr>
        <p:spPr>
          <a:xfrm>
            <a:off x="5379072" y="4419884"/>
            <a:ext cx="265900" cy="297986"/>
          </a:xfrm>
          <a:prstGeom prst="ellipse">
            <a:avLst/>
          </a:prstGeom>
          <a:ln w="25400">
            <a:solidFill>
              <a:srgbClr val="C5170D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44" name="Linea"/>
          <p:cNvSpPr/>
          <p:nvPr/>
        </p:nvSpPr>
        <p:spPr>
          <a:xfrm>
            <a:off x="4270022" y="3353969"/>
            <a:ext cx="1082014" cy="1082014"/>
          </a:xfrm>
          <a:prstGeom prst="line">
            <a:avLst/>
          </a:prstGeom>
          <a:ln w="25400">
            <a:solidFill>
              <a:srgbClr val="C5170D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45" name="ME"/>
          <p:cNvSpPr txBox="1"/>
          <p:nvPr/>
        </p:nvSpPr>
        <p:spPr>
          <a:xfrm>
            <a:off x="3961781" y="3028746"/>
            <a:ext cx="411211" cy="333088"/>
          </a:xfrm>
          <a:prstGeom prst="rect">
            <a:avLst/>
          </a:prstGeom>
          <a:solidFill>
            <a:schemeClr val="accent5">
              <a:lumOff val="2019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C5170D"/>
                </a:solidFill>
              </a:defRPr>
            </a:lvl1pPr>
          </a:lstStyle>
          <a:p>
            <a:pPr/>
            <a:r>
              <a:t>ME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4" grpId="2"/>
      <p:bldP build="whole" bldLvl="1" animBg="1" rev="0" advAuto="0" spid="343" grpId="3"/>
      <p:bldP build="whole" bldLvl="1" animBg="1" rev="0" advAuto="0" spid="34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itolo 1"/>
          <p:cNvSpPr txBox="1"/>
          <p:nvPr>
            <p:ph type="title"/>
          </p:nvPr>
        </p:nvSpPr>
        <p:spPr>
          <a:xfrm>
            <a:off x="3195176" y="1436842"/>
            <a:ext cx="2753648" cy="132556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BACKUP</a:t>
            </a:r>
          </a:p>
        </p:txBody>
      </p:sp>
      <p:sp>
        <p:nvSpPr>
          <p:cNvPr id="348" name="Segnaposto numero diapositiva 3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unto di interazi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Punto di interazione</a:t>
            </a:r>
          </a:p>
        </p:txBody>
      </p:sp>
      <p:sp>
        <p:nvSpPr>
          <p:cNvPr id="351" name="Slide Number"/>
          <p:cNvSpPr txBox="1"/>
          <p:nvPr>
            <p:ph type="sldNum" sz="quarter" idx="2"/>
          </p:nvPr>
        </p:nvSpPr>
        <p:spPr>
          <a:xfrm>
            <a:off x="8658604" y="6589761"/>
            <a:ext cx="220003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100" y="1257300"/>
            <a:ext cx="8636000" cy="43434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1 mm"/>
          <p:cNvSpPr txBox="1"/>
          <p:nvPr/>
        </p:nvSpPr>
        <p:spPr>
          <a:xfrm>
            <a:off x="8140110" y="1191258"/>
            <a:ext cx="814495" cy="392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/>
            </a:lvl1pPr>
          </a:lstStyle>
          <a:p>
            <a:pPr/>
            <a:r>
              <a:t>1 mm</a:t>
            </a:r>
          </a:p>
        </p:txBody>
      </p:sp>
      <p:sp>
        <p:nvSpPr>
          <p:cNvPr id="354" name="16 μm"/>
          <p:cNvSpPr txBox="1"/>
          <p:nvPr/>
        </p:nvSpPr>
        <p:spPr>
          <a:xfrm>
            <a:off x="419522" y="5785803"/>
            <a:ext cx="893076" cy="392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/>
            </a:lvl1pPr>
          </a:lstStyle>
          <a:p>
            <a:pPr/>
            <a:r>
              <a:t>16 μm</a:t>
            </a:r>
          </a:p>
        </p:txBody>
      </p:sp>
      <p:sp>
        <p:nvSpPr>
          <p:cNvPr id="355" name="Line"/>
          <p:cNvSpPr/>
          <p:nvPr/>
        </p:nvSpPr>
        <p:spPr>
          <a:xfrm flipH="1">
            <a:off x="7226709" y="1650998"/>
            <a:ext cx="1053692" cy="235073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56" name="Line"/>
          <p:cNvSpPr/>
          <p:nvPr/>
        </p:nvSpPr>
        <p:spPr>
          <a:xfrm flipV="1">
            <a:off x="1226694" y="3921977"/>
            <a:ext cx="1943296" cy="1943296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57" name="Un’interazione ogni 25 ns"/>
          <p:cNvSpPr txBox="1"/>
          <p:nvPr/>
        </p:nvSpPr>
        <p:spPr>
          <a:xfrm>
            <a:off x="811883" y="1400237"/>
            <a:ext cx="2912432" cy="362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100"/>
            </a:lvl1pPr>
          </a:lstStyle>
          <a:p>
            <a:pPr/>
            <a:r>
              <a:t>Un’interazione ogni 25 ns</a:t>
            </a:r>
          </a:p>
        </p:txBody>
      </p:sp>
      <p:sp>
        <p:nvSpPr>
          <p:cNvPr id="358" name="Un’interazione ogni 25 ns"/>
          <p:cNvSpPr txBox="1"/>
          <p:nvPr/>
        </p:nvSpPr>
        <p:spPr>
          <a:xfrm>
            <a:off x="3106982" y="5754063"/>
            <a:ext cx="5391952" cy="444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/>
            </a:lvl1pPr>
          </a:lstStyle>
          <a:p>
            <a:pPr/>
            <a:r>
              <a:t>Perché è necessario strizzare i fasci?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Breve appendice:…"/>
          <p:cNvSpPr txBox="1"/>
          <p:nvPr>
            <p:ph type="title"/>
          </p:nvPr>
        </p:nvSpPr>
        <p:spPr>
          <a:xfrm>
            <a:off x="359114" y="150657"/>
            <a:ext cx="8425772" cy="1546861"/>
          </a:xfrm>
          <a:prstGeom prst="rect">
            <a:avLst/>
          </a:prstGeom>
        </p:spPr>
        <p:txBody>
          <a:bodyPr/>
          <a:lstStyle/>
          <a:p>
            <a:pPr defTabSz="352042">
              <a:defRPr sz="3200"/>
            </a:pPr>
            <a:r>
              <a:t>Breve appendice - 1:</a:t>
            </a:r>
          </a:p>
          <a:p>
            <a:pPr defTabSz="352042">
              <a:defRPr sz="3200"/>
            </a:pPr>
            <a:r>
              <a:t>perché LHCb copre un piccolo angolo solido?</a:t>
            </a:r>
          </a:p>
        </p:txBody>
      </p:sp>
      <p:sp>
        <p:nvSpPr>
          <p:cNvPr id="361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2400" y="2442136"/>
            <a:ext cx="4007785" cy="3895522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ezione d’urto (“probabilità”)…"/>
          <p:cNvSpPr txBox="1"/>
          <p:nvPr/>
        </p:nvSpPr>
        <p:spPr>
          <a:xfrm>
            <a:off x="5395162" y="1970816"/>
            <a:ext cx="3429654" cy="740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200"/>
            </a:pPr>
            <a:r>
              <a:t>Sezione d’urto (“probabilità”)</a:t>
            </a:r>
          </a:p>
          <a:p>
            <a:pPr>
              <a:defRPr sz="2200"/>
            </a:pPr>
            <a:r>
              <a:t>di produrre dei quark </a:t>
            </a:r>
            <a:r>
              <a:rPr i="1"/>
              <a:t>b</a:t>
            </a:r>
          </a:p>
        </p:txBody>
      </p:sp>
      <p:pic>
        <p:nvPicPr>
          <p:cNvPr id="3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694" y="2805880"/>
            <a:ext cx="4981027" cy="1905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Breve appendice:…"/>
          <p:cNvSpPr txBox="1"/>
          <p:nvPr>
            <p:ph type="title"/>
          </p:nvPr>
        </p:nvSpPr>
        <p:spPr>
          <a:xfrm>
            <a:off x="359114" y="150657"/>
            <a:ext cx="8425772" cy="1546861"/>
          </a:xfrm>
          <a:prstGeom prst="rect">
            <a:avLst/>
          </a:prstGeom>
        </p:spPr>
        <p:txBody>
          <a:bodyPr/>
          <a:lstStyle/>
          <a:p>
            <a:pPr defTabSz="352042">
              <a:defRPr sz="3200"/>
            </a:pPr>
            <a:r>
              <a:t>Breve appendice - 2:</a:t>
            </a:r>
          </a:p>
          <a:p>
            <a:pPr defTabSz="352042">
              <a:defRPr sz="3200"/>
            </a:pPr>
            <a:r>
              <a:t>cosa contiene la lagrangiana dello SM?</a:t>
            </a:r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xfrm>
            <a:off x="8295347" y="6435957"/>
            <a:ext cx="220004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8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335" y="1697516"/>
            <a:ext cx="8259329" cy="4448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l modello standa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Forze fondamentali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8716535" y="6589761"/>
            <a:ext cx="162072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" name="Immagine 8" descr="Immagin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5090" y="980904"/>
            <a:ext cx="4600573" cy="4656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556" y="4628120"/>
            <a:ext cx="5242014" cy="1997633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Linea"/>
          <p:cNvSpPr/>
          <p:nvPr/>
        </p:nvSpPr>
        <p:spPr>
          <a:xfrm flipV="1">
            <a:off x="2317362" y="2708360"/>
            <a:ext cx="4000442" cy="1813109"/>
          </a:xfrm>
          <a:prstGeom prst="line">
            <a:avLst/>
          </a:prstGeom>
          <a:ln w="25400">
            <a:solidFill>
              <a:srgbClr val="F02117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21" name="Linea"/>
          <p:cNvSpPr/>
          <p:nvPr/>
        </p:nvSpPr>
        <p:spPr>
          <a:xfrm flipV="1">
            <a:off x="3616670" y="1596013"/>
            <a:ext cx="2659518" cy="2928043"/>
          </a:xfrm>
          <a:prstGeom prst="line">
            <a:avLst/>
          </a:prstGeom>
          <a:ln w="25400">
            <a:solidFill>
              <a:srgbClr val="F02117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22" name="Linea"/>
          <p:cNvSpPr/>
          <p:nvPr/>
        </p:nvSpPr>
        <p:spPr>
          <a:xfrm flipV="1">
            <a:off x="5495021" y="5113605"/>
            <a:ext cx="430896" cy="430896"/>
          </a:xfrm>
          <a:prstGeom prst="line">
            <a:avLst/>
          </a:prstGeom>
          <a:ln w="25400">
            <a:solidFill>
              <a:srgbClr val="F02117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23" name="Rettangolo"/>
          <p:cNvSpPr/>
          <p:nvPr/>
        </p:nvSpPr>
        <p:spPr>
          <a:xfrm>
            <a:off x="1375958" y="4606568"/>
            <a:ext cx="1308855" cy="21620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4" name="Rettangolo"/>
          <p:cNvSpPr/>
          <p:nvPr/>
        </p:nvSpPr>
        <p:spPr>
          <a:xfrm>
            <a:off x="2702319" y="4606568"/>
            <a:ext cx="1416258" cy="21620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5" name="Rettangolo"/>
          <p:cNvSpPr/>
          <p:nvPr/>
        </p:nvSpPr>
        <p:spPr>
          <a:xfrm>
            <a:off x="4049312" y="4606568"/>
            <a:ext cx="1416258" cy="21620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26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9805" y="1739841"/>
            <a:ext cx="3289657" cy="182027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ttangolo"/>
          <p:cNvSpPr/>
          <p:nvPr/>
        </p:nvSpPr>
        <p:spPr>
          <a:xfrm>
            <a:off x="3037813" y="1447971"/>
            <a:ext cx="745269" cy="6741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" name="Linea"/>
          <p:cNvSpPr/>
          <p:nvPr/>
        </p:nvSpPr>
        <p:spPr>
          <a:xfrm flipV="1">
            <a:off x="834264" y="3436597"/>
            <a:ext cx="403068" cy="1072636"/>
          </a:xfrm>
          <a:prstGeom prst="line">
            <a:avLst/>
          </a:prstGeom>
          <a:ln w="25400">
            <a:solidFill>
              <a:srgbClr val="F02117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5"/>
      <p:bldP build="whole" bldLvl="1" animBg="1" rev="0" advAuto="0" spid="122" grpId="6"/>
      <p:bldP build="whole" bldLvl="1" animBg="1" rev="0" advAuto="0" spid="121" grpId="4"/>
      <p:bldP build="whole" bldLvl="1" animBg="1" rev="0" advAuto="0" spid="120" grpId="2"/>
      <p:bldP build="whole" bldLvl="1" animBg="1" rev="0" advAuto="0" spid="123" grpId="1"/>
      <p:bldP build="whole" bldLvl="1" animBg="1" rev="0" advAuto="0" spid="124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l modello standa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Capire meglio il modello standard</a:t>
            </a: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xfrm>
            <a:off x="8716535" y="6589761"/>
            <a:ext cx="162072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173076" y="1429008"/>
            <a:ext cx="6139192" cy="50113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Numero diapositiva"/>
          <p:cNvSpPr txBox="1"/>
          <p:nvPr>
            <p:ph type="sldNum" sz="quarter" idx="2"/>
          </p:nvPr>
        </p:nvSpPr>
        <p:spPr>
          <a:xfrm>
            <a:off x="8353278" y="6435957"/>
            <a:ext cx="162073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5" name="frogs.jpeg" descr="frog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540" y="1350493"/>
            <a:ext cx="6977503" cy="531753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Perché le collisioni?"/>
          <p:cNvSpPr txBox="1"/>
          <p:nvPr>
            <p:ph type="ctr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 anchor="ctr"/>
          <a:lstStyle>
            <a:lvl1pPr algn="l">
              <a:defRPr sz="3300"/>
            </a:lvl1pPr>
          </a:lstStyle>
          <a:p>
            <a:pPr/>
            <a:r>
              <a:t>Perché le collisioni?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LHC (Large Hadron Collider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LHC (Large Hadron Collider)</a:t>
            </a:r>
          </a:p>
        </p:txBody>
      </p:sp>
      <p:sp>
        <p:nvSpPr>
          <p:cNvPr id="139" name="27 km di circonferenza…"/>
          <p:cNvSpPr txBox="1"/>
          <p:nvPr>
            <p:ph type="body" sz="half" idx="1"/>
          </p:nvPr>
        </p:nvSpPr>
        <p:spPr>
          <a:xfrm>
            <a:off x="191655" y="1580039"/>
            <a:ext cx="5093714" cy="369792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000"/>
            </a:pPr>
            <a:r>
              <a:t>27 km di circonferenza, a una profondità di</a:t>
            </a:r>
            <a:br/>
            <a:r>
              <a:t>50 </a:t>
            </a:r>
            <a14:m>
              <m:oMath>
                <m: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÷</m:t>
                </m:r>
              </m:oMath>
            </a14:m>
            <a:r>
              <a:t> 175 m</a:t>
            </a:r>
          </a:p>
          <a:p>
            <a:pPr>
              <a:lnSpc>
                <a:spcPct val="81000"/>
              </a:lnSpc>
              <a:defRPr sz="2000"/>
            </a:pPr>
            <a:r>
              <a:t>protoni accelerati a 7 TeV (βγ ≈ 7000)</a:t>
            </a:r>
          </a:p>
          <a:p>
            <a:pPr>
              <a:lnSpc>
                <a:spcPct val="81000"/>
              </a:lnSpc>
              <a:defRPr sz="2000"/>
            </a:pPr>
            <a:r>
              <a:t>1232 magneti dipolari superconduttori </a:t>
            </a:r>
            <a:br/>
            <a:r>
              <a:t>(15 m, 1.9 K, 8.3 T)</a:t>
            </a:r>
          </a:p>
          <a:p>
            <a:pPr>
              <a:lnSpc>
                <a:spcPct val="81000"/>
              </a:lnSpc>
              <a:defRPr sz="2000"/>
            </a:pPr>
            <a:r>
              <a:t>392 quadrupoli (5 </a:t>
            </a:r>
            <a14:m>
              <m:oMath>
                <m: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÷</m:t>
                </m:r>
                <m:r>
                  <a:rPr xmlns:a="http://schemas.openxmlformats.org/drawingml/2006/main" sz="2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/>
                </m:r>
              </m:oMath>
            </a14:m>
            <a:r>
              <a:t>7 m)</a:t>
            </a:r>
          </a:p>
          <a:p>
            <a:pPr>
              <a:lnSpc>
                <a:spcPct val="81000"/>
              </a:lnSpc>
              <a:defRPr sz="2000"/>
            </a:pPr>
            <a:r>
              <a:t>pacchetti di 1.5⋅10</a:t>
            </a:r>
            <a:r>
              <a:rPr baseline="31999"/>
              <a:t>11</a:t>
            </a:r>
            <a:r>
              <a:t> protoni</a:t>
            </a:r>
          </a:p>
          <a:p>
            <a:pPr>
              <a:lnSpc>
                <a:spcPct val="81000"/>
              </a:lnSpc>
              <a:defRPr sz="2000"/>
            </a:pPr>
            <a:r>
              <a:t>Collisioni a 40 MHz</a:t>
            </a:r>
          </a:p>
          <a:p>
            <a:pPr>
              <a:lnSpc>
                <a:spcPct val="81000"/>
              </a:lnSpc>
              <a:defRPr sz="2000"/>
            </a:pPr>
            <a:r>
              <a:t>vuoto ultra-spinto (10</a:t>
            </a:r>
            <a:r>
              <a:rPr baseline="31999"/>
              <a:t>-13</a:t>
            </a:r>
            <a:r>
              <a:t> atm)</a:t>
            </a:r>
          </a:p>
          <a:p>
            <a:pPr>
              <a:lnSpc>
                <a:spcPct val="81000"/>
              </a:lnSpc>
              <a:defRPr sz="2000"/>
            </a:pPr>
            <a:r>
              <a:t>6 miliardi di € per la costruzione (bolletta elettrica: 30 milioni di € all’anno)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8716535" y="6589761"/>
            <a:ext cx="162072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2513" y="4046489"/>
            <a:ext cx="3797512" cy="2536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magnet.jpg" descr="magne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1583" y="1419749"/>
            <a:ext cx="3820763" cy="2536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2"/>
      <p:bldP build="whole" bldLvl="1" animBg="1" rev="0" advAuto="0" spid="14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 quattro esperiment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quattro esperimenti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8716535" y="6589761"/>
            <a:ext cx="162072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6" name="lhc.gif" descr="lhc.g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267"/>
          <a:stretch>
            <a:fillRect/>
          </a:stretch>
        </p:blipFill>
        <p:spPr>
          <a:xfrm>
            <a:off x="971304" y="1610036"/>
            <a:ext cx="6591948" cy="51694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" name="Group"/>
          <p:cNvGrpSpPr/>
          <p:nvPr/>
        </p:nvGrpSpPr>
        <p:grpSpPr>
          <a:xfrm>
            <a:off x="4561646" y="1167607"/>
            <a:ext cx="5247533" cy="1741200"/>
            <a:chOff x="0" y="0"/>
            <a:chExt cx="5247531" cy="1741198"/>
          </a:xfrm>
        </p:grpSpPr>
        <p:sp>
          <p:nvSpPr>
            <p:cNvPr id="147" name="Rectangle"/>
            <p:cNvSpPr/>
            <p:nvPr/>
          </p:nvSpPr>
          <p:spPr>
            <a:xfrm>
              <a:off x="-1" y="0"/>
              <a:ext cx="4437810" cy="174119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8" name="logo_lhcb.jpg" descr="logo_lhcb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9289" y="153697"/>
              <a:ext cx="2150706" cy="1433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9" name="65 università…"/>
            <p:cNvSpPr/>
            <p:nvPr/>
          </p:nvSpPr>
          <p:spPr>
            <a:xfrm>
              <a:off x="2470051" y="306065"/>
              <a:ext cx="27774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sz="2400"/>
              </a:pPr>
              <a:r>
                <a:t>1611 membri</a:t>
              </a:r>
            </a:p>
            <a:p>
              <a:pPr>
                <a:defRPr sz="2400"/>
              </a:pPr>
              <a:r>
                <a:t>96 istituti</a:t>
              </a:r>
            </a:p>
            <a:p>
              <a:pPr>
                <a:defRPr sz="2400"/>
              </a:pPr>
              <a:r>
                <a:t>21 stati</a:t>
              </a:r>
            </a:p>
          </p:txBody>
        </p:sp>
      </p:grpSp>
      <p:sp>
        <p:nvSpPr>
          <p:cNvPr id="151" name="Ovale 1"/>
          <p:cNvSpPr/>
          <p:nvPr/>
        </p:nvSpPr>
        <p:spPr>
          <a:xfrm>
            <a:off x="6136470" y="3003186"/>
            <a:ext cx="1103849" cy="473929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2"/>
      <p:bldP build="whole" bldLvl="1" animBg="1" rev="0" advAuto="0" spid="15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ome misurare le particell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Come misurare le particelle?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8716535" y="6589761"/>
            <a:ext cx="162072" cy="205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5" name="collision.jpg" descr="collis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069" y="1646276"/>
            <a:ext cx="5348171" cy="3565448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particelle stabili/a vita media lunga: possiamo inventarci qualcosa…"/>
          <p:cNvSpPr txBox="1"/>
          <p:nvPr/>
        </p:nvSpPr>
        <p:spPr>
          <a:xfrm>
            <a:off x="98099" y="5845262"/>
            <a:ext cx="8947803" cy="622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1900"/>
            </a:pPr>
            <a:r>
              <a:t>particelle stabili/a vita media lunga</a:t>
            </a:r>
            <a:r>
              <a:rPr b="0"/>
              <a:t>: possiamo </a:t>
            </a:r>
            <a:r>
              <a:rPr b="0"/>
              <a:t>misurare le loro proprietà «direttamente»</a:t>
            </a:r>
          </a:p>
          <a:p>
            <a:pPr>
              <a:defRPr b="1" sz="1900"/>
            </a:pPr>
            <a:r>
              <a:t>particelle instabili</a:t>
            </a:r>
            <a:r>
              <a:rPr b="0"/>
              <a:t>: misuriamo i prodotti di decadimento per inferire le loro proprietà</a:t>
            </a:r>
          </a:p>
        </p:txBody>
      </p:sp>
      <p:pic>
        <p:nvPicPr>
          <p:cNvPr id="157" name="fruit_collider.png" descr="fruit_collid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10872" y="1498441"/>
            <a:ext cx="2782277" cy="3861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