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88" r:id="rId3"/>
    <p:sldMasterId id="2147483700" r:id="rId4"/>
    <p:sldMasterId id="2147483712" r:id="rId5"/>
    <p:sldMasterId id="2147483724" r:id="rId6"/>
    <p:sldMasterId id="2147483736" r:id="rId7"/>
  </p:sldMasterIdLst>
  <p:notesMasterIdLst>
    <p:notesMasterId r:id="rId40"/>
  </p:notesMasterIdLst>
  <p:handoutMasterIdLst>
    <p:handoutMasterId r:id="rId41"/>
  </p:handoutMasterIdLst>
  <p:sldIdLst>
    <p:sldId id="256" r:id="rId8"/>
    <p:sldId id="257" r:id="rId9"/>
    <p:sldId id="258" r:id="rId10"/>
    <p:sldId id="259" r:id="rId11"/>
    <p:sldId id="265" r:id="rId12"/>
    <p:sldId id="281" r:id="rId13"/>
    <p:sldId id="261" r:id="rId14"/>
    <p:sldId id="282" r:id="rId15"/>
    <p:sldId id="275" r:id="rId16"/>
    <p:sldId id="276" r:id="rId17"/>
    <p:sldId id="269" r:id="rId18"/>
    <p:sldId id="270" r:id="rId19"/>
    <p:sldId id="271" r:id="rId20"/>
    <p:sldId id="262" r:id="rId21"/>
    <p:sldId id="263" r:id="rId22"/>
    <p:sldId id="264" r:id="rId23"/>
    <p:sldId id="266" r:id="rId24"/>
    <p:sldId id="267" r:id="rId25"/>
    <p:sldId id="278" r:id="rId26"/>
    <p:sldId id="279" r:id="rId27"/>
    <p:sldId id="280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50" autoAdjust="0"/>
    <p:restoredTop sz="95946"/>
  </p:normalViewPr>
  <p:slideViewPr>
    <p:cSldViewPr snapToGrid="0" snapToObjects="1">
      <p:cViewPr varScale="1">
        <p:scale>
          <a:sx n="128" d="100"/>
          <a:sy n="128" d="100"/>
        </p:scale>
        <p:origin x="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91122-86D8-7F40-BD8D-9C41DC40E58A}" type="datetimeFigureOut">
              <a:rPr lang="en-US" smtClean="0"/>
              <a:t>5/21/24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AF8D9-7726-3F4F-A31D-55A26CBC84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781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50EB3-0C75-1E4D-B7B9-CC7A64CC1CC0}" type="datetimeFigureOut">
              <a:rPr lang="en-US" smtClean="0"/>
              <a:t>5/21/24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C0515-2102-9546-83FB-F47440DB5F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575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9519"/>
            <a:ext cx="8915400" cy="8778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894" y="20566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DC4B-013E-2A44-A3E1-DF75949F8BAB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6288" y="188259"/>
            <a:ext cx="2895600" cy="365125"/>
          </a:xfrm>
        </p:spPr>
        <p:txBody>
          <a:bodyPr/>
          <a:lstStyle/>
          <a:p>
            <a:r>
              <a:rPr lang="it-IT"/>
              <a:t>Franco Ligabue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5EA0470-EFE3-7844-A381-788435A932AB}" type="datetime1">
              <a:rPr lang="it-IT" smtClean="0"/>
              <a:t>21/05/24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E776-49B6-6841-9039-45737398E5FA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37E22BE-6F66-3047-96BB-4509E5E1BD80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F5CA9A4-D827-FD4A-9616-D1CE69519640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E32E-705D-CA4F-A752-ADCE2554B509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0DBB-A492-C740-A129-90403F876655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3288-72CA-6A42-BE9B-B71E8B4DE9FF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47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72B5-530F-1046-A385-069A695DC687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352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9F7B-6363-424E-88A4-43F8D396C5C7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158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4868-0510-AF40-AC54-165A7CDC78A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67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2A62-629F-B34A-B374-528E674312FD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81ED-434A-E44D-B35F-5843B6A5CC0B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891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F9AD-3724-0445-A054-EC65BC62A7D0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039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254E-18D5-A84B-98FB-6882A743932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111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68A7-7EC2-1A4D-B91A-5F1DCC5FDC7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331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D0E2-545E-9748-AAD5-9C65827B62FD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204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A38C-B115-2047-8EA6-10EBC8ED2619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55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A04-63E0-A74C-857A-251B4D2DD4E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920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5639-10DF-7E46-B35E-D30E4C3CD5D5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47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EC8A-A7F6-1543-AD1A-B1F8566C5776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352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9E4E-D77F-234F-8897-E2F177C1A0FF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15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4AD-CA73-A245-951A-CFA586D19F02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15DE-7546-BB49-876C-91316DF979F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678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6305-F808-FF4C-ADC6-02F35F623EA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891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BFED-C3C6-8046-AB4D-C6AAE2825B77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039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91A6-1250-CF4A-BA0D-4133B311D55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111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6166-F124-1447-A9EB-A116AE64EAB1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331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F1D5-A241-DB4E-A170-F15C1EBA46CB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204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C359-14DB-134C-ACE8-76C8A4F6ED7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55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2A5F-B061-C041-AF5C-F140CD56CA31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920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DA36-E95D-BB4D-8058-BAC169B2B08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47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E81C-0EAB-CF47-A841-28C37801AA6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35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F26F-EB09-0640-B1C5-1EDF6722D684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EE8F-3BF2-E548-A243-E604745FC84C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158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FA19-7937-354B-93CC-279C1049EBEF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678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C5EC-CBD2-0C40-84D4-1451A5371EEB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891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B147-8F9C-8F4B-824A-A96FDB2E9D8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039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DCA0-9F96-D143-B106-761FAC421FB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1110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E12D-3E7D-B54D-A200-CED5B4DF2697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331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9B54-B263-424B-8707-82E7CEA995D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204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0D1E-F4D3-4C48-82C8-AD365FB7E69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555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DE29-41EF-E643-908F-9F09D6D6F494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920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3BA-EA8A-9140-A1B6-7F74994BF03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4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788B153-25B2-6642-908D-14CD9E19EC8D}" type="datetime1">
              <a:rPr lang="it-IT" smtClean="0"/>
              <a:t>21/05/24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BA49-6745-184C-87AA-E5FB3C3F0547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352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B0E1-111B-0748-B371-029CEB7C0025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158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1371-7641-FD42-88DD-D05AB60C0FE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678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7653-E3EE-4048-9D47-2AB6CA4B42C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891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A98-D1C8-5544-86F1-1518B7BCB30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039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DD52-B36A-AF47-BE3E-0863B85F940B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111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58AF-9B9D-F24C-9A69-DDC62EDEC52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3317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674F-D29B-3E4B-BE9B-6E888C96AB0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2046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B6EB-6D76-E143-AE53-492D6E2C42A6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555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B2F-5AAC-204A-936F-47A04AA9820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92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30DBA16-C5F1-DE49-B836-F54588F87056}" type="datetime1">
              <a:rPr lang="it-IT" smtClean="0"/>
              <a:t>21/05/24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7884-E084-1948-B57E-E1BAD5C80F8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47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0665-CCFA-1C4B-98A6-F386E5CB6F3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352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1A2F-6260-8C4C-9B1D-7FB62B48CB26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158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DD83-0873-6A48-A829-8A5725F3716D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678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16B2-43E9-5F4B-85E9-7F6BFE689311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8914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033E-790F-674E-90D8-E9349525AE51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0395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73FD-CD43-4E4F-B2B1-345FFE2E5857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1110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9026-5569-A144-B55B-ED733623DBC0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3317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DA60-FABD-764D-B176-0BDF53FFC28C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2046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47FE-5C79-9E46-A95D-580C0F43C9F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5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666656"/>
            <a:ext cx="8913813" cy="914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07213" y="188258"/>
            <a:ext cx="2133600" cy="365125"/>
          </a:xfrm>
        </p:spPr>
        <p:txBody>
          <a:bodyPr/>
          <a:lstStyle/>
          <a:p>
            <a:fld id="{6C801EDD-6D79-DC48-B5E2-FF34BE9C0345}" type="datetime1">
              <a:rPr lang="it-IT" smtClean="0"/>
              <a:t>21/05/24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8888" y="188258"/>
            <a:ext cx="2895600" cy="365125"/>
          </a:xfrm>
        </p:spPr>
        <p:txBody>
          <a:bodyPr/>
          <a:lstStyle/>
          <a:p>
            <a:r>
              <a:rPr lang="it-IT"/>
              <a:t>Franco Ligabue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296D-2296-AE48-A401-BC5AB55531D0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9203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934-BF5D-B641-91C5-CC54EA17B27D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475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643E-327A-C24E-9F6F-FD194FE51B2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3523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BFB9-24EE-264A-A094-12ABF77CB5D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1581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EB42-6C4C-8541-87F5-1243384600E4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6786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739-E606-0642-847F-3CF103A807F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8914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35FB-8448-D248-B6AF-697312875244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0395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699-A720-B94C-B562-B51ECEC43384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1110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2DBA-1EF7-9A43-A27C-BFF3084DE0C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3317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1200-853E-2741-8674-7E0DF4FA224F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20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1617-22A7-E445-A548-F502CAA97C4B}" type="datetime1">
              <a:rPr lang="it-IT" smtClean="0"/>
              <a:t>21/05/24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56B7-3EC2-2B4B-A68D-ABFC1F0FE637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555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AE05-C036-EB46-A7FF-CD0F1185293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92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ACC0B31-38C1-6448-AE39-3D19721A239E}" type="datetime1">
              <a:rPr lang="it-IT" smtClean="0"/>
              <a:t>21/05/24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" y="553384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12900"/>
            <a:ext cx="7810500" cy="465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BE8A59-B286-474E-9E02-6DB1C23B3E0D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894B42-CD60-FA46-AD52-AE83A6AAD9D5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CEC061-26A4-BA43-A46F-DF4AB05C3BDC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7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3823BCA-8717-9945-9C1F-C9CAE3DCF02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7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EBCC5E-FE28-C945-A856-C0BCF5985A1C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7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567FF19-B5F2-854A-A282-7B5308197734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7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BCE337-86B7-7D47-AFDE-7FD86BFDBC9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7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EAB618-CD82-154E-AC77-1976209BE4B5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7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5.bin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image" Target="../media/image23.png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5.e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8.emf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40.emf"/><Relationship Id="rId2" Type="http://schemas.openxmlformats.org/officeDocument/2006/relationships/image" Target="../media/image31.jpg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37.emf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39.emf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33.png"/><Relationship Id="rId9" Type="http://schemas.openxmlformats.org/officeDocument/2006/relationships/image" Target="../media/image36.emf"/><Relationship Id="rId1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5.gif"/><Relationship Id="rId18" Type="http://schemas.openxmlformats.org/officeDocument/2006/relationships/oleObject" Target="../embeddings/oleObject38.bin"/><Relationship Id="rId3" Type="http://schemas.openxmlformats.org/officeDocument/2006/relationships/oleObject" Target="../embeddings/oleObject32.bin"/><Relationship Id="rId21" Type="http://schemas.openxmlformats.org/officeDocument/2006/relationships/image" Target="../media/image49.emf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4.jpg"/><Relationship Id="rId17" Type="http://schemas.openxmlformats.org/officeDocument/2006/relationships/image" Target="../media/image47.emf"/><Relationship Id="rId2" Type="http://schemas.openxmlformats.org/officeDocument/2006/relationships/image" Target="../media/image31.jpg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11" Type="http://schemas.openxmlformats.org/officeDocument/2006/relationships/image" Target="../media/image43.png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46.emf"/><Relationship Id="rId10" Type="http://schemas.openxmlformats.org/officeDocument/2006/relationships/image" Target="../media/image42.emf"/><Relationship Id="rId19" Type="http://schemas.openxmlformats.org/officeDocument/2006/relationships/image" Target="../media/image48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oJCdwAQets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3500" y="1587343"/>
            <a:ext cx="8915400" cy="877824"/>
          </a:xfrm>
        </p:spPr>
        <p:txBody>
          <a:bodyPr/>
          <a:lstStyle/>
          <a:p>
            <a:r>
              <a:rPr lang="it-IT" dirty="0"/>
              <a:t>la fisica delle particelle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06288" y="2933700"/>
            <a:ext cx="7783606" cy="2946400"/>
          </a:xfrm>
        </p:spPr>
        <p:txBody>
          <a:bodyPr/>
          <a:lstStyle/>
          <a:p>
            <a:r>
              <a:rPr lang="it-IT" dirty="0"/>
              <a:t>breve introduzione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D613-3B7E-B845-99DA-599ECC45098F}" type="datetime1">
              <a:rPr lang="it-IT" smtClean="0"/>
              <a:t>21/05/24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7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456"/>
            <a:ext cx="8913813" cy="914400"/>
          </a:xfrm>
        </p:spPr>
        <p:txBody>
          <a:bodyPr/>
          <a:lstStyle/>
          <a:p>
            <a:r>
              <a:rPr lang="it-IT" dirty="0"/>
              <a:t>Perché collisioni ad alta energia?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00124" y="1731962"/>
            <a:ext cx="7610476" cy="3670767"/>
          </a:xfrm>
        </p:spPr>
        <p:txBody>
          <a:bodyPr/>
          <a:lstStyle/>
          <a:p>
            <a:r>
              <a:rPr lang="it-IT" dirty="0"/>
              <a:t>conti esatti non si sanno fare</a:t>
            </a:r>
          </a:p>
          <a:p>
            <a:pPr lvl="1"/>
            <a:r>
              <a:rPr lang="it-IT" dirty="0"/>
              <a:t>Sviluppi “perturbativi”</a:t>
            </a:r>
          </a:p>
          <a:p>
            <a:r>
              <a:rPr lang="it-IT" dirty="0"/>
              <a:t>processi “perturbativi” = alta energia trasferita (!)</a:t>
            </a:r>
          </a:p>
          <a:p>
            <a:endParaRPr lang="it-IT" dirty="0"/>
          </a:p>
        </p:txBody>
      </p:sp>
      <p:pic>
        <p:nvPicPr>
          <p:cNvPr id="3" name="Picture 2" descr="Feynman-diagram-ee-scatter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6267" r="3432" b="7602"/>
          <a:stretch/>
        </p:blipFill>
        <p:spPr>
          <a:xfrm>
            <a:off x="2305048" y="3307036"/>
            <a:ext cx="4889500" cy="32113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60849" y="3571380"/>
            <a:ext cx="876300" cy="616958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4298949" y="5527826"/>
            <a:ext cx="876300" cy="616958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 7"/>
          <p:cNvSpPr/>
          <p:nvPr/>
        </p:nvSpPr>
        <p:spPr>
          <a:xfrm>
            <a:off x="2743200" y="4422234"/>
            <a:ext cx="1879599" cy="978592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48196" y="3663950"/>
            <a:ext cx="289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diagramma di </a:t>
            </a:r>
            <a:r>
              <a:rPr lang="it-IT" dirty="0" err="1"/>
              <a:t>Feynman</a:t>
            </a:r>
            <a:endParaRPr lang="it-IT" dirty="0"/>
          </a:p>
        </p:txBody>
      </p:sp>
      <p:sp>
        <p:nvSpPr>
          <p:cNvPr id="12" name="Rectangle 11"/>
          <p:cNvSpPr/>
          <p:nvPr/>
        </p:nvSpPr>
        <p:spPr>
          <a:xfrm>
            <a:off x="2381248" y="3114510"/>
            <a:ext cx="850900" cy="673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6299200" y="5778500"/>
            <a:ext cx="1054100" cy="6731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2279649" y="5351034"/>
            <a:ext cx="1054100" cy="6731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6140448" y="3165310"/>
            <a:ext cx="1054100" cy="6731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256144" y="4380931"/>
            <a:ext cx="2899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“scambio” di una particella</a:t>
            </a:r>
          </a:p>
          <a:p>
            <a:r>
              <a:rPr lang="it-IT" dirty="0"/>
              <a:t>mediatore di forza</a:t>
            </a:r>
          </a:p>
          <a:p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6856414" y="4019630"/>
            <a:ext cx="20573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termine di uno </a:t>
            </a:r>
            <a:r>
              <a:rPr lang="it-IT" sz="1200" b="1" dirty="0"/>
              <a:t>sviluppo in serie</a:t>
            </a:r>
            <a:r>
              <a:rPr lang="it-IT" sz="1200" dirty="0"/>
              <a:t> che descrive</a:t>
            </a:r>
          </a:p>
          <a:p>
            <a:r>
              <a:rPr lang="it-IT" sz="1200" dirty="0"/>
              <a:t>(la probabilità di) interazione tra le particelle di “materia” (fermioni) per mezzo di un campo (per es. campo </a:t>
            </a:r>
            <a:r>
              <a:rPr lang="it-IT" sz="1200" dirty="0" err="1"/>
              <a:t>e.m</a:t>
            </a:r>
            <a:r>
              <a:rPr lang="it-IT" sz="1200" dirty="0"/>
              <a:t>.) a sua volta associato a particelle (bosoni)</a:t>
            </a:r>
          </a:p>
          <a:p>
            <a:endParaRPr lang="it-IT" dirty="0"/>
          </a:p>
        </p:txBody>
      </p:sp>
      <p:sp>
        <p:nvSpPr>
          <p:cNvPr id="19" name="Rectangle 18"/>
          <p:cNvSpPr/>
          <p:nvPr/>
        </p:nvSpPr>
        <p:spPr>
          <a:xfrm>
            <a:off x="2546349" y="5778500"/>
            <a:ext cx="850900" cy="673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6D8F-3779-1A40-99E3-5119840244EF}" type="datetime1">
              <a:rPr lang="it-IT" smtClean="0"/>
              <a:t>21/05/24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82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7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7" y="501556"/>
            <a:ext cx="8913813" cy="914400"/>
          </a:xfrm>
        </p:spPr>
        <p:txBody>
          <a:bodyPr/>
          <a:lstStyle/>
          <a:p>
            <a:r>
              <a:rPr lang="it-IT" dirty="0"/>
              <a:t>aspetti quantistici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605354"/>
              </p:ext>
            </p:extLst>
          </p:nvPr>
        </p:nvGraphicFramePr>
        <p:xfrm>
          <a:off x="7207250" y="1664732"/>
          <a:ext cx="8445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600" imgH="203200" progId="Equation.3">
                  <p:embed/>
                </p:oleObj>
              </mc:Choice>
              <mc:Fallback>
                <p:oleObj name="Equation" r:id="rId2" imgW="355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07250" y="1664732"/>
                        <a:ext cx="84455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72025"/>
              </p:ext>
            </p:extLst>
          </p:nvPr>
        </p:nvGraphicFramePr>
        <p:xfrm>
          <a:off x="5727098" y="2370057"/>
          <a:ext cx="11160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900" imgH="215900" progId="Equation.3">
                  <p:embed/>
                </p:oleObj>
              </mc:Choice>
              <mc:Fallback>
                <p:oleObj name="Equation" r:id="rId4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7098" y="2370057"/>
                        <a:ext cx="1116013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5306" y="1778000"/>
            <a:ext cx="64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dipendenza dal tempo di uno stato a energia definita E: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306" y="2482850"/>
            <a:ext cx="488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(ricorda onda piana a frequenza definita)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306" y="5360472"/>
            <a:ext cx="315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nel sistema della particella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926654"/>
              </p:ext>
            </p:extLst>
          </p:nvPr>
        </p:nvGraphicFramePr>
        <p:xfrm>
          <a:off x="3703292" y="4454182"/>
          <a:ext cx="11509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5000" imgH="203200" progId="Equation.3">
                  <p:embed/>
                </p:oleObj>
              </mc:Choice>
              <mc:Fallback>
                <p:oleObj name="Equation" r:id="rId6" imgW="63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3292" y="4454182"/>
                        <a:ext cx="1150938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79423" y="3662896"/>
            <a:ext cx="625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1779"/>
              </p:ext>
            </p:extLst>
          </p:nvPr>
        </p:nvGraphicFramePr>
        <p:xfrm>
          <a:off x="1400176" y="3522698"/>
          <a:ext cx="265588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600" imgH="266700" progId="Equation.3">
                  <p:embed/>
                </p:oleObj>
              </mc:Choice>
              <mc:Fallback>
                <p:oleObj name="Equation" r:id="rId8" imgW="1117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0176" y="3522698"/>
                        <a:ext cx="2655887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322223"/>
              </p:ext>
            </p:extLst>
          </p:nvPr>
        </p:nvGraphicFramePr>
        <p:xfrm>
          <a:off x="4056063" y="5272088"/>
          <a:ext cx="24447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700" imgH="228600" progId="Equation.3">
                  <p:embed/>
                </p:oleObj>
              </mc:Choice>
              <mc:Fallback>
                <p:oleObj name="Equation" r:id="rId10" imgW="1028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56063" y="5272088"/>
                        <a:ext cx="244475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FC45-5742-A943-866A-C49923AD3AFA}" type="datetime1">
              <a:rPr lang="it-IT" smtClean="0"/>
              <a:t>21/05/24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11</a:t>
            </a:fld>
            <a:endParaRPr lang="it-IT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024256"/>
              </p:ext>
            </p:extLst>
          </p:nvPr>
        </p:nvGraphicFramePr>
        <p:xfrm>
          <a:off x="6153961" y="3553742"/>
          <a:ext cx="2635933" cy="57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700" imgH="279400" progId="Equation.3">
                  <p:embed/>
                </p:oleObj>
              </mc:Choice>
              <mc:Fallback>
                <p:oleObj name="Equation" r:id="rId12" imgW="1282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53961" y="3553742"/>
                        <a:ext cx="2635933" cy="576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72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7" y="501556"/>
            <a:ext cx="8913813" cy="914400"/>
          </a:xfrm>
        </p:spPr>
        <p:txBody>
          <a:bodyPr/>
          <a:lstStyle/>
          <a:p>
            <a:r>
              <a:rPr lang="it-IT" dirty="0"/>
              <a:t>aspetti quantistici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206" y="1912461"/>
            <a:ext cx="315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nel sistema della particella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409098"/>
              </p:ext>
            </p:extLst>
          </p:nvPr>
        </p:nvGraphicFramePr>
        <p:xfrm>
          <a:off x="4340225" y="1724025"/>
          <a:ext cx="22320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800" imgH="266700" progId="Equation.3">
                  <p:embed/>
                </p:oleObj>
              </mc:Choice>
              <mc:Fallback>
                <p:oleObj name="Equation" r:id="rId2" imgW="939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40225" y="1724025"/>
                        <a:ext cx="2232025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3525" y="2470308"/>
            <a:ext cx="317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(modulo quadro costante)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052298"/>
              </p:ext>
            </p:extLst>
          </p:nvPr>
        </p:nvGraphicFramePr>
        <p:xfrm>
          <a:off x="561975" y="3224213"/>
          <a:ext cx="21415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700" imgH="190500" progId="Equation.3">
                  <p:embed/>
                </p:oleObj>
              </mc:Choice>
              <mc:Fallback>
                <p:oleObj name="Equation" r:id="rId4" imgW="9017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975" y="3224213"/>
                        <a:ext cx="214153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23715" y="3248342"/>
            <a:ext cx="433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compare esponenziale  decrescente 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302822"/>
              </p:ext>
            </p:extLst>
          </p:nvPr>
        </p:nvGraphicFramePr>
        <p:xfrm>
          <a:off x="7388225" y="3102927"/>
          <a:ext cx="9953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100" imgH="228600" progId="Equation.3">
                  <p:embed/>
                </p:oleObj>
              </mc:Choice>
              <mc:Fallback>
                <p:oleObj name="Equation" r:id="rId6" imgW="419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88225" y="3102927"/>
                        <a:ext cx="995362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890825" y="3771106"/>
            <a:ext cx="2234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particella </a:t>
            </a:r>
            <a:r>
              <a:rPr lang="it-IT" b="1" dirty="0"/>
              <a:t>instabile</a:t>
            </a:r>
          </a:p>
          <a:p>
            <a:r>
              <a:rPr lang="it-IT" b="1" dirty="0"/>
              <a:t>vita media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464426"/>
              </p:ext>
            </p:extLst>
          </p:nvPr>
        </p:nvGraphicFramePr>
        <p:xfrm>
          <a:off x="5520902" y="3785612"/>
          <a:ext cx="871961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6100" imgH="393700" progId="Equation.3">
                  <p:embed/>
                </p:oleObj>
              </mc:Choice>
              <mc:Fallback>
                <p:oleObj name="Equation" r:id="rId8" imgW="546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0902" y="3785612"/>
                        <a:ext cx="871961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550491"/>
              </p:ext>
            </p:extLst>
          </p:nvPr>
        </p:nvGraphicFramePr>
        <p:xfrm>
          <a:off x="561975" y="4897954"/>
          <a:ext cx="7905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300" imgH="393700" progId="Equation.3">
                  <p:embed/>
                </p:oleObj>
              </mc:Choice>
              <mc:Fallback>
                <p:oleObj name="Equation" r:id="rId10" imgW="495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1975" y="4897954"/>
                        <a:ext cx="790575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06469" y="5068114"/>
            <a:ext cx="472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probabilità di decadere nell’intervallo </a:t>
            </a:r>
            <a:r>
              <a:rPr lang="it-IT" dirty="0" err="1"/>
              <a:t>dt</a:t>
            </a:r>
            <a:endParaRPr lang="it-IT" b="1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88899"/>
              </p:ext>
            </p:extLst>
          </p:nvPr>
        </p:nvGraphicFramePr>
        <p:xfrm>
          <a:off x="6572250" y="3771106"/>
          <a:ext cx="10731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3100" imgH="431800" progId="Equation.3">
                  <p:embed/>
                </p:oleObj>
              </mc:Choice>
              <mc:Fallback>
                <p:oleObj name="Equation" r:id="rId12" imgW="673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72250" y="3771106"/>
                        <a:ext cx="1073150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66589"/>
              </p:ext>
            </p:extLst>
          </p:nvPr>
        </p:nvGraphicFramePr>
        <p:xfrm>
          <a:off x="561975" y="5812354"/>
          <a:ext cx="16414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28700" imgH="279400" progId="Equation.3">
                  <p:embed/>
                </p:oleObj>
              </mc:Choice>
              <mc:Fallback>
                <p:oleObj name="Equation" r:id="rId14" imgW="1028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1975" y="5812354"/>
                        <a:ext cx="1641475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419350" y="5892284"/>
            <a:ext cx="440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numero di particelle “vive” al tempo t</a:t>
            </a:r>
            <a:endParaRPr lang="it-IT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E11F-F03E-F740-9159-C956A1442C50}" type="datetime1">
              <a:rPr lang="it-IT" smtClean="0"/>
              <a:t>21/05/24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94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7" y="50155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it-IT" dirty="0"/>
              <a:t>aspetti quantistici: particelle instabili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288887"/>
              </p:ext>
            </p:extLst>
          </p:nvPr>
        </p:nvGraphicFramePr>
        <p:xfrm>
          <a:off x="553865" y="1626588"/>
          <a:ext cx="1541636" cy="648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800" imgH="393700" progId="Equation.3">
                  <p:embed/>
                </p:oleObj>
              </mc:Choice>
              <mc:Fallback>
                <p:oleObj name="Equation" r:id="rId2" imgW="939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3865" y="1626588"/>
                        <a:ext cx="1541636" cy="648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095501" y="1811749"/>
            <a:ext cx="334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compare </a:t>
            </a:r>
            <a:r>
              <a:rPr lang="it-IT" dirty="0" err="1"/>
              <a:t>exp</a:t>
            </a:r>
            <a:r>
              <a:rPr lang="it-IT" dirty="0"/>
              <a:t>. decrescente: 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809843"/>
              </p:ext>
            </p:extLst>
          </p:nvPr>
        </p:nvGraphicFramePr>
        <p:xfrm>
          <a:off x="5672978" y="1622240"/>
          <a:ext cx="2432638" cy="65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500" imgH="355600" progId="Equation.3">
                  <p:embed/>
                </p:oleObj>
              </mc:Choice>
              <mc:Fallback>
                <p:oleObj name="Equation" r:id="rId4" imgW="13335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2978" y="1622240"/>
                        <a:ext cx="2432638" cy="65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41119" y="2788712"/>
            <a:ext cx="2234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particella </a:t>
            </a:r>
            <a:r>
              <a:rPr lang="it-IT" b="1" dirty="0"/>
              <a:t>instabile</a:t>
            </a:r>
          </a:p>
          <a:p>
            <a:r>
              <a:rPr lang="it-IT" b="1" dirty="0"/>
              <a:t>vita media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82990"/>
              </p:ext>
            </p:extLst>
          </p:nvPr>
        </p:nvGraphicFramePr>
        <p:xfrm>
          <a:off x="455045" y="4439147"/>
          <a:ext cx="28829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03400" imgH="393700" progId="Equation.3">
                  <p:embed/>
                </p:oleObj>
              </mc:Choice>
              <mc:Fallback>
                <p:oleObj name="Equation" r:id="rId6" imgW="1803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045" y="4439147"/>
                        <a:ext cx="2882900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66939" y="2571101"/>
            <a:ext cx="3738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trasformata di Fourier: compare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21939"/>
              </p:ext>
            </p:extLst>
          </p:nvPr>
        </p:nvGraphicFramePr>
        <p:xfrm>
          <a:off x="455045" y="2995917"/>
          <a:ext cx="1953419" cy="87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900" imgH="609600" progId="Equation.3">
                  <p:embed/>
                </p:oleObj>
              </mc:Choice>
              <mc:Fallback>
                <p:oleObj name="Equation" r:id="rId8" imgW="13589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5045" y="2995917"/>
                        <a:ext cx="1953419" cy="87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65906" y="5290622"/>
            <a:ext cx="4875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analogia: oscillatore armonico smorzato: </a:t>
            </a:r>
            <a:r>
              <a:rPr lang="it-IT" b="1" dirty="0"/>
              <a:t>picco di risonanza </a:t>
            </a:r>
            <a:r>
              <a:rPr lang="it-IT" dirty="0"/>
              <a:t>ha una </a:t>
            </a:r>
            <a:r>
              <a:rPr lang="it-IT" b="1" dirty="0"/>
              <a:t>larghezza</a:t>
            </a:r>
            <a:r>
              <a:rPr lang="it-IT" dirty="0"/>
              <a:t> proporzionale a 1/</a:t>
            </a:r>
            <a:r>
              <a:rPr lang="it-IT" dirty="0">
                <a:latin typeface="Symbol" charset="2"/>
                <a:cs typeface="Symbol" charset="2"/>
              </a:rPr>
              <a:t>t</a:t>
            </a:r>
            <a:endParaRPr lang="it-IT" dirty="0"/>
          </a:p>
        </p:txBody>
      </p:sp>
      <p:sp>
        <p:nvSpPr>
          <p:cNvPr id="30" name="TextBox 29"/>
          <p:cNvSpPr txBox="1"/>
          <p:nvPr/>
        </p:nvSpPr>
        <p:spPr>
          <a:xfrm>
            <a:off x="366939" y="4003570"/>
            <a:ext cx="487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«principio di indeterminazione»:      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51188"/>
              </p:ext>
            </p:extLst>
          </p:nvPr>
        </p:nvGraphicFramePr>
        <p:xfrm>
          <a:off x="7560509" y="2716892"/>
          <a:ext cx="1090214" cy="789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6100" imgH="393700" progId="Equation.3">
                  <p:embed/>
                </p:oleObj>
              </mc:Choice>
              <mc:Fallback>
                <p:oleObj name="Equation" r:id="rId10" imgW="546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60509" y="2716892"/>
                        <a:ext cx="1090214" cy="789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5132-46B2-5A45-AE9C-6AE84253B0AA}" type="datetime1">
              <a:rPr lang="it-IT" smtClean="0"/>
              <a:t>21/05/24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13</a:t>
            </a:fld>
            <a:endParaRPr lang="it-IT"/>
          </a:p>
        </p:txBody>
      </p:sp>
      <p:pic>
        <p:nvPicPr>
          <p:cNvPr id="6" name="Picture 5" descr="600px-Numpy_ff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19" y="3874168"/>
            <a:ext cx="3274744" cy="246697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6580094" y="2420393"/>
            <a:ext cx="408081" cy="2964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37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87256"/>
            <a:ext cx="8913813" cy="914400"/>
          </a:xfrm>
        </p:spPr>
        <p:txBody>
          <a:bodyPr/>
          <a:lstStyle/>
          <a:p>
            <a:r>
              <a:rPr lang="it-IT" dirty="0"/>
              <a:t>aspetti quantistici: oscillazioni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1638300"/>
            <a:ext cx="7610476" cy="4734579"/>
          </a:xfrm>
        </p:spPr>
        <p:txBody>
          <a:bodyPr/>
          <a:lstStyle/>
          <a:p>
            <a:r>
              <a:rPr lang="it-IT" sz="1800" dirty="0"/>
              <a:t>sovrapposizione di stati come sovrapposizione onde. </a:t>
            </a:r>
          </a:p>
          <a:p>
            <a:r>
              <a:rPr lang="it-IT" sz="1800" dirty="0"/>
              <a:t>Oscillazione particelle neutre (mesoni K</a:t>
            </a:r>
            <a:r>
              <a:rPr lang="it-IT" sz="1800" baseline="30000" dirty="0"/>
              <a:t>0</a:t>
            </a:r>
            <a:r>
              <a:rPr lang="it-IT" sz="1800" dirty="0"/>
              <a:t>, B</a:t>
            </a:r>
            <a:r>
              <a:rPr lang="it-IT" sz="1800" baseline="30000" dirty="0"/>
              <a:t>0</a:t>
            </a:r>
            <a:r>
              <a:rPr lang="it-IT" sz="1800" dirty="0"/>
              <a:t>, neutrini) </a:t>
            </a:r>
          </a:p>
          <a:p>
            <a:endParaRPr lang="it-IT" sz="1800" dirty="0"/>
          </a:p>
          <a:p>
            <a:pPr marL="0" indent="0">
              <a:buNone/>
            </a:pPr>
            <a:r>
              <a:rPr lang="it-IT" sz="1800" dirty="0"/>
              <a:t>Analogo ai battimenti del pendolo doppio 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509701"/>
              </p:ext>
            </p:extLst>
          </p:nvPr>
        </p:nvGraphicFramePr>
        <p:xfrm>
          <a:off x="3341594" y="2716958"/>
          <a:ext cx="2060575" cy="4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3">
                  <p:embed/>
                </p:oleObj>
              </mc:Choice>
              <mc:Fallback>
                <p:oleObj name="Equation" r:id="rId2" imgW="1143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41594" y="2716958"/>
                        <a:ext cx="2060575" cy="4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Coupled_oscillator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3629516"/>
            <a:ext cx="3263900" cy="274336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9DEE-8AF1-4643-8A41-C47937861343}" type="datetime1">
              <a:rPr lang="it-IT" smtClean="0"/>
              <a:t>21/05/24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14</a:t>
            </a:fld>
            <a:endParaRPr lang="it-IT"/>
          </a:p>
        </p:txBody>
      </p:sp>
      <p:pic>
        <p:nvPicPr>
          <p:cNvPr id="10" name="Picture 9" descr="Oscillations_two_neutrino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3771865"/>
            <a:ext cx="3862294" cy="260101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807200" y="2565400"/>
            <a:ext cx="292100" cy="1064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10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" y="730156"/>
            <a:ext cx="8913813" cy="914400"/>
          </a:xfrm>
        </p:spPr>
        <p:txBody>
          <a:bodyPr/>
          <a:lstStyle/>
          <a:p>
            <a:r>
              <a:rPr lang="it-IT" dirty="0"/>
              <a:t>aspetti quantistici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597" y="2235200"/>
            <a:ext cx="7914303" cy="4031129"/>
          </a:xfrm>
        </p:spPr>
        <p:txBody>
          <a:bodyPr/>
          <a:lstStyle/>
          <a:p>
            <a:r>
              <a:rPr lang="it-IT" dirty="0"/>
              <a:t>sovrapposizione di stati: matrice di mixing CKM</a:t>
            </a:r>
          </a:p>
          <a:p>
            <a:pPr lvl="1"/>
            <a:r>
              <a:rPr lang="it-IT" dirty="0"/>
              <a:t>particella che interagisce in maniera definita per interazione debole = sovrapposizione di particelle che interagiscono in maniera definita per interazione forte</a:t>
            </a:r>
          </a:p>
          <a:p>
            <a:pPr lvl="1"/>
            <a:r>
              <a:rPr lang="it-IT" dirty="0"/>
              <a:t>esistenza del quark charm predetta grazie a questa proprietà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810597" y="4620399"/>
            <a:ext cx="8154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l’</a:t>
            </a:r>
            <a:r>
              <a:rPr lang="it-IT" b="1" dirty="0"/>
              <a:t>esistenza</a:t>
            </a:r>
            <a:r>
              <a:rPr lang="it-IT" dirty="0"/>
              <a:t> di una particella si manifesta anche in maniera </a:t>
            </a:r>
            <a:r>
              <a:rPr lang="it-IT" b="1" dirty="0"/>
              <a:t>virtuale </a:t>
            </a:r>
            <a:endParaRPr lang="it-IT" dirty="0"/>
          </a:p>
          <a:p>
            <a:r>
              <a:rPr lang="it-IT" dirty="0"/>
              <a:t>influenzando la probabilità di eventi in cui non è presente direttamente</a:t>
            </a:r>
          </a:p>
          <a:p>
            <a:r>
              <a:rPr lang="it-IT" dirty="0"/>
              <a:t>(né nello stato iniziale, né nello stato finale) </a:t>
            </a:r>
          </a:p>
        </p:txBody>
      </p:sp>
      <p:sp>
        <p:nvSpPr>
          <p:cNvPr id="5" name="Down Arrow 4"/>
          <p:cNvSpPr/>
          <p:nvPr/>
        </p:nvSpPr>
        <p:spPr>
          <a:xfrm>
            <a:off x="4337050" y="4140200"/>
            <a:ext cx="342900" cy="4191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9457-D8B7-FA47-90AD-881885479472}" type="datetime1">
              <a:rPr lang="it-IT" smtClean="0"/>
              <a:t>21/05/24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088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aspetti quantistici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30400"/>
            <a:ext cx="7810500" cy="4335929"/>
          </a:xfrm>
        </p:spPr>
        <p:txBody>
          <a:bodyPr>
            <a:normAutofit/>
          </a:bodyPr>
          <a:lstStyle/>
          <a:p>
            <a:r>
              <a:rPr lang="it-IT" dirty="0"/>
              <a:t>esistenza dell’antimateria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Mare di </a:t>
            </a:r>
            <a:r>
              <a:rPr lang="it-IT" dirty="0" err="1"/>
              <a:t>Dirac</a:t>
            </a:r>
            <a:r>
              <a:rPr lang="it-IT" dirty="0"/>
              <a:t> (fermioni): un “buco” nel mare di stati a en. negativa = antiparticella (funziona così nei semiconduttori)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10331"/>
              </p:ext>
            </p:extLst>
          </p:nvPr>
        </p:nvGraphicFramePr>
        <p:xfrm>
          <a:off x="1206500" y="3229172"/>
          <a:ext cx="3917950" cy="563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3100" imgH="279400" progId="Equation.3">
                  <p:embed/>
                </p:oleObj>
              </mc:Choice>
              <mc:Fallback>
                <p:oleObj name="Equation" r:id="rId2" imgW="1943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6500" y="3229172"/>
                        <a:ext cx="3917950" cy="563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463929"/>
              </p:ext>
            </p:extLst>
          </p:nvPr>
        </p:nvGraphicFramePr>
        <p:xfrm>
          <a:off x="6375400" y="3155950"/>
          <a:ext cx="190023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0100" imgH="266700" progId="Equation.3">
                  <p:embed/>
                </p:oleObj>
              </mc:Choice>
              <mc:Fallback>
                <p:oleObj name="Equation" r:id="rId4" imgW="8001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5400" y="3155950"/>
                        <a:ext cx="1900238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5359400" y="3381572"/>
            <a:ext cx="812800" cy="28872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B16F-A3A2-D44E-83B3-5CDE475BDA0F}" type="datetime1">
              <a:rPr lang="it-IT" smtClean="0"/>
              <a:t>21/05/24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040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antimateria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scoperta nel 1932 (positrone)</a:t>
            </a:r>
          </a:p>
          <a:p>
            <a:r>
              <a:rPr lang="it-IT" dirty="0"/>
              <a:t>particelle con la stessa massa, ma carica (elettrica + altre “cariche” o numeri quantici) opposti</a:t>
            </a:r>
          </a:p>
          <a:p>
            <a:pPr marL="0" indent="0">
              <a:buNone/>
            </a:pPr>
            <a:r>
              <a:rPr lang="it-IT" dirty="0"/>
              <a:t>elettrone – positrone</a:t>
            </a:r>
          </a:p>
          <a:p>
            <a:pPr marL="0" indent="0">
              <a:buNone/>
            </a:pPr>
            <a:r>
              <a:rPr lang="it-IT" dirty="0"/>
              <a:t>protone – antiprotone</a:t>
            </a:r>
          </a:p>
          <a:p>
            <a:pPr marL="0" indent="0">
              <a:buNone/>
            </a:pPr>
            <a:r>
              <a:rPr lang="it-IT" dirty="0"/>
              <a:t>neutrone – antineutrone</a:t>
            </a:r>
          </a:p>
          <a:p>
            <a:pPr marL="0" indent="0">
              <a:buNone/>
            </a:pPr>
            <a:r>
              <a:rPr lang="it-IT" dirty="0"/>
              <a:t>neutrino – antineutrino</a:t>
            </a:r>
          </a:p>
          <a:p>
            <a:pPr marL="0" indent="0">
              <a:buNone/>
            </a:pPr>
            <a:r>
              <a:rPr lang="it-IT" dirty="0"/>
              <a:t>mesoni K carichi, mesoni K neutri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8700-8751-F849-85D9-4A925781F508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92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311056"/>
            <a:ext cx="8913813" cy="914400"/>
          </a:xfrm>
        </p:spPr>
        <p:txBody>
          <a:bodyPr/>
          <a:lstStyle/>
          <a:p>
            <a:r>
              <a:rPr lang="it-IT" dirty="0"/>
              <a:t>zoologia di particelle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Rectangle 4"/>
          <p:cNvSpPr/>
          <p:nvPr/>
        </p:nvSpPr>
        <p:spPr>
          <a:xfrm>
            <a:off x="1387964" y="1562693"/>
            <a:ext cx="7134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storicamente: radioattività, raggi cosmici: </a:t>
            </a:r>
            <a:r>
              <a:rPr lang="it-IT" dirty="0" err="1"/>
              <a:t>positronepioni</a:t>
            </a:r>
            <a:r>
              <a:rPr lang="it-IT" dirty="0"/>
              <a:t>, muone (chi l’ha ordinato?), neutrino (decadimenti beta),</a:t>
            </a:r>
          </a:p>
          <a:p>
            <a:r>
              <a:rPr lang="it-IT" dirty="0"/>
              <a:t>particelle “strane” ecc... troppi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0664" y="2937638"/>
            <a:ext cx="713404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panorama forze fondamentali:</a:t>
            </a:r>
          </a:p>
          <a:p>
            <a:pPr marL="285750" indent="-285750">
              <a:buFont typeface="Arial"/>
              <a:buChar char="•"/>
            </a:pPr>
            <a:r>
              <a:rPr lang="it-IT" b="1" dirty="0"/>
              <a:t>gravità</a:t>
            </a:r>
            <a:r>
              <a:rPr lang="it-IT" dirty="0"/>
              <a:t> (irrilevante a livello subatomico)</a:t>
            </a:r>
          </a:p>
          <a:p>
            <a:pPr marL="285750" indent="-285750">
              <a:buFont typeface="Arial"/>
              <a:buChar char="•"/>
            </a:pPr>
            <a:r>
              <a:rPr lang="it-IT" b="1" dirty="0"/>
              <a:t>elettromagnetica</a:t>
            </a:r>
            <a:r>
              <a:rPr lang="it-IT" dirty="0"/>
              <a:t> (effetto fotoelettrico, effetto Compton)</a:t>
            </a:r>
          </a:p>
          <a:p>
            <a:pPr marL="285750" indent="-285750">
              <a:buFont typeface="Arial"/>
              <a:buChar char="•"/>
            </a:pPr>
            <a:r>
              <a:rPr lang="it-IT" b="1" dirty="0"/>
              <a:t>debole</a:t>
            </a:r>
            <a:r>
              <a:rPr lang="it-IT" dirty="0"/>
              <a:t> (es. decadimenti beta, processi nucleari nel Sole)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/>
              <a:t>interazione </a:t>
            </a:r>
            <a:r>
              <a:rPr lang="it-IT" b="1" dirty="0"/>
              <a:t>forte</a:t>
            </a:r>
            <a:r>
              <a:rPr lang="it-IT" dirty="0"/>
              <a:t> (chi tiene insieme il nucleo atomico?)</a:t>
            </a:r>
          </a:p>
        </p:txBody>
      </p:sp>
      <p:pic>
        <p:nvPicPr>
          <p:cNvPr id="4" name="Picture 3" descr="8bqgq2wg-13536256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86" y="4102100"/>
            <a:ext cx="4766067" cy="1270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8716-1D89-8242-8B33-2FB97DA0CCF8}" type="datetime1">
              <a:rPr lang="it-IT" smtClean="0"/>
              <a:t>21/05/24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18</a:t>
            </a:fld>
            <a:endParaRPr lang="it-IT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919444"/>
              </p:ext>
            </p:extLst>
          </p:nvPr>
        </p:nvGraphicFramePr>
        <p:xfrm>
          <a:off x="6210436" y="4514079"/>
          <a:ext cx="2311575" cy="62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800" imgH="254000" progId="Equation.3">
                  <p:embed/>
                </p:oleObj>
              </mc:Choice>
              <mc:Fallback>
                <p:oleObj name="Equation" r:id="rId3" imgW="939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0436" y="4514079"/>
                        <a:ext cx="2311575" cy="62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8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Modello Standard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unificazione di elettromagnetismo (QED) e forze deboli</a:t>
            </a:r>
          </a:p>
          <a:p>
            <a:r>
              <a:rPr lang="it-IT" b="1" dirty="0"/>
              <a:t>teoria di </a:t>
            </a:r>
            <a:r>
              <a:rPr lang="it-IT" b="1" dirty="0" err="1"/>
              <a:t>gauge</a:t>
            </a:r>
            <a:r>
              <a:rPr lang="it-IT" b="1" dirty="0"/>
              <a:t> </a:t>
            </a:r>
            <a:r>
              <a:rPr lang="it-IT" dirty="0"/>
              <a:t>(imporre invarianza “di </a:t>
            </a:r>
            <a:r>
              <a:rPr lang="it-IT" dirty="0" err="1"/>
              <a:t>gauge</a:t>
            </a:r>
            <a:r>
              <a:rPr lang="it-IT" dirty="0"/>
              <a:t>” analoga a quella </a:t>
            </a:r>
            <a:r>
              <a:rPr lang="it-IT" dirty="0" err="1"/>
              <a:t>e.m</a:t>
            </a:r>
            <a:r>
              <a:rPr lang="it-IT" dirty="0"/>
              <a:t>. determina la forma dell’interazione delle particelle di materia (</a:t>
            </a:r>
            <a:r>
              <a:rPr lang="it-IT" b="1" dirty="0"/>
              <a:t>fermioni</a:t>
            </a:r>
            <a:r>
              <a:rPr lang="it-IT" dirty="0"/>
              <a:t>) con un campo “mediatore” (</a:t>
            </a:r>
            <a:r>
              <a:rPr lang="it-IT" b="1" dirty="0"/>
              <a:t>bosoni di </a:t>
            </a:r>
            <a:r>
              <a:rPr lang="it-IT" b="1" dirty="0" err="1"/>
              <a:t>gauge</a:t>
            </a:r>
            <a:r>
              <a:rPr lang="it-IT" dirty="0"/>
              <a:t>)</a:t>
            </a:r>
          </a:p>
          <a:p>
            <a:r>
              <a:rPr lang="it-IT" dirty="0"/>
              <a:t>Interazione forte: QCD  (</a:t>
            </a:r>
            <a:r>
              <a:rPr lang="it-IT" dirty="0" err="1"/>
              <a:t>cromodinamica</a:t>
            </a:r>
            <a:r>
              <a:rPr lang="it-IT" dirty="0"/>
              <a:t> quantistica) gravitazione per ora non inclusa (problema aperto)</a:t>
            </a:r>
          </a:p>
          <a:p>
            <a:r>
              <a:rPr lang="it-IT" dirty="0"/>
              <a:t>Funziona perfettamente, anche se sappiamo non essere la teoria ultima (incoerenze, problemi aperti, ecc.)</a:t>
            </a:r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598B-998D-B34A-B382-E2EF4CF0F60C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17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1084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it-IT" dirty="0"/>
              <a:t>mondo microscopico: </a:t>
            </a:r>
            <a:br>
              <a:rPr lang="it-IT" dirty="0"/>
            </a:br>
            <a:r>
              <a:rPr lang="it-IT" dirty="0"/>
              <a:t>cade la fisica classica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2628900"/>
            <a:ext cx="7937500" cy="3637429"/>
          </a:xfrm>
        </p:spPr>
        <p:txBody>
          <a:bodyPr/>
          <a:lstStyle/>
          <a:p>
            <a:r>
              <a:rPr lang="it-IT" dirty="0"/>
              <a:t>relatività speciale</a:t>
            </a:r>
          </a:p>
          <a:p>
            <a:r>
              <a:rPr lang="it-IT" dirty="0"/>
              <a:t>fisica quantistica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973-6714-A944-9427-1448E1C48BD5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960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353045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it-IT" dirty="0"/>
              <a:t>Modello Standard: </a:t>
            </a:r>
            <a:br>
              <a:rPr lang="it-IT" dirty="0"/>
            </a:br>
            <a:r>
              <a:rPr lang="it-IT" dirty="0"/>
              <a:t>interazioni elettrodeboli</a:t>
            </a:r>
          </a:p>
        </p:txBody>
      </p:sp>
      <p:pic>
        <p:nvPicPr>
          <p:cNvPr id="5" name="Picture 4" descr="standard-model-elementary-particles-diagram-particle-physics-fundamental-make-up-matter-fundamental-force-carriers-365904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8932"/>
          <a:stretch/>
        </p:blipFill>
        <p:spPr>
          <a:xfrm>
            <a:off x="812800" y="2099389"/>
            <a:ext cx="5575300" cy="35132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6900" y="1921589"/>
            <a:ext cx="1016000" cy="381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4070350" y="1997789"/>
            <a:ext cx="1943100" cy="10287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4152900" y="3826589"/>
            <a:ext cx="889000" cy="1905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1333500" y="4740988"/>
            <a:ext cx="889000" cy="84628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812800" y="5587276"/>
            <a:ext cx="5727700" cy="14431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 descr="588px-Bhabha_scattering_t-channel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62" y="1997789"/>
            <a:ext cx="1320801" cy="1318555"/>
          </a:xfrm>
          <a:prstGeom prst="rect">
            <a:avLst/>
          </a:prstGeom>
        </p:spPr>
      </p:pic>
      <p:pic>
        <p:nvPicPr>
          <p:cNvPr id="10" name="Picture 9" descr="betamin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52580"/>
            <a:ext cx="3617913" cy="2568933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389353"/>
              </p:ext>
            </p:extLst>
          </p:nvPr>
        </p:nvGraphicFramePr>
        <p:xfrm>
          <a:off x="5410200" y="2489200"/>
          <a:ext cx="1592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300" imgH="203200" progId="Equation.3">
                  <p:embed/>
                </p:oleObj>
              </mc:Choice>
              <mc:Fallback>
                <p:oleObj name="Equation" r:id="rId5" imgW="749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00" y="2489200"/>
                        <a:ext cx="15922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247900" y="2086689"/>
            <a:ext cx="914400" cy="9525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2222500" y="3026489"/>
            <a:ext cx="1066800" cy="28829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15" descr="087151a268b19ab9823d78b6dbdab68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1464389"/>
            <a:ext cx="1771650" cy="457200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599702"/>
              </p:ext>
            </p:extLst>
          </p:nvPr>
        </p:nvGraphicFramePr>
        <p:xfrm>
          <a:off x="134938" y="2335927"/>
          <a:ext cx="8096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6100" imgH="393700" progId="Equation.3">
                  <p:embed/>
                </p:oleObj>
              </mc:Choice>
              <mc:Fallback>
                <p:oleObj name="Equation" r:id="rId8" imgW="546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4938" y="2335927"/>
                        <a:ext cx="809625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233726"/>
              </p:ext>
            </p:extLst>
          </p:nvPr>
        </p:nvGraphicFramePr>
        <p:xfrm>
          <a:off x="134938" y="3081338"/>
          <a:ext cx="790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400" imgH="393700" progId="Equation.3">
                  <p:embed/>
                </p:oleObj>
              </mc:Choice>
              <mc:Fallback>
                <p:oleObj name="Equation" r:id="rId10" imgW="533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4938" y="3081338"/>
                        <a:ext cx="79057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489542"/>
              </p:ext>
            </p:extLst>
          </p:nvPr>
        </p:nvGraphicFramePr>
        <p:xfrm>
          <a:off x="134938" y="4267200"/>
          <a:ext cx="620713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9100" imgH="165100" progId="Equation.3">
                  <p:embed/>
                </p:oleObj>
              </mc:Choice>
              <mc:Fallback>
                <p:oleObj name="Equation" r:id="rId12" imgW="419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4938" y="4267200"/>
                        <a:ext cx="620713" cy="24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60447"/>
              </p:ext>
            </p:extLst>
          </p:nvPr>
        </p:nvGraphicFramePr>
        <p:xfrm>
          <a:off x="134938" y="4933950"/>
          <a:ext cx="5080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2900" imgH="190500" progId="Equation.3">
                  <p:embed/>
                </p:oleObj>
              </mc:Choice>
              <mc:Fallback>
                <p:oleObj name="Equation" r:id="rId14" imgW="342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4938" y="4933950"/>
                        <a:ext cx="508000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6867-298B-544E-A023-DAB99DBABD93}" type="datetime1">
              <a:rPr lang="it-IT" smtClean="0"/>
              <a:t>21/05/24</a:t>
            </a:fld>
            <a:endParaRPr lang="it-IT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20</a:t>
            </a:fld>
            <a:endParaRPr lang="it-IT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973389"/>
              </p:ext>
            </p:extLst>
          </p:nvPr>
        </p:nvGraphicFramePr>
        <p:xfrm>
          <a:off x="4857662" y="5496763"/>
          <a:ext cx="2311575" cy="62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800" imgH="254000" progId="Equation.3">
                  <p:embed/>
                </p:oleObj>
              </mc:Choice>
              <mc:Fallback>
                <p:oleObj name="Equation" r:id="rId16" imgW="939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57662" y="5496763"/>
                        <a:ext cx="2311575" cy="62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95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dard-model-elementary-particles-diagram-particle-physics-fundamental-make-up-matter-fundamental-force-carriers-365904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8932"/>
          <a:stretch/>
        </p:blipFill>
        <p:spPr>
          <a:xfrm>
            <a:off x="812800" y="2099389"/>
            <a:ext cx="5575300" cy="3513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4000" y="3020139"/>
            <a:ext cx="1181100" cy="256713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812800" y="5587276"/>
            <a:ext cx="5727700" cy="14431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5016500" y="2099389"/>
            <a:ext cx="1524000" cy="10287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4300" y="353045"/>
            <a:ext cx="8913813" cy="914400"/>
          </a:xfrm>
        </p:spPr>
        <p:txBody>
          <a:bodyPr>
            <a:normAutofit/>
          </a:bodyPr>
          <a:lstStyle/>
          <a:p>
            <a:r>
              <a:rPr lang="it-IT" dirty="0"/>
              <a:t>Modello Standard: interazioni forti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36650" y="3904716"/>
            <a:ext cx="3136900" cy="179458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/>
          <p:cNvSpPr txBox="1"/>
          <p:nvPr/>
        </p:nvSpPr>
        <p:spPr>
          <a:xfrm>
            <a:off x="113768" y="4308244"/>
            <a:ext cx="490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quark possiedono una carica </a:t>
            </a:r>
          </a:p>
          <a:p>
            <a:r>
              <a:rPr lang="it-IT" dirty="0"/>
              <a:t>(“colore”)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29677" y="1445220"/>
            <a:ext cx="180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sapore (gusto)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841500" y="1861066"/>
            <a:ext cx="596900" cy="361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705100" y="1861066"/>
            <a:ext cx="228600" cy="3799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40100" y="1861066"/>
            <a:ext cx="266700" cy="41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373726"/>
              </p:ext>
            </p:extLst>
          </p:nvPr>
        </p:nvGraphicFramePr>
        <p:xfrm>
          <a:off x="134938" y="2335927"/>
          <a:ext cx="8096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938" y="2335927"/>
                        <a:ext cx="809625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240537"/>
              </p:ext>
            </p:extLst>
          </p:nvPr>
        </p:nvGraphicFramePr>
        <p:xfrm>
          <a:off x="134938" y="3081338"/>
          <a:ext cx="790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400" imgH="393700" progId="Equation.3">
                  <p:embed/>
                </p:oleObj>
              </mc:Choice>
              <mc:Fallback>
                <p:oleObj name="Equation" r:id="rId5" imgW="533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938" y="3081338"/>
                        <a:ext cx="79057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34938" y="5466743"/>
            <a:ext cx="2663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possibili solo particelle </a:t>
            </a:r>
          </a:p>
          <a:p>
            <a:r>
              <a:rPr lang="it-IT" dirty="0"/>
              <a:t>libere (</a:t>
            </a:r>
            <a:r>
              <a:rPr lang="it-IT" b="1" dirty="0"/>
              <a:t>adroni</a:t>
            </a:r>
            <a:r>
              <a:rPr lang="it-IT" dirty="0"/>
              <a:t>) neutre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34899" y="5097411"/>
            <a:ext cx="96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barioni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182365"/>
              </p:ext>
            </p:extLst>
          </p:nvPr>
        </p:nvGraphicFramePr>
        <p:xfrm>
          <a:off x="3185931" y="5092649"/>
          <a:ext cx="776287" cy="41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03200" progId="Equation.3">
                  <p:embed/>
                </p:oleObj>
              </mc:Choice>
              <mc:Fallback>
                <p:oleObj name="Equation" r:id="rId7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85931" y="5092649"/>
                        <a:ext cx="776287" cy="413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134899" y="557629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mesoni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018275"/>
              </p:ext>
            </p:extLst>
          </p:nvPr>
        </p:nvGraphicFramePr>
        <p:xfrm>
          <a:off x="3251078" y="5571571"/>
          <a:ext cx="6461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7500" imgH="203200" progId="Equation.3">
                  <p:embed/>
                </p:oleObj>
              </mc:Choice>
              <mc:Fallback>
                <p:oleObj name="Equation" r:id="rId9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51078" y="5571571"/>
                        <a:ext cx="64611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41" descr="Pn_scatter_quark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76" y="1445220"/>
            <a:ext cx="2934648" cy="1869480"/>
          </a:xfrm>
          <a:prstGeom prst="rect">
            <a:avLst/>
          </a:prstGeom>
        </p:spPr>
      </p:pic>
      <p:pic>
        <p:nvPicPr>
          <p:cNvPr id="44" name="Picture 43" descr="6Debm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13" y="3556194"/>
            <a:ext cx="1981200" cy="1029729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271136" y="3276938"/>
            <a:ext cx="1761354" cy="2189805"/>
            <a:chOff x="7382646" y="3314700"/>
            <a:chExt cx="1761354" cy="2189805"/>
          </a:xfrm>
        </p:grpSpPr>
        <p:pic>
          <p:nvPicPr>
            <p:cNvPr id="45" name="Picture 44" descr="deldec.gi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646" y="3314700"/>
              <a:ext cx="1761354" cy="2189805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8037513" y="4623685"/>
              <a:ext cx="990600" cy="8141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220350"/>
              </p:ext>
            </p:extLst>
          </p:nvPr>
        </p:nvGraphicFramePr>
        <p:xfrm>
          <a:off x="5141913" y="5092700"/>
          <a:ext cx="9826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82600" imgH="203200" progId="Equation.3">
                  <p:embed/>
                </p:oleObj>
              </mc:Choice>
              <mc:Fallback>
                <p:oleObj name="Equation" r:id="rId14" imgW="482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41913" y="5092700"/>
                        <a:ext cx="982662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162962"/>
              </p:ext>
            </p:extLst>
          </p:nvPr>
        </p:nvGraphicFramePr>
        <p:xfrm>
          <a:off x="6192838" y="5092700"/>
          <a:ext cx="9556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69900" imgH="203200" progId="Equation.3">
                  <p:embed/>
                </p:oleObj>
              </mc:Choice>
              <mc:Fallback>
                <p:oleObj name="Equation" r:id="rId16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192838" y="5092700"/>
                        <a:ext cx="955675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789386"/>
              </p:ext>
            </p:extLst>
          </p:nvPr>
        </p:nvGraphicFramePr>
        <p:xfrm>
          <a:off x="5141913" y="5562600"/>
          <a:ext cx="9826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2600" imgH="228600" progId="Equation.3">
                  <p:embed/>
                </p:oleObj>
              </mc:Choice>
              <mc:Fallback>
                <p:oleObj name="Equation" r:id="rId18" imgW="482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41913" y="5562600"/>
                        <a:ext cx="982662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553451"/>
              </p:ext>
            </p:extLst>
          </p:nvPr>
        </p:nvGraphicFramePr>
        <p:xfrm>
          <a:off x="6165851" y="5537924"/>
          <a:ext cx="982662" cy="489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82600" imgH="228600" progId="Equation.3">
                  <p:embed/>
                </p:oleObj>
              </mc:Choice>
              <mc:Fallback>
                <p:oleObj name="Equation" r:id="rId20" imgW="482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65851" y="5537924"/>
                        <a:ext cx="982662" cy="489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D80D-4689-9849-9BDD-22985BA698BA}" type="datetime1">
              <a:rPr lang="it-IT" smtClean="0"/>
              <a:t>21/05/24</a:t>
            </a:fld>
            <a:endParaRPr lang="it-IT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2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6" grpId="0"/>
      <p:bldP spid="38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9956"/>
            <a:ext cx="8913813" cy="914400"/>
          </a:xfrm>
        </p:spPr>
        <p:txBody>
          <a:bodyPr/>
          <a:lstStyle/>
          <a:p>
            <a:r>
              <a:rPr lang="it-IT" dirty="0"/>
              <a:t>zoologia: barioni (</a:t>
            </a:r>
            <a:r>
              <a:rPr lang="it-IT" dirty="0" err="1"/>
              <a:t>qqq</a:t>
            </a:r>
            <a:r>
              <a:rPr lang="it-IT" dirty="0"/>
              <a:t>)</a:t>
            </a:r>
          </a:p>
        </p:txBody>
      </p:sp>
      <p:pic>
        <p:nvPicPr>
          <p:cNvPr id="4" name="Picture 3" descr="get-photo.as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08200"/>
            <a:ext cx="3457707" cy="3365500"/>
          </a:xfrm>
          <a:prstGeom prst="rect">
            <a:avLst/>
          </a:prstGeom>
        </p:spPr>
      </p:pic>
      <p:pic>
        <p:nvPicPr>
          <p:cNvPr id="5" name="Picture 4" descr="Baryons_3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1955799"/>
            <a:ext cx="5269957" cy="390607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8CCF-FBE6-6543-99A7-297D4EB1872F}" type="datetime1">
              <a:rPr lang="it-IT" smtClean="0"/>
              <a:t>21/05/24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56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56"/>
            <a:ext cx="8913813" cy="914400"/>
          </a:xfrm>
        </p:spPr>
        <p:txBody>
          <a:bodyPr/>
          <a:lstStyle/>
          <a:p>
            <a:r>
              <a:rPr lang="it-IT" dirty="0"/>
              <a:t>zoologia adroni</a:t>
            </a:r>
          </a:p>
        </p:txBody>
      </p:sp>
      <p:pic>
        <p:nvPicPr>
          <p:cNvPr id="4" name="Picture 3" descr="multiplet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812718"/>
            <a:ext cx="6197600" cy="60626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0EEB-059B-0449-B95D-C7B9B7E8B03F}" type="datetime1">
              <a:rPr lang="it-IT" smtClean="0"/>
              <a:t>21/05/24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87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last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69B7-D399-BB44-9355-D59ABA35AFEE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pic>
        <p:nvPicPr>
          <p:cNvPr id="7" name="Picture 6" descr="standard-model-elementary-particles-diagram-particle-physics-fundamental-make-up-matter-fundamental-force-carriers-365904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8932"/>
          <a:stretch/>
        </p:blipFill>
        <p:spPr>
          <a:xfrm>
            <a:off x="968845" y="1920143"/>
            <a:ext cx="5575300" cy="35132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24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990600" y="1920143"/>
            <a:ext cx="4203700" cy="3606076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5257800" y="3086098"/>
            <a:ext cx="279400" cy="2032001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6121401" y="1905001"/>
            <a:ext cx="2908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campo scalare introdotto come “trucco matematico”</a:t>
            </a:r>
          </a:p>
          <a:p>
            <a:r>
              <a:rPr lang="it-IT" dirty="0"/>
              <a:t>per permettere ai bosoni </a:t>
            </a:r>
            <a:r>
              <a:rPr lang="it-IT" dirty="0" err="1"/>
              <a:t>W</a:t>
            </a:r>
            <a:r>
              <a:rPr lang="it-IT" dirty="0"/>
              <a:t> e </a:t>
            </a:r>
            <a:r>
              <a:rPr lang="it-IT" dirty="0" err="1"/>
              <a:t>Z</a:t>
            </a:r>
            <a:r>
              <a:rPr lang="it-IT" dirty="0"/>
              <a:t> (mediatori </a:t>
            </a:r>
          </a:p>
          <a:p>
            <a:r>
              <a:rPr lang="it-IT" dirty="0"/>
              <a:t>elettrodeboli) di avere massa mantenendo le simmetrie della teoria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1401" y="4312450"/>
            <a:ext cx="290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può essere usato per </a:t>
            </a:r>
          </a:p>
          <a:p>
            <a:r>
              <a:rPr lang="it-IT" dirty="0"/>
              <a:t>dare massa anche ai fermioni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2800" y="5381906"/>
            <a:ext cx="6324600" cy="45420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6121401" y="5433430"/>
            <a:ext cx="290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implica esistenza particella spin=0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0700" y="1798235"/>
            <a:ext cx="4673600" cy="40378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8" name="Picture 17" descr="cern-higgs-discovery-gra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37" y="1467784"/>
            <a:ext cx="3125514" cy="501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016500" y="685800"/>
            <a:ext cx="3737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bosone di </a:t>
            </a:r>
            <a:r>
              <a:rPr lang="it-IT" sz="3600" dirty="0" err="1">
                <a:solidFill>
                  <a:schemeClr val="bg1"/>
                </a:solidFill>
              </a:rPr>
              <a:t>Higgs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2057400"/>
            <a:ext cx="965200" cy="80009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/>
          <p:cNvSpPr/>
          <p:nvPr/>
        </p:nvSpPr>
        <p:spPr>
          <a:xfrm>
            <a:off x="5194300" y="2959100"/>
            <a:ext cx="342900" cy="28770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4230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/>
      <p:bldP spid="15" grpId="0"/>
      <p:bldP spid="16" grpId="0"/>
      <p:bldP spid="19" grpId="1" animBg="1"/>
      <p:bldP spid="21" grpId="0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Problemi aperti?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Sì</a:t>
            </a:r>
          </a:p>
          <a:p>
            <a:r>
              <a:rPr lang="it-IT" dirty="0"/>
              <a:t>Asimmetria materia-antimateria, gerarchia delle masse, oscillazione dei neutrini, energia e materia oscura, gravitazione...ecc.</a:t>
            </a:r>
          </a:p>
          <a:p>
            <a:r>
              <a:rPr lang="it-IT" dirty="0"/>
              <a:t>Ma essenzialmente: fisica delle particelle = fisica fondamentale</a:t>
            </a:r>
          </a:p>
          <a:p>
            <a:r>
              <a:rPr lang="it-IT" dirty="0"/>
              <a:t>Più si sa, meglio è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4425-A11D-794E-BCE8-03E280164281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7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LHC = Large </a:t>
            </a:r>
            <a:r>
              <a:rPr lang="it-IT" dirty="0" err="1"/>
              <a:t>Hadron</a:t>
            </a:r>
            <a:r>
              <a:rPr lang="it-IT" dirty="0"/>
              <a:t> Collider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900" dirty="0"/>
              <a:t>collisore di protoni (ma anche ioni pesanti) accelerati da campi elettromagnetici (radiofrequenze) e mantenuti in orbita da campi magnetici (~8T) generati da magneti superconduttori.</a:t>
            </a:r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5E61-A636-D543-90E5-A918FE328669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26</a:t>
            </a:fld>
            <a:endParaRPr lang="it-IT"/>
          </a:p>
        </p:txBody>
      </p:sp>
      <p:pic>
        <p:nvPicPr>
          <p:cNvPr id="7" name="Picture 6" descr="640_cern-aer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" y="2920704"/>
            <a:ext cx="4267200" cy="284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3.reutersmedia.n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036" y="3644604"/>
            <a:ext cx="3752658" cy="2499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148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300"/>
            <a:ext cx="7073900" cy="530195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046" y="2088443"/>
            <a:ext cx="804336" cy="5362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268" y="4840113"/>
            <a:ext cx="1048282" cy="577144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521146"/>
            <a:ext cx="7073900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4 grandi apparati di rivelazione (esperimenti) collocati nei punti di interazione (collisione) e gestiti da grandi collaborazioni internazionali per rivelare e studiare i prodotti delle collisioni</a:t>
            </a:r>
          </a:p>
          <a:p>
            <a:endParaRPr lang="it-I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E8D80-51D9-DB40-AAF1-303E14BE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38E2-7F43-084F-B3FE-530C36EAA4F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0202E-AD8D-624B-8374-2C93366E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</p:spTree>
    <p:extLst>
      <p:ext uri="{BB962C8B-B14F-4D97-AF65-F5344CB8AC3E}">
        <p14:creationId xmlns:p14="http://schemas.microsoft.com/office/powerpoint/2010/main" val="4265630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numero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5" y="1385658"/>
            <a:ext cx="8314266" cy="533288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7353B-4736-C344-80F2-BEF6C645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9515-2587-9C4E-8C94-D9099BAB8A11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8E0A2-C672-394C-ADEE-5E6D9853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</p:spTree>
    <p:extLst>
      <p:ext uri="{BB962C8B-B14F-4D97-AF65-F5344CB8AC3E}">
        <p14:creationId xmlns:p14="http://schemas.microsoft.com/office/powerpoint/2010/main" val="565001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experiments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82" y="2302936"/>
            <a:ext cx="4682936" cy="327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" y="1387090"/>
            <a:ext cx="4423832" cy="52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774263" y="1544251"/>
            <a:ext cx="186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prstClr val="black"/>
                </a:solidFill>
                <a:latin typeface="Calibri"/>
              </a:rPr>
              <a:t>ATLAS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7693B-52F1-E346-85EC-C29718DA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F4E8-707B-3341-A048-8BB1D49341E4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A3D8B-DECD-4B4C-AC2A-A537F483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</p:spTree>
    <p:extLst>
      <p:ext uri="{BB962C8B-B14F-4D97-AF65-F5344CB8AC3E}">
        <p14:creationId xmlns:p14="http://schemas.microsoft.com/office/powerpoint/2010/main" val="204040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1239184"/>
            <a:ext cx="8913813" cy="914400"/>
          </a:xfrm>
        </p:spPr>
        <p:txBody>
          <a:bodyPr/>
          <a:lstStyle/>
          <a:p>
            <a:r>
              <a:rPr lang="it-IT" dirty="0"/>
              <a:t>aspetti relativistici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810500" cy="3751729"/>
          </a:xfrm>
        </p:spPr>
        <p:txBody>
          <a:bodyPr/>
          <a:lstStyle/>
          <a:p>
            <a:r>
              <a:rPr lang="it-IT" dirty="0"/>
              <a:t>fisica delle alte energie: oggetti ultrarelativistici</a:t>
            </a:r>
          </a:p>
          <a:p>
            <a:pPr lvl="1"/>
            <a:r>
              <a:rPr lang="it-IT" dirty="0"/>
              <a:t>fattore di </a:t>
            </a:r>
            <a:r>
              <a:rPr lang="it-IT" dirty="0" err="1"/>
              <a:t>Lorentz</a:t>
            </a:r>
            <a:r>
              <a:rPr lang="it-IT" dirty="0"/>
              <a:t> di allungamento dei tempi (es. vita media del muone)</a:t>
            </a:r>
          </a:p>
          <a:p>
            <a:pPr lvl="1"/>
            <a:r>
              <a:rPr lang="it-IT" dirty="0"/>
              <a:t>la cinematica di urti e decadimenti è quella relativistica (effetto Compton, </a:t>
            </a:r>
            <a:r>
              <a:rPr lang="it-IT" dirty="0" err="1"/>
              <a:t>ecc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equivalenza energia-massa (masse misurate in </a:t>
            </a:r>
            <a:r>
              <a:rPr lang="it-IT" dirty="0" err="1"/>
              <a:t>MeV</a:t>
            </a:r>
            <a:r>
              <a:rPr lang="it-IT" dirty="0"/>
              <a:t>/</a:t>
            </a:r>
            <a:r>
              <a:rPr lang="it-IT" dirty="0" err="1"/>
              <a:t>GeV</a:t>
            </a:r>
            <a:r>
              <a:rPr lang="it-IT" dirty="0"/>
              <a:t>)</a:t>
            </a:r>
          </a:p>
          <a:p>
            <a:pPr marL="349250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marL="349250" lvl="1" indent="0">
              <a:buNone/>
            </a:pPr>
            <a:endParaRPr lang="it-IT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248673"/>
              </p:ext>
            </p:extLst>
          </p:nvPr>
        </p:nvGraphicFramePr>
        <p:xfrm>
          <a:off x="3224213" y="5067300"/>
          <a:ext cx="2795587" cy="46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228600" progId="Equation.3">
                  <p:embed/>
                </p:oleObj>
              </mc:Choice>
              <mc:Fallback>
                <p:oleObj name="Equation" r:id="rId2" imgW="1371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4213" y="5067300"/>
                        <a:ext cx="2795587" cy="465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E473-EFAF-FE45-90C9-4BEE4E9FCE9D}" type="datetime1">
              <a:rPr lang="it-IT" smtClean="0"/>
              <a:t>21/05/24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539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experiments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" y="1387090"/>
            <a:ext cx="4423832" cy="52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774263" y="1544251"/>
            <a:ext cx="186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prstClr val="black"/>
                </a:solidFill>
                <a:latin typeface="Calibri"/>
              </a:rPr>
              <a:t>CMS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74" y="2370668"/>
            <a:ext cx="525672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B4803-E1CA-AA4C-8FE1-ACE327BD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6DF1-F4C8-0C43-A81F-CF085CE5253D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DC401-09DB-0A4F-BE7F-412BB258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</p:spTree>
    <p:extLst>
      <p:ext uri="{BB962C8B-B14F-4D97-AF65-F5344CB8AC3E}">
        <p14:creationId xmlns:p14="http://schemas.microsoft.com/office/powerpoint/2010/main" val="1756213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9" y="2550594"/>
            <a:ext cx="4871493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experiments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" y="1387090"/>
            <a:ext cx="4423832" cy="52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926660" y="1696648"/>
            <a:ext cx="186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prstClr val="black"/>
                </a:solidFill>
                <a:latin typeface="Calibri"/>
              </a:rPr>
              <a:t>ALICE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04E77-8BC4-D847-99E1-3B7FC4DC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8201-B148-D548-AAA6-91F4A72F7F36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8A78A-6990-4449-BDB6-45FB966E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</p:spTree>
    <p:extLst>
      <p:ext uri="{BB962C8B-B14F-4D97-AF65-F5344CB8AC3E}">
        <p14:creationId xmlns:p14="http://schemas.microsoft.com/office/powerpoint/2010/main" val="2484986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experiments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" y="1387090"/>
            <a:ext cx="4423832" cy="52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926660" y="1696648"/>
            <a:ext cx="186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 err="1">
                <a:solidFill>
                  <a:prstClr val="black"/>
                </a:solidFill>
                <a:latin typeface="Calibri"/>
              </a:rPr>
              <a:t>LHCb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71" y="2540005"/>
            <a:ext cx="4310362" cy="303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 flipH="1" flipV="1">
            <a:off x="3234268" y="3911600"/>
            <a:ext cx="1591732" cy="677333"/>
          </a:xfrm>
          <a:prstGeom prst="straightConnector1">
            <a:avLst/>
          </a:prstGeom>
          <a:ln w="476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223C93-2E12-224E-8D27-A7F0186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066E-D5D7-E042-AED8-924C4B0C9D3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21/05/24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8A97D6-330D-BB44-B2E6-EA56FAD3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Franco Ligabue</a:t>
            </a:r>
          </a:p>
        </p:txBody>
      </p:sp>
    </p:spTree>
    <p:extLst>
      <p:ext uri="{BB962C8B-B14F-4D97-AF65-F5344CB8AC3E}">
        <p14:creationId xmlns:p14="http://schemas.microsoft.com/office/powerpoint/2010/main" val="384586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807384"/>
            <a:ext cx="8913813" cy="914400"/>
          </a:xfrm>
        </p:spPr>
        <p:txBody>
          <a:bodyPr/>
          <a:lstStyle/>
          <a:p>
            <a:r>
              <a:rPr lang="it-IT" dirty="0"/>
              <a:t>aspetti quantistici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810500" cy="3675529"/>
          </a:xfrm>
        </p:spPr>
        <p:txBody>
          <a:bodyPr>
            <a:normAutofit/>
          </a:bodyPr>
          <a:lstStyle/>
          <a:p>
            <a:r>
              <a:rPr lang="it-IT" dirty="0"/>
              <a:t>dualismo onda-particella</a:t>
            </a:r>
          </a:p>
          <a:p>
            <a:r>
              <a:rPr lang="it-IT" dirty="0"/>
              <a:t>principio di indeterminazione</a:t>
            </a:r>
          </a:p>
          <a:p>
            <a:endParaRPr lang="it-IT" dirty="0"/>
          </a:p>
          <a:p>
            <a:pPr lvl="1"/>
            <a:r>
              <a:rPr lang="it-IT" dirty="0"/>
              <a:t>aspetto ondulatorio in pratica “dimenticato”: nella prassi del fisico sperimentale di alte energie le particelle sono corpuscoli con traiettoria “classica”, che lasciano segnali nei rivelatori</a:t>
            </a:r>
          </a:p>
          <a:p>
            <a:pPr lvl="1"/>
            <a:r>
              <a:rPr lang="it-IT" dirty="0"/>
              <a:t>Alcuni aspetti intrinsecamente quantistici rimangono fondamentali</a:t>
            </a:r>
          </a:p>
          <a:p>
            <a:pPr marL="349250" lvl="1" indent="0">
              <a:buNone/>
            </a:pPr>
            <a:endParaRPr lang="it-IT" dirty="0"/>
          </a:p>
          <a:p>
            <a:pPr marL="349250" lvl="1" indent="0">
              <a:buNone/>
            </a:pPr>
            <a:endParaRPr lang="it-I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3598-F2C4-9B42-8C96-C8DD57DE5AAB}" type="datetime1">
              <a:rPr lang="it-IT" smtClean="0"/>
              <a:t>21/05/24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8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9984"/>
            <a:ext cx="8913813" cy="914400"/>
          </a:xfrm>
        </p:spPr>
        <p:txBody>
          <a:bodyPr/>
          <a:lstStyle/>
          <a:p>
            <a:r>
              <a:rPr lang="it-IT" dirty="0"/>
              <a:t>aspetti quantistici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2628900"/>
            <a:ext cx="7899400" cy="3637429"/>
          </a:xfrm>
        </p:spPr>
        <p:txBody>
          <a:bodyPr/>
          <a:lstStyle/>
          <a:p>
            <a:r>
              <a:rPr lang="it-IT" dirty="0"/>
              <a:t>proprietà delle particelle non esistenti in fisica classica: spin (momento angolare intrinseco </a:t>
            </a:r>
            <a:r>
              <a:rPr lang="it-IT" i="1" dirty="0" err="1"/>
              <a:t>s</a:t>
            </a:r>
            <a:r>
              <a:rPr lang="it-IT" dirty="0"/>
              <a:t> = </a:t>
            </a:r>
            <a:r>
              <a:rPr lang="it-IT" dirty="0" err="1"/>
              <a:t>nħ</a:t>
            </a:r>
            <a:r>
              <a:rPr lang="it-IT" dirty="0"/>
              <a:t>/2)</a:t>
            </a:r>
          </a:p>
          <a:p>
            <a:r>
              <a:rPr lang="it-IT" dirty="0"/>
              <a:t>divisione particelle  in </a:t>
            </a:r>
          </a:p>
          <a:p>
            <a:pPr lvl="1"/>
            <a:r>
              <a:rPr lang="it-IT" b="1" dirty="0"/>
              <a:t>fermioni</a:t>
            </a:r>
            <a:r>
              <a:rPr lang="it-IT" dirty="0"/>
              <a:t>  </a:t>
            </a:r>
            <a:r>
              <a:rPr lang="it-IT" dirty="0" err="1"/>
              <a:t>s</a:t>
            </a:r>
            <a:r>
              <a:rPr lang="it-IT" dirty="0"/>
              <a:t> = (</a:t>
            </a:r>
            <a:r>
              <a:rPr lang="it-IT" dirty="0" err="1"/>
              <a:t>n</a:t>
            </a:r>
            <a:r>
              <a:rPr lang="it-IT" dirty="0"/>
              <a:t>+ ½)</a:t>
            </a:r>
            <a:r>
              <a:rPr lang="it-IT" dirty="0" err="1"/>
              <a:t>ħ</a:t>
            </a:r>
            <a:r>
              <a:rPr lang="it-IT" dirty="0"/>
              <a:t> (principio di Pauli)  elettrone, protone..</a:t>
            </a:r>
          </a:p>
          <a:p>
            <a:pPr lvl="1"/>
            <a:r>
              <a:rPr lang="it-IT" b="1" dirty="0"/>
              <a:t>bosoni</a:t>
            </a:r>
            <a:r>
              <a:rPr lang="it-IT" dirty="0"/>
              <a:t>     </a:t>
            </a:r>
            <a:r>
              <a:rPr lang="it-IT" dirty="0" err="1"/>
              <a:t>s</a:t>
            </a:r>
            <a:r>
              <a:rPr lang="it-IT" dirty="0"/>
              <a:t> = </a:t>
            </a:r>
            <a:r>
              <a:rPr lang="it-IT" dirty="0" err="1"/>
              <a:t>nħ</a:t>
            </a:r>
            <a:r>
              <a:rPr lang="it-IT" dirty="0"/>
              <a:t>   fotone, mesoni</a:t>
            </a:r>
          </a:p>
          <a:p>
            <a:pPr marL="349250" lvl="1" indent="0">
              <a:buNone/>
            </a:pPr>
            <a:endParaRPr lang="it-IT" dirty="0"/>
          </a:p>
          <a:p>
            <a:pPr marL="349250" lvl="1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F94A-D779-6347-98AF-19A1B0099DE8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68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aspetti quantistici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71700"/>
            <a:ext cx="7810500" cy="4094629"/>
          </a:xfrm>
        </p:spPr>
        <p:txBody>
          <a:bodyPr>
            <a:normAutofit/>
          </a:bodyPr>
          <a:lstStyle/>
          <a:p>
            <a:r>
              <a:rPr lang="it-IT" dirty="0"/>
              <a:t>dualismo onda-particella</a:t>
            </a:r>
          </a:p>
          <a:p>
            <a:r>
              <a:rPr lang="it-IT" dirty="0"/>
              <a:t>effetto fotoelettrico: energia 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/>
              <a:t> frequenza </a:t>
            </a:r>
          </a:p>
          <a:p>
            <a:r>
              <a:rPr lang="it-IT" dirty="0"/>
              <a:t>ipotesi di De Broglie:  impulso 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/>
              <a:t> numero d’onda</a:t>
            </a:r>
          </a:p>
          <a:p>
            <a:endParaRPr lang="it-IT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854600"/>
              </p:ext>
            </p:extLst>
          </p:nvPr>
        </p:nvGraphicFramePr>
        <p:xfrm>
          <a:off x="3873499" y="5229224"/>
          <a:ext cx="1184981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8000" imgH="241300" progId="Equation.3">
                  <p:embed/>
                </p:oleObj>
              </mc:Choice>
              <mc:Fallback>
                <p:oleObj name="Equation" r:id="rId2" imgW="508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3499" y="5229224"/>
                        <a:ext cx="1184981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211396"/>
              </p:ext>
            </p:extLst>
          </p:nvPr>
        </p:nvGraphicFramePr>
        <p:xfrm>
          <a:off x="3473450" y="4618038"/>
          <a:ext cx="19843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900" imgH="177800" progId="Equation.3">
                  <p:embed/>
                </p:oleObj>
              </mc:Choice>
              <mc:Fallback>
                <p:oleObj name="Equation" r:id="rId4" imgW="850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3450" y="4618038"/>
                        <a:ext cx="1984375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313-4011-E24F-98AA-DFBC3FB19439}" type="datetime1">
              <a:rPr lang="it-IT" smtClean="0"/>
              <a:t>21/05/24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72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aspetti quantistici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424" y="2443162"/>
            <a:ext cx="7610476" cy="3670767"/>
          </a:xfrm>
        </p:spPr>
        <p:txBody>
          <a:bodyPr>
            <a:normAutofit/>
          </a:bodyPr>
          <a:lstStyle/>
          <a:p>
            <a:r>
              <a:rPr lang="it-IT" dirty="0"/>
              <a:t>onde classiche </a:t>
            </a:r>
            <a:r>
              <a:rPr lang="it-IT" dirty="0">
                <a:latin typeface="Symbol" charset="2"/>
                <a:cs typeface="Symbol" charset="2"/>
              </a:rPr>
              <a:t>⇒ </a:t>
            </a:r>
            <a:r>
              <a:rPr lang="it-IT" dirty="0"/>
              <a:t>distribuzioni di intensità (modulo quadro dell’ampiezza) es.: irraggiamento di dipolo, diffusione Thomson.</a:t>
            </a:r>
          </a:p>
          <a:p>
            <a:r>
              <a:rPr lang="it-IT" dirty="0"/>
              <a:t>funzioni d’onda quantistiche ⇒distribuzioni di probabilità (modulo quadro dell’ampiezza)</a:t>
            </a:r>
          </a:p>
          <a:p>
            <a:r>
              <a:rPr lang="it-IT" dirty="0"/>
              <a:t>collisioni di particelle (es. su bersaglio fisso): distribuzione di probabilità (</a:t>
            </a:r>
            <a:r>
              <a:rPr lang="it-IT" dirty="0" err="1"/>
              <a:t>distr</a:t>
            </a:r>
            <a:r>
              <a:rPr lang="it-IT" dirty="0"/>
              <a:t>. angolare o </a:t>
            </a:r>
            <a:r>
              <a:rPr lang="it-IT" i="1" dirty="0"/>
              <a:t>sezione d’urto differenziale</a:t>
            </a:r>
            <a:r>
              <a:rPr lang="it-IT" dirty="0"/>
              <a:t>) quindi </a:t>
            </a:r>
            <a:r>
              <a:rPr lang="it-IT" b="1" dirty="0"/>
              <a:t>distribuzione statistica </a:t>
            </a:r>
            <a:r>
              <a:rPr lang="it-IT" dirty="0"/>
              <a:t>dell’esito del </a:t>
            </a:r>
            <a:r>
              <a:rPr lang="it-IT" b="1" dirty="0"/>
              <a:t>singolo evento</a:t>
            </a:r>
            <a:r>
              <a:rPr lang="it-IT" dirty="0"/>
              <a:t> rivelato (es. collisione e deflessione particella-proiettile)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731-4FBF-6E49-80C9-85004E140B43}" type="datetime1">
              <a:rPr lang="it-IT" smtClean="0"/>
              <a:t>21/05/24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54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967" y="188259"/>
            <a:ext cx="8913813" cy="914400"/>
          </a:xfrm>
        </p:spPr>
        <p:txBody>
          <a:bodyPr>
            <a:normAutofit/>
          </a:bodyPr>
          <a:lstStyle/>
          <a:p>
            <a:r>
              <a:rPr lang="it-IT" sz="2800" dirty="0"/>
              <a:t>simulazione (3D) di collisione </a:t>
            </a:r>
            <a:r>
              <a:rPr lang="it-IT" sz="2800" dirty="0" err="1"/>
              <a:t>pp</a:t>
            </a:r>
            <a:r>
              <a:rPr lang="it-IT" sz="2800" dirty="0"/>
              <a:t> a LHC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124" y="5984299"/>
            <a:ext cx="65081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il programma determina (mediante estrazioni stocastiche) </a:t>
            </a:r>
          </a:p>
          <a:p>
            <a:r>
              <a:rPr lang="it-IT" sz="1600" dirty="0"/>
              <a:t>le particelle dello stato finale e i loro </a:t>
            </a:r>
            <a:r>
              <a:rPr lang="it-IT" sz="1600" dirty="0" err="1"/>
              <a:t>quadrimpulsi</a:t>
            </a:r>
            <a:r>
              <a:rPr lang="it-IT" sz="1600" dirty="0"/>
              <a:t> 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847E-0320-5143-B1E8-5C8CA372A76B}" type="datetime1">
              <a:rPr lang="it-IT" smtClean="0"/>
              <a:t>21/05/24</a:t>
            </a:fld>
            <a:endParaRPr lang="it-IT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Franco Ligabue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8</a:t>
            </a:fld>
            <a:endParaRPr lang="it-IT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1958731"/>
            <a:ext cx="4953000" cy="304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0C7B5C-AF48-B67B-B69F-7B967B3DD470}"/>
              </a:ext>
            </a:extLst>
          </p:cNvPr>
          <p:cNvSpPr txBox="1"/>
          <p:nvPr/>
        </p:nvSpPr>
        <p:spPr>
          <a:xfrm>
            <a:off x="850281" y="1406777"/>
            <a:ext cx="4622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youtu.be</a:t>
            </a:r>
            <a:r>
              <a:rPr lang="en-GB" dirty="0"/>
              <a:t>/</a:t>
            </a:r>
            <a:r>
              <a:rPr lang="en-GB" dirty="0" err="1"/>
              <a:t>oJCdwAQetsc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2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456"/>
            <a:ext cx="8913813" cy="914400"/>
          </a:xfrm>
        </p:spPr>
        <p:txBody>
          <a:bodyPr/>
          <a:lstStyle/>
          <a:p>
            <a:r>
              <a:rPr lang="it-IT" dirty="0"/>
              <a:t>Perché collisioni ad alta energia?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00124" y="1731962"/>
            <a:ext cx="7610476" cy="3670767"/>
          </a:xfrm>
        </p:spPr>
        <p:txBody>
          <a:bodyPr/>
          <a:lstStyle/>
          <a:p>
            <a:r>
              <a:rPr lang="it-IT" dirty="0"/>
              <a:t>~unici conti (predizioni) che i teorici sanno fare riguardo alle interazioni fondamentali riguardano processi “elementari” come decadimenti, o collisioni con stato iniziale e stato finale definiti da particelle a 4-impulso fissato e non interagenti</a:t>
            </a:r>
          </a:p>
          <a:p>
            <a:endParaRPr lang="it-IT" dirty="0"/>
          </a:p>
        </p:txBody>
      </p:sp>
      <p:grpSp>
        <p:nvGrpSpPr>
          <p:cNvPr id="11" name="Group 10"/>
          <p:cNvGrpSpPr/>
          <p:nvPr/>
        </p:nvGrpSpPr>
        <p:grpSpPr>
          <a:xfrm rot="10800000">
            <a:off x="2539999" y="3552660"/>
            <a:ext cx="3302000" cy="2642924"/>
            <a:chOff x="3340100" y="3218442"/>
            <a:chExt cx="3302000" cy="2642924"/>
          </a:xfrm>
        </p:grpSpPr>
        <p:pic>
          <p:nvPicPr>
            <p:cNvPr id="3" name="Picture 2" descr="Feynman-diagram-ee-scatteri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4" t="13283" r="20644" b="15831"/>
            <a:stretch/>
          </p:blipFill>
          <p:spPr>
            <a:xfrm>
              <a:off x="3594100" y="3218442"/>
              <a:ext cx="3048000" cy="264292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3340100" y="3218442"/>
              <a:ext cx="2552700" cy="2642924"/>
              <a:chOff x="3340100" y="3218442"/>
              <a:chExt cx="2552700" cy="264292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648200" y="3218442"/>
                <a:ext cx="876300" cy="616958"/>
              </a:xfrm>
              <a:prstGeom prst="ellips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648200" y="5244408"/>
                <a:ext cx="876300" cy="616958"/>
              </a:xfrm>
              <a:prstGeom prst="ellips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340100" y="4076008"/>
                <a:ext cx="1600200" cy="978592"/>
              </a:xfrm>
              <a:prstGeom prst="ellips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81500" y="3835401"/>
                <a:ext cx="1511300" cy="1567328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E7F7-787A-854C-BEB7-3533C9096FD7}" type="datetime1">
              <a:rPr lang="it-IT" smtClean="0"/>
              <a:t>21/05/24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Franco Ligabue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4B42-CD60-FA46-AD52-AE83A6AAD9D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358621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troduzione_particle_ph" id="{8B0B4B18-7C0E-3B48-853F-8E709076CC59}" vid="{59EA3912-7E4A-A141-B63B-6C09E40F65F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troduzione_particle_ph" id="{8B0B4B18-7C0E-3B48-853F-8E709076CC59}" vid="{149E8795-16F6-7440-B423-22B31EE39F9D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troduzione_particle_ph" id="{8B0B4B18-7C0E-3B48-853F-8E709076CC59}" vid="{24B37D4C-051E-C649-8D6C-DC0DE06118BC}"/>
    </a:ext>
  </a:extLst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troduzione_particle_ph" id="{8B0B4B18-7C0E-3B48-853F-8E709076CC59}" vid="{55549C8A-CA23-2344-9BB8-930FF98902D3}"/>
    </a:ext>
  </a:extLst>
</a:theme>
</file>

<file path=ppt/theme/theme5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troduzione_particle_ph" id="{8B0B4B18-7C0E-3B48-853F-8E709076CC59}" vid="{B47C35F7-C9A7-6648-9A51-369101F5760B}"/>
    </a:ext>
  </a:extLst>
</a:theme>
</file>

<file path=ppt/theme/theme6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troduzione_particle_ph" id="{8B0B4B18-7C0E-3B48-853F-8E709076CC59}" vid="{B14B4554-4892-3144-BF0A-A224E2DDA287}"/>
    </a:ext>
  </a:extLst>
</a:theme>
</file>

<file path=ppt/theme/theme7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troduzione_particle_ph" id="{8B0B4B18-7C0E-3B48-853F-8E709076CC59}" vid="{FE2768CC-19A6-1E45-B2E1-4071F24C1E1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</Template>
  <TotalTime>8</TotalTime>
  <Words>1183</Words>
  <Application>Microsoft Macintosh PowerPoint</Application>
  <PresentationFormat>On-screen Show (4:3)</PresentationFormat>
  <Paragraphs>256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Century Gothic</vt:lpstr>
      <vt:lpstr>Symbol</vt:lpstr>
      <vt:lpstr>Wingdings</vt:lpstr>
      <vt:lpstr>Wingdings 2</vt:lpstr>
      <vt:lpstr>Perception</vt:lpstr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Equation</vt:lpstr>
      <vt:lpstr>la fisica delle particelle</vt:lpstr>
      <vt:lpstr>mondo microscopico:  cade la fisica classica</vt:lpstr>
      <vt:lpstr>aspetti relativistici</vt:lpstr>
      <vt:lpstr>aspetti quantistici</vt:lpstr>
      <vt:lpstr>aspetti quantistici</vt:lpstr>
      <vt:lpstr>aspetti quantistici</vt:lpstr>
      <vt:lpstr>aspetti quantistici</vt:lpstr>
      <vt:lpstr>simulazione (3D) di collisione pp a LHC</vt:lpstr>
      <vt:lpstr>Perché collisioni ad alta energia?</vt:lpstr>
      <vt:lpstr>Perché collisioni ad alta energia?</vt:lpstr>
      <vt:lpstr>aspetti quantistici</vt:lpstr>
      <vt:lpstr>aspetti quantistici</vt:lpstr>
      <vt:lpstr>aspetti quantistici: particelle instabili</vt:lpstr>
      <vt:lpstr>aspetti quantistici: oscillazioni</vt:lpstr>
      <vt:lpstr>aspetti quantistici</vt:lpstr>
      <vt:lpstr>aspetti quantistici</vt:lpstr>
      <vt:lpstr>antimateria</vt:lpstr>
      <vt:lpstr>zoologia di particelle</vt:lpstr>
      <vt:lpstr>Modello Standard </vt:lpstr>
      <vt:lpstr>Modello Standard:  interazioni elettrodeboli</vt:lpstr>
      <vt:lpstr>Modello Standard: interazioni forti</vt:lpstr>
      <vt:lpstr>zoologia: barioni (qqq)</vt:lpstr>
      <vt:lpstr>zoologia adroni</vt:lpstr>
      <vt:lpstr>last but not least: </vt:lpstr>
      <vt:lpstr>Problemi aperti?</vt:lpstr>
      <vt:lpstr>LHC = Large Hadron Collider</vt:lpstr>
      <vt:lpstr>PowerPoint Presentation</vt:lpstr>
      <vt:lpstr>Qualche numero</vt:lpstr>
      <vt:lpstr>Major experiments</vt:lpstr>
      <vt:lpstr>Major experiments</vt:lpstr>
      <vt:lpstr>Major experiments</vt:lpstr>
      <vt:lpstr>Major experiments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fisica delle particelle</dc:title>
  <dc:creator>Franco Ligabue</dc:creator>
  <cp:lastModifiedBy>Franco Ligabue</cp:lastModifiedBy>
  <cp:revision>1</cp:revision>
  <dcterms:created xsi:type="dcterms:W3CDTF">2023-05-23T13:14:21Z</dcterms:created>
  <dcterms:modified xsi:type="dcterms:W3CDTF">2024-05-21T07:01:01Z</dcterms:modified>
</cp:coreProperties>
</file>