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avi" ContentType="video/x-msvide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65" r:id="rId2"/>
    <p:sldId id="351" r:id="rId3"/>
    <p:sldId id="352" r:id="rId4"/>
    <p:sldId id="353" r:id="rId5"/>
    <p:sldId id="354" r:id="rId6"/>
    <p:sldId id="360" r:id="rId7"/>
    <p:sldId id="377" r:id="rId8"/>
    <p:sldId id="371" r:id="rId9"/>
    <p:sldId id="361" r:id="rId10"/>
    <p:sldId id="372" r:id="rId11"/>
    <p:sldId id="357" r:id="rId12"/>
    <p:sldId id="373" r:id="rId13"/>
    <p:sldId id="378" r:id="rId14"/>
    <p:sldId id="379" r:id="rId15"/>
    <p:sldId id="380" r:id="rId16"/>
    <p:sldId id="381" r:id="rId17"/>
    <p:sldId id="382" r:id="rId18"/>
    <p:sldId id="383" r:id="rId19"/>
    <p:sldId id="384" r:id="rId20"/>
    <p:sldId id="355" r:id="rId21"/>
    <p:sldId id="334" r:id="rId22"/>
    <p:sldId id="338" r:id="rId23"/>
    <p:sldId id="326" r:id="rId24"/>
    <p:sldId id="327" r:id="rId25"/>
    <p:sldId id="328" r:id="rId26"/>
    <p:sldId id="329" r:id="rId27"/>
    <p:sldId id="339" r:id="rId28"/>
    <p:sldId id="341" r:id="rId29"/>
    <p:sldId id="342" r:id="rId30"/>
    <p:sldId id="343" r:id="rId31"/>
    <p:sldId id="385" r:id="rId32"/>
    <p:sldId id="344" r:id="rId33"/>
    <p:sldId id="345" r:id="rId34"/>
    <p:sldId id="346" r:id="rId35"/>
    <p:sldId id="347" r:id="rId36"/>
    <p:sldId id="348" r:id="rId37"/>
    <p:sldId id="349" r:id="rId38"/>
    <p:sldId id="370" r:id="rId39"/>
    <p:sldId id="317" r:id="rId40"/>
    <p:sldId id="376" r:id="rId41"/>
    <p:sldId id="374" r:id="rId42"/>
    <p:sldId id="363" r:id="rId43"/>
    <p:sldId id="364" r:id="rId44"/>
    <p:sldId id="365" r:id="rId45"/>
    <p:sldId id="366" r:id="rId46"/>
    <p:sldId id="367" r:id="rId47"/>
    <p:sldId id="368" r:id="rId48"/>
    <p:sldId id="369" r:id="rId49"/>
  </p:sldIdLst>
  <p:sldSz cx="9144000" cy="6858000" type="screen4x3"/>
  <p:notesSz cx="7023100" cy="93091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08C"/>
    <a:srgbClr val="1EEE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49" autoAdjust="0"/>
    <p:restoredTop sz="95316" autoAdjust="0"/>
  </p:normalViewPr>
  <p:slideViewPr>
    <p:cSldViewPr>
      <p:cViewPr varScale="1">
        <p:scale>
          <a:sx n="90" d="100"/>
          <a:sy n="90" d="100"/>
        </p:scale>
        <p:origin x="406" y="2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844"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4" cy="465232"/>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sz="quarter" idx="1"/>
          </p:nvPr>
        </p:nvSpPr>
        <p:spPr>
          <a:xfrm>
            <a:off x="3978121" y="0"/>
            <a:ext cx="3043344" cy="465232"/>
          </a:xfrm>
          <a:prstGeom prst="rect">
            <a:avLst/>
          </a:prstGeom>
        </p:spPr>
        <p:txBody>
          <a:bodyPr vert="horz" lIns="91440" tIns="45720" rIns="91440" bIns="45720" rtlCol="0"/>
          <a:lstStyle>
            <a:lvl1pPr algn="r">
              <a:defRPr sz="1200"/>
            </a:lvl1pPr>
          </a:lstStyle>
          <a:p>
            <a:fld id="{135BDE5E-008D-4AB9-9350-A303B5952FAF}" type="datetimeFigureOut">
              <a:rPr lang="it-IT" smtClean="0"/>
              <a:pPr/>
              <a:t>26/11/2019</a:t>
            </a:fld>
            <a:endParaRPr lang="it-IT"/>
          </a:p>
        </p:txBody>
      </p:sp>
      <p:sp>
        <p:nvSpPr>
          <p:cNvPr id="4" name="Footer Placeholder 3"/>
          <p:cNvSpPr>
            <a:spLocks noGrp="1"/>
          </p:cNvSpPr>
          <p:nvPr>
            <p:ph type="ftr" sz="quarter" idx="2"/>
          </p:nvPr>
        </p:nvSpPr>
        <p:spPr>
          <a:xfrm>
            <a:off x="1" y="8842383"/>
            <a:ext cx="3043344" cy="465232"/>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p:cNvSpPr>
            <a:spLocks noGrp="1"/>
          </p:cNvSpPr>
          <p:nvPr>
            <p:ph type="sldNum" sz="quarter" idx="3"/>
          </p:nvPr>
        </p:nvSpPr>
        <p:spPr>
          <a:xfrm>
            <a:off x="3978121" y="8842383"/>
            <a:ext cx="3043344" cy="465232"/>
          </a:xfrm>
          <a:prstGeom prst="rect">
            <a:avLst/>
          </a:prstGeom>
        </p:spPr>
        <p:txBody>
          <a:bodyPr vert="horz" lIns="91440" tIns="45720" rIns="91440" bIns="45720" rtlCol="0" anchor="b"/>
          <a:lstStyle>
            <a:lvl1pPr algn="r">
              <a:defRPr sz="1200"/>
            </a:lvl1pPr>
          </a:lstStyle>
          <a:p>
            <a:fld id="{35DA3EBB-5DF4-4140-8F48-CB97558DA859}" type="slidenum">
              <a:rPr lang="it-IT" smtClean="0"/>
              <a:pPr/>
              <a:t>‹#›</a:t>
            </a:fld>
            <a:endParaRPr lang="it-IT"/>
          </a:p>
        </p:txBody>
      </p:sp>
    </p:spTree>
    <p:extLst>
      <p:ext uri="{BB962C8B-B14F-4D97-AF65-F5344CB8AC3E}">
        <p14:creationId xmlns:p14="http://schemas.microsoft.com/office/powerpoint/2010/main" val="1054282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4" cy="465455"/>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978132" y="1"/>
            <a:ext cx="3043344" cy="465455"/>
          </a:xfrm>
          <a:prstGeom prst="rect">
            <a:avLst/>
          </a:prstGeom>
        </p:spPr>
        <p:txBody>
          <a:bodyPr vert="horz" lIns="91440" tIns="45720" rIns="91440" bIns="45720" rtlCol="0"/>
          <a:lstStyle>
            <a:lvl1pPr algn="r">
              <a:defRPr sz="1200"/>
            </a:lvl1pPr>
          </a:lstStyle>
          <a:p>
            <a:fld id="{5C69C57F-85D6-4A42-897B-4C1D756184F5}" type="datetimeFigureOut">
              <a:rPr lang="it-IT" smtClean="0"/>
              <a:pPr/>
              <a:t>26/11/2019</a:t>
            </a:fld>
            <a:endParaRPr lang="it-IT"/>
          </a:p>
        </p:txBody>
      </p:sp>
      <p:sp>
        <p:nvSpPr>
          <p:cNvPr id="4" name="Slide Image Placeholder 3"/>
          <p:cNvSpPr>
            <a:spLocks noGrp="1" noRot="1" noChangeAspect="1"/>
          </p:cNvSpPr>
          <p:nvPr>
            <p:ph type="sldImg" idx="2"/>
          </p:nvPr>
        </p:nvSpPr>
        <p:spPr>
          <a:xfrm>
            <a:off x="1185863" y="698500"/>
            <a:ext cx="4651375" cy="3489325"/>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702311" y="4421825"/>
            <a:ext cx="5618480" cy="418909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1" y="8842030"/>
            <a:ext cx="3043344" cy="465455"/>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978132" y="8842030"/>
            <a:ext cx="3043344" cy="465455"/>
          </a:xfrm>
          <a:prstGeom prst="rect">
            <a:avLst/>
          </a:prstGeom>
        </p:spPr>
        <p:txBody>
          <a:bodyPr vert="horz" lIns="91440" tIns="45720" rIns="91440" bIns="45720" rtlCol="0" anchor="b"/>
          <a:lstStyle>
            <a:lvl1pPr algn="r">
              <a:defRPr sz="1200"/>
            </a:lvl1pPr>
          </a:lstStyle>
          <a:p>
            <a:fld id="{FE7F6710-F836-41E4-8EC2-AC94D0F4FE77}" type="slidenum">
              <a:rPr lang="it-IT" smtClean="0"/>
              <a:pPr/>
              <a:t>‹#›</a:t>
            </a:fld>
            <a:endParaRPr lang="it-IT"/>
          </a:p>
        </p:txBody>
      </p:sp>
    </p:spTree>
    <p:extLst>
      <p:ext uri="{BB962C8B-B14F-4D97-AF65-F5344CB8AC3E}">
        <p14:creationId xmlns:p14="http://schemas.microsoft.com/office/powerpoint/2010/main" val="305536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it-IT" sz="2000" dirty="0" smtClean="0"/>
              <a:t>Thank you … for the introduction. Thank to</a:t>
            </a:r>
            <a:r>
              <a:rPr lang="it-IT" sz="2000" baseline="0" dirty="0" smtClean="0"/>
              <a:t> all the organizers for inviting me to participate as a speaker to this school, but I have to say I felt much more like a student here, listening to the great lectures of these days. Last but not least thank you in advance to all of you for the patience, I know this is the last talk, and there’s some good wine waiting out there, so I’ll do my best to keep you awake. </a:t>
            </a:r>
          </a:p>
          <a:p>
            <a:r>
              <a:rPr lang="it-IT" sz="2000" baseline="0" dirty="0" smtClean="0"/>
              <a:t>The title of my presentation sets the final goal I have in mind, that is to establish a connection between correlation spectroscopy and the possibility to calculate molecular diffusion laws directly in live cells, </a:t>
            </a:r>
          </a:p>
          <a:p>
            <a:r>
              <a:rPr lang="it-IT" sz="2000" baseline="0" dirty="0" smtClean="0"/>
              <a:t>Please keep this in mind, </a:t>
            </a:r>
            <a:endParaRPr lang="it-IT" sz="2000" dirty="0"/>
          </a:p>
        </p:txBody>
      </p:sp>
      <p:sp>
        <p:nvSpPr>
          <p:cNvPr id="4" name="Slide Number Placeholder 3"/>
          <p:cNvSpPr>
            <a:spLocks noGrp="1"/>
          </p:cNvSpPr>
          <p:nvPr>
            <p:ph type="sldNum" sz="quarter" idx="10"/>
          </p:nvPr>
        </p:nvSpPr>
        <p:spPr/>
        <p:txBody>
          <a:bodyPr/>
          <a:lstStyle/>
          <a:p>
            <a:fld id="{FE7F6710-F836-41E4-8EC2-AC94D0F4FE77}"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F248137-3785-4EA2-A10F-2CF43407AC5B}" type="slidenum">
              <a:rPr lang="en-US" altLang="en-US"/>
              <a:pPr eaLnBrk="1" hangingPunct="1"/>
              <a:t>21</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dirty="0" smtClean="0">
                <a:latin typeface="Arial" pitchFamily="34" charset="0"/>
              </a:rPr>
              <a:t>Starting from</a:t>
            </a:r>
            <a:r>
              <a:rPr lang="it-IT" altLang="en-US" baseline="0" dirty="0" smtClean="0">
                <a:latin typeface="Arial" pitchFamily="34" charset="0"/>
              </a:rPr>
              <a:t> the differences: In  the perturbation-base methods tha system is syncronized because you decide the time and the entity of the perturbation. If you perturb the system from equilibrium it returns to the average value … </a:t>
            </a:r>
            <a:r>
              <a:rPr lang="it-IT" altLang="en-US" dirty="0" smtClean="0">
                <a:latin typeface="Arial" pitchFamily="34" charset="0"/>
              </a:rPr>
              <a:t>The perturbation is large, the system goes out of equilibrium</a:t>
            </a:r>
          </a:p>
          <a:p>
            <a:pPr eaLnBrk="1" hangingPunct="1"/>
            <a:r>
              <a:rPr lang="it-IT" altLang="en-US" dirty="0" smtClean="0">
                <a:latin typeface="Arial" pitchFamily="34" charset="0"/>
              </a:rPr>
              <a:t>YOU</a:t>
            </a:r>
            <a:r>
              <a:rPr lang="it-IT" altLang="en-US" baseline="0" dirty="0" smtClean="0">
                <a:latin typeface="Arial" pitchFamily="34" charset="0"/>
              </a:rPr>
              <a:t> start the perturbation</a:t>
            </a:r>
          </a:p>
          <a:p>
            <a:pPr eaLnBrk="1" hangingPunct="1"/>
            <a:endParaRPr lang="it-IT" altLang="en-US" baseline="0" dirty="0" smtClean="0">
              <a:latin typeface="Arial" pitchFamily="34" charset="0"/>
            </a:endParaRPr>
          </a:p>
          <a:p>
            <a:pPr eaLnBrk="1" hangingPunct="1"/>
            <a:endParaRPr lang="it-IT" alt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To</a:t>
            </a:r>
            <a:r>
              <a:rPr lang="it-IT" baseline="0" dirty="0" smtClean="0"/>
              <a:t> start, let me remind you that fluctuation analysis in general really goes back to past centuries, and played a crucial role in many areas of science. For instance, at the level of curiosity, our current understanding of the origin of universe received a great contribution from fluctuation analysis in the 50ies, from people studying noise in te….</a:t>
            </a:r>
          </a:p>
          <a:p>
            <a:r>
              <a:rPr lang="it-IT" baseline="0" dirty="0" smtClean="0"/>
              <a:t>In this context, fluorescence correlation spectroscopy is relatively new, as it appeared in 1972 and became an established technique in let’s say 20 years also thanks to the concomitant advancements in microscopy technilogies. </a:t>
            </a:r>
            <a:endParaRPr lang="en-US" dirty="0"/>
          </a:p>
        </p:txBody>
      </p:sp>
      <p:sp>
        <p:nvSpPr>
          <p:cNvPr id="4" name="Slide Number Placeholder 3"/>
          <p:cNvSpPr>
            <a:spLocks noGrp="1"/>
          </p:cNvSpPr>
          <p:nvPr>
            <p:ph type="sldNum" sz="quarter" idx="10"/>
          </p:nvPr>
        </p:nvSpPr>
        <p:spPr/>
        <p:txBody>
          <a:bodyPr/>
          <a:lstStyle/>
          <a:p>
            <a:fld id="{FE7F6710-F836-41E4-8EC2-AC94D0F4FE77}" type="slidenum">
              <a:rPr lang="it-IT" smtClean="0"/>
              <a:pPr/>
              <a:t>22</a:t>
            </a:fld>
            <a:endParaRPr lang="it-IT"/>
          </a:p>
        </p:txBody>
      </p:sp>
    </p:spTree>
    <p:extLst>
      <p:ext uri="{BB962C8B-B14F-4D97-AF65-F5344CB8AC3E}">
        <p14:creationId xmlns:p14="http://schemas.microsoft.com/office/powerpoint/2010/main" val="2789957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en-US" dirty="0" smtClean="0"/>
              <a:t>So, as I already mentioned, the first application ever of correlation spectroscopy was not in the field of fluorescence,</a:t>
            </a:r>
            <a:r>
              <a:rPr lang="it-IT" altLang="en-US" baseline="0" dirty="0" smtClean="0"/>
              <a:t> and can be identified by this paper published in 1911 by Svedberg and collegues</a:t>
            </a:r>
            <a:r>
              <a:rPr lang="it-IT" altLang="en-US" dirty="0" smtClean="0"/>
              <a:t>. Svedberg is</a:t>
            </a:r>
            <a:r>
              <a:rPr lang="it-IT" altLang="en-US" baseline="0" dirty="0" smtClean="0"/>
              <a:t> a swedish guy, the S of sedimentation, that S is Svedberg. At that time, people were still discussing if matter was made of molecules and atoms or if it was a continuum. The paper by Albert enistein about the theoretical explanation of diffusion  in terms of molcuels was only 6 years old, but it was atheoretical work, He didn’t perform experiments. Well, this paper by S. can be listed among those papers trying to translate Einstein theoretical explanation into real experiments. In particular, Svedberg wanted to prove that the diffuision of molecules in an open volume could be described by a particular set of properties, that today we know as Poissoinin statistics.  </a:t>
            </a:r>
            <a:r>
              <a:rPr lang="it-IT" altLang="en-US" dirty="0" smtClean="0"/>
              <a:t>This is the first figure of the paper by svedberg, it is a list of numbers. He was counting by visual inspection (no cameras, no detectors wer available at that time) the number of gold nanoparticles in the obsrvation volume of a very simple micorscope, a toy-microscope comapred to</a:t>
            </a:r>
            <a:r>
              <a:rPr lang="it-IT" altLang="en-US" baseline="0" dirty="0" smtClean="0"/>
              <a:t> present</a:t>
            </a:r>
            <a:r>
              <a:rPr lang="it-IT" altLang="en-US" dirty="0" smtClean="0"/>
              <a:t>. Each number in the</a:t>
            </a:r>
            <a:r>
              <a:rPr lang="it-IT" altLang="en-US" baseline="0" dirty="0" smtClean="0"/>
              <a:t> table</a:t>
            </a:r>
            <a:r>
              <a:rPr lang="it-IT" altLang="en-US" dirty="0" smtClean="0"/>
              <a:t> is an observation. He was very precise, there was a metronome and</a:t>
            </a:r>
            <a:r>
              <a:rPr lang="it-IT" altLang="en-US" baseline="0" dirty="0" smtClean="0"/>
              <a:t> the sampling rate was set to 1</a:t>
            </a:r>
            <a:r>
              <a:rPr lang="it-IT" altLang="en-US" dirty="0" smtClean="0"/>
              <a:t> second, that was the minimum time required to look into the ocular and take note of the number. By plotting the numebr of molcuels as a function of time you easily detect</a:t>
            </a:r>
            <a:r>
              <a:rPr lang="it-IT" altLang="en-US" baseline="0" dirty="0" smtClean="0"/>
              <a:t> that this parameter is fluctuating (it is not increasing, or decreasing costantly, but it is fluctuating). Svedberg in particular demonstrated that this fluctuation obeys to a particular set of rules that goes under the name of poissoinian behavior, thta can be recognized by the characteristc shape of the frequency plot. </a:t>
            </a:r>
            <a:endParaRPr lang="en-US" altLang="en-US" dirty="0" smtClean="0"/>
          </a:p>
        </p:txBody>
      </p:sp>
      <p:sp>
        <p:nvSpPr>
          <p:cNvPr id="4" name="Slide Number Placeholder 3"/>
          <p:cNvSpPr>
            <a:spLocks noGrp="1"/>
          </p:cNvSpPr>
          <p:nvPr>
            <p:ph type="sldNum" sz="quarter" idx="5"/>
          </p:nvPr>
        </p:nvSpPr>
        <p:spPr/>
        <p:txBody>
          <a:bodyPr/>
          <a:lstStyle/>
          <a:p>
            <a:pPr>
              <a:defRPr/>
            </a:pPr>
            <a:fld id="{4773868D-F365-4876-B035-92728F13B257}" type="slidenum">
              <a:rPr lang="en-US" smtClean="0"/>
              <a:pPr>
                <a:defRPr/>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en-US" dirty="0" smtClean="0"/>
              <a:t>Today,</a:t>
            </a:r>
            <a:r>
              <a:rPr lang="it-IT" altLang="en-US" baseline="0" dirty="0" smtClean="0"/>
              <a:t> the concept of number fluctuation is an established, quite obvious one. Everything that strats as a random process has a good chance to end up in a Poisson statistics. The conditions are that the volume must be open (otherwise the number will not fluctuate), the moleucles must be relatively few and non interacting. Under these conditions, the averge numebr ….</a:t>
            </a:r>
          </a:p>
          <a:p>
            <a:r>
              <a:rPr lang="it-IT" altLang="en-US" baseline="0" dirty="0" smtClean="0"/>
              <a:t>A word of warning is important at this point, that is: this principle is not telling us …</a:t>
            </a:r>
          </a:p>
          <a:p>
            <a:r>
              <a:rPr lang="it-IT" altLang="en-US" baseline="0" dirty="0" smtClean="0"/>
              <a:t>In regard to this, Svedberg noticed something that is really crucial! There is time, from here to here for instance, where you never see zero particles. If you look in more detail at this sequence of numebrs you see that for instance 6 particles are not going to zero in one step. In order to go to zero you have to wait a certian amount of time. It is like the system does not reset, it is like the system partially remember the condition </a:t>
            </a:r>
            <a:endParaRPr lang="en-US" altLang="en-US" dirty="0" smtClean="0"/>
          </a:p>
        </p:txBody>
      </p:sp>
      <p:sp>
        <p:nvSpPr>
          <p:cNvPr id="4" name="Slide Number Placeholder 3"/>
          <p:cNvSpPr>
            <a:spLocks noGrp="1"/>
          </p:cNvSpPr>
          <p:nvPr>
            <p:ph type="sldNum" sz="quarter" idx="5"/>
          </p:nvPr>
        </p:nvSpPr>
        <p:spPr/>
        <p:txBody>
          <a:bodyPr/>
          <a:lstStyle/>
          <a:p>
            <a:pPr>
              <a:defRPr/>
            </a:pPr>
            <a:fld id="{45B13DCD-A3E3-41BF-B5F0-015ADB6182C5}" type="slidenum">
              <a:rPr lang="en-US" smtClean="0"/>
              <a:pPr>
                <a:defRPr/>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en-US" dirty="0" smtClean="0"/>
              <a:t>Before showing you the method, let me just quickly translate the language used so far into the language of fluorescence. The open volume is the laser point</a:t>
            </a:r>
            <a:r>
              <a:rPr lang="it-IT" altLang="en-US" baseline="0" dirty="0" smtClean="0"/>
              <a:t> spread function, the molecule is a fluorescent molecule. The fluctuations are fluctuations of fluorescence. Fluorescnec, you know, depends on sevral paramenters, included into this equation. In particular, it depends on the quantum yield of the fluorophore and detector sensitivity, on the profile of illumination (the PSF), and on the fluorophore concentration over time (this term contains the physics of the transport process we want to study).  So this is a plot of fluorescence fluctuations equivalent to the plot of the numebr of particles in svedberg experiment. Here, we can now define the average fluorescnec, and the fluorescence at each time point, and also the difference btweeen the fluorescence at each point and the average. Based on these parameters, we can noe define the so called correlation function (this is the mathematics that svedberg was missing). The correlation function is nothing else than the product of that quantity (…) and the same quantity calculated after a certain tau delay. This calcualtion is performed starting at all the possible time points, and for all the possible tau delay. Everything is normalized by the square of the average fluorescne. Please note, that this quantity is easy to obtain (we measure it), By contrast the average fluorescnece is not an easy parameter to deal with. First of all, you obtain it at the end of the xperiemnt and you may discover that is not the same of the beginning of the experiment. This is </a:t>
            </a:r>
            <a:endParaRPr lang="en-US" altLang="en-US" dirty="0" smtClean="0"/>
          </a:p>
        </p:txBody>
      </p:sp>
      <p:sp>
        <p:nvSpPr>
          <p:cNvPr id="4" name="Slide Number Placeholder 3"/>
          <p:cNvSpPr>
            <a:spLocks noGrp="1"/>
          </p:cNvSpPr>
          <p:nvPr>
            <p:ph type="sldNum" sz="quarter" idx="5"/>
          </p:nvPr>
        </p:nvSpPr>
        <p:spPr/>
        <p:txBody>
          <a:bodyPr/>
          <a:lstStyle/>
          <a:p>
            <a:pPr>
              <a:defRPr/>
            </a:pPr>
            <a:fld id="{71727F34-307B-4E94-B2E1-974FD8ADDD88}" type="slidenum">
              <a:rPr lang="en-US" smtClean="0"/>
              <a:pPr>
                <a:defRPr/>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Thus this is the typical shape you obtain. In  the simplest case,</a:t>
            </a:r>
            <a:r>
              <a:rPr lang="it-IT" baseline="0" dirty="0" smtClean="0"/>
              <a:t> two parameters define this curve and are actually very important. The so called G(0) value extrapolated for tau delays approaching the zero value, and the characteristic relaxation time of the fluctuation. It is important to briefly discuss the G(0) value, it represents the amplitude of the correlation and is inversely proportional to the numebr of moleucles, Thus it represents the way to calculate the concentration of molecules in the sample. There’s an intuitive way to understand this parameter: if you have 2 molecules in your sample, the fluctuation due to one molecule will weight 1 over 2, you you have 4, it will weight 1 over 4, if you have 1000, 1 over 1000 and so  on. The higher the numebr of moleucles, the lower the amplitude of the fluctuation, lower the G(0) value.</a:t>
            </a:r>
          </a:p>
          <a:p>
            <a:r>
              <a:rPr lang="it-IT" baseline="0" dirty="0" smtClean="0"/>
              <a:t>For what concern the relaxation time of the fluctuation, it is I hope clear, that faster is the molecules shorter is the characteristc time of the fluctuation. What is importnat here, and I want to stress it, is that not all the possible characteristc times are measurable. </a:t>
            </a:r>
            <a:endParaRPr lang="en-US" dirty="0"/>
          </a:p>
        </p:txBody>
      </p:sp>
      <p:sp>
        <p:nvSpPr>
          <p:cNvPr id="4" name="Slide Number Placeholder 3"/>
          <p:cNvSpPr>
            <a:spLocks noGrp="1"/>
          </p:cNvSpPr>
          <p:nvPr>
            <p:ph type="sldNum" sz="quarter" idx="10"/>
          </p:nvPr>
        </p:nvSpPr>
        <p:spPr/>
        <p:txBody>
          <a:bodyPr/>
          <a:lstStyle/>
          <a:p>
            <a:fld id="{FE7F6710-F836-41E4-8EC2-AC94D0F4FE77}" type="slidenum">
              <a:rPr lang="it-IT" smtClean="0"/>
              <a:pPr/>
              <a:t>26</a:t>
            </a:fld>
            <a:endParaRPr lang="it-IT"/>
          </a:p>
        </p:txBody>
      </p:sp>
    </p:spTree>
    <p:extLst>
      <p:ext uri="{BB962C8B-B14F-4D97-AF65-F5344CB8AC3E}">
        <p14:creationId xmlns:p14="http://schemas.microsoft.com/office/powerpoint/2010/main" val="1830441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The timescale of the process we want to study is something that we must consider</a:t>
            </a:r>
            <a:r>
              <a:rPr lang="it-IT" baseline="0" dirty="0" smtClean="0"/>
              <a:t> everytime we do an experiment. It is a good exercise, for instance, to look at this table. Suppose you have a 1uM solution of a small fluo molecule, dissolved in water. And then consider these different, mostly familiar volumes (for instance the milliliter of a cuvette, with its 1cm characteristic linear size, or the picoliter of a cell, 10 um linear size, or even the femtoliter of the confical volume that is below 1um liner size but this is only the order of megitude). To each of these volumes corresponds a number of molecules and a characteristic time for diffusion the liner size indicated. You easily see that, in a cuvette, you better shake it. Much more interesting is the timescale of the typical experiment we are doing in the lab using cells and conventional microscopes. The transit times are in these case in the order of microseconds and milliseocnds. Several different techniques are able to address these timescales very efficiently. Why are we discussing FCS? Why do we need FCS?</a:t>
            </a:r>
            <a:endParaRPr lang="en-US" dirty="0"/>
          </a:p>
        </p:txBody>
      </p:sp>
      <p:sp>
        <p:nvSpPr>
          <p:cNvPr id="4" name="Slide Number Placeholder 3"/>
          <p:cNvSpPr>
            <a:spLocks noGrp="1"/>
          </p:cNvSpPr>
          <p:nvPr>
            <p:ph type="sldNum" sz="quarter" idx="10"/>
          </p:nvPr>
        </p:nvSpPr>
        <p:spPr/>
        <p:txBody>
          <a:bodyPr/>
          <a:lstStyle/>
          <a:p>
            <a:fld id="{FE7F6710-F836-41E4-8EC2-AC94D0F4FE77}" type="slidenum">
              <a:rPr lang="it-IT" smtClean="0"/>
              <a:pPr/>
              <a:t>27</a:t>
            </a:fld>
            <a:endParaRPr lang="it-IT"/>
          </a:p>
        </p:txBody>
      </p:sp>
    </p:spTree>
    <p:extLst>
      <p:ext uri="{BB962C8B-B14F-4D97-AF65-F5344CB8AC3E}">
        <p14:creationId xmlns:p14="http://schemas.microsoft.com/office/powerpoint/2010/main" val="22634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51EF1EA-A337-447E-8A5C-D82CBA7753B3}" type="slidenum">
              <a:rPr lang="en-US" smtClean="0"/>
              <a:pPr/>
              <a:t>29</a:t>
            </a:fld>
            <a:endParaRPr lang="en-US"/>
          </a:p>
        </p:txBody>
      </p:sp>
    </p:spTree>
    <p:extLst>
      <p:ext uri="{BB962C8B-B14F-4D97-AF65-F5344CB8AC3E}">
        <p14:creationId xmlns:p14="http://schemas.microsoft.com/office/powerpoint/2010/main" val="1610946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51EF1EA-A337-447E-8A5C-D82CBA7753B3}" type="slidenum">
              <a:rPr lang="en-US" smtClean="0"/>
              <a:pPr/>
              <a:t>30</a:t>
            </a:fld>
            <a:endParaRPr lang="en-US"/>
          </a:p>
        </p:txBody>
      </p:sp>
    </p:spTree>
    <p:extLst>
      <p:ext uri="{BB962C8B-B14F-4D97-AF65-F5344CB8AC3E}">
        <p14:creationId xmlns:p14="http://schemas.microsoft.com/office/powerpoint/2010/main" val="1876428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51EF1EA-A337-447E-8A5C-D82CBA7753B3}" type="slidenum">
              <a:rPr lang="en-US" smtClean="0"/>
              <a:pPr/>
              <a:t>31</a:t>
            </a:fld>
            <a:endParaRPr lang="en-US"/>
          </a:p>
        </p:txBody>
      </p:sp>
    </p:spTree>
    <p:extLst>
      <p:ext uri="{BB962C8B-B14F-4D97-AF65-F5344CB8AC3E}">
        <p14:creationId xmlns:p14="http://schemas.microsoft.com/office/powerpoint/2010/main" val="244836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it-IT" sz="2400" b="1" dirty="0" smtClean="0"/>
          </a:p>
          <a:p>
            <a:endParaRPr lang="it-IT" sz="2400" b="1" dirty="0" smtClean="0"/>
          </a:p>
          <a:p>
            <a:r>
              <a:rPr lang="it-IT" sz="2400" b="1" dirty="0" smtClean="0"/>
              <a:t>La biologia stabilisce gli obiettivi</a:t>
            </a:r>
          </a:p>
          <a:p>
            <a:r>
              <a:rPr lang="it-IT" sz="2400" b="1" dirty="0" smtClean="0"/>
              <a:t>Indipendentemente dallo spatial boundary affrontare la sfida dello spazio e del tempoperchè per definizione gli eventi molecoari accadono nello spazio e nel tempo.</a:t>
            </a:r>
          </a:p>
          <a:p>
            <a:r>
              <a:rPr lang="it-IT" sz="2400" b="1" dirty="0" smtClean="0"/>
              <a:t>Ci sono vari atteggiamenti possibili di fronte a questa sfiada</a:t>
            </a:r>
          </a:p>
          <a:p>
            <a:r>
              <a:rPr lang="it-IT" sz="2400" b="1" dirty="0" smtClean="0"/>
              <a:t>Uno è annullare</a:t>
            </a:r>
            <a:r>
              <a:rPr lang="it-IT" sz="2400" b="1" baseline="0" dirty="0" smtClean="0"/>
              <a:t> la dimensione temporale, per acquisire la massima sensibilità nella dimensione spaziale. Questo accade, tipicamente, se indaghiamo la materia vivente ai numeri d’onda degli elterroni o giù di li. Numeri d’onda non compatibili con la vita, ma che consentono di raccogliere informazioni dettaglaite sulla struttura della materia vivente alla nanoscale.</a:t>
            </a:r>
            <a:endParaRPr lang="it-IT" sz="2400" b="1" dirty="0" smtClean="0"/>
          </a:p>
          <a:p>
            <a:endParaRPr lang="it-IT" sz="2400" b="1" dirty="0" smtClean="0"/>
          </a:p>
          <a:p>
            <a:r>
              <a:rPr lang="it-IT" sz="2400" b="1" dirty="0" smtClean="0"/>
              <a:t>E poi dalla struuta possiamo inferire sulla funzione</a:t>
            </a:r>
          </a:p>
          <a:p>
            <a:endParaRPr lang="it-IT" sz="2400" b="1" dirty="0" smtClean="0"/>
          </a:p>
          <a:p>
            <a:endParaRPr lang="it-IT" sz="2400" b="1" dirty="0" smtClean="0"/>
          </a:p>
          <a:p>
            <a:r>
              <a:rPr lang="it-IT" sz="2400" b="1" dirty="0" smtClean="0"/>
              <a:t>What is life in a biophysical</a:t>
            </a:r>
            <a:r>
              <a:rPr lang="it-IT" sz="2400" b="1" baseline="0" dirty="0" smtClean="0"/>
              <a:t> perspective</a:t>
            </a:r>
            <a:endParaRPr lang="it-IT" sz="2400" b="1" dirty="0" smtClean="0"/>
          </a:p>
          <a:p>
            <a:endParaRPr lang="it-IT" sz="2400" b="1" dirty="0" smtClean="0"/>
          </a:p>
          <a:p>
            <a:endParaRPr lang="it-IT" sz="2400" b="1" dirty="0" smtClean="0"/>
          </a:p>
          <a:p>
            <a:endParaRPr lang="it-IT" sz="2400" b="1" dirty="0" smtClean="0"/>
          </a:p>
          <a:p>
            <a:endParaRPr lang="it-IT" sz="2400" b="1" dirty="0" smtClean="0"/>
          </a:p>
          <a:p>
            <a:endParaRPr lang="it-IT" sz="2400" b="1" dirty="0" smtClean="0"/>
          </a:p>
          <a:p>
            <a:endParaRPr lang="it-IT" sz="2400" b="1" dirty="0" smtClean="0"/>
          </a:p>
          <a:p>
            <a:endParaRPr lang="it-IT" sz="2400" b="1" dirty="0" smtClean="0"/>
          </a:p>
          <a:p>
            <a:r>
              <a:rPr lang="it-IT" sz="2400" b="1" dirty="0" smtClean="0"/>
              <a:t>Mi piace identificare questo obiettivo con il tentativo di rispondere</a:t>
            </a:r>
            <a:r>
              <a:rPr lang="it-IT" sz="2400" b="1" baseline="0" dirty="0" smtClean="0"/>
              <a:t>, seppur </a:t>
            </a:r>
            <a:r>
              <a:rPr lang="it-IT" sz="2400" b="1" dirty="0" smtClean="0"/>
              <a:t>ogni volta i</a:t>
            </a:r>
            <a:r>
              <a:rPr lang="it-IT" sz="2400" b="1" baseline="0" dirty="0" smtClean="0"/>
              <a:t>n modo diverso a seconda dei tempi e delle circostanze, alla domanda che uno dei più grandi fisici del novecento, E. Sch, si poneva interrogandosi sulla complessità della vita. Come riportato in questo saggio scientifico basato su un suo ciclo di conferenze pubbliche, Sch in particolare si chiede come la fisica e la chimica possano tener di conto di ciò che avviene nello spazio e nel tempo nello stretto confine costituito da un organismo vivente. Inconsapevolemente Sch fonda con questa opera (e con questa domanda) la biofisica come scienza (siamo alla metà del secolo scorso) e la colloca idealmente in un percorso di ricerca che da sempre si interroga sulla natura della vita, quello della fisiologia, per dirlo in un parola.</a:t>
            </a:r>
          </a:p>
          <a:p>
            <a:endParaRPr lang="it-IT" sz="2400" b="1" baseline="0" dirty="0" smtClean="0"/>
          </a:p>
          <a:p>
            <a:r>
              <a:rPr lang="it-IT" sz="2400" b="1" baseline="0" dirty="0" smtClean="0"/>
              <a:t>I like identyfing this ambitious task with the attempt to answer this question reported here that one of the greatest physicists of the past century proposed wondering about the complexity of life. « how can ....».  With this question, sch founded biophysics as a science and as part of a wider research field that continuously wonders about life, thae field of physiology.</a:t>
            </a:r>
            <a:endParaRPr lang="it-IT" sz="2400" b="1" dirty="0"/>
          </a:p>
        </p:txBody>
      </p:sp>
      <p:sp>
        <p:nvSpPr>
          <p:cNvPr id="4" name="Header Placeholder 3"/>
          <p:cNvSpPr>
            <a:spLocks noGrp="1"/>
          </p:cNvSpPr>
          <p:nvPr>
            <p:ph type="hdr" sz="quarter" idx="10"/>
          </p:nvPr>
        </p:nvSpPr>
        <p:spPr/>
        <p:txBody>
          <a:bodyPr/>
          <a:lstStyle/>
          <a:p>
            <a:r>
              <a:rPr lang="en-US" smtClean="0"/>
              <a:t>4Dnano</a:t>
            </a:r>
            <a:endParaRPr lang="en-US"/>
          </a:p>
        </p:txBody>
      </p:sp>
    </p:spTree>
    <p:extLst>
      <p:ext uri="{BB962C8B-B14F-4D97-AF65-F5344CB8AC3E}">
        <p14:creationId xmlns:p14="http://schemas.microsoft.com/office/powerpoint/2010/main" val="2646017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51EF1EA-A337-447E-8A5C-D82CBA7753B3}" type="slidenum">
              <a:rPr lang="en-US" smtClean="0"/>
              <a:pPr/>
              <a:t>32</a:t>
            </a:fld>
            <a:endParaRPr lang="en-US"/>
          </a:p>
        </p:txBody>
      </p:sp>
    </p:spTree>
    <p:extLst>
      <p:ext uri="{BB962C8B-B14F-4D97-AF65-F5344CB8AC3E}">
        <p14:creationId xmlns:p14="http://schemas.microsoft.com/office/powerpoint/2010/main" val="4214517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51EF1EA-A337-447E-8A5C-D82CBA7753B3}" type="slidenum">
              <a:rPr lang="en-US" smtClean="0"/>
              <a:pPr/>
              <a:t>33</a:t>
            </a:fld>
            <a:endParaRPr lang="en-US"/>
          </a:p>
        </p:txBody>
      </p:sp>
    </p:spTree>
    <p:extLst>
      <p:ext uri="{BB962C8B-B14F-4D97-AF65-F5344CB8AC3E}">
        <p14:creationId xmlns:p14="http://schemas.microsoft.com/office/powerpoint/2010/main" val="3098964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51EF1EA-A337-447E-8A5C-D82CBA7753B3}" type="slidenum">
              <a:rPr lang="en-US" smtClean="0"/>
              <a:pPr/>
              <a:t>34</a:t>
            </a:fld>
            <a:endParaRPr lang="en-US"/>
          </a:p>
        </p:txBody>
      </p:sp>
    </p:spTree>
    <p:extLst>
      <p:ext uri="{BB962C8B-B14F-4D97-AF65-F5344CB8AC3E}">
        <p14:creationId xmlns:p14="http://schemas.microsoft.com/office/powerpoint/2010/main" val="3860152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51EF1EA-A337-447E-8A5C-D82CBA7753B3}" type="slidenum">
              <a:rPr lang="en-US" smtClean="0"/>
              <a:pPr/>
              <a:t>35</a:t>
            </a:fld>
            <a:endParaRPr lang="en-US"/>
          </a:p>
        </p:txBody>
      </p:sp>
    </p:spTree>
    <p:extLst>
      <p:ext uri="{BB962C8B-B14F-4D97-AF65-F5344CB8AC3E}">
        <p14:creationId xmlns:p14="http://schemas.microsoft.com/office/powerpoint/2010/main" val="2052436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51EF1EA-A337-447E-8A5C-D82CBA7753B3}" type="slidenum">
              <a:rPr lang="en-US" smtClean="0"/>
              <a:pPr/>
              <a:t>36</a:t>
            </a:fld>
            <a:endParaRPr lang="en-US"/>
          </a:p>
        </p:txBody>
      </p:sp>
    </p:spTree>
    <p:extLst>
      <p:ext uri="{BB962C8B-B14F-4D97-AF65-F5344CB8AC3E}">
        <p14:creationId xmlns:p14="http://schemas.microsoft.com/office/powerpoint/2010/main" val="2527718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51EF1EA-A337-447E-8A5C-D82CBA7753B3}" type="slidenum">
              <a:rPr lang="en-US" smtClean="0"/>
              <a:pPr/>
              <a:t>37</a:t>
            </a:fld>
            <a:endParaRPr lang="en-US"/>
          </a:p>
        </p:txBody>
      </p:sp>
    </p:spTree>
    <p:extLst>
      <p:ext uri="{BB962C8B-B14F-4D97-AF65-F5344CB8AC3E}">
        <p14:creationId xmlns:p14="http://schemas.microsoft.com/office/powerpoint/2010/main" val="251835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it-IT" sz="2400" b="1" dirty="0" smtClean="0"/>
          </a:p>
          <a:p>
            <a:endParaRPr lang="it-IT" sz="2400" b="1" dirty="0" smtClean="0"/>
          </a:p>
          <a:p>
            <a:r>
              <a:rPr lang="it-IT" sz="2400" b="1" dirty="0" smtClean="0"/>
              <a:t>La biologia stabilisce gli obiettivi</a:t>
            </a:r>
          </a:p>
          <a:p>
            <a:r>
              <a:rPr lang="it-IT" sz="2400" b="1" dirty="0" smtClean="0"/>
              <a:t>Indipendentemente dallo spatial boundary affrontare la sfida dello spazio e del tempoperchè per definizione gli eventi molecoari accadono nello spazio e nel tempo.</a:t>
            </a:r>
          </a:p>
          <a:p>
            <a:r>
              <a:rPr lang="it-IT" sz="2400" b="1" dirty="0" smtClean="0"/>
              <a:t>Ci sono vari atteggiamenti possibili di fronte a questa sfiada</a:t>
            </a:r>
          </a:p>
          <a:p>
            <a:r>
              <a:rPr lang="it-IT" sz="2400" b="1" dirty="0" smtClean="0"/>
              <a:t>Uno è annullare</a:t>
            </a:r>
            <a:r>
              <a:rPr lang="it-IT" sz="2400" b="1" baseline="0" dirty="0" smtClean="0"/>
              <a:t> la dimensione temporale, per acquisire la massima sensibilità nella dimensione spaziale. Questo accade, tipicamente, se indaghiamo la materia vivente ai numeri d’onda degli elterroni o giù di li. Numeri d’onda non compatibili con la vita, ma che consentono di raccogliere informazioni dettaglaite sulla struttura della materia vivente alla nanoscale.</a:t>
            </a:r>
            <a:endParaRPr lang="it-IT" sz="2400" b="1" dirty="0" smtClean="0"/>
          </a:p>
          <a:p>
            <a:endParaRPr lang="it-IT" sz="2400" b="1" dirty="0" smtClean="0"/>
          </a:p>
          <a:p>
            <a:r>
              <a:rPr lang="it-IT" sz="2400" b="1" dirty="0" smtClean="0"/>
              <a:t>E poi dalla struuta possiamo inferire sulla funzione</a:t>
            </a:r>
          </a:p>
          <a:p>
            <a:endParaRPr lang="it-IT" sz="2400" b="1" dirty="0" smtClean="0"/>
          </a:p>
          <a:p>
            <a:endParaRPr lang="it-IT" sz="2400" b="1" dirty="0" smtClean="0"/>
          </a:p>
          <a:p>
            <a:r>
              <a:rPr lang="it-IT" sz="2400" b="1" dirty="0" smtClean="0"/>
              <a:t>What is life in a biophysical</a:t>
            </a:r>
            <a:r>
              <a:rPr lang="it-IT" sz="2400" b="1" baseline="0" dirty="0" smtClean="0"/>
              <a:t> perspective</a:t>
            </a:r>
            <a:endParaRPr lang="it-IT" sz="2400" b="1" dirty="0" smtClean="0"/>
          </a:p>
          <a:p>
            <a:endParaRPr lang="it-IT" sz="2400" b="1" dirty="0" smtClean="0"/>
          </a:p>
          <a:p>
            <a:endParaRPr lang="it-IT" sz="2400" b="1" dirty="0" smtClean="0"/>
          </a:p>
          <a:p>
            <a:endParaRPr lang="it-IT" sz="2400" b="1" dirty="0" smtClean="0"/>
          </a:p>
          <a:p>
            <a:endParaRPr lang="it-IT" sz="2400" b="1" dirty="0" smtClean="0"/>
          </a:p>
          <a:p>
            <a:endParaRPr lang="it-IT" sz="2400" b="1" dirty="0" smtClean="0"/>
          </a:p>
          <a:p>
            <a:endParaRPr lang="it-IT" sz="2400" b="1" dirty="0" smtClean="0"/>
          </a:p>
          <a:p>
            <a:endParaRPr lang="it-IT" sz="2400" b="1" dirty="0" smtClean="0"/>
          </a:p>
          <a:p>
            <a:r>
              <a:rPr lang="it-IT" sz="2400" b="1" dirty="0" smtClean="0"/>
              <a:t>Mi piace identificare questo obiettivo con il tentativo di rispondere</a:t>
            </a:r>
            <a:r>
              <a:rPr lang="it-IT" sz="2400" b="1" baseline="0" dirty="0" smtClean="0"/>
              <a:t>, seppur </a:t>
            </a:r>
            <a:r>
              <a:rPr lang="it-IT" sz="2400" b="1" dirty="0" smtClean="0"/>
              <a:t>ogni volta i</a:t>
            </a:r>
            <a:r>
              <a:rPr lang="it-IT" sz="2400" b="1" baseline="0" dirty="0" smtClean="0"/>
              <a:t>n modo diverso a seconda dei tempi e delle circostanze, alla domanda che uno dei più grandi fisici del novecento, E. Sch, si poneva interrogandosi sulla complessità della vita. Come riportato in questo saggio scientifico basato su un suo ciclo di conferenze pubbliche, Sch in particolare si chiede come la fisica e la chimica possano tener di conto di ciò che avviene nello spazio e nel tempo nello stretto confine costituito da un organismo vivente. Inconsapevolemente Sch fonda con questa opera (e con questa domanda) la biofisica come scienza (siamo alla metà del secolo scorso) e la colloca idealmente in un percorso di ricerca che da sempre si interroga sulla natura della vita, quello della fisiologia, per dirlo in un parola.</a:t>
            </a:r>
          </a:p>
          <a:p>
            <a:endParaRPr lang="it-IT" sz="2400" b="1" baseline="0" dirty="0" smtClean="0"/>
          </a:p>
          <a:p>
            <a:r>
              <a:rPr lang="it-IT" sz="2400" b="1" baseline="0" dirty="0" smtClean="0"/>
              <a:t>I like identyfing this ambitious task with the attempt to answer this question reported here that one of the greatest physicists of the past century proposed wondering about the complexity of life. « how can ....».  With this question, sch founded biophysics as a science and as part of a wider research field that continuously wonders about life, thae field of physiology.</a:t>
            </a:r>
            <a:endParaRPr lang="it-IT" sz="2400" b="1" dirty="0"/>
          </a:p>
        </p:txBody>
      </p:sp>
      <p:sp>
        <p:nvSpPr>
          <p:cNvPr id="4" name="Header Placeholder 3"/>
          <p:cNvSpPr>
            <a:spLocks noGrp="1"/>
          </p:cNvSpPr>
          <p:nvPr>
            <p:ph type="hdr" sz="quarter" idx="10"/>
          </p:nvPr>
        </p:nvSpPr>
        <p:spPr/>
        <p:txBody>
          <a:bodyPr/>
          <a:lstStyle/>
          <a:p>
            <a:r>
              <a:rPr lang="en-US" smtClean="0"/>
              <a:t>4Dnano</a:t>
            </a:r>
            <a:endParaRPr lang="en-US"/>
          </a:p>
        </p:txBody>
      </p:sp>
    </p:spTree>
    <p:extLst>
      <p:ext uri="{BB962C8B-B14F-4D97-AF65-F5344CB8AC3E}">
        <p14:creationId xmlns:p14="http://schemas.microsoft.com/office/powerpoint/2010/main" val="408881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it-IT" sz="2400" b="1" dirty="0" smtClean="0"/>
          </a:p>
          <a:p>
            <a:endParaRPr lang="it-IT" sz="2400" b="1" dirty="0" smtClean="0"/>
          </a:p>
          <a:p>
            <a:r>
              <a:rPr lang="it-IT" sz="2400" b="1" dirty="0" smtClean="0"/>
              <a:t>What is life in a biophysical</a:t>
            </a:r>
            <a:r>
              <a:rPr lang="it-IT" sz="2400" b="1" baseline="0" dirty="0" smtClean="0"/>
              <a:t> perspective</a:t>
            </a:r>
            <a:endParaRPr lang="it-IT" sz="2400" b="1" dirty="0" smtClean="0"/>
          </a:p>
          <a:p>
            <a:endParaRPr lang="it-IT" sz="2400" b="1" dirty="0" smtClean="0"/>
          </a:p>
          <a:p>
            <a:endParaRPr lang="it-IT" sz="2400" b="1" dirty="0" smtClean="0"/>
          </a:p>
          <a:p>
            <a:endParaRPr lang="it-IT" sz="2400" b="1" dirty="0" smtClean="0"/>
          </a:p>
          <a:p>
            <a:endParaRPr lang="it-IT" sz="2400" b="1" dirty="0" smtClean="0"/>
          </a:p>
          <a:p>
            <a:endParaRPr lang="it-IT" sz="2400" b="1" dirty="0" smtClean="0"/>
          </a:p>
          <a:p>
            <a:endParaRPr lang="it-IT" sz="2400" b="1" dirty="0" smtClean="0"/>
          </a:p>
          <a:p>
            <a:endParaRPr lang="it-IT" sz="2400" b="1" dirty="0" smtClean="0"/>
          </a:p>
          <a:p>
            <a:r>
              <a:rPr lang="it-IT" sz="2400" b="1" dirty="0" smtClean="0"/>
              <a:t>Mi piace identificare questo obiettivo con il tentativo di rispondere</a:t>
            </a:r>
            <a:r>
              <a:rPr lang="it-IT" sz="2400" b="1" baseline="0" dirty="0" smtClean="0"/>
              <a:t>, seppur </a:t>
            </a:r>
            <a:r>
              <a:rPr lang="it-IT" sz="2400" b="1" dirty="0" smtClean="0"/>
              <a:t>ogni volta i</a:t>
            </a:r>
            <a:r>
              <a:rPr lang="it-IT" sz="2400" b="1" baseline="0" dirty="0" smtClean="0"/>
              <a:t>n modo diverso a seconda dei tempi e delle circostanze, alla domanda che uno dei più grandi fisici del novecento, E. Sch, si poneva interrogandosi sulla complessità della vita. Come riportato in questo saggio scientifico basato su un suo ciclo di conferenze pubbliche, Sch in particolare si chiede come la fisica e la chimica possano tener di conto di ciò che avviene nello spazio e nel tempo nello stretto confine costituito da un organismo vivente. Inconsapevolemente Sch fonda con questa opera (e con questa domanda) la biofisica come scienza (siamo alla metà del secolo scorso) e la colloca idealmente in un percorso di ricerca che da sempre si interroga sulla natura della vita, quello della fisiologia, per dirlo in un parola.</a:t>
            </a:r>
          </a:p>
          <a:p>
            <a:endParaRPr lang="it-IT" sz="2400" b="1" baseline="0" dirty="0" smtClean="0"/>
          </a:p>
          <a:p>
            <a:r>
              <a:rPr lang="it-IT" sz="2400" b="1" baseline="0" dirty="0" smtClean="0"/>
              <a:t>I like identyfing this ambitious task with the attempt to answer this question reported here that one of the greatest physicists of the past century proposed wondering about the complexity of life. « how can ....».  With this question, sch founded biophysics as a science and as part of a wider research field that continuously wonders about life, thae field of physiology.</a:t>
            </a:r>
            <a:endParaRPr lang="it-IT" sz="2400" b="1" dirty="0"/>
          </a:p>
        </p:txBody>
      </p:sp>
      <p:sp>
        <p:nvSpPr>
          <p:cNvPr id="4" name="Header Placeholder 3"/>
          <p:cNvSpPr>
            <a:spLocks noGrp="1"/>
          </p:cNvSpPr>
          <p:nvPr>
            <p:ph type="hdr" sz="quarter" idx="10"/>
          </p:nvPr>
        </p:nvSpPr>
        <p:spPr/>
        <p:txBody>
          <a:bodyPr/>
          <a:lstStyle/>
          <a:p>
            <a:r>
              <a:rPr lang="en-US" smtClean="0"/>
              <a:t>4Dnano</a:t>
            </a:r>
            <a:endParaRPr lang="en-US"/>
          </a:p>
        </p:txBody>
      </p:sp>
    </p:spTree>
    <p:extLst>
      <p:ext uri="{BB962C8B-B14F-4D97-AF65-F5344CB8AC3E}">
        <p14:creationId xmlns:p14="http://schemas.microsoft.com/office/powerpoint/2010/main" val="962993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sz="2400" b="1" baseline="0" dirty="0" smtClean="0"/>
          </a:p>
          <a:p>
            <a:r>
              <a:rPr lang="en-US" sz="2400" b="1" baseline="0" dirty="0" err="1" smtClean="0"/>
              <a:t>L’impronta</a:t>
            </a:r>
            <a:r>
              <a:rPr lang="en-US" sz="2400" b="1" baseline="0" dirty="0" smtClean="0"/>
              <a:t> in </a:t>
            </a:r>
            <a:r>
              <a:rPr lang="en-US" sz="2400" b="1" baseline="0" dirty="0" err="1" smtClean="0"/>
              <a:t>diffrazioen</a:t>
            </a:r>
            <a:r>
              <a:rPr lang="en-US" sz="2400" b="1" baseline="0" dirty="0" smtClean="0"/>
              <a:t> </a:t>
            </a:r>
            <a:r>
              <a:rPr lang="en-US" sz="2400" b="1" baseline="0" dirty="0" err="1" smtClean="0"/>
              <a:t>raggi</a:t>
            </a:r>
            <a:r>
              <a:rPr lang="en-US" sz="2400" b="1" baseline="0" dirty="0" smtClean="0"/>
              <a:t> x ci dice </a:t>
            </a:r>
            <a:r>
              <a:rPr lang="en-US" sz="2400" b="1" baseline="0" dirty="0" err="1" smtClean="0"/>
              <a:t>che</a:t>
            </a:r>
            <a:r>
              <a:rPr lang="en-US" sz="2400" b="1" baseline="0" dirty="0" smtClean="0"/>
              <a:t> </a:t>
            </a:r>
            <a:r>
              <a:rPr lang="en-US" sz="2400" b="1" baseline="0" dirty="0" err="1" smtClean="0"/>
              <a:t>il</a:t>
            </a:r>
            <a:r>
              <a:rPr lang="en-US" sz="2400" b="1" baseline="0" dirty="0" smtClean="0"/>
              <a:t> </a:t>
            </a:r>
            <a:r>
              <a:rPr lang="en-US" sz="2400" b="1" baseline="0" dirty="0" err="1" smtClean="0"/>
              <a:t>dna</a:t>
            </a:r>
            <a:r>
              <a:rPr lang="en-US" sz="2400" b="1" baseline="0" dirty="0" smtClean="0"/>
              <a:t> è </a:t>
            </a:r>
            <a:r>
              <a:rPr lang="en-US" sz="2400" b="1" baseline="0" dirty="0" err="1" smtClean="0"/>
              <a:t>una</a:t>
            </a:r>
            <a:r>
              <a:rPr lang="en-US" sz="2400" b="1" baseline="0" dirty="0" smtClean="0"/>
              <a:t> </a:t>
            </a:r>
            <a:r>
              <a:rPr lang="en-US" sz="2400" b="1" baseline="0" dirty="0" err="1" smtClean="0"/>
              <a:t>doppia</a:t>
            </a:r>
            <a:r>
              <a:rPr lang="en-US" sz="2400" b="1" baseline="0" dirty="0" smtClean="0"/>
              <a:t> </a:t>
            </a:r>
            <a:r>
              <a:rPr lang="en-US" sz="2400" b="1" baseline="0" dirty="0" err="1" smtClean="0"/>
              <a:t>elica</a:t>
            </a:r>
            <a:r>
              <a:rPr lang="en-US" sz="2400" b="1" baseline="0" dirty="0" smtClean="0"/>
              <a:t>, e </a:t>
            </a:r>
            <a:r>
              <a:rPr lang="en-US" sz="2400" b="1" baseline="0" dirty="0" err="1" smtClean="0"/>
              <a:t>apre</a:t>
            </a:r>
            <a:r>
              <a:rPr lang="en-US" sz="2400" b="1" baseline="0" dirty="0" smtClean="0"/>
              <a:t> </a:t>
            </a:r>
            <a:r>
              <a:rPr lang="en-US" sz="2400" b="1" baseline="0" dirty="0" err="1" smtClean="0"/>
              <a:t>alla</a:t>
            </a:r>
            <a:r>
              <a:rPr lang="en-US" sz="2400" b="1" baseline="0" dirty="0" smtClean="0"/>
              <a:t> </a:t>
            </a:r>
            <a:r>
              <a:rPr lang="en-US" sz="2400" b="1" baseline="0" dirty="0" err="1" smtClean="0"/>
              <a:t>comprensione</a:t>
            </a:r>
            <a:r>
              <a:rPr lang="en-US" sz="2400" b="1" baseline="0" dirty="0" smtClean="0"/>
              <a:t> </a:t>
            </a:r>
            <a:r>
              <a:rPr lang="en-US" sz="2400" b="1" baseline="0" dirty="0" err="1" smtClean="0"/>
              <a:t>della</a:t>
            </a:r>
            <a:r>
              <a:rPr lang="en-US" sz="2400" b="1" baseline="0" dirty="0" smtClean="0"/>
              <a:t> </a:t>
            </a:r>
            <a:r>
              <a:rPr lang="en-US" sz="2400" b="1" baseline="0" dirty="0" err="1" smtClean="0"/>
              <a:t>sua</a:t>
            </a:r>
            <a:r>
              <a:rPr lang="en-US" sz="2400" b="1" baseline="0" dirty="0" smtClean="0"/>
              <a:t> </a:t>
            </a:r>
            <a:r>
              <a:rPr lang="en-US" sz="2400" b="1" baseline="0" dirty="0" err="1" smtClean="0"/>
              <a:t>funzione</a:t>
            </a:r>
            <a:r>
              <a:rPr lang="en-US" sz="2400" b="1" baseline="0" dirty="0" smtClean="0"/>
              <a:t>. La forma </a:t>
            </a:r>
            <a:r>
              <a:rPr lang="en-US" sz="2400" b="1" baseline="0" dirty="0" err="1" smtClean="0"/>
              <a:t>delporo</a:t>
            </a:r>
            <a:r>
              <a:rPr lang="en-US" sz="2400" b="1" baseline="0" dirty="0" smtClean="0"/>
              <a:t> </a:t>
            </a:r>
            <a:r>
              <a:rPr lang="en-US" sz="2400" b="1" baseline="0" dirty="0" err="1" smtClean="0"/>
              <a:t>nucleare</a:t>
            </a:r>
            <a:r>
              <a:rPr lang="en-US" sz="2400" b="1" baseline="0" dirty="0" smtClean="0"/>
              <a:t> ci dice molto </a:t>
            </a:r>
            <a:r>
              <a:rPr lang="en-US" sz="2400" b="1" baseline="0" dirty="0" err="1" smtClean="0"/>
              <a:t>sul</a:t>
            </a:r>
            <a:r>
              <a:rPr lang="en-US" sz="2400" b="1" baseline="0" dirty="0" smtClean="0"/>
              <a:t> </a:t>
            </a:r>
            <a:r>
              <a:rPr lang="en-US" sz="2400" b="1" baseline="0" dirty="0" err="1" smtClean="0"/>
              <a:t>suo</a:t>
            </a:r>
            <a:r>
              <a:rPr lang="en-US" sz="2400" b="1" baseline="0" dirty="0" smtClean="0"/>
              <a:t> </a:t>
            </a:r>
            <a:r>
              <a:rPr lang="en-US" sz="2400" b="1" baseline="0" dirty="0" err="1" smtClean="0"/>
              <a:t>meccanismo</a:t>
            </a:r>
            <a:r>
              <a:rPr lang="en-US" sz="2400" b="1" baseline="0" dirty="0" smtClean="0"/>
              <a:t> di gating per </a:t>
            </a:r>
            <a:r>
              <a:rPr lang="en-US" sz="2400" b="1" baseline="0" dirty="0" err="1" smtClean="0"/>
              <a:t>il</a:t>
            </a:r>
            <a:r>
              <a:rPr lang="en-US" sz="2400" b="1" baseline="0" dirty="0" smtClean="0"/>
              <a:t> </a:t>
            </a:r>
            <a:r>
              <a:rPr lang="en-US" sz="2400" b="1" baseline="0" dirty="0" err="1" smtClean="0"/>
              <a:t>trasporto</a:t>
            </a:r>
            <a:r>
              <a:rPr lang="en-US" sz="2400" b="1" baseline="0" dirty="0" smtClean="0"/>
              <a:t>, </a:t>
            </a:r>
            <a:r>
              <a:rPr lang="en-US" sz="2400" b="1" baseline="0" dirty="0" err="1" smtClean="0"/>
              <a:t>il</a:t>
            </a:r>
            <a:r>
              <a:rPr lang="en-US" sz="2400" b="1" baseline="0" dirty="0" smtClean="0"/>
              <a:t> triskelion </a:t>
            </a:r>
            <a:r>
              <a:rPr lang="en-US" sz="2400" b="1" baseline="0" dirty="0" err="1" smtClean="0"/>
              <a:t>della</a:t>
            </a:r>
            <a:r>
              <a:rPr lang="en-US" sz="2400" b="1" baseline="0" dirty="0" smtClean="0"/>
              <a:t> </a:t>
            </a:r>
            <a:r>
              <a:rPr lang="en-US" sz="2400" b="1" baseline="0" dirty="0" err="1" smtClean="0"/>
              <a:t>clatrina</a:t>
            </a:r>
            <a:r>
              <a:rPr lang="en-US" sz="2400" b="1" baseline="0" dirty="0" smtClean="0"/>
              <a:t> ci dice </a:t>
            </a:r>
            <a:r>
              <a:rPr lang="en-US" sz="2400" b="1" baseline="0" dirty="0" err="1" smtClean="0"/>
              <a:t>che</a:t>
            </a:r>
            <a:r>
              <a:rPr lang="en-US" sz="2400" b="1" baseline="0" dirty="0" smtClean="0"/>
              <a:t> </a:t>
            </a:r>
            <a:r>
              <a:rPr lang="en-US" sz="2400" b="1" baseline="0" dirty="0" err="1" smtClean="0"/>
              <a:t>l’ipotesi</a:t>
            </a:r>
            <a:r>
              <a:rPr lang="en-US" sz="2400" b="1" baseline="0" dirty="0" smtClean="0"/>
              <a:t> </a:t>
            </a:r>
            <a:r>
              <a:rPr lang="en-US" sz="2400" b="1" baseline="0" dirty="0" err="1" smtClean="0"/>
              <a:t>che</a:t>
            </a:r>
            <a:r>
              <a:rPr lang="en-US" sz="2400" b="1" baseline="0" dirty="0" smtClean="0"/>
              <a:t> </a:t>
            </a:r>
            <a:r>
              <a:rPr lang="en-US" sz="2400" b="1" baseline="0" dirty="0" err="1" smtClean="0"/>
              <a:t>possa</a:t>
            </a:r>
            <a:r>
              <a:rPr lang="en-US" sz="2400" b="1" baseline="0" dirty="0" smtClean="0"/>
              <a:t> </a:t>
            </a:r>
            <a:r>
              <a:rPr lang="en-US" sz="2400" b="1" baseline="0" dirty="0" err="1" smtClean="0"/>
              <a:t>formare</a:t>
            </a:r>
            <a:r>
              <a:rPr lang="en-US" sz="2400" b="1" baseline="0" dirty="0" smtClean="0"/>
              <a:t> </a:t>
            </a:r>
            <a:r>
              <a:rPr lang="en-US" sz="2400" b="1" baseline="0" dirty="0" err="1" smtClean="0"/>
              <a:t>una</a:t>
            </a:r>
            <a:r>
              <a:rPr lang="en-US" sz="2400" b="1" baseline="0" dirty="0" smtClean="0"/>
              <a:t> </a:t>
            </a:r>
            <a:r>
              <a:rPr lang="en-US" sz="2400" b="1" baseline="0" dirty="0" err="1" smtClean="0"/>
              <a:t>struttura</a:t>
            </a:r>
            <a:r>
              <a:rPr lang="en-US" sz="2400" b="1" baseline="0" dirty="0" smtClean="0"/>
              <a:t> ordinate </a:t>
            </a:r>
            <a:r>
              <a:rPr lang="en-US" sz="2400" b="1" baseline="0" dirty="0" err="1" smtClean="0"/>
              <a:t>intorno</a:t>
            </a:r>
            <a:r>
              <a:rPr lang="en-US" sz="2400" b="1" baseline="0" dirty="0" smtClean="0"/>
              <a:t> ad </a:t>
            </a:r>
            <a:r>
              <a:rPr lang="en-US" sz="2400" b="1" baseline="0" dirty="0" err="1" smtClean="0"/>
              <a:t>una</a:t>
            </a:r>
            <a:r>
              <a:rPr lang="en-US" sz="2400" b="1" baseline="0" dirty="0" smtClean="0"/>
              <a:t> </a:t>
            </a:r>
            <a:r>
              <a:rPr lang="en-US" sz="2400" b="1" baseline="0" dirty="0" err="1" smtClean="0"/>
              <a:t>vesciocla</a:t>
            </a:r>
            <a:r>
              <a:rPr lang="en-US" sz="2400" b="1" baseline="0" dirty="0" smtClean="0"/>
              <a:t> è </a:t>
            </a:r>
            <a:r>
              <a:rPr lang="en-US" sz="2400" b="1" baseline="0" dirty="0" err="1" smtClean="0"/>
              <a:t>credibile</a:t>
            </a:r>
            <a:r>
              <a:rPr lang="en-US" sz="2400" b="1" baseline="0" dirty="0" smtClean="0"/>
              <a:t>  e </a:t>
            </a:r>
            <a:r>
              <a:rPr lang="en-US" sz="2400" b="1" baseline="0" dirty="0" err="1" smtClean="0"/>
              <a:t>cosi</a:t>
            </a:r>
            <a:r>
              <a:rPr lang="en-US" sz="2400" b="1" baseline="0" dirty="0" smtClean="0"/>
              <a:t> via in </a:t>
            </a:r>
            <a:r>
              <a:rPr lang="en-US" sz="2400" b="1" baseline="0" dirty="0" err="1" smtClean="0"/>
              <a:t>una</a:t>
            </a:r>
            <a:r>
              <a:rPr lang="en-US" sz="2400" b="1" baseline="0" dirty="0" smtClean="0"/>
              <a:t> </a:t>
            </a:r>
            <a:r>
              <a:rPr lang="en-US" sz="2400" b="1" baseline="0" dirty="0" err="1" smtClean="0"/>
              <a:t>carrellata</a:t>
            </a:r>
            <a:r>
              <a:rPr lang="en-US" sz="2400" b="1" baseline="0" dirty="0" smtClean="0"/>
              <a:t> </a:t>
            </a:r>
            <a:r>
              <a:rPr lang="en-US" sz="2400" b="1" baseline="0" dirty="0" err="1" smtClean="0"/>
              <a:t>che</a:t>
            </a:r>
            <a:r>
              <a:rPr lang="en-US" sz="2400" b="1" baseline="0" dirty="0" smtClean="0"/>
              <a:t> non </a:t>
            </a:r>
            <a:r>
              <a:rPr lang="en-US" sz="2400" b="1" baseline="0" dirty="0" err="1" smtClean="0"/>
              <a:t>vuole</a:t>
            </a:r>
            <a:r>
              <a:rPr lang="en-US" sz="2400" b="1" baseline="0" dirty="0" smtClean="0"/>
              <a:t> </a:t>
            </a:r>
            <a:r>
              <a:rPr lang="en-US" sz="2400" b="1" baseline="0" dirty="0" err="1" smtClean="0"/>
              <a:t>essere</a:t>
            </a:r>
            <a:r>
              <a:rPr lang="en-US" sz="2400" b="1" baseline="0" dirty="0" smtClean="0"/>
              <a:t> </a:t>
            </a:r>
            <a:r>
              <a:rPr lang="en-US" sz="2400" b="1" baseline="0" dirty="0" err="1" smtClean="0"/>
              <a:t>esaustiva</a:t>
            </a:r>
            <a:r>
              <a:rPr lang="en-US" sz="2400" b="1" baseline="0" dirty="0" smtClean="0"/>
              <a:t> e </a:t>
            </a:r>
            <a:r>
              <a:rPr lang="en-US" sz="2400" b="1" baseline="0" dirty="0" err="1" smtClean="0"/>
              <a:t>che</a:t>
            </a:r>
            <a:r>
              <a:rPr lang="en-US" sz="2400" b="1" baseline="0" dirty="0" smtClean="0"/>
              <a:t> conclude </a:t>
            </a:r>
            <a:r>
              <a:rPr lang="en-US" sz="2400" b="1" baseline="0" dirty="0" err="1" smtClean="0"/>
              <a:t>emblematicamente</a:t>
            </a:r>
            <a:r>
              <a:rPr lang="en-US" sz="2400" b="1" baseline="0" dirty="0" smtClean="0"/>
              <a:t> con </a:t>
            </a:r>
            <a:r>
              <a:rPr lang="en-US" sz="2400" b="1" baseline="0" dirty="0" err="1" smtClean="0"/>
              <a:t>il</a:t>
            </a:r>
            <a:r>
              <a:rPr lang="en-US" sz="2400" b="1" baseline="0" dirty="0" smtClean="0"/>
              <a:t> </a:t>
            </a:r>
            <a:r>
              <a:rPr lang="en-US" sz="2400" b="1" baseline="0" dirty="0" err="1" smtClean="0"/>
              <a:t>recente</a:t>
            </a:r>
            <a:r>
              <a:rPr lang="en-US" sz="2400" b="1" baseline="0" dirty="0" smtClean="0"/>
              <a:t> </a:t>
            </a:r>
            <a:r>
              <a:rPr lang="en-US" sz="2400" b="1" baseline="0" dirty="0" err="1" smtClean="0"/>
              <a:t>premio</a:t>
            </a:r>
            <a:r>
              <a:rPr lang="en-US" sz="2400" b="1" baseline="0" dirty="0" smtClean="0"/>
              <a:t> </a:t>
            </a:r>
            <a:r>
              <a:rPr lang="en-US" sz="2400" b="1" baseline="0" dirty="0" err="1" smtClean="0"/>
              <a:t>nobel</a:t>
            </a:r>
            <a:r>
              <a:rPr lang="en-US" sz="2400" b="1" baseline="0" dirty="0" smtClean="0"/>
              <a:t> </a:t>
            </a:r>
            <a:r>
              <a:rPr lang="en-US" sz="2400" b="1" baseline="0" dirty="0" err="1" smtClean="0"/>
              <a:t>che</a:t>
            </a:r>
            <a:r>
              <a:rPr lang="en-US" sz="2400" b="1" baseline="0" dirty="0" smtClean="0"/>
              <a:t> </a:t>
            </a:r>
            <a:r>
              <a:rPr lang="en-US" sz="2400" b="1" baseline="0" dirty="0" err="1" smtClean="0"/>
              <a:t>consacra</a:t>
            </a:r>
            <a:r>
              <a:rPr lang="en-US" sz="2400" b="1" baseline="0" dirty="0" smtClean="0"/>
              <a:t> la </a:t>
            </a:r>
            <a:r>
              <a:rPr lang="en-US" sz="2400" b="1" baseline="0" dirty="0" err="1" smtClean="0"/>
              <a:t>maturità</a:t>
            </a:r>
            <a:r>
              <a:rPr lang="en-US" sz="2400" b="1" baseline="0" dirty="0" smtClean="0"/>
              <a:t> di </a:t>
            </a:r>
            <a:r>
              <a:rPr lang="en-US" sz="2400" b="1" baseline="0" dirty="0" err="1" smtClean="0"/>
              <a:t>questo</a:t>
            </a:r>
            <a:r>
              <a:rPr lang="en-US" sz="2400" b="1" baseline="0" dirty="0" smtClean="0"/>
              <a:t> </a:t>
            </a:r>
            <a:r>
              <a:rPr lang="en-US" sz="2400" b="1" baseline="0" dirty="0" err="1" smtClean="0"/>
              <a:t>tipo</a:t>
            </a:r>
            <a:r>
              <a:rPr lang="en-US" sz="2400" b="1" baseline="0" dirty="0" smtClean="0"/>
              <a:t> di </a:t>
            </a:r>
            <a:r>
              <a:rPr lang="en-US" sz="2400" b="1" baseline="0" dirty="0" err="1" smtClean="0"/>
              <a:t>indagine</a:t>
            </a:r>
            <a:r>
              <a:rPr lang="en-US" sz="2400" b="1" baseline="0" dirty="0" smtClean="0"/>
              <a:t>. </a:t>
            </a:r>
            <a:r>
              <a:rPr lang="en-US" sz="2400" b="1" baseline="0" dirty="0" err="1" smtClean="0"/>
              <a:t>Premio</a:t>
            </a:r>
            <a:r>
              <a:rPr lang="en-US" sz="2400" b="1" baseline="0" dirty="0" smtClean="0"/>
              <a:t> </a:t>
            </a:r>
            <a:r>
              <a:rPr lang="en-US" sz="2400" b="1" baseline="0" dirty="0" err="1" smtClean="0"/>
              <a:t>nobel</a:t>
            </a:r>
            <a:r>
              <a:rPr lang="en-US" sz="2400" b="1" baseline="0" dirty="0" smtClean="0"/>
              <a:t> in </a:t>
            </a:r>
            <a:r>
              <a:rPr lang="en-US" sz="2400" b="1" baseline="0" dirty="0" err="1" smtClean="0"/>
              <a:t>chimica</a:t>
            </a:r>
            <a:r>
              <a:rPr lang="en-US" sz="2400" b="1" baseline="0" dirty="0" smtClean="0"/>
              <a:t>.</a:t>
            </a:r>
          </a:p>
          <a:p>
            <a:endParaRPr lang="en-US" sz="2400" b="1" baseline="0" dirty="0" smtClean="0"/>
          </a:p>
          <a:p>
            <a:endParaRPr lang="en-US" sz="2400" b="1" baseline="0" dirty="0" smtClean="0"/>
          </a:p>
          <a:p>
            <a:r>
              <a:rPr lang="en-US" sz="2400" b="1" baseline="0" dirty="0" err="1" smtClean="0"/>
              <a:t>Esattamente</a:t>
            </a:r>
            <a:r>
              <a:rPr lang="en-US" sz="2400" b="1" baseline="0" dirty="0" smtClean="0"/>
              <a:t> un </a:t>
            </a:r>
            <a:r>
              <a:rPr lang="en-US" sz="2400" b="1" baseline="0" dirty="0" err="1" smtClean="0"/>
              <a:t>secolo</a:t>
            </a:r>
            <a:r>
              <a:rPr lang="en-US" sz="2400" b="1" baseline="0" dirty="0" smtClean="0"/>
              <a:t> prima del </a:t>
            </a:r>
            <a:r>
              <a:rPr lang="en-US" sz="2400" b="1" baseline="0" dirty="0" err="1" smtClean="0"/>
              <a:t>saggio</a:t>
            </a:r>
            <a:r>
              <a:rPr lang="en-US" sz="2400" b="1" baseline="0" dirty="0" smtClean="0"/>
              <a:t> di </a:t>
            </a:r>
            <a:r>
              <a:rPr lang="en-US" sz="2400" b="1" baseline="0" dirty="0" err="1" smtClean="0"/>
              <a:t>Sch</a:t>
            </a:r>
            <a:r>
              <a:rPr lang="en-US" sz="2400" b="1" baseline="0" dirty="0" smtClean="0"/>
              <a:t>, lo studio </a:t>
            </a:r>
            <a:r>
              <a:rPr lang="en-US" sz="2400" b="1" baseline="0" dirty="0" err="1" smtClean="0"/>
              <a:t>della</a:t>
            </a:r>
            <a:r>
              <a:rPr lang="en-US" sz="2400" b="1" baseline="0" dirty="0" smtClean="0"/>
              <a:t> vita era </a:t>
            </a:r>
            <a:r>
              <a:rPr lang="en-US" sz="2400" b="1" baseline="0" dirty="0" err="1" smtClean="0"/>
              <a:t>intimamente</a:t>
            </a:r>
            <a:r>
              <a:rPr lang="en-US" sz="2400" b="1" baseline="0" dirty="0" smtClean="0"/>
              <a:t> legato </a:t>
            </a:r>
            <a:r>
              <a:rPr lang="en-US" sz="2400" b="1" baseline="0" dirty="0" err="1" smtClean="0"/>
              <a:t>all’osservazione</a:t>
            </a:r>
            <a:r>
              <a:rPr lang="en-US" sz="2400" b="1" baseline="0" dirty="0" smtClean="0"/>
              <a:t> </a:t>
            </a:r>
            <a:r>
              <a:rPr lang="en-US" sz="2400" b="1" baseline="0" dirty="0" err="1" smtClean="0"/>
              <a:t>fenomenologica</a:t>
            </a:r>
            <a:r>
              <a:rPr lang="en-US" sz="2400" b="1" baseline="0" dirty="0" smtClean="0"/>
              <a:t> </a:t>
            </a:r>
            <a:r>
              <a:rPr lang="en-US" sz="2400" b="1" baseline="0" dirty="0" err="1" smtClean="0"/>
              <a:t>dell’organismo</a:t>
            </a:r>
            <a:r>
              <a:rPr lang="en-US" sz="2400" b="1" baseline="0" dirty="0" smtClean="0"/>
              <a:t> </a:t>
            </a:r>
            <a:r>
              <a:rPr lang="en-US" sz="2400" b="1" baseline="0" dirty="0" err="1" smtClean="0"/>
              <a:t>vivente</a:t>
            </a:r>
            <a:r>
              <a:rPr lang="en-US" sz="2400" b="1" baseline="0" dirty="0" smtClean="0"/>
              <a:t> </a:t>
            </a:r>
            <a:r>
              <a:rPr lang="en-US" sz="2400" b="1" baseline="0" dirty="0" err="1" smtClean="0"/>
              <a:t>nella</a:t>
            </a:r>
            <a:r>
              <a:rPr lang="en-US" sz="2400" b="1" baseline="0" dirty="0" smtClean="0"/>
              <a:t> </a:t>
            </a:r>
            <a:r>
              <a:rPr lang="en-US" sz="2400" b="1" baseline="0" dirty="0" err="1" smtClean="0"/>
              <a:t>sua</a:t>
            </a:r>
            <a:r>
              <a:rPr lang="en-US" sz="2400" b="1" baseline="0" dirty="0" smtClean="0"/>
              <a:t> </a:t>
            </a:r>
            <a:r>
              <a:rPr lang="en-US" sz="2400" b="1" baseline="0" dirty="0" err="1" smtClean="0"/>
              <a:t>interezza</a:t>
            </a:r>
            <a:r>
              <a:rPr lang="en-US" sz="2400" b="1" baseline="0" dirty="0" smtClean="0"/>
              <a:t>. E’ </a:t>
            </a:r>
            <a:r>
              <a:rPr lang="en-US" sz="2400" b="1" baseline="0" dirty="0" err="1" smtClean="0"/>
              <a:t>doveroso</a:t>
            </a:r>
            <a:r>
              <a:rPr lang="en-US" sz="2400" b="1" baseline="0" dirty="0" smtClean="0"/>
              <a:t> </a:t>
            </a:r>
            <a:r>
              <a:rPr lang="en-US" sz="2400" b="1" baseline="0" dirty="0" err="1" smtClean="0"/>
              <a:t>notare</a:t>
            </a:r>
            <a:r>
              <a:rPr lang="en-US" sz="2400" b="1" baseline="0" dirty="0" smtClean="0"/>
              <a:t> </a:t>
            </a:r>
            <a:r>
              <a:rPr lang="en-US" sz="2400" b="1" baseline="0" dirty="0" err="1" smtClean="0"/>
              <a:t>però</a:t>
            </a:r>
            <a:r>
              <a:rPr lang="en-US" sz="2400" b="1" baseline="0" dirty="0" smtClean="0"/>
              <a:t> come </a:t>
            </a:r>
            <a:r>
              <a:rPr lang="en-US" sz="2400" b="1" baseline="0" dirty="0" err="1" smtClean="0"/>
              <a:t>uno</a:t>
            </a:r>
            <a:r>
              <a:rPr lang="en-US" sz="2400" b="1" baseline="0" dirty="0" smtClean="0"/>
              <a:t> </a:t>
            </a:r>
            <a:r>
              <a:rPr lang="en-US" sz="2400" b="1" baseline="0" dirty="0" err="1" smtClean="0"/>
              <a:t>dei</a:t>
            </a:r>
            <a:r>
              <a:rPr lang="en-US" sz="2400" b="1" baseline="0" dirty="0" smtClean="0"/>
              <a:t> </a:t>
            </a:r>
            <a:r>
              <a:rPr lang="en-US" sz="2400" b="1" baseline="0" dirty="0" err="1" smtClean="0"/>
              <a:t>padri</a:t>
            </a:r>
            <a:r>
              <a:rPr lang="en-US" sz="2400" b="1" baseline="0" dirty="0" smtClean="0"/>
              <a:t> </a:t>
            </a:r>
            <a:r>
              <a:rPr lang="en-US" sz="2400" b="1" baseline="0" dirty="0" err="1" smtClean="0"/>
              <a:t>riconosciuti</a:t>
            </a:r>
            <a:r>
              <a:rPr lang="en-US" sz="2400" b="1" baseline="0" dirty="0" smtClean="0"/>
              <a:t> </a:t>
            </a:r>
            <a:r>
              <a:rPr lang="en-US" sz="2400" b="1" baseline="0" dirty="0" err="1" smtClean="0"/>
              <a:t>della</a:t>
            </a:r>
            <a:r>
              <a:rPr lang="en-US" sz="2400" b="1" baseline="0" dirty="0" smtClean="0"/>
              <a:t> </a:t>
            </a:r>
            <a:r>
              <a:rPr lang="en-US" sz="2400" b="1" baseline="0" dirty="0" err="1" smtClean="0"/>
              <a:t>fisiologia</a:t>
            </a:r>
            <a:r>
              <a:rPr lang="en-US" sz="2400" b="1" baseline="0" dirty="0" smtClean="0"/>
              <a:t> </a:t>
            </a:r>
            <a:r>
              <a:rPr lang="en-US" sz="2400" b="1" baseline="0" dirty="0" err="1" smtClean="0"/>
              <a:t>sperimentale</a:t>
            </a:r>
            <a:r>
              <a:rPr lang="en-US" sz="2400" b="1" baseline="0" dirty="0" smtClean="0"/>
              <a:t>, CB, </a:t>
            </a:r>
            <a:r>
              <a:rPr lang="en-US" sz="2400" b="1" baseline="0" dirty="0" err="1" smtClean="0"/>
              <a:t>già</a:t>
            </a:r>
            <a:r>
              <a:rPr lang="en-US" sz="2400" b="1" baseline="0" dirty="0" smtClean="0"/>
              <a:t> </a:t>
            </a:r>
            <a:r>
              <a:rPr lang="en-US" sz="2400" b="1" baseline="0" dirty="0" err="1" smtClean="0"/>
              <a:t>all’epoca</a:t>
            </a:r>
            <a:r>
              <a:rPr lang="en-US" sz="2400" b="1" baseline="0" dirty="0" smtClean="0"/>
              <a:t> fosse in </a:t>
            </a:r>
            <a:r>
              <a:rPr lang="en-US" sz="2400" b="1" baseline="0" dirty="0" err="1" smtClean="0"/>
              <a:t>grado</a:t>
            </a:r>
            <a:r>
              <a:rPr lang="en-US" sz="2400" b="1" baseline="0" dirty="0" smtClean="0"/>
              <a:t> di </a:t>
            </a:r>
            <a:r>
              <a:rPr lang="en-US" sz="2400" b="1" baseline="0" dirty="0" err="1" smtClean="0"/>
              <a:t>intuire</a:t>
            </a:r>
            <a:r>
              <a:rPr lang="en-US" sz="2400" b="1" baseline="0" dirty="0" smtClean="0"/>
              <a:t> lo </a:t>
            </a:r>
            <a:r>
              <a:rPr lang="en-US" sz="2400" b="1" baseline="0" dirty="0" err="1" smtClean="0"/>
              <a:t>sviluppo</a:t>
            </a:r>
            <a:r>
              <a:rPr lang="en-US" sz="2400" b="1" baseline="0" dirty="0" smtClean="0"/>
              <a:t> </a:t>
            </a:r>
            <a:r>
              <a:rPr lang="en-US" sz="2400" b="1" baseline="0" dirty="0" err="1" smtClean="0"/>
              <a:t>della</a:t>
            </a:r>
            <a:r>
              <a:rPr lang="en-US" sz="2400" b="1" baseline="0" dirty="0" smtClean="0"/>
              <a:t> </a:t>
            </a:r>
            <a:r>
              <a:rPr lang="en-US" sz="2400" b="1" baseline="0" dirty="0" err="1" smtClean="0"/>
              <a:t>ricerca</a:t>
            </a:r>
            <a:r>
              <a:rPr lang="en-US" sz="2400" b="1" baseline="0" dirty="0" smtClean="0"/>
              <a:t> in </a:t>
            </a:r>
            <a:r>
              <a:rPr lang="en-US" sz="2400" b="1" baseline="0" dirty="0" err="1" smtClean="0"/>
              <a:t>quel</a:t>
            </a:r>
            <a:r>
              <a:rPr lang="en-US" sz="2400" b="1" baseline="0" dirty="0" smtClean="0"/>
              <a:t> campo. </a:t>
            </a:r>
            <a:r>
              <a:rPr lang="en-US" sz="2400" b="1" baseline="0" dirty="0" err="1" smtClean="0"/>
              <a:t>Cioè</a:t>
            </a:r>
            <a:r>
              <a:rPr lang="en-US" sz="2400" b="1" baseline="0" dirty="0" smtClean="0"/>
              <a:t> </a:t>
            </a:r>
            <a:r>
              <a:rPr lang="en-US" sz="2400" b="1" baseline="0" dirty="0" err="1" smtClean="0"/>
              <a:t>che</a:t>
            </a:r>
            <a:r>
              <a:rPr lang="en-US" sz="2400" b="1" baseline="0" dirty="0" smtClean="0"/>
              <a:t> </a:t>
            </a:r>
            <a:r>
              <a:rPr lang="en-US" sz="2400" b="1" baseline="0" dirty="0" err="1" smtClean="0"/>
              <a:t>sarebbe</a:t>
            </a:r>
            <a:r>
              <a:rPr lang="en-US" sz="2400" b="1" baseline="0" dirty="0" smtClean="0"/>
              <a:t> </a:t>
            </a:r>
            <a:r>
              <a:rPr lang="en-US" sz="2400" b="1" baseline="0" dirty="0" err="1" smtClean="0"/>
              <a:t>stato</a:t>
            </a:r>
            <a:r>
              <a:rPr lang="en-US" sz="2400" b="1" baseline="0" dirty="0" smtClean="0"/>
              <a:t> </a:t>
            </a:r>
            <a:r>
              <a:rPr lang="en-US" sz="2400" b="1" baseline="0" dirty="0" err="1" smtClean="0"/>
              <a:t>inevitabile</a:t>
            </a:r>
            <a:r>
              <a:rPr lang="en-US" sz="2400" b="1" baseline="0" dirty="0" smtClean="0"/>
              <a:t>, di li a </a:t>
            </a:r>
            <a:r>
              <a:rPr lang="en-US" sz="2400" b="1" baseline="0" dirty="0" err="1" smtClean="0"/>
              <a:t>poco</a:t>
            </a:r>
            <a:r>
              <a:rPr lang="en-US" sz="2400" b="1" baseline="0" dirty="0" smtClean="0"/>
              <a:t>, </a:t>
            </a:r>
            <a:r>
              <a:rPr lang="en-US" sz="2400" b="1" baseline="0" dirty="0" err="1" smtClean="0"/>
              <a:t>indagare</a:t>
            </a:r>
            <a:r>
              <a:rPr lang="en-US" sz="2400" b="1" baseline="0" dirty="0" smtClean="0"/>
              <a:t> la </a:t>
            </a:r>
            <a:r>
              <a:rPr lang="en-US" sz="2400" b="1" baseline="0" dirty="0" err="1" smtClean="0"/>
              <a:t>fisiologia</a:t>
            </a:r>
            <a:r>
              <a:rPr lang="en-US" sz="2400" b="1" baseline="0" dirty="0" smtClean="0"/>
              <a:t> </a:t>
            </a:r>
            <a:r>
              <a:rPr lang="en-US" sz="2400" b="1" baseline="0" dirty="0" err="1" smtClean="0"/>
              <a:t>della</a:t>
            </a:r>
            <a:r>
              <a:rPr lang="en-US" sz="2400" b="1" baseline="0" dirty="0" smtClean="0"/>
              <a:t> </a:t>
            </a:r>
            <a:r>
              <a:rPr lang="en-US" sz="2400" b="1" baseline="0" dirty="0" err="1" smtClean="0"/>
              <a:t>parti</a:t>
            </a:r>
            <a:r>
              <a:rPr lang="en-US" sz="2400" b="1" baseline="0" dirty="0" smtClean="0"/>
              <a:t> per </a:t>
            </a:r>
            <a:r>
              <a:rPr lang="en-US" sz="2400" b="1" baseline="0" dirty="0" err="1" smtClean="0"/>
              <a:t>capire</a:t>
            </a:r>
            <a:r>
              <a:rPr lang="en-US" sz="2400" b="1" baseline="0" dirty="0" smtClean="0"/>
              <a:t> la </a:t>
            </a:r>
            <a:r>
              <a:rPr lang="en-US" sz="2400" b="1" baseline="0" dirty="0" err="1" smtClean="0"/>
              <a:t>fisiologia</a:t>
            </a:r>
            <a:r>
              <a:rPr lang="en-US" sz="2400" b="1" baseline="0" dirty="0" smtClean="0"/>
              <a:t> </a:t>
            </a:r>
            <a:r>
              <a:rPr lang="en-US" sz="2400" b="1" baseline="0" dirty="0" err="1" smtClean="0"/>
              <a:t>dell’intero</a:t>
            </a:r>
            <a:r>
              <a:rPr lang="en-US" sz="2400" b="1" baseline="0" dirty="0" smtClean="0"/>
              <a:t>.</a:t>
            </a:r>
          </a:p>
          <a:p>
            <a:endParaRPr lang="en-US" sz="2400" b="1" baseline="0" dirty="0" smtClean="0"/>
          </a:p>
          <a:p>
            <a:r>
              <a:rPr lang="en-US" sz="2400" b="0" i="1" baseline="0" dirty="0" smtClean="0"/>
              <a:t>One century before this question, biophysics did not exist obviously, and </a:t>
            </a:r>
            <a:r>
              <a:rPr lang="en-US" sz="2400" b="0" i="1" baseline="0" dirty="0" err="1" smtClean="0"/>
              <a:t>and</a:t>
            </a:r>
            <a:r>
              <a:rPr lang="en-US" sz="2400" b="0" i="1" baseline="0" dirty="0" smtClean="0"/>
              <a:t> wondering about the nature of life was intimately linked to the phenomenological observation of the organism as a whole. It is worth mentioning, however, that one of the recognized fathers of experimental physiopathology, Claude Bernard, already at that time (around 1850), was able to envision the future development of experimental research in the field, that is: to understand the physiology of living organisms we have to understand the physiology of their parts. </a:t>
            </a:r>
            <a:endParaRPr lang="en-US" sz="2400" b="0" i="1" dirty="0"/>
          </a:p>
        </p:txBody>
      </p:sp>
      <p:sp>
        <p:nvSpPr>
          <p:cNvPr id="4" name="Header Placeholder 3"/>
          <p:cNvSpPr>
            <a:spLocks noGrp="1"/>
          </p:cNvSpPr>
          <p:nvPr>
            <p:ph type="hdr" sz="quarter" idx="10"/>
          </p:nvPr>
        </p:nvSpPr>
        <p:spPr/>
        <p:txBody>
          <a:bodyPr/>
          <a:lstStyle/>
          <a:p>
            <a:r>
              <a:rPr lang="en-US" dirty="0" smtClean="0"/>
              <a:t>4Dnano</a:t>
            </a:r>
            <a:endParaRPr lang="en-US" dirty="0"/>
          </a:p>
        </p:txBody>
      </p:sp>
    </p:spTree>
    <p:extLst>
      <p:ext uri="{BB962C8B-B14F-4D97-AF65-F5344CB8AC3E}">
        <p14:creationId xmlns:p14="http://schemas.microsoft.com/office/powerpoint/2010/main" val="3470179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it-IT" sz="2400" b="1" dirty="0" smtClean="0"/>
          </a:p>
          <a:p>
            <a:r>
              <a:rPr lang="it-IT" sz="2400" b="1" dirty="0" smtClean="0"/>
              <a:t>All’altro estremo,</a:t>
            </a:r>
            <a:r>
              <a:rPr lang="it-IT" sz="2400" b="1" baseline="0" dirty="0" smtClean="0"/>
              <a:t> la dimesnione spaziale può perdere senso, e possiamo concentrarci sulla sola dimensione temporale, studiando la funzione delle molecole. Appartengono a questa classe, se vogliamo, </a:t>
            </a:r>
          </a:p>
          <a:p>
            <a:endParaRPr lang="it-IT" sz="2400" b="1" baseline="0" dirty="0" smtClean="0"/>
          </a:p>
          <a:p>
            <a:r>
              <a:rPr lang="it-IT" sz="2400" b="1" baseline="0" dirty="0" smtClean="0"/>
              <a:t>Qui rappresento emblematicamente il caso limite più ha affascinato la comunità biofisica, l’idea di intrappolare ua molecola in un punto dello spazio e studiarne la funzione nel tempo. Qui è l’informazione temporale che raccogliamo, al limite a darci indicazioni strutturali.</a:t>
            </a:r>
          </a:p>
          <a:p>
            <a:endParaRPr lang="it-IT" sz="2400" b="1" baseline="0" dirty="0" smtClean="0"/>
          </a:p>
          <a:p>
            <a:endParaRPr lang="it-IT" sz="2400" b="1" dirty="0" smtClean="0"/>
          </a:p>
          <a:p>
            <a:endParaRPr lang="it-IT" sz="2400" b="1" dirty="0" smtClean="0"/>
          </a:p>
          <a:p>
            <a:r>
              <a:rPr lang="it-IT" sz="2400" b="1" dirty="0" smtClean="0"/>
              <a:t>Abbiamo imparato a bloccare le singole molecola</a:t>
            </a:r>
            <a:r>
              <a:rPr lang="it-IT" sz="2400" b="1" baseline="0" dirty="0" smtClean="0"/>
              <a:t> nello spazio con la tecnologia degli optical tweezers, per esempio, potendole poi guardare e studiare mentre svolgono le loro funzioni biologiche. Abbiamo imparato a manipolarne la struttura alterandone minimamente la funzione, rendendole fluorescenti ad esempio e potendole cosi localizzare e seguire perfino nel loro ambiente naturale</a:t>
            </a:r>
          </a:p>
          <a:p>
            <a:endParaRPr lang="it-IT" sz="2400" b="1" dirty="0" smtClean="0"/>
          </a:p>
          <a:p>
            <a:r>
              <a:rPr lang="it-IT" sz="2400" b="0" i="1" dirty="0" smtClean="0"/>
              <a:t>research was also moving </a:t>
            </a:r>
            <a:r>
              <a:rPr lang="it-IT" sz="2400" b="0" i="1" baseline="0" dirty="0" smtClean="0"/>
              <a:t> towards addressing molecular structure and function. Among many examples, I like to mention the acquired ability to physically trap functional single molecules by optical tweezers, or, also, the ability to localize and follow single molecule position even in a biological context. </a:t>
            </a:r>
            <a:r>
              <a:rPr lang="it-IT" sz="2400" b="0" i="1" dirty="0" smtClean="0"/>
              <a:t>These bright examples generated optimism about the possibility</a:t>
            </a:r>
            <a:r>
              <a:rPr lang="it-IT" sz="2400" b="0" i="1" baseline="0" dirty="0" smtClean="0"/>
              <a:t> to grab the secrets of life regulation at the molecular level, that was exactly the starting point of this presentation.</a:t>
            </a:r>
            <a:endParaRPr lang="it-IT" sz="2400" b="0" i="1" dirty="0"/>
          </a:p>
        </p:txBody>
      </p:sp>
      <p:sp>
        <p:nvSpPr>
          <p:cNvPr id="4" name="Header Placeholder 3"/>
          <p:cNvSpPr>
            <a:spLocks noGrp="1"/>
          </p:cNvSpPr>
          <p:nvPr>
            <p:ph type="hdr" sz="quarter" idx="10"/>
          </p:nvPr>
        </p:nvSpPr>
        <p:spPr/>
        <p:txBody>
          <a:bodyPr/>
          <a:lstStyle/>
          <a:p>
            <a:r>
              <a:rPr lang="en-US" dirty="0" smtClean="0"/>
              <a:t>4Dnano</a:t>
            </a:r>
            <a:endParaRPr lang="en-US" dirty="0"/>
          </a:p>
        </p:txBody>
      </p:sp>
    </p:spTree>
    <p:extLst>
      <p:ext uri="{BB962C8B-B14F-4D97-AF65-F5344CB8AC3E}">
        <p14:creationId xmlns:p14="http://schemas.microsoft.com/office/powerpoint/2010/main" val="594999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it-IT" sz="2400" b="1" dirty="0" smtClean="0"/>
          </a:p>
          <a:p>
            <a:r>
              <a:rPr lang="it-IT" sz="2400" b="1" dirty="0" smtClean="0"/>
              <a:t>All’altro estremo,</a:t>
            </a:r>
            <a:r>
              <a:rPr lang="it-IT" sz="2400" b="1" baseline="0" dirty="0" smtClean="0"/>
              <a:t> la dimesnione spaziale può perdere senso, e possiamo concentrarci sulla sola dimensione temporale, studiando la funzione delle molecole. Appartengono a questa classe, se vogliamo, </a:t>
            </a:r>
          </a:p>
          <a:p>
            <a:endParaRPr lang="it-IT" sz="2400" b="1" baseline="0" dirty="0" smtClean="0"/>
          </a:p>
          <a:p>
            <a:r>
              <a:rPr lang="it-IT" sz="2400" b="1" baseline="0" dirty="0" smtClean="0"/>
              <a:t>Qui rappresento emblematicamente il caso limite più ha affascinato la comunità biofisica, l’idea di intrappolare ua molecola in un punto dello spazio e studiarne la funzione nel tempo. Qui è l’informazione temporale che raccogliamo, al limite a darci indicazioni strutturali.</a:t>
            </a:r>
          </a:p>
          <a:p>
            <a:endParaRPr lang="it-IT" sz="2400" b="1" baseline="0" dirty="0" smtClean="0"/>
          </a:p>
          <a:p>
            <a:endParaRPr lang="it-IT" sz="2400" b="1" dirty="0" smtClean="0"/>
          </a:p>
          <a:p>
            <a:endParaRPr lang="it-IT" sz="2400" b="1" dirty="0" smtClean="0"/>
          </a:p>
          <a:p>
            <a:r>
              <a:rPr lang="it-IT" sz="2400" b="1" dirty="0" smtClean="0"/>
              <a:t>Abbiamo imparato a bloccare le singole molecola</a:t>
            </a:r>
            <a:r>
              <a:rPr lang="it-IT" sz="2400" b="1" baseline="0" dirty="0" smtClean="0"/>
              <a:t> nello spazio con la tecnologia degli optical tweezers, per esempio, potendole poi guardare e studiare mentre svolgono le loro funzioni biologiche. Abbiamo imparato a manipolarne la struttura alterandone minimamente la funzione, rendendole fluorescenti ad esempio e potendole cosi localizzare e seguire perfino nel loro ambiente naturale</a:t>
            </a:r>
          </a:p>
          <a:p>
            <a:endParaRPr lang="it-IT" sz="2400" b="1" dirty="0" smtClean="0"/>
          </a:p>
          <a:p>
            <a:r>
              <a:rPr lang="it-IT" sz="2400" b="0" i="1" dirty="0" smtClean="0"/>
              <a:t>research was also moving </a:t>
            </a:r>
            <a:r>
              <a:rPr lang="it-IT" sz="2400" b="0" i="1" baseline="0" dirty="0" smtClean="0"/>
              <a:t> towards addressing molecular structure and function. Among many examples, I like to mention the acquired ability to physically trap functional single molecules by optical tweezers, or, also, the ability to localize and follow single molecule position even in a biological context. </a:t>
            </a:r>
            <a:r>
              <a:rPr lang="it-IT" sz="2400" b="0" i="1" dirty="0" smtClean="0"/>
              <a:t>These bright examples generated optimism about the possibility</a:t>
            </a:r>
            <a:r>
              <a:rPr lang="it-IT" sz="2400" b="0" i="1" baseline="0" dirty="0" smtClean="0"/>
              <a:t> to grab the secrets of life regulation at the molecular level, that was exactly the starting point of this presentation.</a:t>
            </a:r>
            <a:endParaRPr lang="it-IT" sz="2400" b="0" i="1" dirty="0"/>
          </a:p>
        </p:txBody>
      </p:sp>
      <p:sp>
        <p:nvSpPr>
          <p:cNvPr id="4" name="Header Placeholder 3"/>
          <p:cNvSpPr>
            <a:spLocks noGrp="1"/>
          </p:cNvSpPr>
          <p:nvPr>
            <p:ph type="hdr" sz="quarter" idx="10"/>
          </p:nvPr>
        </p:nvSpPr>
        <p:spPr/>
        <p:txBody>
          <a:bodyPr/>
          <a:lstStyle/>
          <a:p>
            <a:r>
              <a:rPr lang="en-US" dirty="0" smtClean="0"/>
              <a:t>4Dnano</a:t>
            </a:r>
            <a:endParaRPr lang="en-US" dirty="0"/>
          </a:p>
        </p:txBody>
      </p:sp>
    </p:spTree>
    <p:extLst>
      <p:ext uri="{BB962C8B-B14F-4D97-AF65-F5344CB8AC3E}">
        <p14:creationId xmlns:p14="http://schemas.microsoft.com/office/powerpoint/2010/main" val="42316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 </a:t>
            </a:r>
            <a:r>
              <a:rPr lang="en-US" b="1" dirty="0" err="1" smtClean="0"/>
              <a:t>entrambi</a:t>
            </a:r>
            <a:r>
              <a:rPr lang="en-US" b="1" dirty="0" smtClean="0"/>
              <a:t> I </a:t>
            </a:r>
            <a:r>
              <a:rPr lang="en-US" b="1" dirty="0" err="1" smtClean="0"/>
              <a:t>casi</a:t>
            </a:r>
            <a:r>
              <a:rPr lang="en-US" b="1" dirty="0" smtClean="0"/>
              <a:t> </a:t>
            </a:r>
            <a:r>
              <a:rPr lang="en-US" b="1" dirty="0" err="1" smtClean="0"/>
              <a:t>limite</a:t>
            </a:r>
            <a:r>
              <a:rPr lang="en-US" b="1" dirty="0" smtClean="0"/>
              <a:t> </a:t>
            </a:r>
            <a:r>
              <a:rPr lang="en-US" b="1" dirty="0" err="1" smtClean="0"/>
              <a:t>discussi</a:t>
            </a:r>
            <a:r>
              <a:rPr lang="en-US" b="1" baseline="0" dirty="0" smtClean="0"/>
              <a:t> </a:t>
            </a:r>
            <a:r>
              <a:rPr lang="en-US" b="1" baseline="0" dirty="0" err="1" smtClean="0"/>
              <a:t>finora</a:t>
            </a:r>
            <a:r>
              <a:rPr lang="en-US" b="1" baseline="0" dirty="0" smtClean="0"/>
              <a:t> la </a:t>
            </a:r>
            <a:r>
              <a:rPr lang="en-US" b="1" baseline="0" dirty="0" err="1" smtClean="0"/>
              <a:t>molecola</a:t>
            </a:r>
            <a:r>
              <a:rPr lang="en-US" b="1" baseline="0" dirty="0" smtClean="0"/>
              <a:t> non </a:t>
            </a:r>
            <a:r>
              <a:rPr lang="it-IT" b="1" baseline="0" dirty="0" smtClean="0"/>
              <a:t>è piu nel suo contresto nativo, la materia vivente. La soluzione che la fisica e la chimica trovano per osservare la molecola nel suo </a:t>
            </a:r>
          </a:p>
          <a:p>
            <a:r>
              <a:rPr lang="it-IT" b="1" baseline="0" dirty="0" smtClean="0"/>
              <a:t>contesto naturale è osservarla ai numeri d’onda del visibile, compatibili con la vita, la moelcola viene marcata e seguita. Acquisizioni come questa vengono prodotte ogni giorno, acnhe nel nostro laboratorio e permettono una descriione accurata del processo nello spazio e nel tempo. Si puo....</a:t>
            </a:r>
          </a:p>
          <a:p>
            <a:r>
              <a:rPr lang="it-IT" b="1" baseline="0" dirty="0" smtClean="0"/>
              <a:t>E’un campo maturo, rappresentato anch equi da un recente nobel</a:t>
            </a:r>
            <a:endParaRPr lang="it-IT" b="1" dirty="0"/>
          </a:p>
        </p:txBody>
      </p:sp>
      <p:sp>
        <p:nvSpPr>
          <p:cNvPr id="4" name="Header Placeholder 3"/>
          <p:cNvSpPr>
            <a:spLocks noGrp="1"/>
          </p:cNvSpPr>
          <p:nvPr>
            <p:ph type="hdr" sz="quarter" idx="10"/>
          </p:nvPr>
        </p:nvSpPr>
        <p:spPr/>
        <p:txBody>
          <a:bodyPr/>
          <a:lstStyle/>
          <a:p>
            <a:r>
              <a:rPr lang="en-US" smtClean="0"/>
              <a:t>4Dnano</a:t>
            </a:r>
            <a:endParaRPr lang="en-US"/>
          </a:p>
        </p:txBody>
      </p:sp>
    </p:spTree>
    <p:extLst>
      <p:ext uri="{BB962C8B-B14F-4D97-AF65-F5344CB8AC3E}">
        <p14:creationId xmlns:p14="http://schemas.microsoft.com/office/powerpoint/2010/main" val="94272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 </a:t>
            </a:r>
            <a:r>
              <a:rPr lang="en-US" b="1" dirty="0" err="1" smtClean="0"/>
              <a:t>entrambi</a:t>
            </a:r>
            <a:r>
              <a:rPr lang="en-US" b="1" dirty="0" smtClean="0"/>
              <a:t> I </a:t>
            </a:r>
            <a:r>
              <a:rPr lang="en-US" b="1" dirty="0" err="1" smtClean="0"/>
              <a:t>casi</a:t>
            </a:r>
            <a:r>
              <a:rPr lang="en-US" b="1" dirty="0" smtClean="0"/>
              <a:t> </a:t>
            </a:r>
            <a:r>
              <a:rPr lang="en-US" b="1" dirty="0" err="1" smtClean="0"/>
              <a:t>limite</a:t>
            </a:r>
            <a:r>
              <a:rPr lang="en-US" b="1" dirty="0" smtClean="0"/>
              <a:t> </a:t>
            </a:r>
            <a:r>
              <a:rPr lang="en-US" b="1" dirty="0" err="1" smtClean="0"/>
              <a:t>discussi</a:t>
            </a:r>
            <a:r>
              <a:rPr lang="en-US" b="1" baseline="0" dirty="0" smtClean="0"/>
              <a:t> </a:t>
            </a:r>
            <a:r>
              <a:rPr lang="en-US" b="1" baseline="0" dirty="0" err="1" smtClean="0"/>
              <a:t>finora</a:t>
            </a:r>
            <a:r>
              <a:rPr lang="en-US" b="1" baseline="0" dirty="0" smtClean="0"/>
              <a:t> la </a:t>
            </a:r>
            <a:r>
              <a:rPr lang="en-US" b="1" baseline="0" dirty="0" err="1" smtClean="0"/>
              <a:t>molecola</a:t>
            </a:r>
            <a:r>
              <a:rPr lang="en-US" b="1" baseline="0" dirty="0" smtClean="0"/>
              <a:t> non </a:t>
            </a:r>
            <a:r>
              <a:rPr lang="it-IT" b="1" baseline="0" dirty="0" smtClean="0"/>
              <a:t>è piu nel suo contresto nativo, la materia vivente. La soluzione che la fisica e la chimica trovano per osservare la molecola nel suo </a:t>
            </a:r>
          </a:p>
          <a:p>
            <a:r>
              <a:rPr lang="it-IT" b="1" baseline="0" dirty="0" smtClean="0"/>
              <a:t>contesto naturale è osservarla ai numeri d’onda del visibile, compatibili con la vita, la moelcola viene marcata e seguita. Acquisizioni come questa vengono prodotte ogni giorno, acnhe nel nostro laboratorio e permettono una descriione accurata del processo nello spazio e nel tempo. Si puo....</a:t>
            </a:r>
          </a:p>
          <a:p>
            <a:r>
              <a:rPr lang="it-IT" b="1" baseline="0" dirty="0" smtClean="0"/>
              <a:t>E’un campo maturo, rappresentato anch equi da un recente nobel</a:t>
            </a:r>
            <a:endParaRPr lang="it-IT" b="1" dirty="0"/>
          </a:p>
        </p:txBody>
      </p:sp>
      <p:sp>
        <p:nvSpPr>
          <p:cNvPr id="4" name="Header Placeholder 3"/>
          <p:cNvSpPr>
            <a:spLocks noGrp="1"/>
          </p:cNvSpPr>
          <p:nvPr>
            <p:ph type="hdr" sz="quarter" idx="10"/>
          </p:nvPr>
        </p:nvSpPr>
        <p:spPr/>
        <p:txBody>
          <a:bodyPr/>
          <a:lstStyle/>
          <a:p>
            <a:r>
              <a:rPr lang="en-US" smtClean="0"/>
              <a:t>4Dnano</a:t>
            </a:r>
            <a:endParaRPr lang="en-US"/>
          </a:p>
        </p:txBody>
      </p:sp>
    </p:spTree>
    <p:extLst>
      <p:ext uri="{BB962C8B-B14F-4D97-AF65-F5344CB8AC3E}">
        <p14:creationId xmlns:p14="http://schemas.microsoft.com/office/powerpoint/2010/main" val="50572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93A77C3A-8589-4D92-B542-88F1FBDC75FF}" type="datetimeFigureOut">
              <a:rPr lang="it-IT" smtClean="0"/>
              <a:pPr/>
              <a:t>26/11/2019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BB0284-B62D-4914-8583-580E892F8C98}"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93A77C3A-8589-4D92-B542-88F1FBDC75FF}" type="datetimeFigureOut">
              <a:rPr lang="it-IT" smtClean="0"/>
              <a:pPr/>
              <a:t>26/11/2019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BB0284-B62D-4914-8583-580E892F8C98}"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93A77C3A-8589-4D92-B542-88F1FBDC75FF}" type="datetimeFigureOut">
              <a:rPr lang="it-IT" smtClean="0"/>
              <a:pPr/>
              <a:t>26/11/2019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BB0284-B62D-4914-8583-580E892F8C98}"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93A77C3A-8589-4D92-B542-88F1FBDC75FF}" type="datetimeFigureOut">
              <a:rPr lang="it-IT" smtClean="0"/>
              <a:pPr/>
              <a:t>26/11/2019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BB0284-B62D-4914-8583-580E892F8C98}"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A77C3A-8589-4D92-B542-88F1FBDC75FF}" type="datetimeFigureOut">
              <a:rPr lang="it-IT" smtClean="0"/>
              <a:pPr/>
              <a:t>26/11/2019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FBB0284-B62D-4914-8583-580E892F8C98}"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93A77C3A-8589-4D92-B542-88F1FBDC75FF}" type="datetimeFigureOut">
              <a:rPr lang="it-IT" smtClean="0"/>
              <a:pPr/>
              <a:t>26/11/2019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FBB0284-B62D-4914-8583-580E892F8C98}"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93A77C3A-8589-4D92-B542-88F1FBDC75FF}" type="datetimeFigureOut">
              <a:rPr lang="it-IT" smtClean="0"/>
              <a:pPr/>
              <a:t>26/11/2019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FBB0284-B62D-4914-8583-580E892F8C98}"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93A77C3A-8589-4D92-B542-88F1FBDC75FF}" type="datetimeFigureOut">
              <a:rPr lang="it-IT" smtClean="0"/>
              <a:pPr/>
              <a:t>26/11/2019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FBB0284-B62D-4914-8583-580E892F8C98}"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77C3A-8589-4D92-B542-88F1FBDC75FF}" type="datetimeFigureOut">
              <a:rPr lang="it-IT" smtClean="0"/>
              <a:pPr/>
              <a:t>26/11/2019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FBB0284-B62D-4914-8583-580E892F8C98}"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A77C3A-8589-4D92-B542-88F1FBDC75FF}" type="datetimeFigureOut">
              <a:rPr lang="it-IT" smtClean="0"/>
              <a:pPr/>
              <a:t>26/11/2019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FBB0284-B62D-4914-8583-580E892F8C98}"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A77C3A-8589-4D92-B542-88F1FBDC75FF}" type="datetimeFigureOut">
              <a:rPr lang="it-IT" smtClean="0"/>
              <a:pPr/>
              <a:t>26/11/2019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FBB0284-B62D-4914-8583-580E892F8C98}"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77C3A-8589-4D92-B542-88F1FBDC75FF}" type="datetimeFigureOut">
              <a:rPr lang="it-IT" smtClean="0"/>
              <a:pPr/>
              <a:t>26/11/2019</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B0284-B62D-4914-8583-580E892F8C98}"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png"/><Relationship Id="rId5" Type="http://schemas.openxmlformats.org/officeDocument/2006/relationships/image" Target="../media/image44.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7.wmf"/></Relationships>
</file>

<file path=ppt/slides/_rels/slide2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8.wmf"/><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5.xml"/><Relationship Id="rId7" Type="http://schemas.openxmlformats.org/officeDocument/2006/relationships/image" Target="../media/image5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4.wmf"/><Relationship Id="rId5" Type="http://schemas.openxmlformats.org/officeDocument/2006/relationships/image" Target="../media/image52.wmf"/><Relationship Id="rId10" Type="http://schemas.openxmlformats.org/officeDocument/2006/relationships/image" Target="../media/image1.png"/><Relationship Id="rId4" Type="http://schemas.openxmlformats.org/officeDocument/2006/relationships/oleObject" Target="../embeddings/oleObject1.bin"/><Relationship Id="rId9" Type="http://schemas.openxmlformats.org/officeDocument/2006/relationships/image" Target="../media/image53.wm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9.jpe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5.emf"/><Relationship Id="rId4" Type="http://schemas.openxmlformats.org/officeDocument/2006/relationships/image" Target="../media/image3.jpeg"/><Relationship Id="rId9"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1.png"/><Relationship Id="rId4" Type="http://schemas.openxmlformats.org/officeDocument/2006/relationships/image" Target="../media/image74.png"/><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6.jpeg"/><Relationship Id="rId10" Type="http://schemas.openxmlformats.org/officeDocument/2006/relationships/image" Target="../media/image1.png"/><Relationship Id="rId4" Type="http://schemas.openxmlformats.org/officeDocument/2006/relationships/image" Target="../media/image3.jpe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lfd.uci.edu/"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gif"/><Relationship Id="rId11" Type="http://schemas.openxmlformats.org/officeDocument/2006/relationships/image" Target="../media/image1.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5.jp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0.jpeg"/><Relationship Id="rId11" Type="http://schemas.openxmlformats.org/officeDocument/2006/relationships/image" Target="../media/image1.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notesSlide" Target="../notesSlides/notesSlide6.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352800"/>
            <a:ext cx="6400800" cy="1752600"/>
          </a:xfrm>
        </p:spPr>
        <p:txBody>
          <a:bodyPr/>
          <a:lstStyle/>
          <a:p>
            <a:r>
              <a:rPr lang="en-GB" dirty="0" smtClean="0">
                <a:solidFill>
                  <a:schemeClr val="tx1">
                    <a:lumMod val="50000"/>
                    <a:lumOff val="50000"/>
                  </a:schemeClr>
                </a:solidFill>
              </a:rPr>
              <a:t>Francesco </a:t>
            </a:r>
            <a:r>
              <a:rPr lang="en-GB" dirty="0" err="1" smtClean="0">
                <a:solidFill>
                  <a:schemeClr val="tx1">
                    <a:lumMod val="50000"/>
                    <a:lumOff val="50000"/>
                  </a:schemeClr>
                </a:solidFill>
              </a:rPr>
              <a:t>Cardarelli</a:t>
            </a:r>
            <a:endParaRPr lang="it-IT" dirty="0">
              <a:solidFill>
                <a:schemeClr val="tx1">
                  <a:lumMod val="50000"/>
                  <a:lumOff val="50000"/>
                </a:schemeClr>
              </a:solidFill>
            </a:endParaRPr>
          </a:p>
        </p:txBody>
      </p:sp>
      <p:sp>
        <p:nvSpPr>
          <p:cNvPr id="4" name="Title 3"/>
          <p:cNvSpPr>
            <a:spLocks noGrp="1"/>
          </p:cNvSpPr>
          <p:nvPr>
            <p:ph type="ctrTitle"/>
          </p:nvPr>
        </p:nvSpPr>
        <p:spPr>
          <a:xfrm>
            <a:off x="685800" y="1524000"/>
            <a:ext cx="7772400" cy="1470025"/>
          </a:xfrm>
        </p:spPr>
        <p:txBody>
          <a:bodyPr/>
          <a:lstStyle/>
          <a:p>
            <a:r>
              <a:rPr lang="en-US" dirty="0"/>
              <a:t> Correlation spectroscopy in living cells: an introduction </a:t>
            </a:r>
            <a:endParaRPr lang="it-IT" dirty="0"/>
          </a:p>
        </p:txBody>
      </p:sp>
      <p:pic>
        <p:nvPicPr>
          <p:cNvPr id="5" name="Picture 4"/>
          <p:cNvPicPr>
            <a:picLocks noChangeAspect="1"/>
          </p:cNvPicPr>
          <p:nvPr/>
        </p:nvPicPr>
        <p:blipFill>
          <a:blip r:embed="rId3"/>
          <a:stretch>
            <a:fillRect/>
          </a:stretch>
        </p:blipFill>
        <p:spPr>
          <a:xfrm>
            <a:off x="4191000" y="4343400"/>
            <a:ext cx="990600" cy="1387430"/>
          </a:xfrm>
          <a:prstGeom prst="rect">
            <a:avLst/>
          </a:prstGeom>
        </p:spPr>
      </p:pic>
    </p:spTree>
  </p:cSld>
  <p:clrMapOvr>
    <a:masterClrMapping/>
  </p:clrMapOvr>
  <p:transition advTm="209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49" y="3350168"/>
            <a:ext cx="4276594" cy="2052765"/>
          </a:xfrm>
          <a:prstGeom prst="rect">
            <a:avLst/>
          </a:prstGeom>
        </p:spPr>
      </p:pic>
      <p:sp>
        <p:nvSpPr>
          <p:cNvPr id="4" name="Date Placeholder 3"/>
          <p:cNvSpPr txBox="1">
            <a:spLocks/>
          </p:cNvSpPr>
          <p:nvPr/>
        </p:nvSpPr>
        <p:spPr>
          <a:xfrm>
            <a:off x="152400" y="649287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EBFFC2-8F19-41F9-978C-403734B4BB48}" type="datetime1">
              <a:rPr lang="it-IT" smtClean="0"/>
              <a:pPr/>
              <a:t>26/11/2019</a:t>
            </a:fld>
            <a:endParaRPr lang="en-US" dirty="0"/>
          </a:p>
        </p:txBody>
      </p:sp>
      <p:sp>
        <p:nvSpPr>
          <p:cNvPr id="5" name="Slide Number Placeholder 4"/>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7</a:t>
            </a:r>
            <a:endParaRPr lang="en-US" dirty="0"/>
          </a:p>
        </p:txBody>
      </p:sp>
      <p:sp>
        <p:nvSpPr>
          <p:cNvPr id="6"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7" name="TextBox 6"/>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sp>
        <p:nvSpPr>
          <p:cNvPr id="9" name="Right Arrow 8"/>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grpSp>
        <p:nvGrpSpPr>
          <p:cNvPr id="11" name="Group 10"/>
          <p:cNvGrpSpPr/>
          <p:nvPr/>
        </p:nvGrpSpPr>
        <p:grpSpPr>
          <a:xfrm>
            <a:off x="3733800" y="3048000"/>
            <a:ext cx="4869507" cy="2944190"/>
            <a:chOff x="3733800" y="3048000"/>
            <a:chExt cx="4869507" cy="2944190"/>
          </a:xfrm>
        </p:grpSpPr>
        <p:cxnSp>
          <p:nvCxnSpPr>
            <p:cNvPr id="12" name="Straight Connector 11"/>
            <p:cNvCxnSpPr/>
            <p:nvPr/>
          </p:nvCxnSpPr>
          <p:spPr>
            <a:xfrm flipV="1">
              <a:off x="8074159" y="4491996"/>
              <a:ext cx="6330" cy="11534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2" descr="http://i.guim.co.uk/static/w-620/h--/q-95/sys-images/Guardian/Pix/pictures/2014/10/8/1412764043486/329896a8-5a70-43a9-8bab-027e664205f9-bestSizeAvailabl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109" y="3458086"/>
              <a:ext cx="3333562" cy="206782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079307" y="3191411"/>
              <a:ext cx="1524000" cy="489626"/>
              <a:chOff x="6912834" y="712787"/>
              <a:chExt cx="2154966" cy="852805"/>
            </a:xfrm>
          </p:grpSpPr>
          <p:sp>
            <p:nvSpPr>
              <p:cNvPr id="24" name="Oval Callout 23"/>
              <p:cNvSpPr/>
              <p:nvPr/>
            </p:nvSpPr>
            <p:spPr>
              <a:xfrm>
                <a:off x="6912834" y="712787"/>
                <a:ext cx="2154966" cy="852805"/>
              </a:xfrm>
              <a:prstGeom prst="wedgeEllipseCallout">
                <a:avLst>
                  <a:gd name="adj1" fmla="val -27446"/>
                  <a:gd name="adj2" fmla="val 109846"/>
                </a:avLst>
              </a:prstGeom>
              <a:solidFill>
                <a:schemeClr val="bg1"/>
              </a:solidFill>
              <a:ln w="19050">
                <a:solidFill>
                  <a:srgbClr val="D3D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5" name="TextBox 24"/>
              <p:cNvSpPr txBox="1"/>
              <p:nvPr/>
            </p:nvSpPr>
            <p:spPr>
              <a:xfrm>
                <a:off x="7045024" y="818952"/>
                <a:ext cx="1940731" cy="696891"/>
              </a:xfrm>
              <a:prstGeom prst="rect">
                <a:avLst/>
              </a:prstGeom>
              <a:noFill/>
              <a:ln w="19050">
                <a:noFill/>
              </a:ln>
            </p:spPr>
            <p:txBody>
              <a:bodyPr wrap="none" rtlCol="0">
                <a:spAutoFit/>
              </a:bodyPr>
              <a:lstStyle/>
              <a:p>
                <a:pPr algn="ctr"/>
                <a:r>
                  <a:rPr lang="it-IT" sz="1000" dirty="0" smtClean="0">
                    <a:effectLst>
                      <a:outerShdw blurRad="38100" dist="38100" dir="2700000" algn="tl">
                        <a:srgbClr val="000000">
                          <a:alpha val="43137"/>
                        </a:srgbClr>
                      </a:outerShdw>
                    </a:effectLst>
                  </a:rPr>
                  <a:t>…by </a:t>
                </a:r>
                <a:r>
                  <a:rPr lang="it-IT" sz="1000" b="1" dirty="0" smtClean="0">
                    <a:effectLst>
                      <a:outerShdw blurRad="38100" dist="38100" dir="2700000" algn="tl">
                        <a:srgbClr val="000000">
                          <a:alpha val="43137"/>
                        </a:srgbClr>
                      </a:outerShdw>
                    </a:effectLst>
                  </a:rPr>
                  <a:t>localization</a:t>
                </a:r>
                <a:r>
                  <a:rPr lang="it-IT" sz="1000" dirty="0" smtClean="0">
                    <a:effectLst>
                      <a:outerShdw blurRad="38100" dist="38100" dir="2700000" algn="tl">
                        <a:srgbClr val="000000">
                          <a:alpha val="43137"/>
                        </a:srgbClr>
                      </a:outerShdw>
                    </a:effectLst>
                  </a:rPr>
                  <a:t> of </a:t>
                </a:r>
              </a:p>
              <a:p>
                <a:pPr algn="ctr"/>
                <a:r>
                  <a:rPr lang="it-IT" sz="1000" dirty="0" smtClean="0">
                    <a:effectLst>
                      <a:outerShdw blurRad="38100" dist="38100" dir="2700000" algn="tl">
                        <a:srgbClr val="000000">
                          <a:alpha val="43137"/>
                        </a:srgbClr>
                      </a:outerShdw>
                    </a:effectLst>
                  </a:rPr>
                  <a:t>fluorescent molecules!</a:t>
                </a:r>
                <a:endParaRPr lang="en-US" sz="1000" dirty="0">
                  <a:effectLst>
                    <a:outerShdw blurRad="38100" dist="38100" dir="2700000" algn="tl">
                      <a:srgbClr val="000000">
                        <a:alpha val="43137"/>
                      </a:srgbClr>
                    </a:outerShdw>
                  </a:effectLst>
                </a:endParaRPr>
              </a:p>
            </p:txBody>
          </p:sp>
        </p:grpSp>
        <p:grpSp>
          <p:nvGrpSpPr>
            <p:cNvPr id="15" name="Group 14"/>
            <p:cNvGrpSpPr/>
            <p:nvPr/>
          </p:nvGrpSpPr>
          <p:grpSpPr>
            <a:xfrm>
              <a:off x="5642858" y="3048000"/>
              <a:ext cx="1295400" cy="489626"/>
              <a:chOff x="4724400" y="712787"/>
              <a:chExt cx="2057400" cy="913575"/>
            </a:xfrm>
          </p:grpSpPr>
          <p:sp>
            <p:nvSpPr>
              <p:cNvPr id="22" name="Oval Callout 21"/>
              <p:cNvSpPr/>
              <p:nvPr/>
            </p:nvSpPr>
            <p:spPr>
              <a:xfrm>
                <a:off x="4724400" y="712787"/>
                <a:ext cx="2057400" cy="913575"/>
              </a:xfrm>
              <a:prstGeom prst="wedgeEllipseCallout">
                <a:avLst>
                  <a:gd name="adj1" fmla="val -3894"/>
                  <a:gd name="adj2" fmla="val 105668"/>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3" name="TextBox 22"/>
              <p:cNvSpPr txBox="1"/>
              <p:nvPr/>
            </p:nvSpPr>
            <p:spPr>
              <a:xfrm>
                <a:off x="5117746" y="818951"/>
                <a:ext cx="1277914" cy="400110"/>
              </a:xfrm>
              <a:prstGeom prst="rect">
                <a:avLst/>
              </a:prstGeom>
              <a:noFill/>
              <a:ln w="19050">
                <a:noFill/>
              </a:ln>
            </p:spPr>
            <p:txBody>
              <a:bodyPr wrap="none" rtlCol="0">
                <a:spAutoFit/>
              </a:bodyPr>
              <a:lstStyle/>
              <a:p>
                <a:pPr algn="ctr"/>
                <a:r>
                  <a:rPr lang="it-IT" sz="1000" dirty="0" smtClean="0">
                    <a:effectLst>
                      <a:outerShdw blurRad="38100" dist="38100" dir="2700000" algn="tl">
                        <a:srgbClr val="000000">
                          <a:alpha val="43137"/>
                        </a:srgbClr>
                      </a:outerShdw>
                    </a:effectLst>
                  </a:rPr>
                  <a:t>…by down-sizing the </a:t>
                </a:r>
              </a:p>
              <a:p>
                <a:pPr algn="ctr"/>
                <a:r>
                  <a:rPr lang="it-IT" sz="1000" dirty="0" smtClean="0">
                    <a:effectLst>
                      <a:outerShdw blurRad="38100" dist="38100" dir="2700000" algn="tl">
                        <a:srgbClr val="000000">
                          <a:alpha val="43137"/>
                        </a:srgbClr>
                      </a:outerShdw>
                    </a:effectLst>
                  </a:rPr>
                  <a:t>observation volume!</a:t>
                </a:r>
                <a:endParaRPr lang="en-US" sz="1000" dirty="0">
                  <a:effectLst>
                    <a:outerShdw blurRad="38100" dist="38100" dir="2700000" algn="tl">
                      <a:srgbClr val="000000">
                        <a:alpha val="43137"/>
                      </a:srgbClr>
                    </a:outerShdw>
                  </a:effectLst>
                </a:endParaRPr>
              </a:p>
            </p:txBody>
          </p:sp>
        </p:grpSp>
        <p:grpSp>
          <p:nvGrpSpPr>
            <p:cNvPr id="16" name="Group 15"/>
            <p:cNvGrpSpPr/>
            <p:nvPr/>
          </p:nvGrpSpPr>
          <p:grpSpPr>
            <a:xfrm>
              <a:off x="3733800" y="3846571"/>
              <a:ext cx="1447800" cy="430213"/>
              <a:chOff x="2448836" y="686042"/>
              <a:chExt cx="2154966" cy="852805"/>
            </a:xfrm>
          </p:grpSpPr>
          <p:sp>
            <p:nvSpPr>
              <p:cNvPr id="20" name="Oval Callout 19"/>
              <p:cNvSpPr/>
              <p:nvPr/>
            </p:nvSpPr>
            <p:spPr>
              <a:xfrm>
                <a:off x="2448836" y="686042"/>
                <a:ext cx="2154966" cy="852805"/>
              </a:xfrm>
              <a:prstGeom prst="wedgeEllipseCallout">
                <a:avLst>
                  <a:gd name="adj1" fmla="val 29865"/>
                  <a:gd name="adj2" fmla="val 115416"/>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TextBox 20"/>
              <p:cNvSpPr txBox="1"/>
              <p:nvPr/>
            </p:nvSpPr>
            <p:spPr>
              <a:xfrm>
                <a:off x="2782991" y="712335"/>
                <a:ext cx="1372491" cy="400110"/>
              </a:xfrm>
              <a:prstGeom prst="rect">
                <a:avLst/>
              </a:prstGeom>
              <a:noFill/>
            </p:spPr>
            <p:txBody>
              <a:bodyPr wrap="none" rtlCol="0">
                <a:spAutoFit/>
              </a:bodyPr>
              <a:lstStyle/>
              <a:p>
                <a:pPr algn="ctr"/>
                <a:r>
                  <a:rPr lang="it-IT" sz="1000" dirty="0" smtClean="0">
                    <a:effectLst>
                      <a:outerShdw blurRad="38100" dist="38100" dir="2700000" algn="tl">
                        <a:srgbClr val="000000">
                          <a:alpha val="43137"/>
                        </a:srgbClr>
                      </a:outerShdw>
                    </a:effectLst>
                  </a:rPr>
                  <a:t>…by switching on/off </a:t>
                </a:r>
              </a:p>
              <a:p>
                <a:pPr algn="ctr"/>
                <a:r>
                  <a:rPr lang="it-IT" sz="1000" dirty="0">
                    <a:effectLst>
                      <a:outerShdw blurRad="38100" dist="38100" dir="2700000" algn="tl">
                        <a:srgbClr val="000000">
                          <a:alpha val="43137"/>
                        </a:srgbClr>
                      </a:outerShdw>
                    </a:effectLst>
                  </a:rPr>
                  <a:t>f</a:t>
                </a:r>
                <a:r>
                  <a:rPr lang="it-IT" sz="1000" dirty="0" smtClean="0">
                    <a:effectLst>
                      <a:outerShdw blurRad="38100" dist="38100" dir="2700000" algn="tl">
                        <a:srgbClr val="000000">
                          <a:alpha val="43137"/>
                        </a:srgbClr>
                      </a:outerShdw>
                    </a:effectLst>
                  </a:rPr>
                  <a:t>luorescent molecules!</a:t>
                </a:r>
                <a:endParaRPr lang="en-US" sz="1000" dirty="0">
                  <a:effectLst>
                    <a:outerShdw blurRad="38100" dist="38100" dir="2700000" algn="tl">
                      <a:srgbClr val="000000">
                        <a:alpha val="43137"/>
                      </a:srgbClr>
                    </a:outerShdw>
                  </a:effectLst>
                </a:endParaRPr>
              </a:p>
            </p:txBody>
          </p:sp>
        </p:grpSp>
        <p:sp>
          <p:nvSpPr>
            <p:cNvPr id="17" name="TextBox 16"/>
            <p:cNvSpPr txBox="1"/>
            <p:nvPr/>
          </p:nvSpPr>
          <p:spPr>
            <a:xfrm>
              <a:off x="7686953" y="5561303"/>
              <a:ext cx="755335" cy="430887"/>
            </a:xfrm>
            <a:prstGeom prst="rect">
              <a:avLst/>
            </a:prstGeom>
            <a:noFill/>
          </p:spPr>
          <p:txBody>
            <a:bodyPr wrap="none" rtlCol="0">
              <a:spAutoFit/>
            </a:bodyPr>
            <a:lstStyle/>
            <a:p>
              <a:r>
                <a:rPr lang="it-IT" sz="2200" dirty="0" smtClean="0">
                  <a:solidFill>
                    <a:schemeClr val="bg1">
                      <a:lumMod val="50000"/>
                    </a:schemeClr>
                  </a:solidFill>
                </a:rPr>
                <a:t>2014</a:t>
              </a:r>
              <a:endParaRPr lang="it-IT" sz="2200" dirty="0">
                <a:solidFill>
                  <a:schemeClr val="bg1">
                    <a:lumMod val="50000"/>
                  </a:schemeClr>
                </a:solidFill>
              </a:endParaRPr>
            </a:p>
          </p:txBody>
        </p:sp>
        <p:sp>
          <p:nvSpPr>
            <p:cNvPr id="18" name="Oval 17"/>
            <p:cNvSpPr/>
            <p:nvPr/>
          </p:nvSpPr>
          <p:spPr>
            <a:xfrm>
              <a:off x="7833744" y="4453845"/>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Straight Connector 18"/>
            <p:cNvCxnSpPr>
              <a:stCxn id="18" idx="6"/>
            </p:cNvCxnSpPr>
            <p:nvPr/>
          </p:nvCxnSpPr>
          <p:spPr>
            <a:xfrm>
              <a:off x="7916731" y="4495339"/>
              <a:ext cx="160469" cy="8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p:nvSpPr>
        <p:spPr>
          <a:xfrm>
            <a:off x="6694818" y="1984066"/>
            <a:ext cx="1741374" cy="369332"/>
          </a:xfrm>
          <a:prstGeom prst="roundRect">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ounded Rectangle 26"/>
          <p:cNvSpPr/>
          <p:nvPr/>
        </p:nvSpPr>
        <p:spPr>
          <a:xfrm>
            <a:off x="6694818" y="1371600"/>
            <a:ext cx="1741374" cy="412895"/>
          </a:xfrm>
          <a:prstGeom prst="roundRect">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TextBox 27"/>
          <p:cNvSpPr txBox="1"/>
          <p:nvPr/>
        </p:nvSpPr>
        <p:spPr>
          <a:xfrm>
            <a:off x="6776898" y="1982923"/>
            <a:ext cx="1654812" cy="369332"/>
          </a:xfrm>
          <a:prstGeom prst="rect">
            <a:avLst/>
          </a:prstGeom>
          <a:noFill/>
        </p:spPr>
        <p:txBody>
          <a:bodyPr wrap="none" rtlCol="0">
            <a:spAutoFit/>
          </a:bodyPr>
          <a:lstStyle/>
          <a:p>
            <a:r>
              <a:rPr lang="it-IT" b="1" dirty="0" smtClean="0"/>
              <a:t>Time</a:t>
            </a:r>
            <a:r>
              <a:rPr lang="it-IT" dirty="0" smtClean="0"/>
              <a:t> resolution</a:t>
            </a:r>
            <a:endParaRPr lang="it-IT" dirty="0"/>
          </a:p>
        </p:txBody>
      </p:sp>
      <p:sp>
        <p:nvSpPr>
          <p:cNvPr id="29" name="TextBox 28"/>
          <p:cNvSpPr txBox="1"/>
          <p:nvPr/>
        </p:nvSpPr>
        <p:spPr>
          <a:xfrm>
            <a:off x="6694818" y="1398378"/>
            <a:ext cx="1741374" cy="369332"/>
          </a:xfrm>
          <a:prstGeom prst="rect">
            <a:avLst/>
          </a:prstGeom>
          <a:noFill/>
        </p:spPr>
        <p:txBody>
          <a:bodyPr wrap="square" rtlCol="0">
            <a:spAutoFit/>
          </a:bodyPr>
          <a:lstStyle/>
          <a:p>
            <a:r>
              <a:rPr lang="it-IT" b="1" dirty="0" smtClean="0"/>
              <a:t>Space</a:t>
            </a:r>
            <a:r>
              <a:rPr lang="it-IT" dirty="0" smtClean="0"/>
              <a:t> resolution</a:t>
            </a:r>
            <a:endParaRPr lang="it-IT" dirty="0"/>
          </a:p>
        </p:txBody>
      </p:sp>
      <p:pic>
        <p:nvPicPr>
          <p:cNvPr id="31" name="Picture 30"/>
          <p:cNvPicPr>
            <a:picLocks noChangeAspect="1"/>
          </p:cNvPicPr>
          <p:nvPr/>
        </p:nvPicPr>
        <p:blipFill>
          <a:blip r:embed="rId4"/>
          <a:stretch>
            <a:fillRect/>
          </a:stretch>
        </p:blipFill>
        <p:spPr>
          <a:xfrm>
            <a:off x="118181" y="491861"/>
            <a:ext cx="5275138" cy="2827474"/>
          </a:xfrm>
          <a:prstGeom prst="rect">
            <a:avLst/>
          </a:prstGeom>
        </p:spPr>
      </p:pic>
      <p:pic>
        <p:nvPicPr>
          <p:cNvPr id="33" name="Picture 32"/>
          <p:cNvPicPr>
            <a:picLocks noChangeAspect="1"/>
          </p:cNvPicPr>
          <p:nvPr/>
        </p:nvPicPr>
        <p:blipFill>
          <a:blip r:embed="rId5"/>
          <a:stretch>
            <a:fillRect/>
          </a:stretch>
        </p:blipFill>
        <p:spPr>
          <a:xfrm>
            <a:off x="8534400" y="80034"/>
            <a:ext cx="462367" cy="647589"/>
          </a:xfrm>
          <a:prstGeom prst="rect">
            <a:avLst/>
          </a:prstGeom>
        </p:spPr>
      </p:pic>
    </p:spTree>
    <p:extLst>
      <p:ext uri="{BB962C8B-B14F-4D97-AF65-F5344CB8AC3E}">
        <p14:creationId xmlns:p14="http://schemas.microsoft.com/office/powerpoint/2010/main" val="114478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p:cNvSpPr>
          <p:nvPr/>
        </p:nvSpPr>
        <p:spPr>
          <a:xfrm>
            <a:off x="152400" y="649287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EBFFC2-8F19-41F9-978C-403734B4BB48}" type="datetime1">
              <a:rPr lang="it-IT" smtClean="0"/>
              <a:pPr/>
              <a:t>26/11/2019</a:t>
            </a:fld>
            <a:endParaRPr lang="en-US" dirty="0"/>
          </a:p>
        </p:txBody>
      </p:sp>
      <p:sp>
        <p:nvSpPr>
          <p:cNvPr id="7" name="Slide Number Placeholder 4"/>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7</a:t>
            </a:r>
            <a:endParaRPr lang="en-US" dirty="0"/>
          </a:p>
        </p:txBody>
      </p:sp>
      <p:sp>
        <p:nvSpPr>
          <p:cNvPr id="8"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12" name="TextBox 11"/>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sp>
        <p:nvSpPr>
          <p:cNvPr id="32" name="Rounded Rectangle 31"/>
          <p:cNvSpPr/>
          <p:nvPr/>
        </p:nvSpPr>
        <p:spPr>
          <a:xfrm>
            <a:off x="6694818" y="1984066"/>
            <a:ext cx="1741374" cy="369332"/>
          </a:xfrm>
          <a:prstGeom prst="roundRect">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ounded Rectangle 32"/>
          <p:cNvSpPr/>
          <p:nvPr/>
        </p:nvSpPr>
        <p:spPr>
          <a:xfrm>
            <a:off x="6694818" y="1371600"/>
            <a:ext cx="1741374" cy="412895"/>
          </a:xfrm>
          <a:prstGeom prst="roundRect">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TextBox 33"/>
          <p:cNvSpPr txBox="1"/>
          <p:nvPr/>
        </p:nvSpPr>
        <p:spPr>
          <a:xfrm>
            <a:off x="6776898" y="1982923"/>
            <a:ext cx="1654812" cy="369332"/>
          </a:xfrm>
          <a:prstGeom prst="rect">
            <a:avLst/>
          </a:prstGeom>
          <a:noFill/>
        </p:spPr>
        <p:txBody>
          <a:bodyPr wrap="none" rtlCol="0">
            <a:spAutoFit/>
          </a:bodyPr>
          <a:lstStyle/>
          <a:p>
            <a:r>
              <a:rPr lang="it-IT" b="1" dirty="0" smtClean="0"/>
              <a:t>Time</a:t>
            </a:r>
            <a:r>
              <a:rPr lang="it-IT" dirty="0" smtClean="0"/>
              <a:t> resolution</a:t>
            </a:r>
            <a:endParaRPr lang="it-IT" dirty="0"/>
          </a:p>
        </p:txBody>
      </p:sp>
      <p:sp>
        <p:nvSpPr>
          <p:cNvPr id="35" name="TextBox 34"/>
          <p:cNvSpPr txBox="1"/>
          <p:nvPr/>
        </p:nvSpPr>
        <p:spPr>
          <a:xfrm>
            <a:off x="6694818" y="1398378"/>
            <a:ext cx="1741374" cy="369332"/>
          </a:xfrm>
          <a:prstGeom prst="rect">
            <a:avLst/>
          </a:prstGeom>
          <a:noFill/>
        </p:spPr>
        <p:txBody>
          <a:bodyPr wrap="square" rtlCol="0">
            <a:spAutoFit/>
          </a:bodyPr>
          <a:lstStyle/>
          <a:p>
            <a:r>
              <a:rPr lang="it-IT" b="1" dirty="0" smtClean="0"/>
              <a:t>Space</a:t>
            </a:r>
            <a:r>
              <a:rPr lang="it-IT" dirty="0" smtClean="0"/>
              <a:t> resolution</a:t>
            </a:r>
            <a:endParaRPr lang="it-IT" dirty="0"/>
          </a:p>
        </p:txBody>
      </p:sp>
      <p:sp>
        <p:nvSpPr>
          <p:cNvPr id="37" name="Rectangle 36"/>
          <p:cNvSpPr/>
          <p:nvPr/>
        </p:nvSpPr>
        <p:spPr>
          <a:xfrm rot="19564428">
            <a:off x="15136" y="1538384"/>
            <a:ext cx="6565483" cy="3895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oup 12"/>
          <p:cNvGrpSpPr/>
          <p:nvPr/>
        </p:nvGrpSpPr>
        <p:grpSpPr>
          <a:xfrm>
            <a:off x="3733800" y="3048000"/>
            <a:ext cx="4869507" cy="2944190"/>
            <a:chOff x="3733800" y="3048000"/>
            <a:chExt cx="4869507" cy="2944190"/>
          </a:xfrm>
        </p:grpSpPr>
        <p:cxnSp>
          <p:nvCxnSpPr>
            <p:cNvPr id="14" name="Straight Connector 13"/>
            <p:cNvCxnSpPr/>
            <p:nvPr/>
          </p:nvCxnSpPr>
          <p:spPr>
            <a:xfrm flipV="1">
              <a:off x="8074159" y="4491996"/>
              <a:ext cx="6330" cy="11534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2" descr="http://i.guim.co.uk/static/w-620/h--/q-95/sys-images/Guardian/Pix/pictures/2014/10/8/1412764043486/329896a8-5a70-43a9-8bab-027e664205f9-bestSizeAvailabl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109" y="3458086"/>
              <a:ext cx="3333562" cy="206782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7079307" y="3191411"/>
              <a:ext cx="1524000" cy="489626"/>
              <a:chOff x="6912834" y="712787"/>
              <a:chExt cx="2154966" cy="852805"/>
            </a:xfrm>
          </p:grpSpPr>
          <p:sp>
            <p:nvSpPr>
              <p:cNvPr id="26" name="Oval Callout 25"/>
              <p:cNvSpPr/>
              <p:nvPr/>
            </p:nvSpPr>
            <p:spPr>
              <a:xfrm>
                <a:off x="6912834" y="712787"/>
                <a:ext cx="2154966" cy="852805"/>
              </a:xfrm>
              <a:prstGeom prst="wedgeEllipseCallout">
                <a:avLst>
                  <a:gd name="adj1" fmla="val -27446"/>
                  <a:gd name="adj2" fmla="val 109846"/>
                </a:avLst>
              </a:prstGeom>
              <a:solidFill>
                <a:schemeClr val="bg1"/>
              </a:solidFill>
              <a:ln w="19050">
                <a:solidFill>
                  <a:srgbClr val="D3D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7" name="TextBox 26"/>
              <p:cNvSpPr txBox="1"/>
              <p:nvPr/>
            </p:nvSpPr>
            <p:spPr>
              <a:xfrm>
                <a:off x="7045024" y="818952"/>
                <a:ext cx="1940731" cy="696891"/>
              </a:xfrm>
              <a:prstGeom prst="rect">
                <a:avLst/>
              </a:prstGeom>
              <a:noFill/>
              <a:ln w="19050">
                <a:noFill/>
              </a:ln>
            </p:spPr>
            <p:txBody>
              <a:bodyPr wrap="none" rtlCol="0">
                <a:spAutoFit/>
              </a:bodyPr>
              <a:lstStyle/>
              <a:p>
                <a:pPr algn="ctr"/>
                <a:r>
                  <a:rPr lang="it-IT" sz="1000" dirty="0" smtClean="0">
                    <a:effectLst>
                      <a:outerShdw blurRad="38100" dist="38100" dir="2700000" algn="tl">
                        <a:srgbClr val="000000">
                          <a:alpha val="43137"/>
                        </a:srgbClr>
                      </a:outerShdw>
                    </a:effectLst>
                  </a:rPr>
                  <a:t>…by </a:t>
                </a:r>
                <a:r>
                  <a:rPr lang="it-IT" sz="1000" b="1" dirty="0" smtClean="0">
                    <a:effectLst>
                      <a:outerShdw blurRad="38100" dist="38100" dir="2700000" algn="tl">
                        <a:srgbClr val="000000">
                          <a:alpha val="43137"/>
                        </a:srgbClr>
                      </a:outerShdw>
                    </a:effectLst>
                  </a:rPr>
                  <a:t>localization</a:t>
                </a:r>
                <a:r>
                  <a:rPr lang="it-IT" sz="1000" dirty="0" smtClean="0">
                    <a:effectLst>
                      <a:outerShdw blurRad="38100" dist="38100" dir="2700000" algn="tl">
                        <a:srgbClr val="000000">
                          <a:alpha val="43137"/>
                        </a:srgbClr>
                      </a:outerShdw>
                    </a:effectLst>
                  </a:rPr>
                  <a:t> of </a:t>
                </a:r>
              </a:p>
              <a:p>
                <a:pPr algn="ctr"/>
                <a:r>
                  <a:rPr lang="it-IT" sz="1000" dirty="0" smtClean="0">
                    <a:effectLst>
                      <a:outerShdw blurRad="38100" dist="38100" dir="2700000" algn="tl">
                        <a:srgbClr val="000000">
                          <a:alpha val="43137"/>
                        </a:srgbClr>
                      </a:outerShdw>
                    </a:effectLst>
                  </a:rPr>
                  <a:t>fluorescent molecules!</a:t>
                </a:r>
                <a:endParaRPr lang="en-US" sz="1000" dirty="0">
                  <a:effectLst>
                    <a:outerShdw blurRad="38100" dist="38100" dir="2700000" algn="tl">
                      <a:srgbClr val="000000">
                        <a:alpha val="43137"/>
                      </a:srgbClr>
                    </a:outerShdw>
                  </a:effectLst>
                </a:endParaRPr>
              </a:p>
            </p:txBody>
          </p:sp>
        </p:grpSp>
        <p:grpSp>
          <p:nvGrpSpPr>
            <p:cNvPr id="17" name="Group 16"/>
            <p:cNvGrpSpPr/>
            <p:nvPr/>
          </p:nvGrpSpPr>
          <p:grpSpPr>
            <a:xfrm>
              <a:off x="5642858" y="3048000"/>
              <a:ext cx="1295400" cy="489626"/>
              <a:chOff x="4724400" y="712787"/>
              <a:chExt cx="2057400" cy="913575"/>
            </a:xfrm>
          </p:grpSpPr>
          <p:sp>
            <p:nvSpPr>
              <p:cNvPr id="24" name="Oval Callout 23"/>
              <p:cNvSpPr/>
              <p:nvPr/>
            </p:nvSpPr>
            <p:spPr>
              <a:xfrm>
                <a:off x="4724400" y="712787"/>
                <a:ext cx="2057400" cy="913575"/>
              </a:xfrm>
              <a:prstGeom prst="wedgeEllipseCallout">
                <a:avLst>
                  <a:gd name="adj1" fmla="val -3894"/>
                  <a:gd name="adj2" fmla="val 105668"/>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5" name="TextBox 24"/>
              <p:cNvSpPr txBox="1"/>
              <p:nvPr/>
            </p:nvSpPr>
            <p:spPr>
              <a:xfrm>
                <a:off x="5117746" y="818951"/>
                <a:ext cx="1277914" cy="400110"/>
              </a:xfrm>
              <a:prstGeom prst="rect">
                <a:avLst/>
              </a:prstGeom>
              <a:noFill/>
              <a:ln w="19050">
                <a:noFill/>
              </a:ln>
            </p:spPr>
            <p:txBody>
              <a:bodyPr wrap="none" rtlCol="0">
                <a:spAutoFit/>
              </a:bodyPr>
              <a:lstStyle/>
              <a:p>
                <a:pPr algn="ctr"/>
                <a:r>
                  <a:rPr lang="it-IT" sz="1000" dirty="0" smtClean="0">
                    <a:effectLst>
                      <a:outerShdw blurRad="38100" dist="38100" dir="2700000" algn="tl">
                        <a:srgbClr val="000000">
                          <a:alpha val="43137"/>
                        </a:srgbClr>
                      </a:outerShdw>
                    </a:effectLst>
                  </a:rPr>
                  <a:t>…by down-sizing the </a:t>
                </a:r>
              </a:p>
              <a:p>
                <a:pPr algn="ctr"/>
                <a:r>
                  <a:rPr lang="it-IT" sz="1000" dirty="0" smtClean="0">
                    <a:effectLst>
                      <a:outerShdw blurRad="38100" dist="38100" dir="2700000" algn="tl">
                        <a:srgbClr val="000000">
                          <a:alpha val="43137"/>
                        </a:srgbClr>
                      </a:outerShdw>
                    </a:effectLst>
                  </a:rPr>
                  <a:t>observation volume!</a:t>
                </a:r>
                <a:endParaRPr lang="en-US" sz="1000" dirty="0">
                  <a:effectLst>
                    <a:outerShdw blurRad="38100" dist="38100" dir="2700000" algn="tl">
                      <a:srgbClr val="000000">
                        <a:alpha val="43137"/>
                      </a:srgbClr>
                    </a:outerShdw>
                  </a:effectLst>
                </a:endParaRPr>
              </a:p>
            </p:txBody>
          </p:sp>
        </p:grpSp>
        <p:grpSp>
          <p:nvGrpSpPr>
            <p:cNvPr id="18" name="Group 17"/>
            <p:cNvGrpSpPr/>
            <p:nvPr/>
          </p:nvGrpSpPr>
          <p:grpSpPr>
            <a:xfrm>
              <a:off x="3733800" y="3846571"/>
              <a:ext cx="1447800" cy="430213"/>
              <a:chOff x="2448836" y="686042"/>
              <a:chExt cx="2154966" cy="852805"/>
            </a:xfrm>
          </p:grpSpPr>
          <p:sp>
            <p:nvSpPr>
              <p:cNvPr id="22" name="Oval Callout 21"/>
              <p:cNvSpPr/>
              <p:nvPr/>
            </p:nvSpPr>
            <p:spPr>
              <a:xfrm>
                <a:off x="2448836" y="686042"/>
                <a:ext cx="2154966" cy="852805"/>
              </a:xfrm>
              <a:prstGeom prst="wedgeEllipseCallout">
                <a:avLst>
                  <a:gd name="adj1" fmla="val 29865"/>
                  <a:gd name="adj2" fmla="val 115416"/>
                </a:avLst>
              </a:prstGeom>
              <a:solidFill>
                <a:schemeClr val="bg1"/>
              </a:solidFill>
              <a:ln w="190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3" name="TextBox 22"/>
              <p:cNvSpPr txBox="1"/>
              <p:nvPr/>
            </p:nvSpPr>
            <p:spPr>
              <a:xfrm>
                <a:off x="2782991" y="712335"/>
                <a:ext cx="1372491" cy="400110"/>
              </a:xfrm>
              <a:prstGeom prst="rect">
                <a:avLst/>
              </a:prstGeom>
              <a:noFill/>
            </p:spPr>
            <p:txBody>
              <a:bodyPr wrap="none" rtlCol="0">
                <a:spAutoFit/>
              </a:bodyPr>
              <a:lstStyle/>
              <a:p>
                <a:pPr algn="ctr"/>
                <a:r>
                  <a:rPr lang="it-IT" sz="1000" dirty="0" smtClean="0">
                    <a:effectLst>
                      <a:outerShdw blurRad="38100" dist="38100" dir="2700000" algn="tl">
                        <a:srgbClr val="000000">
                          <a:alpha val="43137"/>
                        </a:srgbClr>
                      </a:outerShdw>
                    </a:effectLst>
                  </a:rPr>
                  <a:t>…by switching on/off </a:t>
                </a:r>
              </a:p>
              <a:p>
                <a:pPr algn="ctr"/>
                <a:r>
                  <a:rPr lang="it-IT" sz="1000" dirty="0">
                    <a:effectLst>
                      <a:outerShdw blurRad="38100" dist="38100" dir="2700000" algn="tl">
                        <a:srgbClr val="000000">
                          <a:alpha val="43137"/>
                        </a:srgbClr>
                      </a:outerShdw>
                    </a:effectLst>
                  </a:rPr>
                  <a:t>f</a:t>
                </a:r>
                <a:r>
                  <a:rPr lang="it-IT" sz="1000" dirty="0" smtClean="0">
                    <a:effectLst>
                      <a:outerShdw blurRad="38100" dist="38100" dir="2700000" algn="tl">
                        <a:srgbClr val="000000">
                          <a:alpha val="43137"/>
                        </a:srgbClr>
                      </a:outerShdw>
                    </a:effectLst>
                  </a:rPr>
                  <a:t>luorescent molecules!</a:t>
                </a:r>
                <a:endParaRPr lang="en-US" sz="1000" dirty="0">
                  <a:effectLst>
                    <a:outerShdw blurRad="38100" dist="38100" dir="2700000" algn="tl">
                      <a:srgbClr val="000000">
                        <a:alpha val="43137"/>
                      </a:srgbClr>
                    </a:outerShdw>
                  </a:effectLst>
                </a:endParaRPr>
              </a:p>
            </p:txBody>
          </p:sp>
        </p:grpSp>
        <p:sp>
          <p:nvSpPr>
            <p:cNvPr id="19" name="TextBox 18"/>
            <p:cNvSpPr txBox="1"/>
            <p:nvPr/>
          </p:nvSpPr>
          <p:spPr>
            <a:xfrm>
              <a:off x="7686953" y="5561303"/>
              <a:ext cx="755335" cy="430887"/>
            </a:xfrm>
            <a:prstGeom prst="rect">
              <a:avLst/>
            </a:prstGeom>
            <a:noFill/>
          </p:spPr>
          <p:txBody>
            <a:bodyPr wrap="none" rtlCol="0">
              <a:spAutoFit/>
            </a:bodyPr>
            <a:lstStyle/>
            <a:p>
              <a:r>
                <a:rPr lang="it-IT" sz="2200" dirty="0" smtClean="0">
                  <a:solidFill>
                    <a:schemeClr val="bg1">
                      <a:lumMod val="50000"/>
                    </a:schemeClr>
                  </a:solidFill>
                </a:rPr>
                <a:t>2014</a:t>
              </a:r>
              <a:endParaRPr lang="it-IT" sz="2200" dirty="0">
                <a:solidFill>
                  <a:schemeClr val="bg1">
                    <a:lumMod val="50000"/>
                  </a:schemeClr>
                </a:solidFill>
              </a:endParaRPr>
            </a:p>
          </p:txBody>
        </p:sp>
        <p:sp>
          <p:nvSpPr>
            <p:cNvPr id="20" name="Oval 19"/>
            <p:cNvSpPr/>
            <p:nvPr/>
          </p:nvSpPr>
          <p:spPr>
            <a:xfrm>
              <a:off x="7833744" y="4453845"/>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Straight Connector 20"/>
            <p:cNvCxnSpPr>
              <a:stCxn id="20" idx="6"/>
            </p:cNvCxnSpPr>
            <p:nvPr/>
          </p:nvCxnSpPr>
          <p:spPr>
            <a:xfrm>
              <a:off x="7916731" y="4495339"/>
              <a:ext cx="160469" cy="8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 name="Right Arrow 10"/>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321" y="3382306"/>
            <a:ext cx="3210419" cy="2139368"/>
          </a:xfrm>
          <a:prstGeom prst="rect">
            <a:avLst/>
          </a:prstGeom>
        </p:spPr>
      </p:pic>
      <p:sp>
        <p:nvSpPr>
          <p:cNvPr id="2" name="Rectangle 1"/>
          <p:cNvSpPr/>
          <p:nvPr/>
        </p:nvSpPr>
        <p:spPr>
          <a:xfrm>
            <a:off x="381000" y="3319335"/>
            <a:ext cx="3124200" cy="1024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6" name="Picture 35"/>
          <p:cNvPicPr>
            <a:picLocks noChangeAspect="1"/>
          </p:cNvPicPr>
          <p:nvPr/>
        </p:nvPicPr>
        <p:blipFill>
          <a:blip r:embed="rId4"/>
          <a:stretch>
            <a:fillRect/>
          </a:stretch>
        </p:blipFill>
        <p:spPr>
          <a:xfrm>
            <a:off x="473850" y="619826"/>
            <a:ext cx="3335921" cy="3630934"/>
          </a:xfrm>
          <a:prstGeom prst="rect">
            <a:avLst/>
          </a:prstGeom>
        </p:spPr>
      </p:pic>
      <p:pic>
        <p:nvPicPr>
          <p:cNvPr id="38" name="Picture 37"/>
          <p:cNvPicPr>
            <a:picLocks noChangeAspect="1"/>
          </p:cNvPicPr>
          <p:nvPr/>
        </p:nvPicPr>
        <p:blipFill>
          <a:blip r:embed="rId5"/>
          <a:stretch>
            <a:fillRect/>
          </a:stretch>
        </p:blipFill>
        <p:spPr>
          <a:xfrm>
            <a:off x="8534400" y="80034"/>
            <a:ext cx="462367" cy="647589"/>
          </a:xfrm>
          <a:prstGeom prst="rect">
            <a:avLst/>
          </a:prstGeom>
        </p:spPr>
      </p:pic>
    </p:spTree>
    <p:extLst>
      <p:ext uri="{BB962C8B-B14F-4D97-AF65-F5344CB8AC3E}">
        <p14:creationId xmlns:p14="http://schemas.microsoft.com/office/powerpoint/2010/main" val="204873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2000"/>
                                        <p:tgtEl>
                                          <p:spTgt spid="37"/>
                                        </p:tgtEl>
                                      </p:cBhvr>
                                    </p:animEffect>
                                    <p:set>
                                      <p:cBhvr>
                                        <p:cTn id="12" dur="1" fill="hold">
                                          <p:stCondLst>
                                            <p:cond delay="1999"/>
                                          </p:stCondLst>
                                        </p:cTn>
                                        <p:tgtEl>
                                          <p:spTgt spid="37"/>
                                        </p:tgtEl>
                                        <p:attrNameLst>
                                          <p:attrName>style.visibility</p:attrName>
                                        </p:attrNameLst>
                                      </p:cBhvr>
                                      <p:to>
                                        <p:strVal val="hidden"/>
                                      </p:to>
                                    </p:set>
                                  </p:childTnLst>
                                </p:cTn>
                              </p:par>
                              <p:par>
                                <p:cTn id="13" presetID="14" presetClass="entr" presetSubtype="10" fill="hold" grpId="0" nodeType="withEffect">
                                  <p:stCondLst>
                                    <p:cond delay="10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txBox="1">
            <a:spLocks/>
          </p:cNvSpPr>
          <p:nvPr/>
        </p:nvSpPr>
        <p:spPr>
          <a:xfrm>
            <a:off x="152400" y="649287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EBFFC2-8F19-41F9-978C-403734B4BB48}" type="datetime1">
              <a:rPr lang="it-IT" smtClean="0"/>
              <a:pPr/>
              <a:t>26/11/2019</a:t>
            </a:fld>
            <a:endParaRPr lang="en-US" dirty="0"/>
          </a:p>
        </p:txBody>
      </p:sp>
      <p:sp>
        <p:nvSpPr>
          <p:cNvPr id="5" name="Slide Number Placeholder 4"/>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7</a:t>
            </a:r>
            <a:endParaRPr lang="en-US" dirty="0"/>
          </a:p>
        </p:txBody>
      </p:sp>
      <p:sp>
        <p:nvSpPr>
          <p:cNvPr id="6"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7" name="TextBox 6"/>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sp>
        <p:nvSpPr>
          <p:cNvPr id="9" name="Right Arrow 8"/>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grpSp>
        <p:nvGrpSpPr>
          <p:cNvPr id="11" name="Group 10"/>
          <p:cNvGrpSpPr/>
          <p:nvPr/>
        </p:nvGrpSpPr>
        <p:grpSpPr>
          <a:xfrm>
            <a:off x="3733800" y="3048000"/>
            <a:ext cx="4869507" cy="2944190"/>
            <a:chOff x="3733800" y="3048000"/>
            <a:chExt cx="4869507" cy="2944190"/>
          </a:xfrm>
        </p:grpSpPr>
        <p:cxnSp>
          <p:nvCxnSpPr>
            <p:cNvPr id="12" name="Straight Connector 11"/>
            <p:cNvCxnSpPr/>
            <p:nvPr/>
          </p:nvCxnSpPr>
          <p:spPr>
            <a:xfrm flipV="1">
              <a:off x="8074159" y="4491996"/>
              <a:ext cx="6330" cy="11534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2" descr="http://i.guim.co.uk/static/w-620/h--/q-95/sys-images/Guardian/Pix/pictures/2014/10/8/1412764043486/329896a8-5a70-43a9-8bab-027e664205f9-bestSizeAvailabl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109" y="3458086"/>
              <a:ext cx="3333562" cy="206782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079307" y="3191411"/>
              <a:ext cx="1524000" cy="489626"/>
              <a:chOff x="6912834" y="712787"/>
              <a:chExt cx="2154966" cy="852805"/>
            </a:xfrm>
          </p:grpSpPr>
          <p:sp>
            <p:nvSpPr>
              <p:cNvPr id="24" name="Oval Callout 23"/>
              <p:cNvSpPr/>
              <p:nvPr/>
            </p:nvSpPr>
            <p:spPr>
              <a:xfrm>
                <a:off x="6912834" y="712787"/>
                <a:ext cx="2154966" cy="852805"/>
              </a:xfrm>
              <a:prstGeom prst="wedgeEllipseCallout">
                <a:avLst>
                  <a:gd name="adj1" fmla="val -27446"/>
                  <a:gd name="adj2" fmla="val 109846"/>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5" name="TextBox 24"/>
              <p:cNvSpPr txBox="1"/>
              <p:nvPr/>
            </p:nvSpPr>
            <p:spPr>
              <a:xfrm>
                <a:off x="7045024" y="818952"/>
                <a:ext cx="1940731" cy="696891"/>
              </a:xfrm>
              <a:prstGeom prst="rect">
                <a:avLst/>
              </a:prstGeom>
              <a:noFill/>
              <a:ln w="19050">
                <a:noFill/>
              </a:ln>
            </p:spPr>
            <p:txBody>
              <a:bodyPr wrap="none" rtlCol="0">
                <a:spAutoFit/>
              </a:bodyPr>
              <a:lstStyle/>
              <a:p>
                <a:pPr algn="ctr"/>
                <a:r>
                  <a:rPr lang="it-IT" sz="1000" dirty="0" smtClean="0">
                    <a:effectLst>
                      <a:outerShdw blurRad="38100" dist="38100" dir="2700000" algn="tl">
                        <a:srgbClr val="000000">
                          <a:alpha val="43137"/>
                        </a:srgbClr>
                      </a:outerShdw>
                    </a:effectLst>
                  </a:rPr>
                  <a:t>…by </a:t>
                </a:r>
                <a:r>
                  <a:rPr lang="it-IT" sz="1000" b="1" dirty="0" smtClean="0">
                    <a:effectLst>
                      <a:outerShdw blurRad="38100" dist="38100" dir="2700000" algn="tl">
                        <a:srgbClr val="000000">
                          <a:alpha val="43137"/>
                        </a:srgbClr>
                      </a:outerShdw>
                    </a:effectLst>
                  </a:rPr>
                  <a:t>localization</a:t>
                </a:r>
                <a:r>
                  <a:rPr lang="it-IT" sz="1000" dirty="0" smtClean="0">
                    <a:effectLst>
                      <a:outerShdw blurRad="38100" dist="38100" dir="2700000" algn="tl">
                        <a:srgbClr val="000000">
                          <a:alpha val="43137"/>
                        </a:srgbClr>
                      </a:outerShdw>
                    </a:effectLst>
                  </a:rPr>
                  <a:t> of </a:t>
                </a:r>
              </a:p>
              <a:p>
                <a:pPr algn="ctr"/>
                <a:r>
                  <a:rPr lang="it-IT" sz="1000" dirty="0" smtClean="0">
                    <a:effectLst>
                      <a:outerShdw blurRad="38100" dist="38100" dir="2700000" algn="tl">
                        <a:srgbClr val="000000">
                          <a:alpha val="43137"/>
                        </a:srgbClr>
                      </a:outerShdw>
                    </a:effectLst>
                  </a:rPr>
                  <a:t>fluorescent molecules!</a:t>
                </a:r>
                <a:endParaRPr lang="en-US" sz="1000" dirty="0">
                  <a:effectLst>
                    <a:outerShdw blurRad="38100" dist="38100" dir="2700000" algn="tl">
                      <a:srgbClr val="000000">
                        <a:alpha val="43137"/>
                      </a:srgbClr>
                    </a:outerShdw>
                  </a:effectLst>
                </a:endParaRPr>
              </a:p>
            </p:txBody>
          </p:sp>
        </p:grpSp>
        <p:grpSp>
          <p:nvGrpSpPr>
            <p:cNvPr id="15" name="Group 14"/>
            <p:cNvGrpSpPr/>
            <p:nvPr/>
          </p:nvGrpSpPr>
          <p:grpSpPr>
            <a:xfrm>
              <a:off x="5642858" y="3048000"/>
              <a:ext cx="1295400" cy="489626"/>
              <a:chOff x="4724400" y="712787"/>
              <a:chExt cx="2057400" cy="913575"/>
            </a:xfrm>
          </p:grpSpPr>
          <p:sp>
            <p:nvSpPr>
              <p:cNvPr id="22" name="Oval Callout 21"/>
              <p:cNvSpPr/>
              <p:nvPr/>
            </p:nvSpPr>
            <p:spPr>
              <a:xfrm>
                <a:off x="4724400" y="712787"/>
                <a:ext cx="2057400" cy="913575"/>
              </a:xfrm>
              <a:prstGeom prst="wedgeEllipseCallout">
                <a:avLst>
                  <a:gd name="adj1" fmla="val -3894"/>
                  <a:gd name="adj2" fmla="val 105668"/>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3" name="TextBox 22"/>
              <p:cNvSpPr txBox="1"/>
              <p:nvPr/>
            </p:nvSpPr>
            <p:spPr>
              <a:xfrm>
                <a:off x="5117746" y="818951"/>
                <a:ext cx="1277914" cy="400110"/>
              </a:xfrm>
              <a:prstGeom prst="rect">
                <a:avLst/>
              </a:prstGeom>
              <a:noFill/>
              <a:ln w="19050">
                <a:noFill/>
              </a:ln>
            </p:spPr>
            <p:txBody>
              <a:bodyPr wrap="none" rtlCol="0">
                <a:spAutoFit/>
              </a:bodyPr>
              <a:lstStyle/>
              <a:p>
                <a:pPr algn="ctr"/>
                <a:r>
                  <a:rPr lang="it-IT" sz="1000" dirty="0" smtClean="0">
                    <a:effectLst>
                      <a:outerShdw blurRad="38100" dist="38100" dir="2700000" algn="tl">
                        <a:srgbClr val="000000">
                          <a:alpha val="43137"/>
                        </a:srgbClr>
                      </a:outerShdw>
                    </a:effectLst>
                  </a:rPr>
                  <a:t>…by down-sizing the </a:t>
                </a:r>
              </a:p>
              <a:p>
                <a:pPr algn="ctr"/>
                <a:r>
                  <a:rPr lang="it-IT" sz="1000" dirty="0" smtClean="0">
                    <a:effectLst>
                      <a:outerShdw blurRad="38100" dist="38100" dir="2700000" algn="tl">
                        <a:srgbClr val="000000">
                          <a:alpha val="43137"/>
                        </a:srgbClr>
                      </a:outerShdw>
                    </a:effectLst>
                  </a:rPr>
                  <a:t>observation volume!</a:t>
                </a:r>
                <a:endParaRPr lang="en-US" sz="1000" dirty="0">
                  <a:effectLst>
                    <a:outerShdw blurRad="38100" dist="38100" dir="2700000" algn="tl">
                      <a:srgbClr val="000000">
                        <a:alpha val="43137"/>
                      </a:srgbClr>
                    </a:outerShdw>
                  </a:effectLst>
                </a:endParaRPr>
              </a:p>
            </p:txBody>
          </p:sp>
        </p:grpSp>
        <p:grpSp>
          <p:nvGrpSpPr>
            <p:cNvPr id="16" name="Group 15"/>
            <p:cNvGrpSpPr/>
            <p:nvPr/>
          </p:nvGrpSpPr>
          <p:grpSpPr>
            <a:xfrm>
              <a:off x="3733800" y="3846571"/>
              <a:ext cx="1447800" cy="430213"/>
              <a:chOff x="2448836" y="686042"/>
              <a:chExt cx="2154966" cy="852805"/>
            </a:xfrm>
          </p:grpSpPr>
          <p:sp>
            <p:nvSpPr>
              <p:cNvPr id="20" name="Oval Callout 19"/>
              <p:cNvSpPr/>
              <p:nvPr/>
            </p:nvSpPr>
            <p:spPr>
              <a:xfrm>
                <a:off x="2448836" y="686042"/>
                <a:ext cx="2154966" cy="852805"/>
              </a:xfrm>
              <a:prstGeom prst="wedgeEllipseCallout">
                <a:avLst>
                  <a:gd name="adj1" fmla="val 29865"/>
                  <a:gd name="adj2" fmla="val 115416"/>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TextBox 20"/>
              <p:cNvSpPr txBox="1"/>
              <p:nvPr/>
            </p:nvSpPr>
            <p:spPr>
              <a:xfrm>
                <a:off x="2782991" y="712335"/>
                <a:ext cx="1372491" cy="400110"/>
              </a:xfrm>
              <a:prstGeom prst="rect">
                <a:avLst/>
              </a:prstGeom>
              <a:noFill/>
            </p:spPr>
            <p:txBody>
              <a:bodyPr wrap="none" rtlCol="0">
                <a:spAutoFit/>
              </a:bodyPr>
              <a:lstStyle/>
              <a:p>
                <a:pPr algn="ctr"/>
                <a:r>
                  <a:rPr lang="it-IT" sz="1000" dirty="0" smtClean="0">
                    <a:effectLst>
                      <a:outerShdw blurRad="38100" dist="38100" dir="2700000" algn="tl">
                        <a:srgbClr val="000000">
                          <a:alpha val="43137"/>
                        </a:srgbClr>
                      </a:outerShdw>
                    </a:effectLst>
                  </a:rPr>
                  <a:t>…by switching on/off </a:t>
                </a:r>
              </a:p>
              <a:p>
                <a:pPr algn="ctr"/>
                <a:r>
                  <a:rPr lang="it-IT" sz="1000" dirty="0">
                    <a:effectLst>
                      <a:outerShdw blurRad="38100" dist="38100" dir="2700000" algn="tl">
                        <a:srgbClr val="000000">
                          <a:alpha val="43137"/>
                        </a:srgbClr>
                      </a:outerShdw>
                    </a:effectLst>
                  </a:rPr>
                  <a:t>f</a:t>
                </a:r>
                <a:r>
                  <a:rPr lang="it-IT" sz="1000" dirty="0" smtClean="0">
                    <a:effectLst>
                      <a:outerShdw blurRad="38100" dist="38100" dir="2700000" algn="tl">
                        <a:srgbClr val="000000">
                          <a:alpha val="43137"/>
                        </a:srgbClr>
                      </a:outerShdw>
                    </a:effectLst>
                  </a:rPr>
                  <a:t>luorescent molecules!</a:t>
                </a:r>
                <a:endParaRPr lang="en-US" sz="1000" dirty="0">
                  <a:effectLst>
                    <a:outerShdw blurRad="38100" dist="38100" dir="2700000" algn="tl">
                      <a:srgbClr val="000000">
                        <a:alpha val="43137"/>
                      </a:srgbClr>
                    </a:outerShdw>
                  </a:effectLst>
                </a:endParaRPr>
              </a:p>
            </p:txBody>
          </p:sp>
        </p:grpSp>
        <p:sp>
          <p:nvSpPr>
            <p:cNvPr id="17" name="TextBox 16"/>
            <p:cNvSpPr txBox="1"/>
            <p:nvPr/>
          </p:nvSpPr>
          <p:spPr>
            <a:xfrm>
              <a:off x="7686953" y="5561303"/>
              <a:ext cx="755335" cy="430887"/>
            </a:xfrm>
            <a:prstGeom prst="rect">
              <a:avLst/>
            </a:prstGeom>
            <a:noFill/>
          </p:spPr>
          <p:txBody>
            <a:bodyPr wrap="none" rtlCol="0">
              <a:spAutoFit/>
            </a:bodyPr>
            <a:lstStyle/>
            <a:p>
              <a:r>
                <a:rPr lang="it-IT" sz="2200" dirty="0" smtClean="0">
                  <a:solidFill>
                    <a:schemeClr val="bg1">
                      <a:lumMod val="50000"/>
                    </a:schemeClr>
                  </a:solidFill>
                </a:rPr>
                <a:t>2014</a:t>
              </a:r>
              <a:endParaRPr lang="it-IT" sz="2200" dirty="0">
                <a:solidFill>
                  <a:schemeClr val="bg1">
                    <a:lumMod val="50000"/>
                  </a:schemeClr>
                </a:solidFill>
              </a:endParaRPr>
            </a:p>
          </p:txBody>
        </p:sp>
        <p:sp>
          <p:nvSpPr>
            <p:cNvPr id="18" name="Oval 17"/>
            <p:cNvSpPr/>
            <p:nvPr/>
          </p:nvSpPr>
          <p:spPr>
            <a:xfrm>
              <a:off x="7833744" y="4453845"/>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Straight Connector 18"/>
            <p:cNvCxnSpPr>
              <a:stCxn id="18" idx="6"/>
            </p:cNvCxnSpPr>
            <p:nvPr/>
          </p:nvCxnSpPr>
          <p:spPr>
            <a:xfrm>
              <a:off x="7916731" y="4495339"/>
              <a:ext cx="160469" cy="8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p:nvSpPr>
        <p:spPr>
          <a:xfrm>
            <a:off x="6694818" y="1984066"/>
            <a:ext cx="1741374" cy="369332"/>
          </a:xfrm>
          <a:prstGeom prst="roundRect">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ounded Rectangle 26"/>
          <p:cNvSpPr/>
          <p:nvPr/>
        </p:nvSpPr>
        <p:spPr>
          <a:xfrm>
            <a:off x="6694818" y="1371600"/>
            <a:ext cx="1741374" cy="412895"/>
          </a:xfrm>
          <a:prstGeom prst="roundRect">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TextBox 27"/>
          <p:cNvSpPr txBox="1"/>
          <p:nvPr/>
        </p:nvSpPr>
        <p:spPr>
          <a:xfrm>
            <a:off x="6776898" y="1982923"/>
            <a:ext cx="1654812" cy="369332"/>
          </a:xfrm>
          <a:prstGeom prst="rect">
            <a:avLst/>
          </a:prstGeom>
          <a:noFill/>
        </p:spPr>
        <p:txBody>
          <a:bodyPr wrap="none" rtlCol="0">
            <a:spAutoFit/>
          </a:bodyPr>
          <a:lstStyle/>
          <a:p>
            <a:r>
              <a:rPr lang="it-IT" b="1" dirty="0" smtClean="0"/>
              <a:t>Time</a:t>
            </a:r>
            <a:r>
              <a:rPr lang="it-IT" dirty="0" smtClean="0"/>
              <a:t> resolution</a:t>
            </a:r>
            <a:endParaRPr lang="it-IT" dirty="0"/>
          </a:p>
        </p:txBody>
      </p:sp>
      <p:sp>
        <p:nvSpPr>
          <p:cNvPr id="29" name="TextBox 28"/>
          <p:cNvSpPr txBox="1"/>
          <p:nvPr/>
        </p:nvSpPr>
        <p:spPr>
          <a:xfrm>
            <a:off x="6694818" y="1398378"/>
            <a:ext cx="1741374" cy="369332"/>
          </a:xfrm>
          <a:prstGeom prst="rect">
            <a:avLst/>
          </a:prstGeom>
          <a:noFill/>
        </p:spPr>
        <p:txBody>
          <a:bodyPr wrap="square" rtlCol="0">
            <a:spAutoFit/>
          </a:bodyPr>
          <a:lstStyle/>
          <a:p>
            <a:r>
              <a:rPr lang="it-IT" b="1" dirty="0" smtClean="0"/>
              <a:t>Space</a:t>
            </a:r>
            <a:r>
              <a:rPr lang="it-IT" dirty="0" smtClean="0"/>
              <a:t> resolution</a:t>
            </a:r>
            <a:endParaRPr lang="it-IT" dirty="0"/>
          </a:p>
        </p:txBody>
      </p:sp>
      <p:pic>
        <p:nvPicPr>
          <p:cNvPr id="33" name="Picture 32"/>
          <p:cNvPicPr>
            <a:picLocks noChangeAspect="1"/>
          </p:cNvPicPr>
          <p:nvPr/>
        </p:nvPicPr>
        <p:blipFill>
          <a:blip r:embed="rId5"/>
          <a:stretch>
            <a:fillRect/>
          </a:stretch>
        </p:blipFill>
        <p:spPr>
          <a:xfrm>
            <a:off x="8534400" y="80034"/>
            <a:ext cx="462367" cy="647589"/>
          </a:xfrm>
          <a:prstGeom prst="rect">
            <a:avLst/>
          </a:prstGeom>
        </p:spPr>
      </p:pic>
      <p:sp>
        <p:nvSpPr>
          <p:cNvPr id="42" name="Line 5"/>
          <p:cNvSpPr>
            <a:spLocks noChangeShapeType="1"/>
          </p:cNvSpPr>
          <p:nvPr/>
        </p:nvSpPr>
        <p:spPr bwMode="auto">
          <a:xfrm flipH="1" flipV="1">
            <a:off x="467109" y="3505200"/>
            <a:ext cx="12559" cy="161734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3" name="Line 6"/>
          <p:cNvSpPr>
            <a:spLocks noChangeShapeType="1"/>
          </p:cNvSpPr>
          <p:nvPr/>
        </p:nvSpPr>
        <p:spPr bwMode="auto">
          <a:xfrm flipV="1">
            <a:off x="481257" y="5122547"/>
            <a:ext cx="352742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4" name="Text Box 11"/>
          <p:cNvSpPr txBox="1">
            <a:spLocks noChangeArrowheads="1"/>
          </p:cNvSpPr>
          <p:nvPr/>
        </p:nvSpPr>
        <p:spPr bwMode="auto">
          <a:xfrm>
            <a:off x="1562176" y="5076510"/>
            <a:ext cx="6591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smtClean="0">
                <a:latin typeface="+mj-lt"/>
              </a:rPr>
              <a:t>space</a:t>
            </a:r>
            <a:endParaRPr lang="en-US" altLang="en-US" sz="1600" dirty="0">
              <a:latin typeface="+mj-lt"/>
            </a:endParaRPr>
          </a:p>
        </p:txBody>
      </p:sp>
      <p:sp>
        <p:nvSpPr>
          <p:cNvPr id="45" name="Line 7"/>
          <p:cNvSpPr>
            <a:spLocks noChangeShapeType="1"/>
          </p:cNvSpPr>
          <p:nvPr/>
        </p:nvSpPr>
        <p:spPr bwMode="auto">
          <a:xfrm>
            <a:off x="481257" y="4953000"/>
            <a:ext cx="3527426"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6" name="Text Box 12"/>
          <p:cNvSpPr txBox="1">
            <a:spLocks noChangeArrowheads="1"/>
          </p:cNvSpPr>
          <p:nvPr/>
        </p:nvSpPr>
        <p:spPr bwMode="auto">
          <a:xfrm rot="16200000">
            <a:off x="-715848" y="4192536"/>
            <a:ext cx="1944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dirty="0" smtClean="0">
                <a:latin typeface="+mj-lt"/>
              </a:rPr>
              <a:t>Fluorescence</a:t>
            </a:r>
            <a:endParaRPr lang="en-US" altLang="en-US" sz="1600" dirty="0">
              <a:latin typeface="+mj-lt"/>
            </a:endParaRPr>
          </a:p>
        </p:txBody>
      </p:sp>
      <p:sp>
        <p:nvSpPr>
          <p:cNvPr id="47" name="Freeform 46"/>
          <p:cNvSpPr/>
          <p:nvPr/>
        </p:nvSpPr>
        <p:spPr>
          <a:xfrm>
            <a:off x="457200" y="3748347"/>
            <a:ext cx="3398227" cy="1365101"/>
          </a:xfrm>
          <a:custGeom>
            <a:avLst/>
            <a:gdLst>
              <a:gd name="connsiteX0" fmla="*/ 0 w 3398227"/>
              <a:gd name="connsiteY0" fmla="*/ 184638 h 202223"/>
              <a:gd name="connsiteX1" fmla="*/ 211015 w 3398227"/>
              <a:gd name="connsiteY1" fmla="*/ 175846 h 202223"/>
              <a:gd name="connsiteX2" fmla="*/ 404446 w 3398227"/>
              <a:gd name="connsiteY2" fmla="*/ 184638 h 202223"/>
              <a:gd name="connsiteX3" fmla="*/ 422031 w 3398227"/>
              <a:gd name="connsiteY3" fmla="*/ 189034 h 202223"/>
              <a:gd name="connsiteX4" fmla="*/ 452804 w 3398227"/>
              <a:gd name="connsiteY4" fmla="*/ 193431 h 202223"/>
              <a:gd name="connsiteX5" fmla="*/ 465992 w 3398227"/>
              <a:gd name="connsiteY5" fmla="*/ 202223 h 202223"/>
              <a:gd name="connsiteX6" fmla="*/ 523142 w 3398227"/>
              <a:gd name="connsiteY6" fmla="*/ 197827 h 202223"/>
              <a:gd name="connsiteX7" fmla="*/ 562708 w 3398227"/>
              <a:gd name="connsiteY7" fmla="*/ 180242 h 202223"/>
              <a:gd name="connsiteX8" fmla="*/ 584689 w 3398227"/>
              <a:gd name="connsiteY8" fmla="*/ 175846 h 202223"/>
              <a:gd name="connsiteX9" fmla="*/ 681404 w 3398227"/>
              <a:gd name="connsiteY9" fmla="*/ 184638 h 202223"/>
              <a:gd name="connsiteX10" fmla="*/ 703385 w 3398227"/>
              <a:gd name="connsiteY10" fmla="*/ 189034 h 202223"/>
              <a:gd name="connsiteX11" fmla="*/ 764931 w 3398227"/>
              <a:gd name="connsiteY11" fmla="*/ 180242 h 202223"/>
              <a:gd name="connsiteX12" fmla="*/ 778119 w 3398227"/>
              <a:gd name="connsiteY12" fmla="*/ 175846 h 202223"/>
              <a:gd name="connsiteX13" fmla="*/ 822081 w 3398227"/>
              <a:gd name="connsiteY13" fmla="*/ 184638 h 202223"/>
              <a:gd name="connsiteX14" fmla="*/ 848458 w 3398227"/>
              <a:gd name="connsiteY14" fmla="*/ 189034 h 202223"/>
              <a:gd name="connsiteX15" fmla="*/ 953965 w 3398227"/>
              <a:gd name="connsiteY15" fmla="*/ 180242 h 202223"/>
              <a:gd name="connsiteX16" fmla="*/ 993531 w 3398227"/>
              <a:gd name="connsiteY16" fmla="*/ 184638 h 202223"/>
              <a:gd name="connsiteX17" fmla="*/ 1068265 w 3398227"/>
              <a:gd name="connsiteY17" fmla="*/ 180242 h 202223"/>
              <a:gd name="connsiteX18" fmla="*/ 1261696 w 3398227"/>
              <a:gd name="connsiteY18" fmla="*/ 167054 h 202223"/>
              <a:gd name="connsiteX19" fmla="*/ 1266092 w 3398227"/>
              <a:gd name="connsiteY19" fmla="*/ 153865 h 202223"/>
              <a:gd name="connsiteX20" fmla="*/ 1274885 w 3398227"/>
              <a:gd name="connsiteY20" fmla="*/ 118696 h 202223"/>
              <a:gd name="connsiteX21" fmla="*/ 1279281 w 3398227"/>
              <a:gd name="connsiteY21" fmla="*/ 105507 h 202223"/>
              <a:gd name="connsiteX22" fmla="*/ 1292469 w 3398227"/>
              <a:gd name="connsiteY22" fmla="*/ 101111 h 202223"/>
              <a:gd name="connsiteX23" fmla="*/ 1305658 w 3398227"/>
              <a:gd name="connsiteY23" fmla="*/ 35169 h 202223"/>
              <a:gd name="connsiteX24" fmla="*/ 1310054 w 3398227"/>
              <a:gd name="connsiteY24" fmla="*/ 17584 h 202223"/>
              <a:gd name="connsiteX25" fmla="*/ 1318846 w 3398227"/>
              <a:gd name="connsiteY25" fmla="*/ 0 h 202223"/>
              <a:gd name="connsiteX26" fmla="*/ 1336431 w 3398227"/>
              <a:gd name="connsiteY26" fmla="*/ 39565 h 202223"/>
              <a:gd name="connsiteX27" fmla="*/ 1354015 w 3398227"/>
              <a:gd name="connsiteY27" fmla="*/ 57150 h 202223"/>
              <a:gd name="connsiteX28" fmla="*/ 1362808 w 3398227"/>
              <a:gd name="connsiteY28" fmla="*/ 70338 h 202223"/>
              <a:gd name="connsiteX29" fmla="*/ 1367204 w 3398227"/>
              <a:gd name="connsiteY29" fmla="*/ 87923 h 202223"/>
              <a:gd name="connsiteX30" fmla="*/ 1371600 w 3398227"/>
              <a:gd name="connsiteY30" fmla="*/ 118696 h 202223"/>
              <a:gd name="connsiteX31" fmla="*/ 1380392 w 3398227"/>
              <a:gd name="connsiteY31" fmla="*/ 131884 h 202223"/>
              <a:gd name="connsiteX32" fmla="*/ 1393581 w 3398227"/>
              <a:gd name="connsiteY32" fmla="*/ 158261 h 202223"/>
              <a:gd name="connsiteX33" fmla="*/ 1406769 w 3398227"/>
              <a:gd name="connsiteY33" fmla="*/ 162657 h 202223"/>
              <a:gd name="connsiteX34" fmla="*/ 1485900 w 3398227"/>
              <a:gd name="connsiteY34" fmla="*/ 153865 h 202223"/>
              <a:gd name="connsiteX35" fmla="*/ 1512277 w 3398227"/>
              <a:gd name="connsiteY35" fmla="*/ 158261 h 202223"/>
              <a:gd name="connsiteX36" fmla="*/ 1578219 w 3398227"/>
              <a:gd name="connsiteY36" fmla="*/ 171450 h 202223"/>
              <a:gd name="connsiteX37" fmla="*/ 1696915 w 3398227"/>
              <a:gd name="connsiteY37" fmla="*/ 167054 h 202223"/>
              <a:gd name="connsiteX38" fmla="*/ 1710104 w 3398227"/>
              <a:gd name="connsiteY38" fmla="*/ 162657 h 202223"/>
              <a:gd name="connsiteX39" fmla="*/ 1828800 w 3398227"/>
              <a:gd name="connsiteY39" fmla="*/ 171450 h 202223"/>
              <a:gd name="connsiteX40" fmla="*/ 1987062 w 3398227"/>
              <a:gd name="connsiteY40" fmla="*/ 167054 h 202223"/>
              <a:gd name="connsiteX41" fmla="*/ 2000250 w 3398227"/>
              <a:gd name="connsiteY41" fmla="*/ 162657 h 202223"/>
              <a:gd name="connsiteX42" fmla="*/ 2013439 w 3398227"/>
              <a:gd name="connsiteY42" fmla="*/ 153865 h 202223"/>
              <a:gd name="connsiteX43" fmla="*/ 2031023 w 3398227"/>
              <a:gd name="connsiteY43" fmla="*/ 145073 h 202223"/>
              <a:gd name="connsiteX44" fmla="*/ 2048608 w 3398227"/>
              <a:gd name="connsiteY44" fmla="*/ 149469 h 202223"/>
              <a:gd name="connsiteX45" fmla="*/ 2061796 w 3398227"/>
              <a:gd name="connsiteY45" fmla="*/ 158261 h 202223"/>
              <a:gd name="connsiteX46" fmla="*/ 2074985 w 3398227"/>
              <a:gd name="connsiteY46" fmla="*/ 162657 h 202223"/>
              <a:gd name="connsiteX47" fmla="*/ 2123342 w 3398227"/>
              <a:gd name="connsiteY47" fmla="*/ 153865 h 202223"/>
              <a:gd name="connsiteX48" fmla="*/ 2136531 w 3398227"/>
              <a:gd name="connsiteY48" fmla="*/ 149469 h 202223"/>
              <a:gd name="connsiteX49" fmla="*/ 2171700 w 3398227"/>
              <a:gd name="connsiteY49" fmla="*/ 158261 h 202223"/>
              <a:gd name="connsiteX50" fmla="*/ 2184889 w 3398227"/>
              <a:gd name="connsiteY50" fmla="*/ 162657 h 202223"/>
              <a:gd name="connsiteX51" fmla="*/ 2286000 w 3398227"/>
              <a:gd name="connsiteY51" fmla="*/ 171450 h 202223"/>
              <a:gd name="connsiteX52" fmla="*/ 2347546 w 3398227"/>
              <a:gd name="connsiteY52" fmla="*/ 167054 h 202223"/>
              <a:gd name="connsiteX53" fmla="*/ 2391508 w 3398227"/>
              <a:gd name="connsiteY53" fmla="*/ 175846 h 202223"/>
              <a:gd name="connsiteX54" fmla="*/ 2400300 w 3398227"/>
              <a:gd name="connsiteY54" fmla="*/ 189034 h 202223"/>
              <a:gd name="connsiteX55" fmla="*/ 2518996 w 3398227"/>
              <a:gd name="connsiteY55" fmla="*/ 175846 h 202223"/>
              <a:gd name="connsiteX56" fmla="*/ 2523392 w 3398227"/>
              <a:gd name="connsiteY56" fmla="*/ 162657 h 202223"/>
              <a:gd name="connsiteX57" fmla="*/ 2545373 w 3398227"/>
              <a:gd name="connsiteY57" fmla="*/ 149469 h 202223"/>
              <a:gd name="connsiteX58" fmla="*/ 2562958 w 3398227"/>
              <a:gd name="connsiteY58" fmla="*/ 171450 h 202223"/>
              <a:gd name="connsiteX59" fmla="*/ 2580542 w 3398227"/>
              <a:gd name="connsiteY59" fmla="*/ 175846 h 202223"/>
              <a:gd name="connsiteX60" fmla="*/ 2642089 w 3398227"/>
              <a:gd name="connsiteY60" fmla="*/ 167054 h 202223"/>
              <a:gd name="connsiteX61" fmla="*/ 2664069 w 3398227"/>
              <a:gd name="connsiteY61" fmla="*/ 162657 h 202223"/>
              <a:gd name="connsiteX62" fmla="*/ 2730012 w 3398227"/>
              <a:gd name="connsiteY62" fmla="*/ 175846 h 202223"/>
              <a:gd name="connsiteX63" fmla="*/ 2769577 w 3398227"/>
              <a:gd name="connsiteY63" fmla="*/ 167054 h 202223"/>
              <a:gd name="connsiteX64" fmla="*/ 2787162 w 3398227"/>
              <a:gd name="connsiteY64" fmla="*/ 162657 h 202223"/>
              <a:gd name="connsiteX65" fmla="*/ 2804746 w 3398227"/>
              <a:gd name="connsiteY65" fmla="*/ 153865 h 202223"/>
              <a:gd name="connsiteX66" fmla="*/ 2817935 w 3398227"/>
              <a:gd name="connsiteY66" fmla="*/ 149469 h 202223"/>
              <a:gd name="connsiteX67" fmla="*/ 2831123 w 3398227"/>
              <a:gd name="connsiteY67" fmla="*/ 158261 h 202223"/>
              <a:gd name="connsiteX68" fmla="*/ 2844312 w 3398227"/>
              <a:gd name="connsiteY68" fmla="*/ 162657 h 202223"/>
              <a:gd name="connsiteX69" fmla="*/ 2963008 w 3398227"/>
              <a:gd name="connsiteY69" fmla="*/ 171450 h 202223"/>
              <a:gd name="connsiteX70" fmla="*/ 3068515 w 3398227"/>
              <a:gd name="connsiteY70" fmla="*/ 175846 h 202223"/>
              <a:gd name="connsiteX71" fmla="*/ 3108081 w 3398227"/>
              <a:gd name="connsiteY71" fmla="*/ 184638 h 202223"/>
              <a:gd name="connsiteX72" fmla="*/ 3152042 w 3398227"/>
              <a:gd name="connsiteY72" fmla="*/ 167054 h 202223"/>
              <a:gd name="connsiteX73" fmla="*/ 3169627 w 3398227"/>
              <a:gd name="connsiteY73" fmla="*/ 162657 h 202223"/>
              <a:gd name="connsiteX74" fmla="*/ 3182815 w 3398227"/>
              <a:gd name="connsiteY74" fmla="*/ 171450 h 202223"/>
              <a:gd name="connsiteX75" fmla="*/ 3231173 w 3398227"/>
              <a:gd name="connsiteY75" fmla="*/ 167054 h 202223"/>
              <a:gd name="connsiteX76" fmla="*/ 3323492 w 3398227"/>
              <a:gd name="connsiteY76" fmla="*/ 149469 h 202223"/>
              <a:gd name="connsiteX77" fmla="*/ 3332285 w 3398227"/>
              <a:gd name="connsiteY77" fmla="*/ 158261 h 202223"/>
              <a:gd name="connsiteX78" fmla="*/ 3345473 w 3398227"/>
              <a:gd name="connsiteY78" fmla="*/ 162657 h 202223"/>
              <a:gd name="connsiteX79" fmla="*/ 3349869 w 3398227"/>
              <a:gd name="connsiteY79" fmla="*/ 175846 h 202223"/>
              <a:gd name="connsiteX80" fmla="*/ 3398227 w 3398227"/>
              <a:gd name="connsiteY80" fmla="*/ 175846 h 20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98227" h="202223">
                <a:moveTo>
                  <a:pt x="0" y="184638"/>
                </a:moveTo>
                <a:cubicBezTo>
                  <a:pt x="72865" y="179781"/>
                  <a:pt x="134733" y="174855"/>
                  <a:pt x="211015" y="175846"/>
                </a:cubicBezTo>
                <a:cubicBezTo>
                  <a:pt x="275553" y="176684"/>
                  <a:pt x="339969" y="181707"/>
                  <a:pt x="404446" y="184638"/>
                </a:cubicBezTo>
                <a:cubicBezTo>
                  <a:pt x="410308" y="186103"/>
                  <a:pt x="416086" y="187953"/>
                  <a:pt x="422031" y="189034"/>
                </a:cubicBezTo>
                <a:cubicBezTo>
                  <a:pt x="432226" y="190888"/>
                  <a:pt x="442879" y="190453"/>
                  <a:pt x="452804" y="193431"/>
                </a:cubicBezTo>
                <a:cubicBezTo>
                  <a:pt x="457864" y="194949"/>
                  <a:pt x="461596" y="199292"/>
                  <a:pt x="465992" y="202223"/>
                </a:cubicBezTo>
                <a:cubicBezTo>
                  <a:pt x="485042" y="200758"/>
                  <a:pt x="504270" y="200807"/>
                  <a:pt x="523142" y="197827"/>
                </a:cubicBezTo>
                <a:cubicBezTo>
                  <a:pt x="578414" y="189099"/>
                  <a:pt x="528192" y="193185"/>
                  <a:pt x="562708" y="180242"/>
                </a:cubicBezTo>
                <a:cubicBezTo>
                  <a:pt x="569704" y="177619"/>
                  <a:pt x="577362" y="177311"/>
                  <a:pt x="584689" y="175846"/>
                </a:cubicBezTo>
                <a:cubicBezTo>
                  <a:pt x="616927" y="178777"/>
                  <a:pt x="649231" y="181063"/>
                  <a:pt x="681404" y="184638"/>
                </a:cubicBezTo>
                <a:cubicBezTo>
                  <a:pt x="688830" y="185463"/>
                  <a:pt x="695923" y="189427"/>
                  <a:pt x="703385" y="189034"/>
                </a:cubicBezTo>
                <a:cubicBezTo>
                  <a:pt x="724080" y="187945"/>
                  <a:pt x="744416" y="183173"/>
                  <a:pt x="764931" y="180242"/>
                </a:cubicBezTo>
                <a:cubicBezTo>
                  <a:pt x="769327" y="178777"/>
                  <a:pt x="773499" y="175491"/>
                  <a:pt x="778119" y="175846"/>
                </a:cubicBezTo>
                <a:cubicBezTo>
                  <a:pt x="793019" y="176992"/>
                  <a:pt x="807393" y="181884"/>
                  <a:pt x="822081" y="184638"/>
                </a:cubicBezTo>
                <a:cubicBezTo>
                  <a:pt x="830842" y="186281"/>
                  <a:pt x="839666" y="187569"/>
                  <a:pt x="848458" y="189034"/>
                </a:cubicBezTo>
                <a:cubicBezTo>
                  <a:pt x="883627" y="186103"/>
                  <a:pt x="918690" y="181311"/>
                  <a:pt x="953965" y="180242"/>
                </a:cubicBezTo>
                <a:cubicBezTo>
                  <a:pt x="967229" y="179840"/>
                  <a:pt x="980261" y="184638"/>
                  <a:pt x="993531" y="184638"/>
                </a:cubicBezTo>
                <a:cubicBezTo>
                  <a:pt x="1018485" y="184638"/>
                  <a:pt x="1043354" y="181707"/>
                  <a:pt x="1068265" y="180242"/>
                </a:cubicBezTo>
                <a:cubicBezTo>
                  <a:pt x="1143191" y="155269"/>
                  <a:pt x="1016194" y="196281"/>
                  <a:pt x="1261696" y="167054"/>
                </a:cubicBezTo>
                <a:cubicBezTo>
                  <a:pt x="1266298" y="166506"/>
                  <a:pt x="1264873" y="158336"/>
                  <a:pt x="1266092" y="153865"/>
                </a:cubicBezTo>
                <a:cubicBezTo>
                  <a:pt x="1269272" y="142207"/>
                  <a:pt x="1271705" y="130354"/>
                  <a:pt x="1274885" y="118696"/>
                </a:cubicBezTo>
                <a:cubicBezTo>
                  <a:pt x="1276104" y="114225"/>
                  <a:pt x="1276004" y="108784"/>
                  <a:pt x="1279281" y="105507"/>
                </a:cubicBezTo>
                <a:cubicBezTo>
                  <a:pt x="1282557" y="102230"/>
                  <a:pt x="1288073" y="102576"/>
                  <a:pt x="1292469" y="101111"/>
                </a:cubicBezTo>
                <a:cubicBezTo>
                  <a:pt x="1296865" y="79130"/>
                  <a:pt x="1300222" y="56916"/>
                  <a:pt x="1305658" y="35169"/>
                </a:cubicBezTo>
                <a:cubicBezTo>
                  <a:pt x="1307123" y="29307"/>
                  <a:pt x="1307933" y="23241"/>
                  <a:pt x="1310054" y="17584"/>
                </a:cubicBezTo>
                <a:cubicBezTo>
                  <a:pt x="1312355" y="11448"/>
                  <a:pt x="1315915" y="5861"/>
                  <a:pt x="1318846" y="0"/>
                </a:cubicBezTo>
                <a:cubicBezTo>
                  <a:pt x="1329310" y="31389"/>
                  <a:pt x="1322498" y="18666"/>
                  <a:pt x="1336431" y="39565"/>
                </a:cubicBezTo>
                <a:cubicBezTo>
                  <a:pt x="1346022" y="68339"/>
                  <a:pt x="1332701" y="40100"/>
                  <a:pt x="1354015" y="57150"/>
                </a:cubicBezTo>
                <a:cubicBezTo>
                  <a:pt x="1358141" y="60450"/>
                  <a:pt x="1359877" y="65942"/>
                  <a:pt x="1362808" y="70338"/>
                </a:cubicBezTo>
                <a:cubicBezTo>
                  <a:pt x="1364273" y="76200"/>
                  <a:pt x="1366123" y="81978"/>
                  <a:pt x="1367204" y="87923"/>
                </a:cubicBezTo>
                <a:cubicBezTo>
                  <a:pt x="1369058" y="98118"/>
                  <a:pt x="1368623" y="108771"/>
                  <a:pt x="1371600" y="118696"/>
                </a:cubicBezTo>
                <a:cubicBezTo>
                  <a:pt x="1373118" y="123757"/>
                  <a:pt x="1378029" y="127158"/>
                  <a:pt x="1380392" y="131884"/>
                </a:cubicBezTo>
                <a:cubicBezTo>
                  <a:pt x="1385701" y="142501"/>
                  <a:pt x="1383084" y="149863"/>
                  <a:pt x="1393581" y="158261"/>
                </a:cubicBezTo>
                <a:cubicBezTo>
                  <a:pt x="1397199" y="161156"/>
                  <a:pt x="1402373" y="161192"/>
                  <a:pt x="1406769" y="162657"/>
                </a:cubicBezTo>
                <a:cubicBezTo>
                  <a:pt x="1433146" y="159726"/>
                  <a:pt x="1459384" y="154970"/>
                  <a:pt x="1485900" y="153865"/>
                </a:cubicBezTo>
                <a:cubicBezTo>
                  <a:pt x="1494806" y="153494"/>
                  <a:pt x="1503467" y="156906"/>
                  <a:pt x="1512277" y="158261"/>
                </a:cubicBezTo>
                <a:cubicBezTo>
                  <a:pt x="1559895" y="165587"/>
                  <a:pt x="1527304" y="158720"/>
                  <a:pt x="1578219" y="171450"/>
                </a:cubicBezTo>
                <a:cubicBezTo>
                  <a:pt x="1617784" y="169985"/>
                  <a:pt x="1657410" y="169688"/>
                  <a:pt x="1696915" y="167054"/>
                </a:cubicBezTo>
                <a:cubicBezTo>
                  <a:pt x="1701539" y="166746"/>
                  <a:pt x="1705472" y="162503"/>
                  <a:pt x="1710104" y="162657"/>
                </a:cubicBezTo>
                <a:cubicBezTo>
                  <a:pt x="1749756" y="163979"/>
                  <a:pt x="1789235" y="168519"/>
                  <a:pt x="1828800" y="171450"/>
                </a:cubicBezTo>
                <a:cubicBezTo>
                  <a:pt x="1881554" y="169985"/>
                  <a:pt x="1934357" y="169757"/>
                  <a:pt x="1987062" y="167054"/>
                </a:cubicBezTo>
                <a:cubicBezTo>
                  <a:pt x="1991690" y="166817"/>
                  <a:pt x="1996105" y="164729"/>
                  <a:pt x="2000250" y="162657"/>
                </a:cubicBezTo>
                <a:cubicBezTo>
                  <a:pt x="2004976" y="160294"/>
                  <a:pt x="2008852" y="156486"/>
                  <a:pt x="2013439" y="153865"/>
                </a:cubicBezTo>
                <a:cubicBezTo>
                  <a:pt x="2019129" y="150614"/>
                  <a:pt x="2025162" y="148004"/>
                  <a:pt x="2031023" y="145073"/>
                </a:cubicBezTo>
                <a:cubicBezTo>
                  <a:pt x="2036885" y="146538"/>
                  <a:pt x="2043054" y="147089"/>
                  <a:pt x="2048608" y="149469"/>
                </a:cubicBezTo>
                <a:cubicBezTo>
                  <a:pt x="2053464" y="151550"/>
                  <a:pt x="2057070" y="155898"/>
                  <a:pt x="2061796" y="158261"/>
                </a:cubicBezTo>
                <a:cubicBezTo>
                  <a:pt x="2065941" y="160333"/>
                  <a:pt x="2070589" y="161192"/>
                  <a:pt x="2074985" y="162657"/>
                </a:cubicBezTo>
                <a:cubicBezTo>
                  <a:pt x="2091104" y="159726"/>
                  <a:pt x="2107322" y="157298"/>
                  <a:pt x="2123342" y="153865"/>
                </a:cubicBezTo>
                <a:cubicBezTo>
                  <a:pt x="2127873" y="152894"/>
                  <a:pt x="2131916" y="149049"/>
                  <a:pt x="2136531" y="149469"/>
                </a:cubicBezTo>
                <a:cubicBezTo>
                  <a:pt x="2148565" y="150563"/>
                  <a:pt x="2160042" y="155082"/>
                  <a:pt x="2171700" y="158261"/>
                </a:cubicBezTo>
                <a:cubicBezTo>
                  <a:pt x="2176171" y="159480"/>
                  <a:pt x="2180285" y="162126"/>
                  <a:pt x="2184889" y="162657"/>
                </a:cubicBezTo>
                <a:cubicBezTo>
                  <a:pt x="2218497" y="166535"/>
                  <a:pt x="2252296" y="168519"/>
                  <a:pt x="2286000" y="171450"/>
                </a:cubicBezTo>
                <a:cubicBezTo>
                  <a:pt x="2306515" y="169985"/>
                  <a:pt x="2326978" y="167054"/>
                  <a:pt x="2347546" y="167054"/>
                </a:cubicBezTo>
                <a:cubicBezTo>
                  <a:pt x="2367751" y="167054"/>
                  <a:pt x="2375267" y="170433"/>
                  <a:pt x="2391508" y="175846"/>
                </a:cubicBezTo>
                <a:cubicBezTo>
                  <a:pt x="2394439" y="180242"/>
                  <a:pt x="2395022" y="188794"/>
                  <a:pt x="2400300" y="189034"/>
                </a:cubicBezTo>
                <a:cubicBezTo>
                  <a:pt x="2422657" y="190050"/>
                  <a:pt x="2485758" y="180594"/>
                  <a:pt x="2518996" y="175846"/>
                </a:cubicBezTo>
                <a:cubicBezTo>
                  <a:pt x="2520461" y="171450"/>
                  <a:pt x="2521008" y="166631"/>
                  <a:pt x="2523392" y="162657"/>
                </a:cubicBezTo>
                <a:cubicBezTo>
                  <a:pt x="2529426" y="152600"/>
                  <a:pt x="2535001" y="152926"/>
                  <a:pt x="2545373" y="149469"/>
                </a:cubicBezTo>
                <a:cubicBezTo>
                  <a:pt x="2548480" y="154129"/>
                  <a:pt x="2556693" y="168318"/>
                  <a:pt x="2562958" y="171450"/>
                </a:cubicBezTo>
                <a:cubicBezTo>
                  <a:pt x="2568362" y="174152"/>
                  <a:pt x="2574681" y="174381"/>
                  <a:pt x="2580542" y="175846"/>
                </a:cubicBezTo>
                <a:lnTo>
                  <a:pt x="2642089" y="167054"/>
                </a:lnTo>
                <a:cubicBezTo>
                  <a:pt x="2649469" y="165889"/>
                  <a:pt x="2656634" y="161914"/>
                  <a:pt x="2664069" y="162657"/>
                </a:cubicBezTo>
                <a:cubicBezTo>
                  <a:pt x="2686374" y="164887"/>
                  <a:pt x="2708031" y="171450"/>
                  <a:pt x="2730012" y="175846"/>
                </a:cubicBezTo>
                <a:lnTo>
                  <a:pt x="2769577" y="167054"/>
                </a:lnTo>
                <a:cubicBezTo>
                  <a:pt x="2775464" y="165695"/>
                  <a:pt x="2781505" y="164779"/>
                  <a:pt x="2787162" y="162657"/>
                </a:cubicBezTo>
                <a:cubicBezTo>
                  <a:pt x="2793298" y="160356"/>
                  <a:pt x="2798723" y="156446"/>
                  <a:pt x="2804746" y="153865"/>
                </a:cubicBezTo>
                <a:cubicBezTo>
                  <a:pt x="2809005" y="152040"/>
                  <a:pt x="2813539" y="150934"/>
                  <a:pt x="2817935" y="149469"/>
                </a:cubicBezTo>
                <a:cubicBezTo>
                  <a:pt x="2822331" y="152400"/>
                  <a:pt x="2826397" y="155898"/>
                  <a:pt x="2831123" y="158261"/>
                </a:cubicBezTo>
                <a:cubicBezTo>
                  <a:pt x="2835268" y="160333"/>
                  <a:pt x="2839701" y="162196"/>
                  <a:pt x="2844312" y="162657"/>
                </a:cubicBezTo>
                <a:cubicBezTo>
                  <a:pt x="2883789" y="166605"/>
                  <a:pt x="2923443" y="168519"/>
                  <a:pt x="2963008" y="171450"/>
                </a:cubicBezTo>
                <a:cubicBezTo>
                  <a:pt x="2999941" y="208383"/>
                  <a:pt x="2960626" y="175846"/>
                  <a:pt x="3068515" y="175846"/>
                </a:cubicBezTo>
                <a:cubicBezTo>
                  <a:pt x="3082025" y="175846"/>
                  <a:pt x="3094892" y="181707"/>
                  <a:pt x="3108081" y="184638"/>
                </a:cubicBezTo>
                <a:cubicBezTo>
                  <a:pt x="3122735" y="178777"/>
                  <a:pt x="3137179" y="172362"/>
                  <a:pt x="3152042" y="167054"/>
                </a:cubicBezTo>
                <a:cubicBezTo>
                  <a:pt x="3157732" y="165022"/>
                  <a:pt x="3163646" y="161803"/>
                  <a:pt x="3169627" y="162657"/>
                </a:cubicBezTo>
                <a:cubicBezTo>
                  <a:pt x="3174857" y="163404"/>
                  <a:pt x="3178419" y="168519"/>
                  <a:pt x="3182815" y="171450"/>
                </a:cubicBezTo>
                <a:lnTo>
                  <a:pt x="3231173" y="167054"/>
                </a:lnTo>
                <a:cubicBezTo>
                  <a:pt x="3314745" y="161084"/>
                  <a:pt x="3285497" y="177965"/>
                  <a:pt x="3323492" y="149469"/>
                </a:cubicBezTo>
                <a:cubicBezTo>
                  <a:pt x="3326423" y="152400"/>
                  <a:pt x="3328731" y="156129"/>
                  <a:pt x="3332285" y="158261"/>
                </a:cubicBezTo>
                <a:cubicBezTo>
                  <a:pt x="3336258" y="160645"/>
                  <a:pt x="3342197" y="159380"/>
                  <a:pt x="3345473" y="162657"/>
                </a:cubicBezTo>
                <a:cubicBezTo>
                  <a:pt x="3348750" y="165934"/>
                  <a:pt x="3345373" y="174722"/>
                  <a:pt x="3349869" y="175846"/>
                </a:cubicBezTo>
                <a:cubicBezTo>
                  <a:pt x="3365507" y="179756"/>
                  <a:pt x="3382108" y="175846"/>
                  <a:pt x="3398227" y="175846"/>
                </a:cubicBezTo>
              </a:path>
            </a:pathLst>
          </a:custGeom>
          <a:noFill/>
          <a:ln w="19050">
            <a:solidFill>
              <a:srgbClr val="31E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Line 9"/>
          <p:cNvSpPr>
            <a:spLocks noChangeShapeType="1"/>
          </p:cNvSpPr>
          <p:nvPr/>
        </p:nvSpPr>
        <p:spPr bwMode="auto">
          <a:xfrm flipH="1">
            <a:off x="1769611" y="3611247"/>
            <a:ext cx="0" cy="1068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9" name="TextBox 48"/>
          <p:cNvSpPr txBox="1"/>
          <p:nvPr/>
        </p:nvSpPr>
        <p:spPr>
          <a:xfrm>
            <a:off x="-92504" y="3117232"/>
            <a:ext cx="3906129" cy="523220"/>
          </a:xfrm>
          <a:prstGeom prst="rect">
            <a:avLst/>
          </a:prstGeom>
          <a:noFill/>
        </p:spPr>
        <p:txBody>
          <a:bodyPr wrap="square" rtlCol="0">
            <a:spAutoFit/>
          </a:bodyPr>
          <a:lstStyle/>
          <a:p>
            <a:pPr algn="ctr"/>
            <a:r>
              <a:rPr lang="it-IT" sz="1400" dirty="0" smtClean="0"/>
              <a:t>High S/N ratio: bright fluorofores/isolated molecules</a:t>
            </a:r>
            <a:r>
              <a:rPr lang="it-IT" sz="1400" dirty="0" smtClean="0"/>
              <a:t>/ slow or fixed </a:t>
            </a:r>
            <a:r>
              <a:rPr lang="it-IT" sz="1400" dirty="0" smtClean="0"/>
              <a:t>molecules»</a:t>
            </a:r>
            <a:endParaRPr lang="it-IT" sz="1400" dirty="0"/>
          </a:p>
        </p:txBody>
      </p:sp>
      <p:pic>
        <p:nvPicPr>
          <p:cNvPr id="41" name="Picture 40"/>
          <p:cNvPicPr>
            <a:picLocks noChangeAspect="1"/>
          </p:cNvPicPr>
          <p:nvPr/>
        </p:nvPicPr>
        <p:blipFill>
          <a:blip r:embed="rId6"/>
          <a:stretch>
            <a:fillRect/>
          </a:stretch>
        </p:blipFill>
        <p:spPr>
          <a:xfrm>
            <a:off x="249767" y="765198"/>
            <a:ext cx="1575368" cy="844397"/>
          </a:xfrm>
          <a:prstGeom prst="rect">
            <a:avLst/>
          </a:prstGeom>
        </p:spPr>
      </p:pic>
      <p:pic>
        <p:nvPicPr>
          <p:cNvPr id="50" name="Picture 49"/>
          <p:cNvPicPr>
            <a:picLocks noChangeAspect="1"/>
          </p:cNvPicPr>
          <p:nvPr/>
        </p:nvPicPr>
        <p:blipFill>
          <a:blip r:embed="rId7"/>
          <a:stretch>
            <a:fillRect/>
          </a:stretch>
        </p:blipFill>
        <p:spPr>
          <a:xfrm>
            <a:off x="1894004" y="766069"/>
            <a:ext cx="2118694" cy="2306061"/>
          </a:xfrm>
          <a:prstGeom prst="rect">
            <a:avLst/>
          </a:prstGeom>
        </p:spPr>
      </p:pic>
      <p:pic>
        <p:nvPicPr>
          <p:cNvPr id="51" name="vlc-record-2016-03-30-13h15m08s-JCB_200803010_V1.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r="4575" b="6462"/>
          <a:stretch/>
        </p:blipFill>
        <p:spPr>
          <a:xfrm>
            <a:off x="249767" y="1724829"/>
            <a:ext cx="1575369" cy="1357810"/>
          </a:xfrm>
          <a:prstGeom prst="rect">
            <a:avLst/>
          </a:prstGeom>
        </p:spPr>
      </p:pic>
    </p:spTree>
    <p:extLst>
      <p:ext uri="{BB962C8B-B14F-4D97-AF65-F5344CB8AC3E}">
        <p14:creationId xmlns:p14="http://schemas.microsoft.com/office/powerpoint/2010/main" val="17288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par>
                                <p:cTn id="8" presetID="1" presetClass="mediacall" presetSubtype="0" fill="hold" nodeType="withEffect">
                                  <p:stCondLst>
                                    <p:cond delay="0"/>
                                  </p:stCondLst>
                                  <p:childTnLst>
                                    <p:cmd type="call" cmd="playFrom(0.0)">
                                      <p:cBhvr>
                                        <p:cTn id="9" dur="19286"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txBox="1">
            <a:spLocks/>
          </p:cNvSpPr>
          <p:nvPr/>
        </p:nvSpPr>
        <p:spPr>
          <a:xfrm>
            <a:off x="152400" y="649287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EBFFC2-8F19-41F9-978C-403734B4BB48}" type="datetime1">
              <a:rPr lang="it-IT" smtClean="0"/>
              <a:pPr/>
              <a:t>26/11/2019</a:t>
            </a:fld>
            <a:endParaRPr lang="en-US" dirty="0"/>
          </a:p>
        </p:txBody>
      </p:sp>
      <p:sp>
        <p:nvSpPr>
          <p:cNvPr id="5" name="Slide Number Placeholder 4"/>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7</a:t>
            </a:r>
            <a:endParaRPr lang="en-US" dirty="0"/>
          </a:p>
        </p:txBody>
      </p:sp>
      <p:sp>
        <p:nvSpPr>
          <p:cNvPr id="6"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7" name="TextBox 6"/>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sp>
        <p:nvSpPr>
          <p:cNvPr id="9" name="Right Arrow 8"/>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pic>
        <p:nvPicPr>
          <p:cNvPr id="33" name="Picture 32"/>
          <p:cNvPicPr>
            <a:picLocks noChangeAspect="1"/>
          </p:cNvPicPr>
          <p:nvPr/>
        </p:nvPicPr>
        <p:blipFill>
          <a:blip r:embed="rId4"/>
          <a:stretch>
            <a:fillRect/>
          </a:stretch>
        </p:blipFill>
        <p:spPr>
          <a:xfrm>
            <a:off x="8534400" y="80034"/>
            <a:ext cx="462367" cy="647589"/>
          </a:xfrm>
          <a:prstGeom prst="rect">
            <a:avLst/>
          </a:prstGeom>
        </p:spPr>
      </p:pic>
      <p:sp>
        <p:nvSpPr>
          <p:cNvPr id="42" name="Line 5"/>
          <p:cNvSpPr>
            <a:spLocks noChangeShapeType="1"/>
          </p:cNvSpPr>
          <p:nvPr/>
        </p:nvSpPr>
        <p:spPr bwMode="auto">
          <a:xfrm flipH="1" flipV="1">
            <a:off x="467109" y="3505200"/>
            <a:ext cx="12559" cy="161734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3" name="Line 6"/>
          <p:cNvSpPr>
            <a:spLocks noChangeShapeType="1"/>
          </p:cNvSpPr>
          <p:nvPr/>
        </p:nvSpPr>
        <p:spPr bwMode="auto">
          <a:xfrm flipV="1">
            <a:off x="481257" y="5122547"/>
            <a:ext cx="352742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4" name="Text Box 11"/>
          <p:cNvSpPr txBox="1">
            <a:spLocks noChangeArrowheads="1"/>
          </p:cNvSpPr>
          <p:nvPr/>
        </p:nvSpPr>
        <p:spPr bwMode="auto">
          <a:xfrm>
            <a:off x="1801117" y="5081474"/>
            <a:ext cx="6591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smtClean="0">
                <a:latin typeface="+mj-lt"/>
              </a:rPr>
              <a:t>space</a:t>
            </a:r>
            <a:endParaRPr lang="en-US" altLang="en-US" sz="1600" dirty="0">
              <a:latin typeface="+mj-lt"/>
            </a:endParaRPr>
          </a:p>
        </p:txBody>
      </p:sp>
      <p:sp>
        <p:nvSpPr>
          <p:cNvPr id="45" name="Line 7"/>
          <p:cNvSpPr>
            <a:spLocks noChangeShapeType="1"/>
          </p:cNvSpPr>
          <p:nvPr/>
        </p:nvSpPr>
        <p:spPr bwMode="auto">
          <a:xfrm>
            <a:off x="481257" y="4953000"/>
            <a:ext cx="3527426"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6" name="Text Box 12"/>
          <p:cNvSpPr txBox="1">
            <a:spLocks noChangeArrowheads="1"/>
          </p:cNvSpPr>
          <p:nvPr/>
        </p:nvSpPr>
        <p:spPr bwMode="auto">
          <a:xfrm rot="16200000">
            <a:off x="-715848" y="4192536"/>
            <a:ext cx="1944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dirty="0" smtClean="0">
                <a:latin typeface="+mj-lt"/>
              </a:rPr>
              <a:t>Fluorescence</a:t>
            </a:r>
            <a:endParaRPr lang="en-US" altLang="en-US" sz="1600" dirty="0">
              <a:latin typeface="+mj-lt"/>
            </a:endParaRPr>
          </a:p>
        </p:txBody>
      </p:sp>
      <p:sp>
        <p:nvSpPr>
          <p:cNvPr id="47" name="Freeform 46"/>
          <p:cNvSpPr/>
          <p:nvPr/>
        </p:nvSpPr>
        <p:spPr>
          <a:xfrm>
            <a:off x="457200" y="3748347"/>
            <a:ext cx="3398227" cy="1365101"/>
          </a:xfrm>
          <a:custGeom>
            <a:avLst/>
            <a:gdLst>
              <a:gd name="connsiteX0" fmla="*/ 0 w 3398227"/>
              <a:gd name="connsiteY0" fmla="*/ 184638 h 202223"/>
              <a:gd name="connsiteX1" fmla="*/ 211015 w 3398227"/>
              <a:gd name="connsiteY1" fmla="*/ 175846 h 202223"/>
              <a:gd name="connsiteX2" fmla="*/ 404446 w 3398227"/>
              <a:gd name="connsiteY2" fmla="*/ 184638 h 202223"/>
              <a:gd name="connsiteX3" fmla="*/ 422031 w 3398227"/>
              <a:gd name="connsiteY3" fmla="*/ 189034 h 202223"/>
              <a:gd name="connsiteX4" fmla="*/ 452804 w 3398227"/>
              <a:gd name="connsiteY4" fmla="*/ 193431 h 202223"/>
              <a:gd name="connsiteX5" fmla="*/ 465992 w 3398227"/>
              <a:gd name="connsiteY5" fmla="*/ 202223 h 202223"/>
              <a:gd name="connsiteX6" fmla="*/ 523142 w 3398227"/>
              <a:gd name="connsiteY6" fmla="*/ 197827 h 202223"/>
              <a:gd name="connsiteX7" fmla="*/ 562708 w 3398227"/>
              <a:gd name="connsiteY7" fmla="*/ 180242 h 202223"/>
              <a:gd name="connsiteX8" fmla="*/ 584689 w 3398227"/>
              <a:gd name="connsiteY8" fmla="*/ 175846 h 202223"/>
              <a:gd name="connsiteX9" fmla="*/ 681404 w 3398227"/>
              <a:gd name="connsiteY9" fmla="*/ 184638 h 202223"/>
              <a:gd name="connsiteX10" fmla="*/ 703385 w 3398227"/>
              <a:gd name="connsiteY10" fmla="*/ 189034 h 202223"/>
              <a:gd name="connsiteX11" fmla="*/ 764931 w 3398227"/>
              <a:gd name="connsiteY11" fmla="*/ 180242 h 202223"/>
              <a:gd name="connsiteX12" fmla="*/ 778119 w 3398227"/>
              <a:gd name="connsiteY12" fmla="*/ 175846 h 202223"/>
              <a:gd name="connsiteX13" fmla="*/ 822081 w 3398227"/>
              <a:gd name="connsiteY13" fmla="*/ 184638 h 202223"/>
              <a:gd name="connsiteX14" fmla="*/ 848458 w 3398227"/>
              <a:gd name="connsiteY14" fmla="*/ 189034 h 202223"/>
              <a:gd name="connsiteX15" fmla="*/ 953965 w 3398227"/>
              <a:gd name="connsiteY15" fmla="*/ 180242 h 202223"/>
              <a:gd name="connsiteX16" fmla="*/ 993531 w 3398227"/>
              <a:gd name="connsiteY16" fmla="*/ 184638 h 202223"/>
              <a:gd name="connsiteX17" fmla="*/ 1068265 w 3398227"/>
              <a:gd name="connsiteY17" fmla="*/ 180242 h 202223"/>
              <a:gd name="connsiteX18" fmla="*/ 1261696 w 3398227"/>
              <a:gd name="connsiteY18" fmla="*/ 167054 h 202223"/>
              <a:gd name="connsiteX19" fmla="*/ 1266092 w 3398227"/>
              <a:gd name="connsiteY19" fmla="*/ 153865 h 202223"/>
              <a:gd name="connsiteX20" fmla="*/ 1274885 w 3398227"/>
              <a:gd name="connsiteY20" fmla="*/ 118696 h 202223"/>
              <a:gd name="connsiteX21" fmla="*/ 1279281 w 3398227"/>
              <a:gd name="connsiteY21" fmla="*/ 105507 h 202223"/>
              <a:gd name="connsiteX22" fmla="*/ 1292469 w 3398227"/>
              <a:gd name="connsiteY22" fmla="*/ 101111 h 202223"/>
              <a:gd name="connsiteX23" fmla="*/ 1305658 w 3398227"/>
              <a:gd name="connsiteY23" fmla="*/ 35169 h 202223"/>
              <a:gd name="connsiteX24" fmla="*/ 1310054 w 3398227"/>
              <a:gd name="connsiteY24" fmla="*/ 17584 h 202223"/>
              <a:gd name="connsiteX25" fmla="*/ 1318846 w 3398227"/>
              <a:gd name="connsiteY25" fmla="*/ 0 h 202223"/>
              <a:gd name="connsiteX26" fmla="*/ 1336431 w 3398227"/>
              <a:gd name="connsiteY26" fmla="*/ 39565 h 202223"/>
              <a:gd name="connsiteX27" fmla="*/ 1354015 w 3398227"/>
              <a:gd name="connsiteY27" fmla="*/ 57150 h 202223"/>
              <a:gd name="connsiteX28" fmla="*/ 1362808 w 3398227"/>
              <a:gd name="connsiteY28" fmla="*/ 70338 h 202223"/>
              <a:gd name="connsiteX29" fmla="*/ 1367204 w 3398227"/>
              <a:gd name="connsiteY29" fmla="*/ 87923 h 202223"/>
              <a:gd name="connsiteX30" fmla="*/ 1371600 w 3398227"/>
              <a:gd name="connsiteY30" fmla="*/ 118696 h 202223"/>
              <a:gd name="connsiteX31" fmla="*/ 1380392 w 3398227"/>
              <a:gd name="connsiteY31" fmla="*/ 131884 h 202223"/>
              <a:gd name="connsiteX32" fmla="*/ 1393581 w 3398227"/>
              <a:gd name="connsiteY32" fmla="*/ 158261 h 202223"/>
              <a:gd name="connsiteX33" fmla="*/ 1406769 w 3398227"/>
              <a:gd name="connsiteY33" fmla="*/ 162657 h 202223"/>
              <a:gd name="connsiteX34" fmla="*/ 1485900 w 3398227"/>
              <a:gd name="connsiteY34" fmla="*/ 153865 h 202223"/>
              <a:gd name="connsiteX35" fmla="*/ 1512277 w 3398227"/>
              <a:gd name="connsiteY35" fmla="*/ 158261 h 202223"/>
              <a:gd name="connsiteX36" fmla="*/ 1578219 w 3398227"/>
              <a:gd name="connsiteY36" fmla="*/ 171450 h 202223"/>
              <a:gd name="connsiteX37" fmla="*/ 1696915 w 3398227"/>
              <a:gd name="connsiteY37" fmla="*/ 167054 h 202223"/>
              <a:gd name="connsiteX38" fmla="*/ 1710104 w 3398227"/>
              <a:gd name="connsiteY38" fmla="*/ 162657 h 202223"/>
              <a:gd name="connsiteX39" fmla="*/ 1828800 w 3398227"/>
              <a:gd name="connsiteY39" fmla="*/ 171450 h 202223"/>
              <a:gd name="connsiteX40" fmla="*/ 1987062 w 3398227"/>
              <a:gd name="connsiteY40" fmla="*/ 167054 h 202223"/>
              <a:gd name="connsiteX41" fmla="*/ 2000250 w 3398227"/>
              <a:gd name="connsiteY41" fmla="*/ 162657 h 202223"/>
              <a:gd name="connsiteX42" fmla="*/ 2013439 w 3398227"/>
              <a:gd name="connsiteY42" fmla="*/ 153865 h 202223"/>
              <a:gd name="connsiteX43" fmla="*/ 2031023 w 3398227"/>
              <a:gd name="connsiteY43" fmla="*/ 145073 h 202223"/>
              <a:gd name="connsiteX44" fmla="*/ 2048608 w 3398227"/>
              <a:gd name="connsiteY44" fmla="*/ 149469 h 202223"/>
              <a:gd name="connsiteX45" fmla="*/ 2061796 w 3398227"/>
              <a:gd name="connsiteY45" fmla="*/ 158261 h 202223"/>
              <a:gd name="connsiteX46" fmla="*/ 2074985 w 3398227"/>
              <a:gd name="connsiteY46" fmla="*/ 162657 h 202223"/>
              <a:gd name="connsiteX47" fmla="*/ 2123342 w 3398227"/>
              <a:gd name="connsiteY47" fmla="*/ 153865 h 202223"/>
              <a:gd name="connsiteX48" fmla="*/ 2136531 w 3398227"/>
              <a:gd name="connsiteY48" fmla="*/ 149469 h 202223"/>
              <a:gd name="connsiteX49" fmla="*/ 2171700 w 3398227"/>
              <a:gd name="connsiteY49" fmla="*/ 158261 h 202223"/>
              <a:gd name="connsiteX50" fmla="*/ 2184889 w 3398227"/>
              <a:gd name="connsiteY50" fmla="*/ 162657 h 202223"/>
              <a:gd name="connsiteX51" fmla="*/ 2286000 w 3398227"/>
              <a:gd name="connsiteY51" fmla="*/ 171450 h 202223"/>
              <a:gd name="connsiteX52" fmla="*/ 2347546 w 3398227"/>
              <a:gd name="connsiteY52" fmla="*/ 167054 h 202223"/>
              <a:gd name="connsiteX53" fmla="*/ 2391508 w 3398227"/>
              <a:gd name="connsiteY53" fmla="*/ 175846 h 202223"/>
              <a:gd name="connsiteX54" fmla="*/ 2400300 w 3398227"/>
              <a:gd name="connsiteY54" fmla="*/ 189034 h 202223"/>
              <a:gd name="connsiteX55" fmla="*/ 2518996 w 3398227"/>
              <a:gd name="connsiteY55" fmla="*/ 175846 h 202223"/>
              <a:gd name="connsiteX56" fmla="*/ 2523392 w 3398227"/>
              <a:gd name="connsiteY56" fmla="*/ 162657 h 202223"/>
              <a:gd name="connsiteX57" fmla="*/ 2545373 w 3398227"/>
              <a:gd name="connsiteY57" fmla="*/ 149469 h 202223"/>
              <a:gd name="connsiteX58" fmla="*/ 2562958 w 3398227"/>
              <a:gd name="connsiteY58" fmla="*/ 171450 h 202223"/>
              <a:gd name="connsiteX59" fmla="*/ 2580542 w 3398227"/>
              <a:gd name="connsiteY59" fmla="*/ 175846 h 202223"/>
              <a:gd name="connsiteX60" fmla="*/ 2642089 w 3398227"/>
              <a:gd name="connsiteY60" fmla="*/ 167054 h 202223"/>
              <a:gd name="connsiteX61" fmla="*/ 2664069 w 3398227"/>
              <a:gd name="connsiteY61" fmla="*/ 162657 h 202223"/>
              <a:gd name="connsiteX62" fmla="*/ 2730012 w 3398227"/>
              <a:gd name="connsiteY62" fmla="*/ 175846 h 202223"/>
              <a:gd name="connsiteX63" fmla="*/ 2769577 w 3398227"/>
              <a:gd name="connsiteY63" fmla="*/ 167054 h 202223"/>
              <a:gd name="connsiteX64" fmla="*/ 2787162 w 3398227"/>
              <a:gd name="connsiteY64" fmla="*/ 162657 h 202223"/>
              <a:gd name="connsiteX65" fmla="*/ 2804746 w 3398227"/>
              <a:gd name="connsiteY65" fmla="*/ 153865 h 202223"/>
              <a:gd name="connsiteX66" fmla="*/ 2817935 w 3398227"/>
              <a:gd name="connsiteY66" fmla="*/ 149469 h 202223"/>
              <a:gd name="connsiteX67" fmla="*/ 2831123 w 3398227"/>
              <a:gd name="connsiteY67" fmla="*/ 158261 h 202223"/>
              <a:gd name="connsiteX68" fmla="*/ 2844312 w 3398227"/>
              <a:gd name="connsiteY68" fmla="*/ 162657 h 202223"/>
              <a:gd name="connsiteX69" fmla="*/ 2963008 w 3398227"/>
              <a:gd name="connsiteY69" fmla="*/ 171450 h 202223"/>
              <a:gd name="connsiteX70" fmla="*/ 3068515 w 3398227"/>
              <a:gd name="connsiteY70" fmla="*/ 175846 h 202223"/>
              <a:gd name="connsiteX71" fmla="*/ 3108081 w 3398227"/>
              <a:gd name="connsiteY71" fmla="*/ 184638 h 202223"/>
              <a:gd name="connsiteX72" fmla="*/ 3152042 w 3398227"/>
              <a:gd name="connsiteY72" fmla="*/ 167054 h 202223"/>
              <a:gd name="connsiteX73" fmla="*/ 3169627 w 3398227"/>
              <a:gd name="connsiteY73" fmla="*/ 162657 h 202223"/>
              <a:gd name="connsiteX74" fmla="*/ 3182815 w 3398227"/>
              <a:gd name="connsiteY74" fmla="*/ 171450 h 202223"/>
              <a:gd name="connsiteX75" fmla="*/ 3231173 w 3398227"/>
              <a:gd name="connsiteY75" fmla="*/ 167054 h 202223"/>
              <a:gd name="connsiteX76" fmla="*/ 3323492 w 3398227"/>
              <a:gd name="connsiteY76" fmla="*/ 149469 h 202223"/>
              <a:gd name="connsiteX77" fmla="*/ 3332285 w 3398227"/>
              <a:gd name="connsiteY77" fmla="*/ 158261 h 202223"/>
              <a:gd name="connsiteX78" fmla="*/ 3345473 w 3398227"/>
              <a:gd name="connsiteY78" fmla="*/ 162657 h 202223"/>
              <a:gd name="connsiteX79" fmla="*/ 3349869 w 3398227"/>
              <a:gd name="connsiteY79" fmla="*/ 175846 h 202223"/>
              <a:gd name="connsiteX80" fmla="*/ 3398227 w 3398227"/>
              <a:gd name="connsiteY80" fmla="*/ 175846 h 20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98227" h="202223">
                <a:moveTo>
                  <a:pt x="0" y="184638"/>
                </a:moveTo>
                <a:cubicBezTo>
                  <a:pt x="72865" y="179781"/>
                  <a:pt x="134733" y="174855"/>
                  <a:pt x="211015" y="175846"/>
                </a:cubicBezTo>
                <a:cubicBezTo>
                  <a:pt x="275553" y="176684"/>
                  <a:pt x="339969" y="181707"/>
                  <a:pt x="404446" y="184638"/>
                </a:cubicBezTo>
                <a:cubicBezTo>
                  <a:pt x="410308" y="186103"/>
                  <a:pt x="416086" y="187953"/>
                  <a:pt x="422031" y="189034"/>
                </a:cubicBezTo>
                <a:cubicBezTo>
                  <a:pt x="432226" y="190888"/>
                  <a:pt x="442879" y="190453"/>
                  <a:pt x="452804" y="193431"/>
                </a:cubicBezTo>
                <a:cubicBezTo>
                  <a:pt x="457864" y="194949"/>
                  <a:pt x="461596" y="199292"/>
                  <a:pt x="465992" y="202223"/>
                </a:cubicBezTo>
                <a:cubicBezTo>
                  <a:pt x="485042" y="200758"/>
                  <a:pt x="504270" y="200807"/>
                  <a:pt x="523142" y="197827"/>
                </a:cubicBezTo>
                <a:cubicBezTo>
                  <a:pt x="578414" y="189099"/>
                  <a:pt x="528192" y="193185"/>
                  <a:pt x="562708" y="180242"/>
                </a:cubicBezTo>
                <a:cubicBezTo>
                  <a:pt x="569704" y="177619"/>
                  <a:pt x="577362" y="177311"/>
                  <a:pt x="584689" y="175846"/>
                </a:cubicBezTo>
                <a:cubicBezTo>
                  <a:pt x="616927" y="178777"/>
                  <a:pt x="649231" y="181063"/>
                  <a:pt x="681404" y="184638"/>
                </a:cubicBezTo>
                <a:cubicBezTo>
                  <a:pt x="688830" y="185463"/>
                  <a:pt x="695923" y="189427"/>
                  <a:pt x="703385" y="189034"/>
                </a:cubicBezTo>
                <a:cubicBezTo>
                  <a:pt x="724080" y="187945"/>
                  <a:pt x="744416" y="183173"/>
                  <a:pt x="764931" y="180242"/>
                </a:cubicBezTo>
                <a:cubicBezTo>
                  <a:pt x="769327" y="178777"/>
                  <a:pt x="773499" y="175491"/>
                  <a:pt x="778119" y="175846"/>
                </a:cubicBezTo>
                <a:cubicBezTo>
                  <a:pt x="793019" y="176992"/>
                  <a:pt x="807393" y="181884"/>
                  <a:pt x="822081" y="184638"/>
                </a:cubicBezTo>
                <a:cubicBezTo>
                  <a:pt x="830842" y="186281"/>
                  <a:pt x="839666" y="187569"/>
                  <a:pt x="848458" y="189034"/>
                </a:cubicBezTo>
                <a:cubicBezTo>
                  <a:pt x="883627" y="186103"/>
                  <a:pt x="918690" y="181311"/>
                  <a:pt x="953965" y="180242"/>
                </a:cubicBezTo>
                <a:cubicBezTo>
                  <a:pt x="967229" y="179840"/>
                  <a:pt x="980261" y="184638"/>
                  <a:pt x="993531" y="184638"/>
                </a:cubicBezTo>
                <a:cubicBezTo>
                  <a:pt x="1018485" y="184638"/>
                  <a:pt x="1043354" y="181707"/>
                  <a:pt x="1068265" y="180242"/>
                </a:cubicBezTo>
                <a:cubicBezTo>
                  <a:pt x="1143191" y="155269"/>
                  <a:pt x="1016194" y="196281"/>
                  <a:pt x="1261696" y="167054"/>
                </a:cubicBezTo>
                <a:cubicBezTo>
                  <a:pt x="1266298" y="166506"/>
                  <a:pt x="1264873" y="158336"/>
                  <a:pt x="1266092" y="153865"/>
                </a:cubicBezTo>
                <a:cubicBezTo>
                  <a:pt x="1269272" y="142207"/>
                  <a:pt x="1271705" y="130354"/>
                  <a:pt x="1274885" y="118696"/>
                </a:cubicBezTo>
                <a:cubicBezTo>
                  <a:pt x="1276104" y="114225"/>
                  <a:pt x="1276004" y="108784"/>
                  <a:pt x="1279281" y="105507"/>
                </a:cubicBezTo>
                <a:cubicBezTo>
                  <a:pt x="1282557" y="102230"/>
                  <a:pt x="1288073" y="102576"/>
                  <a:pt x="1292469" y="101111"/>
                </a:cubicBezTo>
                <a:cubicBezTo>
                  <a:pt x="1296865" y="79130"/>
                  <a:pt x="1300222" y="56916"/>
                  <a:pt x="1305658" y="35169"/>
                </a:cubicBezTo>
                <a:cubicBezTo>
                  <a:pt x="1307123" y="29307"/>
                  <a:pt x="1307933" y="23241"/>
                  <a:pt x="1310054" y="17584"/>
                </a:cubicBezTo>
                <a:cubicBezTo>
                  <a:pt x="1312355" y="11448"/>
                  <a:pt x="1315915" y="5861"/>
                  <a:pt x="1318846" y="0"/>
                </a:cubicBezTo>
                <a:cubicBezTo>
                  <a:pt x="1329310" y="31389"/>
                  <a:pt x="1322498" y="18666"/>
                  <a:pt x="1336431" y="39565"/>
                </a:cubicBezTo>
                <a:cubicBezTo>
                  <a:pt x="1346022" y="68339"/>
                  <a:pt x="1332701" y="40100"/>
                  <a:pt x="1354015" y="57150"/>
                </a:cubicBezTo>
                <a:cubicBezTo>
                  <a:pt x="1358141" y="60450"/>
                  <a:pt x="1359877" y="65942"/>
                  <a:pt x="1362808" y="70338"/>
                </a:cubicBezTo>
                <a:cubicBezTo>
                  <a:pt x="1364273" y="76200"/>
                  <a:pt x="1366123" y="81978"/>
                  <a:pt x="1367204" y="87923"/>
                </a:cubicBezTo>
                <a:cubicBezTo>
                  <a:pt x="1369058" y="98118"/>
                  <a:pt x="1368623" y="108771"/>
                  <a:pt x="1371600" y="118696"/>
                </a:cubicBezTo>
                <a:cubicBezTo>
                  <a:pt x="1373118" y="123757"/>
                  <a:pt x="1378029" y="127158"/>
                  <a:pt x="1380392" y="131884"/>
                </a:cubicBezTo>
                <a:cubicBezTo>
                  <a:pt x="1385701" y="142501"/>
                  <a:pt x="1383084" y="149863"/>
                  <a:pt x="1393581" y="158261"/>
                </a:cubicBezTo>
                <a:cubicBezTo>
                  <a:pt x="1397199" y="161156"/>
                  <a:pt x="1402373" y="161192"/>
                  <a:pt x="1406769" y="162657"/>
                </a:cubicBezTo>
                <a:cubicBezTo>
                  <a:pt x="1433146" y="159726"/>
                  <a:pt x="1459384" y="154970"/>
                  <a:pt x="1485900" y="153865"/>
                </a:cubicBezTo>
                <a:cubicBezTo>
                  <a:pt x="1494806" y="153494"/>
                  <a:pt x="1503467" y="156906"/>
                  <a:pt x="1512277" y="158261"/>
                </a:cubicBezTo>
                <a:cubicBezTo>
                  <a:pt x="1559895" y="165587"/>
                  <a:pt x="1527304" y="158720"/>
                  <a:pt x="1578219" y="171450"/>
                </a:cubicBezTo>
                <a:cubicBezTo>
                  <a:pt x="1617784" y="169985"/>
                  <a:pt x="1657410" y="169688"/>
                  <a:pt x="1696915" y="167054"/>
                </a:cubicBezTo>
                <a:cubicBezTo>
                  <a:pt x="1701539" y="166746"/>
                  <a:pt x="1705472" y="162503"/>
                  <a:pt x="1710104" y="162657"/>
                </a:cubicBezTo>
                <a:cubicBezTo>
                  <a:pt x="1749756" y="163979"/>
                  <a:pt x="1789235" y="168519"/>
                  <a:pt x="1828800" y="171450"/>
                </a:cubicBezTo>
                <a:cubicBezTo>
                  <a:pt x="1881554" y="169985"/>
                  <a:pt x="1934357" y="169757"/>
                  <a:pt x="1987062" y="167054"/>
                </a:cubicBezTo>
                <a:cubicBezTo>
                  <a:pt x="1991690" y="166817"/>
                  <a:pt x="1996105" y="164729"/>
                  <a:pt x="2000250" y="162657"/>
                </a:cubicBezTo>
                <a:cubicBezTo>
                  <a:pt x="2004976" y="160294"/>
                  <a:pt x="2008852" y="156486"/>
                  <a:pt x="2013439" y="153865"/>
                </a:cubicBezTo>
                <a:cubicBezTo>
                  <a:pt x="2019129" y="150614"/>
                  <a:pt x="2025162" y="148004"/>
                  <a:pt x="2031023" y="145073"/>
                </a:cubicBezTo>
                <a:cubicBezTo>
                  <a:pt x="2036885" y="146538"/>
                  <a:pt x="2043054" y="147089"/>
                  <a:pt x="2048608" y="149469"/>
                </a:cubicBezTo>
                <a:cubicBezTo>
                  <a:pt x="2053464" y="151550"/>
                  <a:pt x="2057070" y="155898"/>
                  <a:pt x="2061796" y="158261"/>
                </a:cubicBezTo>
                <a:cubicBezTo>
                  <a:pt x="2065941" y="160333"/>
                  <a:pt x="2070589" y="161192"/>
                  <a:pt x="2074985" y="162657"/>
                </a:cubicBezTo>
                <a:cubicBezTo>
                  <a:pt x="2091104" y="159726"/>
                  <a:pt x="2107322" y="157298"/>
                  <a:pt x="2123342" y="153865"/>
                </a:cubicBezTo>
                <a:cubicBezTo>
                  <a:pt x="2127873" y="152894"/>
                  <a:pt x="2131916" y="149049"/>
                  <a:pt x="2136531" y="149469"/>
                </a:cubicBezTo>
                <a:cubicBezTo>
                  <a:pt x="2148565" y="150563"/>
                  <a:pt x="2160042" y="155082"/>
                  <a:pt x="2171700" y="158261"/>
                </a:cubicBezTo>
                <a:cubicBezTo>
                  <a:pt x="2176171" y="159480"/>
                  <a:pt x="2180285" y="162126"/>
                  <a:pt x="2184889" y="162657"/>
                </a:cubicBezTo>
                <a:cubicBezTo>
                  <a:pt x="2218497" y="166535"/>
                  <a:pt x="2252296" y="168519"/>
                  <a:pt x="2286000" y="171450"/>
                </a:cubicBezTo>
                <a:cubicBezTo>
                  <a:pt x="2306515" y="169985"/>
                  <a:pt x="2326978" y="167054"/>
                  <a:pt x="2347546" y="167054"/>
                </a:cubicBezTo>
                <a:cubicBezTo>
                  <a:pt x="2367751" y="167054"/>
                  <a:pt x="2375267" y="170433"/>
                  <a:pt x="2391508" y="175846"/>
                </a:cubicBezTo>
                <a:cubicBezTo>
                  <a:pt x="2394439" y="180242"/>
                  <a:pt x="2395022" y="188794"/>
                  <a:pt x="2400300" y="189034"/>
                </a:cubicBezTo>
                <a:cubicBezTo>
                  <a:pt x="2422657" y="190050"/>
                  <a:pt x="2485758" y="180594"/>
                  <a:pt x="2518996" y="175846"/>
                </a:cubicBezTo>
                <a:cubicBezTo>
                  <a:pt x="2520461" y="171450"/>
                  <a:pt x="2521008" y="166631"/>
                  <a:pt x="2523392" y="162657"/>
                </a:cubicBezTo>
                <a:cubicBezTo>
                  <a:pt x="2529426" y="152600"/>
                  <a:pt x="2535001" y="152926"/>
                  <a:pt x="2545373" y="149469"/>
                </a:cubicBezTo>
                <a:cubicBezTo>
                  <a:pt x="2548480" y="154129"/>
                  <a:pt x="2556693" y="168318"/>
                  <a:pt x="2562958" y="171450"/>
                </a:cubicBezTo>
                <a:cubicBezTo>
                  <a:pt x="2568362" y="174152"/>
                  <a:pt x="2574681" y="174381"/>
                  <a:pt x="2580542" y="175846"/>
                </a:cubicBezTo>
                <a:lnTo>
                  <a:pt x="2642089" y="167054"/>
                </a:lnTo>
                <a:cubicBezTo>
                  <a:pt x="2649469" y="165889"/>
                  <a:pt x="2656634" y="161914"/>
                  <a:pt x="2664069" y="162657"/>
                </a:cubicBezTo>
                <a:cubicBezTo>
                  <a:pt x="2686374" y="164887"/>
                  <a:pt x="2708031" y="171450"/>
                  <a:pt x="2730012" y="175846"/>
                </a:cubicBezTo>
                <a:lnTo>
                  <a:pt x="2769577" y="167054"/>
                </a:lnTo>
                <a:cubicBezTo>
                  <a:pt x="2775464" y="165695"/>
                  <a:pt x="2781505" y="164779"/>
                  <a:pt x="2787162" y="162657"/>
                </a:cubicBezTo>
                <a:cubicBezTo>
                  <a:pt x="2793298" y="160356"/>
                  <a:pt x="2798723" y="156446"/>
                  <a:pt x="2804746" y="153865"/>
                </a:cubicBezTo>
                <a:cubicBezTo>
                  <a:pt x="2809005" y="152040"/>
                  <a:pt x="2813539" y="150934"/>
                  <a:pt x="2817935" y="149469"/>
                </a:cubicBezTo>
                <a:cubicBezTo>
                  <a:pt x="2822331" y="152400"/>
                  <a:pt x="2826397" y="155898"/>
                  <a:pt x="2831123" y="158261"/>
                </a:cubicBezTo>
                <a:cubicBezTo>
                  <a:pt x="2835268" y="160333"/>
                  <a:pt x="2839701" y="162196"/>
                  <a:pt x="2844312" y="162657"/>
                </a:cubicBezTo>
                <a:cubicBezTo>
                  <a:pt x="2883789" y="166605"/>
                  <a:pt x="2923443" y="168519"/>
                  <a:pt x="2963008" y="171450"/>
                </a:cubicBezTo>
                <a:cubicBezTo>
                  <a:pt x="2999941" y="208383"/>
                  <a:pt x="2960626" y="175846"/>
                  <a:pt x="3068515" y="175846"/>
                </a:cubicBezTo>
                <a:cubicBezTo>
                  <a:pt x="3082025" y="175846"/>
                  <a:pt x="3094892" y="181707"/>
                  <a:pt x="3108081" y="184638"/>
                </a:cubicBezTo>
                <a:cubicBezTo>
                  <a:pt x="3122735" y="178777"/>
                  <a:pt x="3137179" y="172362"/>
                  <a:pt x="3152042" y="167054"/>
                </a:cubicBezTo>
                <a:cubicBezTo>
                  <a:pt x="3157732" y="165022"/>
                  <a:pt x="3163646" y="161803"/>
                  <a:pt x="3169627" y="162657"/>
                </a:cubicBezTo>
                <a:cubicBezTo>
                  <a:pt x="3174857" y="163404"/>
                  <a:pt x="3178419" y="168519"/>
                  <a:pt x="3182815" y="171450"/>
                </a:cubicBezTo>
                <a:lnTo>
                  <a:pt x="3231173" y="167054"/>
                </a:lnTo>
                <a:cubicBezTo>
                  <a:pt x="3314745" y="161084"/>
                  <a:pt x="3285497" y="177965"/>
                  <a:pt x="3323492" y="149469"/>
                </a:cubicBezTo>
                <a:cubicBezTo>
                  <a:pt x="3326423" y="152400"/>
                  <a:pt x="3328731" y="156129"/>
                  <a:pt x="3332285" y="158261"/>
                </a:cubicBezTo>
                <a:cubicBezTo>
                  <a:pt x="3336258" y="160645"/>
                  <a:pt x="3342197" y="159380"/>
                  <a:pt x="3345473" y="162657"/>
                </a:cubicBezTo>
                <a:cubicBezTo>
                  <a:pt x="3348750" y="165934"/>
                  <a:pt x="3345373" y="174722"/>
                  <a:pt x="3349869" y="175846"/>
                </a:cubicBezTo>
                <a:cubicBezTo>
                  <a:pt x="3365507" y="179756"/>
                  <a:pt x="3382108" y="175846"/>
                  <a:pt x="3398227" y="175846"/>
                </a:cubicBezTo>
              </a:path>
            </a:pathLst>
          </a:custGeom>
          <a:noFill/>
          <a:ln w="19050">
            <a:solidFill>
              <a:srgbClr val="31E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Line 9"/>
          <p:cNvSpPr>
            <a:spLocks noChangeShapeType="1"/>
          </p:cNvSpPr>
          <p:nvPr/>
        </p:nvSpPr>
        <p:spPr bwMode="auto">
          <a:xfrm flipH="1">
            <a:off x="1769611" y="3611247"/>
            <a:ext cx="0" cy="1068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9" name="TextBox 48"/>
          <p:cNvSpPr txBox="1"/>
          <p:nvPr/>
        </p:nvSpPr>
        <p:spPr>
          <a:xfrm>
            <a:off x="-92504" y="3117232"/>
            <a:ext cx="3906129" cy="523220"/>
          </a:xfrm>
          <a:prstGeom prst="rect">
            <a:avLst/>
          </a:prstGeom>
          <a:noFill/>
        </p:spPr>
        <p:txBody>
          <a:bodyPr wrap="square" rtlCol="0">
            <a:spAutoFit/>
          </a:bodyPr>
          <a:lstStyle/>
          <a:p>
            <a:pPr algn="ctr"/>
            <a:r>
              <a:rPr lang="it-IT" sz="1400" b="1" dirty="0" smtClean="0"/>
              <a:t>High S/N ratio: bright fluorophores/isolated molecules</a:t>
            </a:r>
            <a:r>
              <a:rPr lang="it-IT" sz="1400" b="1" dirty="0" smtClean="0"/>
              <a:t>/ slow or fixed molecules</a:t>
            </a:r>
            <a:endParaRPr lang="it-IT" sz="1400" b="1" dirty="0"/>
          </a:p>
        </p:txBody>
      </p:sp>
      <p:pic>
        <p:nvPicPr>
          <p:cNvPr id="41" name="Picture 40"/>
          <p:cNvPicPr>
            <a:picLocks noChangeAspect="1"/>
          </p:cNvPicPr>
          <p:nvPr/>
        </p:nvPicPr>
        <p:blipFill>
          <a:blip r:embed="rId5"/>
          <a:stretch>
            <a:fillRect/>
          </a:stretch>
        </p:blipFill>
        <p:spPr>
          <a:xfrm>
            <a:off x="249767" y="765198"/>
            <a:ext cx="1575368" cy="844397"/>
          </a:xfrm>
          <a:prstGeom prst="rect">
            <a:avLst/>
          </a:prstGeom>
        </p:spPr>
      </p:pic>
      <p:pic>
        <p:nvPicPr>
          <p:cNvPr id="50" name="Picture 49"/>
          <p:cNvPicPr>
            <a:picLocks noChangeAspect="1"/>
          </p:cNvPicPr>
          <p:nvPr/>
        </p:nvPicPr>
        <p:blipFill>
          <a:blip r:embed="rId6"/>
          <a:stretch>
            <a:fillRect/>
          </a:stretch>
        </p:blipFill>
        <p:spPr>
          <a:xfrm>
            <a:off x="1894004" y="766069"/>
            <a:ext cx="2118694" cy="2306061"/>
          </a:xfrm>
          <a:prstGeom prst="rect">
            <a:avLst/>
          </a:prstGeom>
        </p:spPr>
      </p:pic>
      <p:pic>
        <p:nvPicPr>
          <p:cNvPr id="51" name="vlc-record-2016-03-30-13h15m08s-JCB_200803010_V1.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4575" b="6462"/>
          <a:stretch/>
        </p:blipFill>
        <p:spPr>
          <a:xfrm>
            <a:off x="249767" y="1724829"/>
            <a:ext cx="1575369" cy="1357810"/>
          </a:xfrm>
          <a:prstGeom prst="rect">
            <a:avLst/>
          </a:prstGeom>
        </p:spPr>
      </p:pic>
      <p:pic>
        <p:nvPicPr>
          <p:cNvPr id="39" name="Picture 38"/>
          <p:cNvPicPr>
            <a:picLocks noChangeAspect="1"/>
          </p:cNvPicPr>
          <p:nvPr/>
        </p:nvPicPr>
        <p:blipFill>
          <a:blip r:embed="rId8"/>
          <a:stretch>
            <a:fillRect/>
          </a:stretch>
        </p:blipFill>
        <p:spPr>
          <a:xfrm>
            <a:off x="4953000" y="755275"/>
            <a:ext cx="3224006" cy="2299922"/>
          </a:xfrm>
          <a:prstGeom prst="rect">
            <a:avLst/>
          </a:prstGeom>
        </p:spPr>
      </p:pic>
      <p:sp>
        <p:nvSpPr>
          <p:cNvPr id="40" name="TextBox 39"/>
          <p:cNvSpPr txBox="1"/>
          <p:nvPr/>
        </p:nvSpPr>
        <p:spPr>
          <a:xfrm>
            <a:off x="4572000" y="3077422"/>
            <a:ext cx="3906129" cy="523220"/>
          </a:xfrm>
          <a:prstGeom prst="rect">
            <a:avLst/>
          </a:prstGeom>
          <a:noFill/>
        </p:spPr>
        <p:txBody>
          <a:bodyPr wrap="square" rtlCol="0">
            <a:spAutoFit/>
          </a:bodyPr>
          <a:lstStyle/>
          <a:p>
            <a:pPr algn="ctr"/>
            <a:r>
              <a:rPr lang="it-IT" sz="1400" b="1" dirty="0" smtClean="0"/>
              <a:t>Low S/N ratio: dim fluorophores/many molecules/ dynamic molecules</a:t>
            </a:r>
            <a:endParaRPr lang="it-IT" sz="1400" b="1" dirty="0"/>
          </a:p>
        </p:txBody>
      </p:sp>
      <p:grpSp>
        <p:nvGrpSpPr>
          <p:cNvPr id="2" name="Group 1"/>
          <p:cNvGrpSpPr/>
          <p:nvPr/>
        </p:nvGrpSpPr>
        <p:grpSpPr>
          <a:xfrm>
            <a:off x="4421405" y="3380527"/>
            <a:ext cx="3921621" cy="2034795"/>
            <a:chOff x="4421405" y="3380527"/>
            <a:chExt cx="3921621" cy="2034795"/>
          </a:xfrm>
        </p:grpSpPr>
        <p:sp>
          <p:nvSpPr>
            <p:cNvPr id="52" name="Freeform 24"/>
            <p:cNvSpPr>
              <a:spLocks/>
            </p:cNvSpPr>
            <p:nvPr/>
          </p:nvSpPr>
          <p:spPr bwMode="auto">
            <a:xfrm>
              <a:off x="4830800" y="4233253"/>
              <a:ext cx="3505689" cy="395288"/>
            </a:xfrm>
            <a:custGeom>
              <a:avLst/>
              <a:gdLst>
                <a:gd name="T0" fmla="*/ 0 w 2016"/>
                <a:gd name="T1" fmla="*/ 113 h 249"/>
                <a:gd name="T2" fmla="*/ 31 w 2016"/>
                <a:gd name="T3" fmla="*/ 103 h 249"/>
                <a:gd name="T4" fmla="*/ 62 w 2016"/>
                <a:gd name="T5" fmla="*/ 82 h 249"/>
                <a:gd name="T6" fmla="*/ 93 w 2016"/>
                <a:gd name="T7" fmla="*/ 123 h 249"/>
                <a:gd name="T8" fmla="*/ 123 w 2016"/>
                <a:gd name="T9" fmla="*/ 113 h 249"/>
                <a:gd name="T10" fmla="*/ 154 w 2016"/>
                <a:gd name="T11" fmla="*/ 113 h 249"/>
                <a:gd name="T12" fmla="*/ 165 w 2016"/>
                <a:gd name="T13" fmla="*/ 31 h 249"/>
                <a:gd name="T14" fmla="*/ 185 w 2016"/>
                <a:gd name="T15" fmla="*/ 62 h 249"/>
                <a:gd name="T16" fmla="*/ 247 w 2016"/>
                <a:gd name="T17" fmla="*/ 82 h 249"/>
                <a:gd name="T18" fmla="*/ 411 w 2016"/>
                <a:gd name="T19" fmla="*/ 113 h 249"/>
                <a:gd name="T20" fmla="*/ 422 w 2016"/>
                <a:gd name="T21" fmla="*/ 154 h 249"/>
                <a:gd name="T22" fmla="*/ 432 w 2016"/>
                <a:gd name="T23" fmla="*/ 216 h 249"/>
                <a:gd name="T24" fmla="*/ 494 w 2016"/>
                <a:gd name="T25" fmla="*/ 154 h 249"/>
                <a:gd name="T26" fmla="*/ 627 w 2016"/>
                <a:gd name="T27" fmla="*/ 93 h 249"/>
                <a:gd name="T28" fmla="*/ 720 w 2016"/>
                <a:gd name="T29" fmla="*/ 0 h 249"/>
                <a:gd name="T30" fmla="*/ 730 w 2016"/>
                <a:gd name="T31" fmla="*/ 41 h 249"/>
                <a:gd name="T32" fmla="*/ 792 w 2016"/>
                <a:gd name="T33" fmla="*/ 51 h 249"/>
                <a:gd name="T34" fmla="*/ 895 w 2016"/>
                <a:gd name="T35" fmla="*/ 103 h 249"/>
                <a:gd name="T36" fmla="*/ 967 w 2016"/>
                <a:gd name="T37" fmla="*/ 123 h 249"/>
                <a:gd name="T38" fmla="*/ 977 w 2016"/>
                <a:gd name="T39" fmla="*/ 165 h 249"/>
                <a:gd name="T40" fmla="*/ 987 w 2016"/>
                <a:gd name="T41" fmla="*/ 195 h 249"/>
                <a:gd name="T42" fmla="*/ 1018 w 2016"/>
                <a:gd name="T43" fmla="*/ 175 h 249"/>
                <a:gd name="T44" fmla="*/ 1090 w 2016"/>
                <a:gd name="T45" fmla="*/ 123 h 249"/>
                <a:gd name="T46" fmla="*/ 1152 w 2016"/>
                <a:gd name="T47" fmla="*/ 41 h 249"/>
                <a:gd name="T48" fmla="*/ 1162 w 2016"/>
                <a:gd name="T49" fmla="*/ 72 h 249"/>
                <a:gd name="T50" fmla="*/ 1193 w 2016"/>
                <a:gd name="T51" fmla="*/ 82 h 249"/>
                <a:gd name="T52" fmla="*/ 1255 w 2016"/>
                <a:gd name="T53" fmla="*/ 113 h 249"/>
                <a:gd name="T54" fmla="*/ 1378 w 2016"/>
                <a:gd name="T55" fmla="*/ 82 h 249"/>
                <a:gd name="T56" fmla="*/ 1389 w 2016"/>
                <a:gd name="T57" fmla="*/ 41 h 249"/>
                <a:gd name="T58" fmla="*/ 1471 w 2016"/>
                <a:gd name="T59" fmla="*/ 113 h 249"/>
                <a:gd name="T60" fmla="*/ 1615 w 2016"/>
                <a:gd name="T61" fmla="*/ 82 h 249"/>
                <a:gd name="T62" fmla="*/ 1625 w 2016"/>
                <a:gd name="T63" fmla="*/ 31 h 249"/>
                <a:gd name="T64" fmla="*/ 1635 w 2016"/>
                <a:gd name="T65" fmla="*/ 72 h 249"/>
                <a:gd name="T66" fmla="*/ 1666 w 2016"/>
                <a:gd name="T67" fmla="*/ 82 h 249"/>
                <a:gd name="T68" fmla="*/ 1677 w 2016"/>
                <a:gd name="T69" fmla="*/ 123 h 249"/>
                <a:gd name="T70" fmla="*/ 1759 w 2016"/>
                <a:gd name="T71" fmla="*/ 154 h 249"/>
                <a:gd name="T72" fmla="*/ 1769 w 2016"/>
                <a:gd name="T73" fmla="*/ 237 h 249"/>
                <a:gd name="T74" fmla="*/ 1790 w 2016"/>
                <a:gd name="T75" fmla="*/ 175 h 249"/>
                <a:gd name="T76" fmla="*/ 1831 w 2016"/>
                <a:gd name="T77" fmla="*/ 123 h 249"/>
                <a:gd name="T78" fmla="*/ 1975 w 2016"/>
                <a:gd name="T79" fmla="*/ 144 h 249"/>
                <a:gd name="T80" fmla="*/ 2016 w 2016"/>
                <a:gd name="T81" fmla="*/ 123 h 2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16"/>
                <a:gd name="T124" fmla="*/ 0 h 249"/>
                <a:gd name="T125" fmla="*/ 2016 w 2016"/>
                <a:gd name="T126" fmla="*/ 249 h 2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16" h="249">
                  <a:moveTo>
                    <a:pt x="0" y="113"/>
                  </a:moveTo>
                  <a:cubicBezTo>
                    <a:pt x="10" y="110"/>
                    <a:pt x="21" y="108"/>
                    <a:pt x="31" y="103"/>
                  </a:cubicBezTo>
                  <a:cubicBezTo>
                    <a:pt x="42" y="97"/>
                    <a:pt x="50" y="78"/>
                    <a:pt x="62" y="82"/>
                  </a:cubicBezTo>
                  <a:cubicBezTo>
                    <a:pt x="78" y="87"/>
                    <a:pt x="83" y="109"/>
                    <a:pt x="93" y="123"/>
                  </a:cubicBezTo>
                  <a:cubicBezTo>
                    <a:pt x="103" y="120"/>
                    <a:pt x="113" y="109"/>
                    <a:pt x="123" y="113"/>
                  </a:cubicBezTo>
                  <a:cubicBezTo>
                    <a:pt x="158" y="128"/>
                    <a:pt x="133" y="178"/>
                    <a:pt x="154" y="113"/>
                  </a:cubicBezTo>
                  <a:cubicBezTo>
                    <a:pt x="158" y="86"/>
                    <a:pt x="151" y="55"/>
                    <a:pt x="165" y="31"/>
                  </a:cubicBezTo>
                  <a:cubicBezTo>
                    <a:pt x="171" y="20"/>
                    <a:pt x="175" y="56"/>
                    <a:pt x="185" y="62"/>
                  </a:cubicBezTo>
                  <a:cubicBezTo>
                    <a:pt x="203" y="73"/>
                    <a:pt x="247" y="82"/>
                    <a:pt x="247" y="82"/>
                  </a:cubicBezTo>
                  <a:cubicBezTo>
                    <a:pt x="289" y="148"/>
                    <a:pt x="327" y="120"/>
                    <a:pt x="411" y="113"/>
                  </a:cubicBezTo>
                  <a:cubicBezTo>
                    <a:pt x="415" y="127"/>
                    <a:pt x="419" y="140"/>
                    <a:pt x="422" y="154"/>
                  </a:cubicBezTo>
                  <a:cubicBezTo>
                    <a:pt x="426" y="175"/>
                    <a:pt x="411" y="216"/>
                    <a:pt x="432" y="216"/>
                  </a:cubicBezTo>
                  <a:cubicBezTo>
                    <a:pt x="461" y="216"/>
                    <a:pt x="473" y="175"/>
                    <a:pt x="494" y="154"/>
                  </a:cubicBezTo>
                  <a:cubicBezTo>
                    <a:pt x="534" y="114"/>
                    <a:pt x="575" y="106"/>
                    <a:pt x="627" y="93"/>
                  </a:cubicBezTo>
                  <a:cubicBezTo>
                    <a:pt x="728" y="117"/>
                    <a:pt x="709" y="105"/>
                    <a:pt x="720" y="0"/>
                  </a:cubicBezTo>
                  <a:cubicBezTo>
                    <a:pt x="723" y="14"/>
                    <a:pt x="719" y="33"/>
                    <a:pt x="730" y="41"/>
                  </a:cubicBezTo>
                  <a:cubicBezTo>
                    <a:pt x="747" y="53"/>
                    <a:pt x="772" y="46"/>
                    <a:pt x="792" y="51"/>
                  </a:cubicBezTo>
                  <a:cubicBezTo>
                    <a:pt x="830" y="60"/>
                    <a:pt x="859" y="88"/>
                    <a:pt x="895" y="103"/>
                  </a:cubicBezTo>
                  <a:cubicBezTo>
                    <a:pt x="914" y="111"/>
                    <a:pt x="949" y="119"/>
                    <a:pt x="967" y="123"/>
                  </a:cubicBezTo>
                  <a:cubicBezTo>
                    <a:pt x="970" y="137"/>
                    <a:pt x="973" y="151"/>
                    <a:pt x="977" y="165"/>
                  </a:cubicBezTo>
                  <a:cubicBezTo>
                    <a:pt x="980" y="175"/>
                    <a:pt x="977" y="193"/>
                    <a:pt x="987" y="195"/>
                  </a:cubicBezTo>
                  <a:cubicBezTo>
                    <a:pt x="999" y="198"/>
                    <a:pt x="1008" y="182"/>
                    <a:pt x="1018" y="175"/>
                  </a:cubicBezTo>
                  <a:cubicBezTo>
                    <a:pt x="1065" y="104"/>
                    <a:pt x="1035" y="105"/>
                    <a:pt x="1090" y="123"/>
                  </a:cubicBezTo>
                  <a:cubicBezTo>
                    <a:pt x="1137" y="108"/>
                    <a:pt x="1141" y="87"/>
                    <a:pt x="1152" y="41"/>
                  </a:cubicBezTo>
                  <a:cubicBezTo>
                    <a:pt x="1155" y="51"/>
                    <a:pt x="1154" y="64"/>
                    <a:pt x="1162" y="72"/>
                  </a:cubicBezTo>
                  <a:cubicBezTo>
                    <a:pt x="1170" y="80"/>
                    <a:pt x="1183" y="77"/>
                    <a:pt x="1193" y="82"/>
                  </a:cubicBezTo>
                  <a:cubicBezTo>
                    <a:pt x="1273" y="122"/>
                    <a:pt x="1177" y="88"/>
                    <a:pt x="1255" y="113"/>
                  </a:cubicBezTo>
                  <a:cubicBezTo>
                    <a:pt x="1295" y="100"/>
                    <a:pt x="1342" y="104"/>
                    <a:pt x="1378" y="82"/>
                  </a:cubicBezTo>
                  <a:cubicBezTo>
                    <a:pt x="1390" y="75"/>
                    <a:pt x="1385" y="55"/>
                    <a:pt x="1389" y="41"/>
                  </a:cubicBezTo>
                  <a:cubicBezTo>
                    <a:pt x="1425" y="97"/>
                    <a:pt x="1433" y="57"/>
                    <a:pt x="1471" y="113"/>
                  </a:cubicBezTo>
                  <a:cubicBezTo>
                    <a:pt x="1497" y="108"/>
                    <a:pt x="1609" y="87"/>
                    <a:pt x="1615" y="82"/>
                  </a:cubicBezTo>
                  <a:cubicBezTo>
                    <a:pt x="1629" y="72"/>
                    <a:pt x="1622" y="48"/>
                    <a:pt x="1625" y="31"/>
                  </a:cubicBezTo>
                  <a:cubicBezTo>
                    <a:pt x="1628" y="45"/>
                    <a:pt x="1626" y="61"/>
                    <a:pt x="1635" y="72"/>
                  </a:cubicBezTo>
                  <a:cubicBezTo>
                    <a:pt x="1642" y="80"/>
                    <a:pt x="1659" y="74"/>
                    <a:pt x="1666" y="82"/>
                  </a:cubicBezTo>
                  <a:cubicBezTo>
                    <a:pt x="1675" y="93"/>
                    <a:pt x="1673" y="109"/>
                    <a:pt x="1677" y="123"/>
                  </a:cubicBezTo>
                  <a:cubicBezTo>
                    <a:pt x="1730" y="88"/>
                    <a:pt x="1732" y="101"/>
                    <a:pt x="1759" y="154"/>
                  </a:cubicBezTo>
                  <a:cubicBezTo>
                    <a:pt x="1762" y="182"/>
                    <a:pt x="1746" y="221"/>
                    <a:pt x="1769" y="237"/>
                  </a:cubicBezTo>
                  <a:cubicBezTo>
                    <a:pt x="1787" y="249"/>
                    <a:pt x="1783" y="196"/>
                    <a:pt x="1790" y="175"/>
                  </a:cubicBezTo>
                  <a:cubicBezTo>
                    <a:pt x="1804" y="132"/>
                    <a:pt x="1790" y="151"/>
                    <a:pt x="1831" y="123"/>
                  </a:cubicBezTo>
                  <a:cubicBezTo>
                    <a:pt x="1910" y="137"/>
                    <a:pt x="1900" y="158"/>
                    <a:pt x="1975" y="144"/>
                  </a:cubicBezTo>
                  <a:cubicBezTo>
                    <a:pt x="1932" y="80"/>
                    <a:pt x="1971" y="123"/>
                    <a:pt x="2016" y="123"/>
                  </a:cubicBezTo>
                </a:path>
              </a:pathLst>
            </a:custGeom>
            <a:noFill/>
            <a:ln w="19050">
              <a:solidFill>
                <a:srgbClr val="31EF3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Line 5"/>
            <p:cNvSpPr>
              <a:spLocks noChangeShapeType="1"/>
            </p:cNvSpPr>
            <p:nvPr/>
          </p:nvSpPr>
          <p:spPr bwMode="auto">
            <a:xfrm flipH="1" flipV="1">
              <a:off x="4801452" y="3496101"/>
              <a:ext cx="12559" cy="161734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54" name="Line 6"/>
            <p:cNvSpPr>
              <a:spLocks noChangeShapeType="1"/>
            </p:cNvSpPr>
            <p:nvPr/>
          </p:nvSpPr>
          <p:spPr bwMode="auto">
            <a:xfrm flipV="1">
              <a:off x="4815600" y="5113448"/>
              <a:ext cx="352742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55" name="Text Box 11"/>
            <p:cNvSpPr txBox="1">
              <a:spLocks noChangeArrowheads="1"/>
            </p:cNvSpPr>
            <p:nvPr/>
          </p:nvSpPr>
          <p:spPr bwMode="auto">
            <a:xfrm>
              <a:off x="6362979" y="5076768"/>
              <a:ext cx="5661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smtClean="0">
                  <a:latin typeface="+mj-lt"/>
                </a:rPr>
                <a:t>time</a:t>
              </a:r>
              <a:endParaRPr lang="en-US" altLang="en-US" sz="1600" dirty="0">
                <a:latin typeface="+mj-lt"/>
              </a:endParaRPr>
            </a:p>
          </p:txBody>
        </p:sp>
        <p:sp>
          <p:nvSpPr>
            <p:cNvPr id="56" name="Text Box 12"/>
            <p:cNvSpPr txBox="1">
              <a:spLocks noChangeArrowheads="1"/>
            </p:cNvSpPr>
            <p:nvPr/>
          </p:nvSpPr>
          <p:spPr bwMode="auto">
            <a:xfrm rot="16200000">
              <a:off x="3618495" y="4183437"/>
              <a:ext cx="1944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dirty="0" smtClean="0">
                  <a:latin typeface="+mj-lt"/>
                </a:rPr>
                <a:t>Fluorescence</a:t>
              </a:r>
              <a:endParaRPr lang="en-US" altLang="en-US" sz="1600" dirty="0">
                <a:latin typeface="+mj-lt"/>
              </a:endParaRPr>
            </a:p>
          </p:txBody>
        </p:sp>
        <p:sp>
          <p:nvSpPr>
            <p:cNvPr id="57" name="Line 7"/>
            <p:cNvSpPr>
              <a:spLocks noChangeShapeType="1"/>
            </p:cNvSpPr>
            <p:nvPr/>
          </p:nvSpPr>
          <p:spPr bwMode="auto">
            <a:xfrm>
              <a:off x="4792130" y="4419600"/>
              <a:ext cx="3527426"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grpSp>
      <p:sp>
        <p:nvSpPr>
          <p:cNvPr id="58" name="Line 9"/>
          <p:cNvSpPr>
            <a:spLocks noChangeShapeType="1"/>
          </p:cNvSpPr>
          <p:nvPr/>
        </p:nvSpPr>
        <p:spPr bwMode="auto">
          <a:xfrm flipH="1">
            <a:off x="2542756" y="4274048"/>
            <a:ext cx="821189" cy="6698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3" name="TextBox 2"/>
          <p:cNvSpPr txBox="1"/>
          <p:nvPr/>
        </p:nvSpPr>
        <p:spPr>
          <a:xfrm>
            <a:off x="2953350" y="3967996"/>
            <a:ext cx="1094274" cy="307777"/>
          </a:xfrm>
          <a:prstGeom prst="rect">
            <a:avLst/>
          </a:prstGeom>
          <a:noFill/>
        </p:spPr>
        <p:txBody>
          <a:bodyPr wrap="none" rtlCol="0">
            <a:spAutoFit/>
          </a:bodyPr>
          <a:lstStyle/>
          <a:p>
            <a:r>
              <a:rPr lang="it-IT" sz="1400" dirty="0" smtClean="0"/>
              <a:t>Low average</a:t>
            </a:r>
            <a:endParaRPr lang="it-IT" sz="1400" dirty="0"/>
          </a:p>
        </p:txBody>
      </p:sp>
      <p:grpSp>
        <p:nvGrpSpPr>
          <p:cNvPr id="8" name="Group 7"/>
          <p:cNvGrpSpPr/>
          <p:nvPr/>
        </p:nvGrpSpPr>
        <p:grpSpPr>
          <a:xfrm>
            <a:off x="6191695" y="3687808"/>
            <a:ext cx="1948951" cy="747188"/>
            <a:chOff x="6191695" y="3687808"/>
            <a:chExt cx="1948951" cy="747188"/>
          </a:xfrm>
        </p:grpSpPr>
        <p:sp>
          <p:nvSpPr>
            <p:cNvPr id="59" name="Line 9"/>
            <p:cNvSpPr>
              <a:spLocks noChangeShapeType="1"/>
            </p:cNvSpPr>
            <p:nvPr/>
          </p:nvSpPr>
          <p:spPr bwMode="auto">
            <a:xfrm flipH="1">
              <a:off x="6191695" y="3962399"/>
              <a:ext cx="971104" cy="4725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60" name="TextBox 59"/>
            <p:cNvSpPr txBox="1"/>
            <p:nvPr/>
          </p:nvSpPr>
          <p:spPr>
            <a:xfrm>
              <a:off x="7010400" y="3687808"/>
              <a:ext cx="1130246" cy="307777"/>
            </a:xfrm>
            <a:prstGeom prst="rect">
              <a:avLst/>
            </a:prstGeom>
            <a:noFill/>
          </p:spPr>
          <p:txBody>
            <a:bodyPr wrap="none" rtlCol="0">
              <a:spAutoFit/>
            </a:bodyPr>
            <a:lstStyle/>
            <a:p>
              <a:r>
                <a:rPr lang="it-IT" sz="1400" dirty="0" smtClean="0"/>
                <a:t>High average</a:t>
              </a:r>
              <a:endParaRPr lang="it-IT" sz="1400" dirty="0"/>
            </a:p>
          </p:txBody>
        </p:sp>
      </p:grpSp>
      <p:sp>
        <p:nvSpPr>
          <p:cNvPr id="30" name="TextBox 29"/>
          <p:cNvSpPr txBox="1"/>
          <p:nvPr/>
        </p:nvSpPr>
        <p:spPr>
          <a:xfrm>
            <a:off x="304800" y="6107668"/>
            <a:ext cx="8442376" cy="400110"/>
          </a:xfrm>
          <a:prstGeom prst="rect">
            <a:avLst/>
          </a:prstGeom>
          <a:noFill/>
        </p:spPr>
        <p:txBody>
          <a:bodyPr wrap="none" rtlCol="0">
            <a:spAutoFit/>
          </a:bodyPr>
          <a:lstStyle/>
          <a:p>
            <a:r>
              <a:rPr lang="it-IT" sz="2000" dirty="0" smtClean="0"/>
              <a:t>How can we extract quantitative information from this experimental condition?</a:t>
            </a:r>
            <a:endParaRPr lang="it-IT" sz="2000" dirty="0"/>
          </a:p>
        </p:txBody>
      </p:sp>
      <p:sp>
        <p:nvSpPr>
          <p:cNvPr id="31" name="Down Arrow 30"/>
          <p:cNvSpPr/>
          <p:nvPr/>
        </p:nvSpPr>
        <p:spPr>
          <a:xfrm rot="10800000">
            <a:off x="6403753" y="5424421"/>
            <a:ext cx="484632" cy="6295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8740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6"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randombar(horizontal)">
                                      <p:cBhvr>
                                        <p:cTn id="11" dur="500"/>
                                        <p:tgtEl>
                                          <p:spTgt spid="3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randombar(horizontal)">
                                      <p:cBhvr>
                                        <p:cTn id="14" dur="500"/>
                                        <p:tgtEl>
                                          <p:spTgt spid="40"/>
                                        </p:tgtEl>
                                      </p:cBhvr>
                                    </p:animEffect>
                                  </p:childTnLst>
                                </p:cTn>
                              </p:par>
                              <p:par>
                                <p:cTn id="15" presetID="14"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1"/>
                </p:tgtEl>
              </p:cMediaNode>
            </p:video>
          </p:childTnLst>
        </p:cTn>
      </p:par>
    </p:tnLst>
    <p:bldLst>
      <p:bldP spid="40" grpId="0"/>
      <p:bldP spid="30"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flipH="1" flipV="1">
            <a:off x="3048000" y="2116137"/>
            <a:ext cx="12700" cy="23574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5" name="Line 6"/>
          <p:cNvSpPr>
            <a:spLocks noChangeShapeType="1"/>
          </p:cNvSpPr>
          <p:nvPr/>
        </p:nvSpPr>
        <p:spPr bwMode="auto">
          <a:xfrm flipV="1">
            <a:off x="3062287" y="4457700"/>
            <a:ext cx="3559176" cy="158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6" name="Line 7"/>
          <p:cNvSpPr>
            <a:spLocks noChangeShapeType="1"/>
          </p:cNvSpPr>
          <p:nvPr/>
        </p:nvSpPr>
        <p:spPr bwMode="auto">
          <a:xfrm>
            <a:off x="3062287" y="3302000"/>
            <a:ext cx="3527426"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7" name="Freeform 8"/>
          <p:cNvSpPr>
            <a:spLocks/>
          </p:cNvSpPr>
          <p:nvPr/>
        </p:nvSpPr>
        <p:spPr bwMode="auto">
          <a:xfrm rot="10800000" flipH="1">
            <a:off x="3048000" y="3200400"/>
            <a:ext cx="3387726" cy="1260475"/>
          </a:xfrm>
          <a:custGeom>
            <a:avLst/>
            <a:gdLst>
              <a:gd name="T0" fmla="*/ 0 w 1896"/>
              <a:gd name="T1" fmla="*/ 701 h 794"/>
              <a:gd name="T2" fmla="*/ 30 w 1896"/>
              <a:gd name="T3" fmla="*/ 732 h 794"/>
              <a:gd name="T4" fmla="*/ 61 w 1896"/>
              <a:gd name="T5" fmla="*/ 722 h 794"/>
              <a:gd name="T6" fmla="*/ 102 w 1896"/>
              <a:gd name="T7" fmla="*/ 732 h 794"/>
              <a:gd name="T8" fmla="*/ 144 w 1896"/>
              <a:gd name="T9" fmla="*/ 722 h 794"/>
              <a:gd name="T10" fmla="*/ 205 w 1896"/>
              <a:gd name="T11" fmla="*/ 711 h 794"/>
              <a:gd name="T12" fmla="*/ 257 w 1896"/>
              <a:gd name="T13" fmla="*/ 701 h 794"/>
              <a:gd name="T14" fmla="*/ 288 w 1896"/>
              <a:gd name="T15" fmla="*/ 722 h 794"/>
              <a:gd name="T16" fmla="*/ 308 w 1896"/>
              <a:gd name="T17" fmla="*/ 681 h 794"/>
              <a:gd name="T18" fmla="*/ 349 w 1896"/>
              <a:gd name="T19" fmla="*/ 670 h 794"/>
              <a:gd name="T20" fmla="*/ 360 w 1896"/>
              <a:gd name="T21" fmla="*/ 742 h 794"/>
              <a:gd name="T22" fmla="*/ 380 w 1896"/>
              <a:gd name="T23" fmla="*/ 773 h 794"/>
              <a:gd name="T24" fmla="*/ 411 w 1896"/>
              <a:gd name="T25" fmla="*/ 732 h 794"/>
              <a:gd name="T26" fmla="*/ 442 w 1896"/>
              <a:gd name="T27" fmla="*/ 701 h 794"/>
              <a:gd name="T28" fmla="*/ 462 w 1896"/>
              <a:gd name="T29" fmla="*/ 753 h 794"/>
              <a:gd name="T30" fmla="*/ 565 w 1896"/>
              <a:gd name="T31" fmla="*/ 753 h 794"/>
              <a:gd name="T32" fmla="*/ 637 w 1896"/>
              <a:gd name="T33" fmla="*/ 722 h 794"/>
              <a:gd name="T34" fmla="*/ 658 w 1896"/>
              <a:gd name="T35" fmla="*/ 12 h 794"/>
              <a:gd name="T36" fmla="*/ 678 w 1896"/>
              <a:gd name="T37" fmla="*/ 43 h 794"/>
              <a:gd name="T38" fmla="*/ 699 w 1896"/>
              <a:gd name="T39" fmla="*/ 105 h 794"/>
              <a:gd name="T40" fmla="*/ 730 w 1896"/>
              <a:gd name="T41" fmla="*/ 115 h 794"/>
              <a:gd name="T42" fmla="*/ 761 w 1896"/>
              <a:gd name="T43" fmla="*/ 105 h 794"/>
              <a:gd name="T44" fmla="*/ 792 w 1896"/>
              <a:gd name="T45" fmla="*/ 125 h 794"/>
              <a:gd name="T46" fmla="*/ 843 w 1896"/>
              <a:gd name="T47" fmla="*/ 269 h 794"/>
              <a:gd name="T48" fmla="*/ 905 w 1896"/>
              <a:gd name="T49" fmla="*/ 321 h 794"/>
              <a:gd name="T50" fmla="*/ 915 w 1896"/>
              <a:gd name="T51" fmla="*/ 351 h 794"/>
              <a:gd name="T52" fmla="*/ 946 w 1896"/>
              <a:gd name="T53" fmla="*/ 372 h 794"/>
              <a:gd name="T54" fmla="*/ 977 w 1896"/>
              <a:gd name="T55" fmla="*/ 413 h 794"/>
              <a:gd name="T56" fmla="*/ 1008 w 1896"/>
              <a:gd name="T57" fmla="*/ 403 h 794"/>
              <a:gd name="T58" fmla="*/ 1038 w 1896"/>
              <a:gd name="T59" fmla="*/ 413 h 794"/>
              <a:gd name="T60" fmla="*/ 1100 w 1896"/>
              <a:gd name="T61" fmla="*/ 465 h 794"/>
              <a:gd name="T62" fmla="*/ 1162 w 1896"/>
              <a:gd name="T63" fmla="*/ 485 h 794"/>
              <a:gd name="T64" fmla="*/ 1224 w 1896"/>
              <a:gd name="T65" fmla="*/ 526 h 794"/>
              <a:gd name="T66" fmla="*/ 1275 w 1896"/>
              <a:gd name="T67" fmla="*/ 598 h 794"/>
              <a:gd name="T68" fmla="*/ 1296 w 1896"/>
              <a:gd name="T69" fmla="*/ 567 h 794"/>
              <a:gd name="T70" fmla="*/ 1347 w 1896"/>
              <a:gd name="T71" fmla="*/ 650 h 794"/>
              <a:gd name="T72" fmla="*/ 1378 w 1896"/>
              <a:gd name="T73" fmla="*/ 629 h 794"/>
              <a:gd name="T74" fmla="*/ 1398 w 1896"/>
              <a:gd name="T75" fmla="*/ 598 h 794"/>
              <a:gd name="T76" fmla="*/ 1429 w 1896"/>
              <a:gd name="T77" fmla="*/ 619 h 794"/>
              <a:gd name="T78" fmla="*/ 1460 w 1896"/>
              <a:gd name="T79" fmla="*/ 629 h 794"/>
              <a:gd name="T80" fmla="*/ 1512 w 1896"/>
              <a:gd name="T81" fmla="*/ 619 h 794"/>
              <a:gd name="T82" fmla="*/ 1532 w 1896"/>
              <a:gd name="T83" fmla="*/ 650 h 794"/>
              <a:gd name="T84" fmla="*/ 1563 w 1896"/>
              <a:gd name="T85" fmla="*/ 660 h 794"/>
              <a:gd name="T86" fmla="*/ 1594 w 1896"/>
              <a:gd name="T87" fmla="*/ 629 h 794"/>
              <a:gd name="T88" fmla="*/ 1614 w 1896"/>
              <a:gd name="T89" fmla="*/ 660 h 794"/>
              <a:gd name="T90" fmla="*/ 1686 w 1896"/>
              <a:gd name="T91" fmla="*/ 701 h 794"/>
              <a:gd name="T92" fmla="*/ 1758 w 1896"/>
              <a:gd name="T93" fmla="*/ 670 h 794"/>
              <a:gd name="T94" fmla="*/ 1779 w 1896"/>
              <a:gd name="T95" fmla="*/ 701 h 794"/>
              <a:gd name="T96" fmla="*/ 1892 w 1896"/>
              <a:gd name="T97" fmla="*/ 722 h 794"/>
              <a:gd name="T98" fmla="*/ 1892 w 1896"/>
              <a:gd name="T99" fmla="*/ 711 h 7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96"/>
              <a:gd name="T151" fmla="*/ 0 h 794"/>
              <a:gd name="T152" fmla="*/ 1896 w 1896"/>
              <a:gd name="T153" fmla="*/ 794 h 7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96" h="794">
                <a:moveTo>
                  <a:pt x="0" y="701"/>
                </a:moveTo>
                <a:cubicBezTo>
                  <a:pt x="10" y="711"/>
                  <a:pt x="16" y="727"/>
                  <a:pt x="30" y="732"/>
                </a:cubicBezTo>
                <a:cubicBezTo>
                  <a:pt x="40" y="736"/>
                  <a:pt x="50" y="722"/>
                  <a:pt x="61" y="722"/>
                </a:cubicBezTo>
                <a:cubicBezTo>
                  <a:pt x="75" y="722"/>
                  <a:pt x="88" y="729"/>
                  <a:pt x="102" y="732"/>
                </a:cubicBezTo>
                <a:cubicBezTo>
                  <a:pt x="116" y="729"/>
                  <a:pt x="130" y="722"/>
                  <a:pt x="144" y="722"/>
                </a:cubicBezTo>
                <a:cubicBezTo>
                  <a:pt x="206" y="722"/>
                  <a:pt x="141" y="754"/>
                  <a:pt x="205" y="711"/>
                </a:cubicBezTo>
                <a:cubicBezTo>
                  <a:pt x="288" y="767"/>
                  <a:pt x="188" y="714"/>
                  <a:pt x="257" y="701"/>
                </a:cubicBezTo>
                <a:cubicBezTo>
                  <a:pt x="269" y="699"/>
                  <a:pt x="278" y="715"/>
                  <a:pt x="288" y="722"/>
                </a:cubicBezTo>
                <a:cubicBezTo>
                  <a:pt x="295" y="708"/>
                  <a:pt x="293" y="684"/>
                  <a:pt x="308" y="681"/>
                </a:cubicBezTo>
                <a:cubicBezTo>
                  <a:pt x="362" y="669"/>
                  <a:pt x="323" y="775"/>
                  <a:pt x="349" y="670"/>
                </a:cubicBezTo>
                <a:cubicBezTo>
                  <a:pt x="353" y="694"/>
                  <a:pt x="353" y="719"/>
                  <a:pt x="360" y="742"/>
                </a:cubicBezTo>
                <a:cubicBezTo>
                  <a:pt x="364" y="754"/>
                  <a:pt x="368" y="775"/>
                  <a:pt x="380" y="773"/>
                </a:cubicBezTo>
                <a:cubicBezTo>
                  <a:pt x="397" y="770"/>
                  <a:pt x="401" y="746"/>
                  <a:pt x="411" y="732"/>
                </a:cubicBezTo>
                <a:cubicBezTo>
                  <a:pt x="437" y="654"/>
                  <a:pt x="424" y="652"/>
                  <a:pt x="442" y="701"/>
                </a:cubicBezTo>
                <a:cubicBezTo>
                  <a:pt x="448" y="718"/>
                  <a:pt x="455" y="736"/>
                  <a:pt x="462" y="753"/>
                </a:cubicBezTo>
                <a:cubicBezTo>
                  <a:pt x="503" y="712"/>
                  <a:pt x="538" y="670"/>
                  <a:pt x="565" y="753"/>
                </a:cubicBezTo>
                <a:cubicBezTo>
                  <a:pt x="614" y="679"/>
                  <a:pt x="588" y="673"/>
                  <a:pt x="637" y="722"/>
                </a:cubicBezTo>
                <a:cubicBezTo>
                  <a:pt x="707" y="459"/>
                  <a:pt x="621" y="794"/>
                  <a:pt x="658" y="12"/>
                </a:cubicBezTo>
                <a:cubicBezTo>
                  <a:pt x="659" y="0"/>
                  <a:pt x="673" y="32"/>
                  <a:pt x="678" y="43"/>
                </a:cubicBezTo>
                <a:cubicBezTo>
                  <a:pt x="687" y="63"/>
                  <a:pt x="699" y="105"/>
                  <a:pt x="699" y="105"/>
                </a:cubicBezTo>
                <a:cubicBezTo>
                  <a:pt x="720" y="39"/>
                  <a:pt x="695" y="94"/>
                  <a:pt x="730" y="115"/>
                </a:cubicBezTo>
                <a:cubicBezTo>
                  <a:pt x="739" y="121"/>
                  <a:pt x="751" y="108"/>
                  <a:pt x="761" y="105"/>
                </a:cubicBezTo>
                <a:cubicBezTo>
                  <a:pt x="771" y="112"/>
                  <a:pt x="787" y="114"/>
                  <a:pt x="792" y="125"/>
                </a:cubicBezTo>
                <a:cubicBezTo>
                  <a:pt x="821" y="184"/>
                  <a:pt x="766" y="244"/>
                  <a:pt x="843" y="269"/>
                </a:cubicBezTo>
                <a:cubicBezTo>
                  <a:pt x="899" y="378"/>
                  <a:pt x="823" y="255"/>
                  <a:pt x="905" y="321"/>
                </a:cubicBezTo>
                <a:cubicBezTo>
                  <a:pt x="913" y="328"/>
                  <a:pt x="908" y="343"/>
                  <a:pt x="915" y="351"/>
                </a:cubicBezTo>
                <a:cubicBezTo>
                  <a:pt x="923" y="361"/>
                  <a:pt x="937" y="363"/>
                  <a:pt x="946" y="372"/>
                </a:cubicBezTo>
                <a:cubicBezTo>
                  <a:pt x="958" y="384"/>
                  <a:pt x="967" y="399"/>
                  <a:pt x="977" y="413"/>
                </a:cubicBezTo>
                <a:cubicBezTo>
                  <a:pt x="987" y="410"/>
                  <a:pt x="999" y="396"/>
                  <a:pt x="1008" y="403"/>
                </a:cubicBezTo>
                <a:cubicBezTo>
                  <a:pt x="1040" y="427"/>
                  <a:pt x="994" y="481"/>
                  <a:pt x="1038" y="413"/>
                </a:cubicBezTo>
                <a:cubicBezTo>
                  <a:pt x="1067" y="469"/>
                  <a:pt x="1043" y="448"/>
                  <a:pt x="1100" y="465"/>
                </a:cubicBezTo>
                <a:cubicBezTo>
                  <a:pt x="1121" y="471"/>
                  <a:pt x="1162" y="485"/>
                  <a:pt x="1162" y="485"/>
                </a:cubicBezTo>
                <a:cubicBezTo>
                  <a:pt x="1187" y="562"/>
                  <a:pt x="1163" y="557"/>
                  <a:pt x="1224" y="526"/>
                </a:cubicBezTo>
                <a:cubicBezTo>
                  <a:pt x="1229" y="550"/>
                  <a:pt x="1225" y="607"/>
                  <a:pt x="1275" y="598"/>
                </a:cubicBezTo>
                <a:cubicBezTo>
                  <a:pt x="1287" y="596"/>
                  <a:pt x="1289" y="577"/>
                  <a:pt x="1296" y="567"/>
                </a:cubicBezTo>
                <a:cubicBezTo>
                  <a:pt x="1303" y="581"/>
                  <a:pt x="1329" y="644"/>
                  <a:pt x="1347" y="650"/>
                </a:cubicBezTo>
                <a:cubicBezTo>
                  <a:pt x="1359" y="654"/>
                  <a:pt x="1368" y="636"/>
                  <a:pt x="1378" y="629"/>
                </a:cubicBezTo>
                <a:cubicBezTo>
                  <a:pt x="1385" y="619"/>
                  <a:pt x="1386" y="600"/>
                  <a:pt x="1398" y="598"/>
                </a:cubicBezTo>
                <a:cubicBezTo>
                  <a:pt x="1410" y="596"/>
                  <a:pt x="1418" y="613"/>
                  <a:pt x="1429" y="619"/>
                </a:cubicBezTo>
                <a:cubicBezTo>
                  <a:pt x="1439" y="624"/>
                  <a:pt x="1450" y="626"/>
                  <a:pt x="1460" y="629"/>
                </a:cubicBezTo>
                <a:cubicBezTo>
                  <a:pt x="1510" y="702"/>
                  <a:pt x="1448" y="632"/>
                  <a:pt x="1512" y="619"/>
                </a:cubicBezTo>
                <a:cubicBezTo>
                  <a:pt x="1524" y="617"/>
                  <a:pt x="1522" y="642"/>
                  <a:pt x="1532" y="650"/>
                </a:cubicBezTo>
                <a:cubicBezTo>
                  <a:pt x="1540" y="657"/>
                  <a:pt x="1553" y="657"/>
                  <a:pt x="1563" y="660"/>
                </a:cubicBezTo>
                <a:cubicBezTo>
                  <a:pt x="1573" y="650"/>
                  <a:pt x="1579" y="629"/>
                  <a:pt x="1594" y="629"/>
                </a:cubicBezTo>
                <a:cubicBezTo>
                  <a:pt x="1606" y="629"/>
                  <a:pt x="1606" y="651"/>
                  <a:pt x="1614" y="660"/>
                </a:cubicBezTo>
                <a:cubicBezTo>
                  <a:pt x="1646" y="699"/>
                  <a:pt x="1640" y="690"/>
                  <a:pt x="1686" y="701"/>
                </a:cubicBezTo>
                <a:cubicBezTo>
                  <a:pt x="1701" y="691"/>
                  <a:pt x="1737" y="663"/>
                  <a:pt x="1758" y="670"/>
                </a:cubicBezTo>
                <a:cubicBezTo>
                  <a:pt x="1770" y="674"/>
                  <a:pt x="1772" y="691"/>
                  <a:pt x="1779" y="701"/>
                </a:cubicBezTo>
                <a:cubicBezTo>
                  <a:pt x="1840" y="681"/>
                  <a:pt x="1832" y="710"/>
                  <a:pt x="1892" y="722"/>
                </a:cubicBezTo>
                <a:cubicBezTo>
                  <a:pt x="1896" y="723"/>
                  <a:pt x="1892" y="715"/>
                  <a:pt x="1892" y="711"/>
                </a:cubicBezTo>
              </a:path>
            </a:pathLst>
          </a:custGeom>
          <a:noFill/>
          <a:ln w="19050">
            <a:solidFill>
              <a:srgbClr val="31EF3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8" name="Line 9"/>
          <p:cNvSpPr>
            <a:spLocks noChangeShapeType="1"/>
          </p:cNvSpPr>
          <p:nvPr/>
        </p:nvSpPr>
        <p:spPr bwMode="auto">
          <a:xfrm flipH="1">
            <a:off x="4203700" y="2728912"/>
            <a:ext cx="3175" cy="466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9" name="Text Box 10"/>
          <p:cNvSpPr txBox="1">
            <a:spLocks noChangeArrowheads="1"/>
          </p:cNvSpPr>
          <p:nvPr/>
        </p:nvSpPr>
        <p:spPr bwMode="auto">
          <a:xfrm>
            <a:off x="3213100" y="2308225"/>
            <a:ext cx="22476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u="sng" dirty="0">
                <a:latin typeface="+mj-lt"/>
              </a:rPr>
              <a:t>External perturbation</a:t>
            </a:r>
          </a:p>
        </p:txBody>
      </p:sp>
      <p:sp>
        <p:nvSpPr>
          <p:cNvPr id="10" name="Text Box 11"/>
          <p:cNvSpPr txBox="1">
            <a:spLocks noChangeArrowheads="1"/>
          </p:cNvSpPr>
          <p:nvPr/>
        </p:nvSpPr>
        <p:spPr bwMode="auto">
          <a:xfrm>
            <a:off x="4433888" y="4491037"/>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latin typeface="+mj-lt"/>
              </a:rPr>
              <a:t>time</a:t>
            </a:r>
          </a:p>
        </p:txBody>
      </p:sp>
      <p:sp>
        <p:nvSpPr>
          <p:cNvPr id="11" name="Text Box 12"/>
          <p:cNvSpPr txBox="1">
            <a:spLocks noChangeArrowheads="1"/>
          </p:cNvSpPr>
          <p:nvPr/>
        </p:nvSpPr>
        <p:spPr bwMode="auto">
          <a:xfrm rot="16200000">
            <a:off x="1574799" y="3090862"/>
            <a:ext cx="227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smtClean="0">
                <a:latin typeface="+mj-lt"/>
              </a:rPr>
              <a:t>Fluorescence intensity</a:t>
            </a:r>
            <a:endParaRPr lang="en-US" altLang="en-US" dirty="0">
              <a:latin typeface="+mj-lt"/>
            </a:endParaRPr>
          </a:p>
        </p:txBody>
      </p:sp>
      <p:sp>
        <p:nvSpPr>
          <p:cNvPr id="12" name="Line 13"/>
          <p:cNvSpPr>
            <a:spLocks noChangeShapeType="1"/>
          </p:cNvSpPr>
          <p:nvPr/>
        </p:nvSpPr>
        <p:spPr bwMode="auto">
          <a:xfrm flipH="1">
            <a:off x="6435726" y="2661567"/>
            <a:ext cx="0" cy="621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3" name="Text Box 14"/>
          <p:cNvSpPr txBox="1">
            <a:spLocks noChangeArrowheads="1"/>
          </p:cNvSpPr>
          <p:nvPr/>
        </p:nvSpPr>
        <p:spPr bwMode="auto">
          <a:xfrm>
            <a:off x="5688855" y="2308781"/>
            <a:ext cx="1493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smtClean="0">
                <a:latin typeface="+mj-lt"/>
              </a:rPr>
              <a:t>Average </a:t>
            </a:r>
            <a:r>
              <a:rPr lang="en-US" altLang="en-US" dirty="0">
                <a:latin typeface="+mj-lt"/>
              </a:rPr>
              <a:t>value</a:t>
            </a:r>
          </a:p>
        </p:txBody>
      </p:sp>
      <p:sp>
        <p:nvSpPr>
          <p:cNvPr id="14" name="Freeform 24"/>
          <p:cNvSpPr>
            <a:spLocks/>
          </p:cNvSpPr>
          <p:nvPr/>
        </p:nvSpPr>
        <p:spPr bwMode="auto">
          <a:xfrm>
            <a:off x="3142393" y="3116140"/>
            <a:ext cx="3505689" cy="395288"/>
          </a:xfrm>
          <a:custGeom>
            <a:avLst/>
            <a:gdLst>
              <a:gd name="T0" fmla="*/ 0 w 2016"/>
              <a:gd name="T1" fmla="*/ 113 h 249"/>
              <a:gd name="T2" fmla="*/ 31 w 2016"/>
              <a:gd name="T3" fmla="*/ 103 h 249"/>
              <a:gd name="T4" fmla="*/ 62 w 2016"/>
              <a:gd name="T5" fmla="*/ 82 h 249"/>
              <a:gd name="T6" fmla="*/ 93 w 2016"/>
              <a:gd name="T7" fmla="*/ 123 h 249"/>
              <a:gd name="T8" fmla="*/ 123 w 2016"/>
              <a:gd name="T9" fmla="*/ 113 h 249"/>
              <a:gd name="T10" fmla="*/ 154 w 2016"/>
              <a:gd name="T11" fmla="*/ 113 h 249"/>
              <a:gd name="T12" fmla="*/ 165 w 2016"/>
              <a:gd name="T13" fmla="*/ 31 h 249"/>
              <a:gd name="T14" fmla="*/ 185 w 2016"/>
              <a:gd name="T15" fmla="*/ 62 h 249"/>
              <a:gd name="T16" fmla="*/ 247 w 2016"/>
              <a:gd name="T17" fmla="*/ 82 h 249"/>
              <a:gd name="T18" fmla="*/ 411 w 2016"/>
              <a:gd name="T19" fmla="*/ 113 h 249"/>
              <a:gd name="T20" fmla="*/ 422 w 2016"/>
              <a:gd name="T21" fmla="*/ 154 h 249"/>
              <a:gd name="T22" fmla="*/ 432 w 2016"/>
              <a:gd name="T23" fmla="*/ 216 h 249"/>
              <a:gd name="T24" fmla="*/ 494 w 2016"/>
              <a:gd name="T25" fmla="*/ 154 h 249"/>
              <a:gd name="T26" fmla="*/ 627 w 2016"/>
              <a:gd name="T27" fmla="*/ 93 h 249"/>
              <a:gd name="T28" fmla="*/ 720 w 2016"/>
              <a:gd name="T29" fmla="*/ 0 h 249"/>
              <a:gd name="T30" fmla="*/ 730 w 2016"/>
              <a:gd name="T31" fmla="*/ 41 h 249"/>
              <a:gd name="T32" fmla="*/ 792 w 2016"/>
              <a:gd name="T33" fmla="*/ 51 h 249"/>
              <a:gd name="T34" fmla="*/ 895 w 2016"/>
              <a:gd name="T35" fmla="*/ 103 h 249"/>
              <a:gd name="T36" fmla="*/ 967 w 2016"/>
              <a:gd name="T37" fmla="*/ 123 h 249"/>
              <a:gd name="T38" fmla="*/ 977 w 2016"/>
              <a:gd name="T39" fmla="*/ 165 h 249"/>
              <a:gd name="T40" fmla="*/ 987 w 2016"/>
              <a:gd name="T41" fmla="*/ 195 h 249"/>
              <a:gd name="T42" fmla="*/ 1018 w 2016"/>
              <a:gd name="T43" fmla="*/ 175 h 249"/>
              <a:gd name="T44" fmla="*/ 1090 w 2016"/>
              <a:gd name="T45" fmla="*/ 123 h 249"/>
              <a:gd name="T46" fmla="*/ 1152 w 2016"/>
              <a:gd name="T47" fmla="*/ 41 h 249"/>
              <a:gd name="T48" fmla="*/ 1162 w 2016"/>
              <a:gd name="T49" fmla="*/ 72 h 249"/>
              <a:gd name="T50" fmla="*/ 1193 w 2016"/>
              <a:gd name="T51" fmla="*/ 82 h 249"/>
              <a:gd name="T52" fmla="*/ 1255 w 2016"/>
              <a:gd name="T53" fmla="*/ 113 h 249"/>
              <a:gd name="T54" fmla="*/ 1378 w 2016"/>
              <a:gd name="T55" fmla="*/ 82 h 249"/>
              <a:gd name="T56" fmla="*/ 1389 w 2016"/>
              <a:gd name="T57" fmla="*/ 41 h 249"/>
              <a:gd name="T58" fmla="*/ 1471 w 2016"/>
              <a:gd name="T59" fmla="*/ 113 h 249"/>
              <a:gd name="T60" fmla="*/ 1615 w 2016"/>
              <a:gd name="T61" fmla="*/ 82 h 249"/>
              <a:gd name="T62" fmla="*/ 1625 w 2016"/>
              <a:gd name="T63" fmla="*/ 31 h 249"/>
              <a:gd name="T64" fmla="*/ 1635 w 2016"/>
              <a:gd name="T65" fmla="*/ 72 h 249"/>
              <a:gd name="T66" fmla="*/ 1666 w 2016"/>
              <a:gd name="T67" fmla="*/ 82 h 249"/>
              <a:gd name="T68" fmla="*/ 1677 w 2016"/>
              <a:gd name="T69" fmla="*/ 123 h 249"/>
              <a:gd name="T70" fmla="*/ 1759 w 2016"/>
              <a:gd name="T71" fmla="*/ 154 h 249"/>
              <a:gd name="T72" fmla="*/ 1769 w 2016"/>
              <a:gd name="T73" fmla="*/ 237 h 249"/>
              <a:gd name="T74" fmla="*/ 1790 w 2016"/>
              <a:gd name="T75" fmla="*/ 175 h 249"/>
              <a:gd name="T76" fmla="*/ 1831 w 2016"/>
              <a:gd name="T77" fmla="*/ 123 h 249"/>
              <a:gd name="T78" fmla="*/ 1975 w 2016"/>
              <a:gd name="T79" fmla="*/ 144 h 249"/>
              <a:gd name="T80" fmla="*/ 2016 w 2016"/>
              <a:gd name="T81" fmla="*/ 123 h 2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16"/>
              <a:gd name="T124" fmla="*/ 0 h 249"/>
              <a:gd name="T125" fmla="*/ 2016 w 2016"/>
              <a:gd name="T126" fmla="*/ 249 h 2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16" h="249">
                <a:moveTo>
                  <a:pt x="0" y="113"/>
                </a:moveTo>
                <a:cubicBezTo>
                  <a:pt x="10" y="110"/>
                  <a:pt x="21" y="108"/>
                  <a:pt x="31" y="103"/>
                </a:cubicBezTo>
                <a:cubicBezTo>
                  <a:pt x="42" y="97"/>
                  <a:pt x="50" y="78"/>
                  <a:pt x="62" y="82"/>
                </a:cubicBezTo>
                <a:cubicBezTo>
                  <a:pt x="78" y="87"/>
                  <a:pt x="83" y="109"/>
                  <a:pt x="93" y="123"/>
                </a:cubicBezTo>
                <a:cubicBezTo>
                  <a:pt x="103" y="120"/>
                  <a:pt x="113" y="109"/>
                  <a:pt x="123" y="113"/>
                </a:cubicBezTo>
                <a:cubicBezTo>
                  <a:pt x="158" y="128"/>
                  <a:pt x="133" y="178"/>
                  <a:pt x="154" y="113"/>
                </a:cubicBezTo>
                <a:cubicBezTo>
                  <a:pt x="158" y="86"/>
                  <a:pt x="151" y="55"/>
                  <a:pt x="165" y="31"/>
                </a:cubicBezTo>
                <a:cubicBezTo>
                  <a:pt x="171" y="20"/>
                  <a:pt x="175" y="56"/>
                  <a:pt x="185" y="62"/>
                </a:cubicBezTo>
                <a:cubicBezTo>
                  <a:pt x="203" y="73"/>
                  <a:pt x="247" y="82"/>
                  <a:pt x="247" y="82"/>
                </a:cubicBezTo>
                <a:cubicBezTo>
                  <a:pt x="289" y="148"/>
                  <a:pt x="327" y="120"/>
                  <a:pt x="411" y="113"/>
                </a:cubicBezTo>
                <a:cubicBezTo>
                  <a:pt x="415" y="127"/>
                  <a:pt x="419" y="140"/>
                  <a:pt x="422" y="154"/>
                </a:cubicBezTo>
                <a:cubicBezTo>
                  <a:pt x="426" y="175"/>
                  <a:pt x="411" y="216"/>
                  <a:pt x="432" y="216"/>
                </a:cubicBezTo>
                <a:cubicBezTo>
                  <a:pt x="461" y="216"/>
                  <a:pt x="473" y="175"/>
                  <a:pt x="494" y="154"/>
                </a:cubicBezTo>
                <a:cubicBezTo>
                  <a:pt x="534" y="114"/>
                  <a:pt x="575" y="106"/>
                  <a:pt x="627" y="93"/>
                </a:cubicBezTo>
                <a:cubicBezTo>
                  <a:pt x="728" y="117"/>
                  <a:pt x="709" y="105"/>
                  <a:pt x="720" y="0"/>
                </a:cubicBezTo>
                <a:cubicBezTo>
                  <a:pt x="723" y="14"/>
                  <a:pt x="719" y="33"/>
                  <a:pt x="730" y="41"/>
                </a:cubicBezTo>
                <a:cubicBezTo>
                  <a:pt x="747" y="53"/>
                  <a:pt x="772" y="46"/>
                  <a:pt x="792" y="51"/>
                </a:cubicBezTo>
                <a:cubicBezTo>
                  <a:pt x="830" y="60"/>
                  <a:pt x="859" y="88"/>
                  <a:pt x="895" y="103"/>
                </a:cubicBezTo>
                <a:cubicBezTo>
                  <a:pt x="914" y="111"/>
                  <a:pt x="949" y="119"/>
                  <a:pt x="967" y="123"/>
                </a:cubicBezTo>
                <a:cubicBezTo>
                  <a:pt x="970" y="137"/>
                  <a:pt x="973" y="151"/>
                  <a:pt x="977" y="165"/>
                </a:cubicBezTo>
                <a:cubicBezTo>
                  <a:pt x="980" y="175"/>
                  <a:pt x="977" y="193"/>
                  <a:pt x="987" y="195"/>
                </a:cubicBezTo>
                <a:cubicBezTo>
                  <a:pt x="999" y="198"/>
                  <a:pt x="1008" y="182"/>
                  <a:pt x="1018" y="175"/>
                </a:cubicBezTo>
                <a:cubicBezTo>
                  <a:pt x="1065" y="104"/>
                  <a:pt x="1035" y="105"/>
                  <a:pt x="1090" y="123"/>
                </a:cubicBezTo>
                <a:cubicBezTo>
                  <a:pt x="1137" y="108"/>
                  <a:pt x="1141" y="87"/>
                  <a:pt x="1152" y="41"/>
                </a:cubicBezTo>
                <a:cubicBezTo>
                  <a:pt x="1155" y="51"/>
                  <a:pt x="1154" y="64"/>
                  <a:pt x="1162" y="72"/>
                </a:cubicBezTo>
                <a:cubicBezTo>
                  <a:pt x="1170" y="80"/>
                  <a:pt x="1183" y="77"/>
                  <a:pt x="1193" y="82"/>
                </a:cubicBezTo>
                <a:cubicBezTo>
                  <a:pt x="1273" y="122"/>
                  <a:pt x="1177" y="88"/>
                  <a:pt x="1255" y="113"/>
                </a:cubicBezTo>
                <a:cubicBezTo>
                  <a:pt x="1295" y="100"/>
                  <a:pt x="1342" y="104"/>
                  <a:pt x="1378" y="82"/>
                </a:cubicBezTo>
                <a:cubicBezTo>
                  <a:pt x="1390" y="75"/>
                  <a:pt x="1385" y="55"/>
                  <a:pt x="1389" y="41"/>
                </a:cubicBezTo>
                <a:cubicBezTo>
                  <a:pt x="1425" y="97"/>
                  <a:pt x="1433" y="57"/>
                  <a:pt x="1471" y="113"/>
                </a:cubicBezTo>
                <a:cubicBezTo>
                  <a:pt x="1497" y="108"/>
                  <a:pt x="1609" y="87"/>
                  <a:pt x="1615" y="82"/>
                </a:cubicBezTo>
                <a:cubicBezTo>
                  <a:pt x="1629" y="72"/>
                  <a:pt x="1622" y="48"/>
                  <a:pt x="1625" y="31"/>
                </a:cubicBezTo>
                <a:cubicBezTo>
                  <a:pt x="1628" y="45"/>
                  <a:pt x="1626" y="61"/>
                  <a:pt x="1635" y="72"/>
                </a:cubicBezTo>
                <a:cubicBezTo>
                  <a:pt x="1642" y="80"/>
                  <a:pt x="1659" y="74"/>
                  <a:pt x="1666" y="82"/>
                </a:cubicBezTo>
                <a:cubicBezTo>
                  <a:pt x="1675" y="93"/>
                  <a:pt x="1673" y="109"/>
                  <a:pt x="1677" y="123"/>
                </a:cubicBezTo>
                <a:cubicBezTo>
                  <a:pt x="1730" y="88"/>
                  <a:pt x="1732" y="101"/>
                  <a:pt x="1759" y="154"/>
                </a:cubicBezTo>
                <a:cubicBezTo>
                  <a:pt x="1762" y="182"/>
                  <a:pt x="1746" y="221"/>
                  <a:pt x="1769" y="237"/>
                </a:cubicBezTo>
                <a:cubicBezTo>
                  <a:pt x="1787" y="249"/>
                  <a:pt x="1783" y="196"/>
                  <a:pt x="1790" y="175"/>
                </a:cubicBezTo>
                <a:cubicBezTo>
                  <a:pt x="1804" y="132"/>
                  <a:pt x="1790" y="151"/>
                  <a:pt x="1831" y="123"/>
                </a:cubicBezTo>
                <a:cubicBezTo>
                  <a:pt x="1910" y="137"/>
                  <a:pt x="1900" y="158"/>
                  <a:pt x="1975" y="144"/>
                </a:cubicBezTo>
                <a:cubicBezTo>
                  <a:pt x="1932" y="80"/>
                  <a:pt x="1971" y="123"/>
                  <a:pt x="2016" y="123"/>
                </a:cubicBezTo>
              </a:path>
            </a:pathLst>
          </a:custGeom>
          <a:noFill/>
          <a:ln w="19050">
            <a:solidFill>
              <a:srgbClr val="31EF3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Line 9"/>
          <p:cNvSpPr>
            <a:spLocks noChangeShapeType="1"/>
          </p:cNvSpPr>
          <p:nvPr/>
        </p:nvSpPr>
        <p:spPr bwMode="auto">
          <a:xfrm>
            <a:off x="2132014" y="3024190"/>
            <a:ext cx="1297358" cy="1338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6" name="Text Box 10"/>
          <p:cNvSpPr txBox="1">
            <a:spLocks noChangeArrowheads="1"/>
          </p:cNvSpPr>
          <p:nvPr/>
        </p:nvSpPr>
        <p:spPr bwMode="auto">
          <a:xfrm>
            <a:off x="939314" y="2678113"/>
            <a:ext cx="15935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smtClean="0">
                <a:latin typeface="+mj-lt"/>
              </a:rPr>
              <a:t>Intensity fluctuations</a:t>
            </a:r>
            <a:endParaRPr lang="en-US" altLang="en-US" dirty="0">
              <a:latin typeface="+mj-lt"/>
            </a:endParaRPr>
          </a:p>
        </p:txBody>
      </p:sp>
      <p:sp>
        <p:nvSpPr>
          <p:cNvPr id="17" name="Date Placeholder 3"/>
          <p:cNvSpPr txBox="1">
            <a:spLocks/>
          </p:cNvSpPr>
          <p:nvPr/>
        </p:nvSpPr>
        <p:spPr>
          <a:xfrm>
            <a:off x="152400" y="649287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EBFFC2-8F19-41F9-978C-403734B4BB48}" type="datetime1">
              <a:rPr lang="it-IT" smtClean="0"/>
              <a:pPr/>
              <a:t>26/11/2019</a:t>
            </a:fld>
            <a:endParaRPr lang="en-US" dirty="0"/>
          </a:p>
        </p:txBody>
      </p:sp>
      <p:sp>
        <p:nvSpPr>
          <p:cNvPr id="18" name="Slide Number Placeholder 4"/>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7</a:t>
            </a:r>
            <a:endParaRPr lang="en-US" dirty="0"/>
          </a:p>
        </p:txBody>
      </p:sp>
      <p:sp>
        <p:nvSpPr>
          <p:cNvPr id="19"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20" name="TextBox 19"/>
          <p:cNvSpPr txBox="1"/>
          <p:nvPr/>
        </p:nvSpPr>
        <p:spPr>
          <a:xfrm>
            <a:off x="2727365" y="75747"/>
            <a:ext cx="3614003"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dirty="0" smtClean="0"/>
              <a:t>Perturbation-based methods</a:t>
            </a:r>
            <a:endParaRPr lang="en-US" sz="2300" dirty="0"/>
          </a:p>
        </p:txBody>
      </p:sp>
      <p:pic>
        <p:nvPicPr>
          <p:cNvPr id="21" name="Picture 20"/>
          <p:cNvPicPr>
            <a:picLocks noChangeAspect="1"/>
          </p:cNvPicPr>
          <p:nvPr/>
        </p:nvPicPr>
        <p:blipFill>
          <a:blip r:embed="rId2"/>
          <a:stretch>
            <a:fillRect/>
          </a:stretch>
        </p:blipFill>
        <p:spPr>
          <a:xfrm>
            <a:off x="8534400" y="80034"/>
            <a:ext cx="462367" cy="647589"/>
          </a:xfrm>
          <a:prstGeom prst="rect">
            <a:avLst/>
          </a:prstGeom>
        </p:spPr>
      </p:pic>
    </p:spTree>
    <p:extLst>
      <p:ext uri="{BB962C8B-B14F-4D97-AF65-F5344CB8AC3E}">
        <p14:creationId xmlns:p14="http://schemas.microsoft.com/office/powerpoint/2010/main" val="153057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0" nodeType="clickEffect">
                                  <p:stCondLst>
                                    <p:cond delay="0"/>
                                  </p:stCondLst>
                                  <p:childTnLst>
                                    <p:animEffect transition="out" filter="randombar(horizontal)">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0" name="Line 36"/>
          <p:cNvSpPr>
            <a:spLocks noChangeShapeType="1"/>
          </p:cNvSpPr>
          <p:nvPr/>
        </p:nvSpPr>
        <p:spPr bwMode="auto">
          <a:xfrm>
            <a:off x="2362200" y="6084888"/>
            <a:ext cx="4876800" cy="0"/>
          </a:xfrm>
          <a:prstGeom prst="line">
            <a:avLst/>
          </a:prstGeom>
          <a:noFill/>
          <a:ln w="381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3" name="Text Box 39"/>
          <p:cNvSpPr txBox="1">
            <a:spLocks noChangeArrowheads="1"/>
          </p:cNvSpPr>
          <p:nvPr/>
        </p:nvSpPr>
        <p:spPr bwMode="auto">
          <a:xfrm>
            <a:off x="1752600" y="4419600"/>
            <a:ext cx="5084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mj-lt"/>
              </a:rPr>
              <a:t>F(t)</a:t>
            </a:r>
          </a:p>
        </p:txBody>
      </p:sp>
      <p:sp>
        <p:nvSpPr>
          <p:cNvPr id="6184" name="Text Box 40"/>
          <p:cNvSpPr txBox="1">
            <a:spLocks noChangeArrowheads="1"/>
          </p:cNvSpPr>
          <p:nvPr/>
        </p:nvSpPr>
        <p:spPr bwMode="auto">
          <a:xfrm>
            <a:off x="6845300" y="6140450"/>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latin typeface="Arial" pitchFamily="34" charset="0"/>
              </a:rPr>
              <a:t>t</a:t>
            </a:r>
          </a:p>
        </p:txBody>
      </p:sp>
      <p:sp>
        <p:nvSpPr>
          <p:cNvPr id="6185" name="Line 41"/>
          <p:cNvSpPr>
            <a:spLocks noChangeShapeType="1"/>
          </p:cNvSpPr>
          <p:nvPr/>
        </p:nvSpPr>
        <p:spPr bwMode="auto">
          <a:xfrm flipV="1">
            <a:off x="2373313" y="4506913"/>
            <a:ext cx="0" cy="1600200"/>
          </a:xfrm>
          <a:prstGeom prst="line">
            <a:avLst/>
          </a:prstGeom>
          <a:noFill/>
          <a:ln w="381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7" name="Line 43"/>
          <p:cNvSpPr>
            <a:spLocks noChangeShapeType="1"/>
          </p:cNvSpPr>
          <p:nvPr/>
        </p:nvSpPr>
        <p:spPr bwMode="auto">
          <a:xfrm flipV="1">
            <a:off x="2373312" y="5867400"/>
            <a:ext cx="111422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8" name="Text Box 44"/>
          <p:cNvSpPr txBox="1">
            <a:spLocks noChangeArrowheads="1"/>
          </p:cNvSpPr>
          <p:nvPr/>
        </p:nvSpPr>
        <p:spPr bwMode="auto">
          <a:xfrm>
            <a:off x="1752600" y="5638800"/>
            <a:ext cx="6030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latin typeface="+mj-lt"/>
              </a:rPr>
              <a:t>P</a:t>
            </a:r>
            <a:r>
              <a:rPr lang="en-US" altLang="en-US" baseline="-25000">
                <a:solidFill>
                  <a:srgbClr val="FF0000"/>
                </a:solidFill>
                <a:latin typeface="+mj-lt"/>
              </a:rPr>
              <a:t>laser</a:t>
            </a:r>
            <a:endParaRPr lang="en-US" altLang="en-US">
              <a:solidFill>
                <a:srgbClr val="FF0000"/>
              </a:solidFill>
              <a:latin typeface="+mj-lt"/>
            </a:endParaRPr>
          </a:p>
        </p:txBody>
      </p:sp>
      <p:grpSp>
        <p:nvGrpSpPr>
          <p:cNvPr id="6204" name="Group 60"/>
          <p:cNvGrpSpPr>
            <a:grpSpLocks/>
          </p:cNvGrpSpPr>
          <p:nvPr/>
        </p:nvGrpSpPr>
        <p:grpSpPr bwMode="auto">
          <a:xfrm>
            <a:off x="3017838" y="1341438"/>
            <a:ext cx="2849562" cy="2773362"/>
            <a:chOff x="1757" y="845"/>
            <a:chExt cx="1795" cy="1747"/>
          </a:xfrm>
        </p:grpSpPr>
        <p:sp>
          <p:nvSpPr>
            <p:cNvPr id="6147" name="Oval 3"/>
            <p:cNvSpPr>
              <a:spLocks noChangeArrowheads="1"/>
            </p:cNvSpPr>
            <p:nvPr/>
          </p:nvSpPr>
          <p:spPr bwMode="auto">
            <a:xfrm>
              <a:off x="1997" y="98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48" name="Oval 4"/>
            <p:cNvSpPr>
              <a:spLocks noChangeArrowheads="1"/>
            </p:cNvSpPr>
            <p:nvPr/>
          </p:nvSpPr>
          <p:spPr bwMode="auto">
            <a:xfrm>
              <a:off x="2381" y="122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49" name="Oval 5"/>
            <p:cNvSpPr>
              <a:spLocks noChangeArrowheads="1"/>
            </p:cNvSpPr>
            <p:nvPr/>
          </p:nvSpPr>
          <p:spPr bwMode="auto">
            <a:xfrm>
              <a:off x="1853" y="151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50" name="Oval 6"/>
            <p:cNvSpPr>
              <a:spLocks noChangeArrowheads="1"/>
            </p:cNvSpPr>
            <p:nvPr/>
          </p:nvSpPr>
          <p:spPr bwMode="auto">
            <a:xfrm>
              <a:off x="1997" y="175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51" name="Oval 7"/>
            <p:cNvSpPr>
              <a:spLocks noChangeArrowheads="1"/>
            </p:cNvSpPr>
            <p:nvPr/>
          </p:nvSpPr>
          <p:spPr bwMode="auto">
            <a:xfrm>
              <a:off x="1757" y="1901"/>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52" name="Oval 8"/>
            <p:cNvSpPr>
              <a:spLocks noChangeArrowheads="1"/>
            </p:cNvSpPr>
            <p:nvPr/>
          </p:nvSpPr>
          <p:spPr bwMode="auto">
            <a:xfrm>
              <a:off x="2189" y="247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53" name="Oval 9"/>
            <p:cNvSpPr>
              <a:spLocks noChangeArrowheads="1"/>
            </p:cNvSpPr>
            <p:nvPr/>
          </p:nvSpPr>
          <p:spPr bwMode="auto">
            <a:xfrm>
              <a:off x="2189" y="2045"/>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54" name="Oval 10"/>
            <p:cNvSpPr>
              <a:spLocks noChangeArrowheads="1"/>
            </p:cNvSpPr>
            <p:nvPr/>
          </p:nvSpPr>
          <p:spPr bwMode="auto">
            <a:xfrm>
              <a:off x="3149" y="151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55" name="Oval 11"/>
            <p:cNvSpPr>
              <a:spLocks noChangeArrowheads="1"/>
            </p:cNvSpPr>
            <p:nvPr/>
          </p:nvSpPr>
          <p:spPr bwMode="auto">
            <a:xfrm>
              <a:off x="2573" y="199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56" name="Oval 12"/>
            <p:cNvSpPr>
              <a:spLocks noChangeArrowheads="1"/>
            </p:cNvSpPr>
            <p:nvPr/>
          </p:nvSpPr>
          <p:spPr bwMode="auto">
            <a:xfrm>
              <a:off x="2429" y="845"/>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57" name="Oval 13"/>
            <p:cNvSpPr>
              <a:spLocks noChangeArrowheads="1"/>
            </p:cNvSpPr>
            <p:nvPr/>
          </p:nvSpPr>
          <p:spPr bwMode="auto">
            <a:xfrm>
              <a:off x="2381" y="2285"/>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58" name="Oval 14"/>
            <p:cNvSpPr>
              <a:spLocks noChangeArrowheads="1"/>
            </p:cNvSpPr>
            <p:nvPr/>
          </p:nvSpPr>
          <p:spPr bwMode="auto">
            <a:xfrm>
              <a:off x="2669" y="2381"/>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59" name="Oval 15"/>
            <p:cNvSpPr>
              <a:spLocks noChangeArrowheads="1"/>
            </p:cNvSpPr>
            <p:nvPr/>
          </p:nvSpPr>
          <p:spPr bwMode="auto">
            <a:xfrm>
              <a:off x="3149" y="2093"/>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60" name="Oval 16"/>
            <p:cNvSpPr>
              <a:spLocks noChangeArrowheads="1"/>
            </p:cNvSpPr>
            <p:nvPr/>
          </p:nvSpPr>
          <p:spPr bwMode="auto">
            <a:xfrm>
              <a:off x="2813" y="194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61" name="Oval 17"/>
            <p:cNvSpPr>
              <a:spLocks noChangeArrowheads="1"/>
            </p:cNvSpPr>
            <p:nvPr/>
          </p:nvSpPr>
          <p:spPr bwMode="auto">
            <a:xfrm>
              <a:off x="2477" y="146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62" name="Oval 18"/>
            <p:cNvSpPr>
              <a:spLocks noChangeArrowheads="1"/>
            </p:cNvSpPr>
            <p:nvPr/>
          </p:nvSpPr>
          <p:spPr bwMode="auto">
            <a:xfrm>
              <a:off x="3341" y="2381"/>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63" name="Oval 19"/>
            <p:cNvSpPr>
              <a:spLocks noChangeArrowheads="1"/>
            </p:cNvSpPr>
            <p:nvPr/>
          </p:nvSpPr>
          <p:spPr bwMode="auto">
            <a:xfrm>
              <a:off x="2717" y="1133"/>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64" name="Oval 20"/>
            <p:cNvSpPr>
              <a:spLocks noChangeArrowheads="1"/>
            </p:cNvSpPr>
            <p:nvPr/>
          </p:nvSpPr>
          <p:spPr bwMode="auto">
            <a:xfrm>
              <a:off x="3389" y="127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65" name="Oval 21"/>
            <p:cNvSpPr>
              <a:spLocks noChangeArrowheads="1"/>
            </p:cNvSpPr>
            <p:nvPr/>
          </p:nvSpPr>
          <p:spPr bwMode="auto">
            <a:xfrm>
              <a:off x="2573" y="170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66" name="Oval 22"/>
            <p:cNvSpPr>
              <a:spLocks noChangeArrowheads="1"/>
            </p:cNvSpPr>
            <p:nvPr/>
          </p:nvSpPr>
          <p:spPr bwMode="auto">
            <a:xfrm>
              <a:off x="2909" y="175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67" name="Oval 23"/>
            <p:cNvSpPr>
              <a:spLocks noChangeArrowheads="1"/>
            </p:cNvSpPr>
            <p:nvPr/>
          </p:nvSpPr>
          <p:spPr bwMode="auto">
            <a:xfrm>
              <a:off x="3437" y="1565"/>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68" name="Oval 24"/>
            <p:cNvSpPr>
              <a:spLocks noChangeArrowheads="1"/>
            </p:cNvSpPr>
            <p:nvPr/>
          </p:nvSpPr>
          <p:spPr bwMode="auto">
            <a:xfrm>
              <a:off x="3293" y="1853"/>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69" name="Oval 25"/>
            <p:cNvSpPr>
              <a:spLocks noChangeArrowheads="1"/>
            </p:cNvSpPr>
            <p:nvPr/>
          </p:nvSpPr>
          <p:spPr bwMode="auto">
            <a:xfrm>
              <a:off x="2909" y="223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70" name="Oval 26"/>
            <p:cNvSpPr>
              <a:spLocks noChangeArrowheads="1"/>
            </p:cNvSpPr>
            <p:nvPr/>
          </p:nvSpPr>
          <p:spPr bwMode="auto">
            <a:xfrm>
              <a:off x="2765" y="146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71" name="Oval 27"/>
            <p:cNvSpPr>
              <a:spLocks noChangeArrowheads="1"/>
            </p:cNvSpPr>
            <p:nvPr/>
          </p:nvSpPr>
          <p:spPr bwMode="auto">
            <a:xfrm>
              <a:off x="2813" y="893"/>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72" name="Oval 28"/>
            <p:cNvSpPr>
              <a:spLocks noChangeArrowheads="1"/>
            </p:cNvSpPr>
            <p:nvPr/>
          </p:nvSpPr>
          <p:spPr bwMode="auto">
            <a:xfrm>
              <a:off x="3197" y="98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73" name="Oval 29"/>
            <p:cNvSpPr>
              <a:spLocks noChangeArrowheads="1"/>
            </p:cNvSpPr>
            <p:nvPr/>
          </p:nvSpPr>
          <p:spPr bwMode="auto">
            <a:xfrm>
              <a:off x="3005" y="127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74" name="Oval 30"/>
            <p:cNvSpPr>
              <a:spLocks noChangeArrowheads="1"/>
            </p:cNvSpPr>
            <p:nvPr/>
          </p:nvSpPr>
          <p:spPr bwMode="auto">
            <a:xfrm>
              <a:off x="2093" y="122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75" name="Oval 31"/>
            <p:cNvSpPr>
              <a:spLocks noChangeArrowheads="1"/>
            </p:cNvSpPr>
            <p:nvPr/>
          </p:nvSpPr>
          <p:spPr bwMode="auto">
            <a:xfrm>
              <a:off x="2141" y="151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76" name="Oval 32"/>
            <p:cNvSpPr>
              <a:spLocks noChangeArrowheads="1"/>
            </p:cNvSpPr>
            <p:nvPr/>
          </p:nvSpPr>
          <p:spPr bwMode="auto">
            <a:xfrm>
              <a:off x="1949" y="2141"/>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77" name="Oval 33"/>
            <p:cNvSpPr>
              <a:spLocks noChangeArrowheads="1"/>
            </p:cNvSpPr>
            <p:nvPr/>
          </p:nvSpPr>
          <p:spPr bwMode="auto">
            <a:xfrm>
              <a:off x="2333" y="1805"/>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6194" name="Line 50"/>
            <p:cNvSpPr>
              <a:spLocks noChangeShapeType="1"/>
            </p:cNvSpPr>
            <p:nvPr/>
          </p:nvSpPr>
          <p:spPr bwMode="auto">
            <a:xfrm>
              <a:off x="1940" y="953"/>
              <a:ext cx="240" cy="1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5" name="Line 51"/>
            <p:cNvSpPr>
              <a:spLocks noChangeShapeType="1"/>
            </p:cNvSpPr>
            <p:nvPr/>
          </p:nvSpPr>
          <p:spPr bwMode="auto">
            <a:xfrm flipV="1">
              <a:off x="3255" y="1805"/>
              <a:ext cx="192" cy="1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6" name="Line 52"/>
            <p:cNvSpPr>
              <a:spLocks noChangeShapeType="1"/>
            </p:cNvSpPr>
            <p:nvPr/>
          </p:nvSpPr>
          <p:spPr bwMode="auto">
            <a:xfrm>
              <a:off x="1913" y="1817"/>
              <a:ext cx="28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7" name="Line 53"/>
            <p:cNvSpPr>
              <a:spLocks noChangeShapeType="1"/>
            </p:cNvSpPr>
            <p:nvPr/>
          </p:nvSpPr>
          <p:spPr bwMode="auto">
            <a:xfrm flipV="1">
              <a:off x="2873" y="1871"/>
              <a:ext cx="0" cy="28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0" name="Line 56"/>
            <p:cNvSpPr>
              <a:spLocks noChangeShapeType="1"/>
            </p:cNvSpPr>
            <p:nvPr/>
          </p:nvSpPr>
          <p:spPr bwMode="auto">
            <a:xfrm flipV="1">
              <a:off x="3154" y="946"/>
              <a:ext cx="192" cy="1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2" name="Line 58"/>
            <p:cNvSpPr>
              <a:spLocks noChangeShapeType="1"/>
            </p:cNvSpPr>
            <p:nvPr/>
          </p:nvSpPr>
          <p:spPr bwMode="auto">
            <a:xfrm>
              <a:off x="2702" y="1426"/>
              <a:ext cx="240" cy="1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205" name="Group 61"/>
          <p:cNvGrpSpPr>
            <a:grpSpLocks/>
          </p:cNvGrpSpPr>
          <p:nvPr/>
        </p:nvGrpSpPr>
        <p:grpSpPr bwMode="auto">
          <a:xfrm>
            <a:off x="3994150" y="1981200"/>
            <a:ext cx="654050" cy="777875"/>
            <a:chOff x="2372" y="1248"/>
            <a:chExt cx="412" cy="490"/>
          </a:xfrm>
        </p:grpSpPr>
        <p:sp>
          <p:nvSpPr>
            <p:cNvPr id="6199" name="Text Box 55"/>
            <p:cNvSpPr txBox="1">
              <a:spLocks noChangeArrowheads="1"/>
            </p:cNvSpPr>
            <p:nvPr/>
          </p:nvSpPr>
          <p:spPr bwMode="auto">
            <a:xfrm>
              <a:off x="2575" y="1488"/>
              <a:ext cx="20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Arial" pitchFamily="34" charset="0"/>
                </a:rPr>
                <a:t>+</a:t>
              </a:r>
            </a:p>
          </p:txBody>
        </p:sp>
        <p:sp>
          <p:nvSpPr>
            <p:cNvPr id="6198" name="AutoShape 54"/>
            <p:cNvSpPr>
              <a:spLocks noChangeArrowheads="1"/>
            </p:cNvSpPr>
            <p:nvPr/>
          </p:nvSpPr>
          <p:spPr bwMode="auto">
            <a:xfrm rot="-1683787">
              <a:off x="2372" y="1248"/>
              <a:ext cx="192" cy="400"/>
            </a:xfrm>
            <a:prstGeom prst="lightningBol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07" name="Group 63"/>
          <p:cNvGrpSpPr>
            <a:grpSpLocks/>
          </p:cNvGrpSpPr>
          <p:nvPr/>
        </p:nvGrpSpPr>
        <p:grpSpPr bwMode="auto">
          <a:xfrm>
            <a:off x="1143000" y="1524000"/>
            <a:ext cx="2362200" cy="838200"/>
            <a:chOff x="576" y="960"/>
            <a:chExt cx="1488" cy="528"/>
          </a:xfrm>
        </p:grpSpPr>
        <p:sp>
          <p:nvSpPr>
            <p:cNvPr id="6208" name="Line 64"/>
            <p:cNvSpPr>
              <a:spLocks noChangeShapeType="1"/>
            </p:cNvSpPr>
            <p:nvPr/>
          </p:nvSpPr>
          <p:spPr bwMode="auto">
            <a:xfrm>
              <a:off x="1221" y="1191"/>
              <a:ext cx="843" cy="1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9" name="Line 65"/>
            <p:cNvSpPr>
              <a:spLocks noChangeShapeType="1"/>
            </p:cNvSpPr>
            <p:nvPr/>
          </p:nvSpPr>
          <p:spPr bwMode="auto">
            <a:xfrm>
              <a:off x="1221" y="1191"/>
              <a:ext cx="555" cy="2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10" name="Text Box 66"/>
            <p:cNvSpPr txBox="1">
              <a:spLocks noChangeArrowheads="1"/>
            </p:cNvSpPr>
            <p:nvPr/>
          </p:nvSpPr>
          <p:spPr bwMode="auto">
            <a:xfrm>
              <a:off x="576" y="960"/>
              <a:ext cx="64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a:latin typeface="+mj-lt"/>
                </a:rPr>
                <a:t>fluorescent</a:t>
              </a:r>
            </a:p>
            <a:p>
              <a:r>
                <a:rPr lang="en-US" altLang="en-US" sz="1400" b="1" dirty="0">
                  <a:latin typeface="+mj-lt"/>
                </a:rPr>
                <a:t>molecules</a:t>
              </a:r>
            </a:p>
          </p:txBody>
        </p:sp>
      </p:grpSp>
      <p:sp>
        <p:nvSpPr>
          <p:cNvPr id="2" name="Date Placeholder 1"/>
          <p:cNvSpPr>
            <a:spLocks noGrp="1"/>
          </p:cNvSpPr>
          <p:nvPr>
            <p:ph type="dt" sz="half" idx="10"/>
          </p:nvPr>
        </p:nvSpPr>
        <p:spPr>
          <a:xfrm>
            <a:off x="0" y="6492875"/>
            <a:ext cx="2133600" cy="365125"/>
          </a:xfrm>
        </p:spPr>
        <p:txBody>
          <a:bodyPr/>
          <a:lstStyle/>
          <a:p>
            <a:fld id="{0AC791F1-5641-495A-8893-3E8FC062DC22}" type="datetime1">
              <a:rPr lang="en-US" smtClean="0"/>
              <a:t>11/26/2019</a:t>
            </a:fld>
            <a:endParaRPr lang="en-US"/>
          </a:p>
        </p:txBody>
      </p:sp>
      <p:sp>
        <p:nvSpPr>
          <p:cNvPr id="3" name="Slide Number Placeholder 2"/>
          <p:cNvSpPr>
            <a:spLocks noGrp="1"/>
          </p:cNvSpPr>
          <p:nvPr>
            <p:ph type="sldNum" sz="quarter" idx="12"/>
          </p:nvPr>
        </p:nvSpPr>
        <p:spPr>
          <a:xfrm>
            <a:off x="7010400" y="6492874"/>
            <a:ext cx="2133600" cy="365125"/>
          </a:xfrm>
        </p:spPr>
        <p:txBody>
          <a:bodyPr/>
          <a:lstStyle/>
          <a:p>
            <a:r>
              <a:rPr lang="en-US" dirty="0" smtClean="0"/>
              <a:t>9</a:t>
            </a:r>
            <a:endParaRPr lang="en-US" dirty="0"/>
          </a:p>
        </p:txBody>
      </p:sp>
      <p:sp>
        <p:nvSpPr>
          <p:cNvPr id="4" name="Rectangle 3"/>
          <p:cNvSpPr/>
          <p:nvPr/>
        </p:nvSpPr>
        <p:spPr>
          <a:xfrm>
            <a:off x="2941638" y="1312332"/>
            <a:ext cx="3230562" cy="285376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
          <p:cNvSpPr txBox="1">
            <a:spLocks noChangeArrowheads="1"/>
          </p:cNvSpPr>
          <p:nvPr/>
        </p:nvSpPr>
        <p:spPr bwMode="auto">
          <a:xfrm>
            <a:off x="1025525" y="129070"/>
            <a:ext cx="7062788" cy="584775"/>
          </a:xfrm>
          <a:prstGeom prst="rect">
            <a:avLst/>
          </a:prstGeom>
          <a:no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smtClean="0">
                <a:latin typeface="+mj-lt"/>
              </a:rPr>
              <a:t>FRAP: molecular interpretation</a:t>
            </a:r>
            <a:endParaRPr lang="en-US" altLang="en-US" sz="3200" dirty="0">
              <a:latin typeface="+mj-lt"/>
            </a:endParaRPr>
          </a:p>
        </p:txBody>
      </p:sp>
      <p:sp>
        <p:nvSpPr>
          <p:cNvPr id="66"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67" name="Slide Number Placeholder 4"/>
          <p:cNvSpPr txBox="1">
            <a:spLocks/>
          </p:cNvSpPr>
          <p:nvPr/>
        </p:nvSpPr>
        <p:spPr>
          <a:xfrm>
            <a:off x="7437208" y="10886"/>
            <a:ext cx="155439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@SNS</a:t>
            </a:r>
            <a:endParaRPr lang="en-GB" dirty="0"/>
          </a:p>
        </p:txBody>
      </p:sp>
      <p:sp>
        <p:nvSpPr>
          <p:cNvPr id="68" name="Freeform 8"/>
          <p:cNvSpPr>
            <a:spLocks/>
          </p:cNvSpPr>
          <p:nvPr/>
        </p:nvSpPr>
        <p:spPr bwMode="auto">
          <a:xfrm rot="10800000" flipH="1">
            <a:off x="2384427" y="4844017"/>
            <a:ext cx="3387725" cy="1217057"/>
          </a:xfrm>
          <a:custGeom>
            <a:avLst/>
            <a:gdLst>
              <a:gd name="T0" fmla="*/ 0 w 1896"/>
              <a:gd name="T1" fmla="*/ 701 h 794"/>
              <a:gd name="T2" fmla="*/ 30 w 1896"/>
              <a:gd name="T3" fmla="*/ 732 h 794"/>
              <a:gd name="T4" fmla="*/ 61 w 1896"/>
              <a:gd name="T5" fmla="*/ 722 h 794"/>
              <a:gd name="T6" fmla="*/ 102 w 1896"/>
              <a:gd name="T7" fmla="*/ 732 h 794"/>
              <a:gd name="T8" fmla="*/ 144 w 1896"/>
              <a:gd name="T9" fmla="*/ 722 h 794"/>
              <a:gd name="T10" fmla="*/ 205 w 1896"/>
              <a:gd name="T11" fmla="*/ 711 h 794"/>
              <a:gd name="T12" fmla="*/ 257 w 1896"/>
              <a:gd name="T13" fmla="*/ 701 h 794"/>
              <a:gd name="T14" fmla="*/ 288 w 1896"/>
              <a:gd name="T15" fmla="*/ 722 h 794"/>
              <a:gd name="T16" fmla="*/ 308 w 1896"/>
              <a:gd name="T17" fmla="*/ 681 h 794"/>
              <a:gd name="T18" fmla="*/ 349 w 1896"/>
              <a:gd name="T19" fmla="*/ 670 h 794"/>
              <a:gd name="T20" fmla="*/ 360 w 1896"/>
              <a:gd name="T21" fmla="*/ 742 h 794"/>
              <a:gd name="T22" fmla="*/ 380 w 1896"/>
              <a:gd name="T23" fmla="*/ 773 h 794"/>
              <a:gd name="T24" fmla="*/ 411 w 1896"/>
              <a:gd name="T25" fmla="*/ 732 h 794"/>
              <a:gd name="T26" fmla="*/ 442 w 1896"/>
              <a:gd name="T27" fmla="*/ 701 h 794"/>
              <a:gd name="T28" fmla="*/ 462 w 1896"/>
              <a:gd name="T29" fmla="*/ 753 h 794"/>
              <a:gd name="T30" fmla="*/ 565 w 1896"/>
              <a:gd name="T31" fmla="*/ 753 h 794"/>
              <a:gd name="T32" fmla="*/ 637 w 1896"/>
              <a:gd name="T33" fmla="*/ 722 h 794"/>
              <a:gd name="T34" fmla="*/ 658 w 1896"/>
              <a:gd name="T35" fmla="*/ 12 h 794"/>
              <a:gd name="T36" fmla="*/ 678 w 1896"/>
              <a:gd name="T37" fmla="*/ 43 h 794"/>
              <a:gd name="T38" fmla="*/ 699 w 1896"/>
              <a:gd name="T39" fmla="*/ 105 h 794"/>
              <a:gd name="T40" fmla="*/ 730 w 1896"/>
              <a:gd name="T41" fmla="*/ 115 h 794"/>
              <a:gd name="T42" fmla="*/ 761 w 1896"/>
              <a:gd name="T43" fmla="*/ 105 h 794"/>
              <a:gd name="T44" fmla="*/ 792 w 1896"/>
              <a:gd name="T45" fmla="*/ 125 h 794"/>
              <a:gd name="T46" fmla="*/ 843 w 1896"/>
              <a:gd name="T47" fmla="*/ 269 h 794"/>
              <a:gd name="T48" fmla="*/ 905 w 1896"/>
              <a:gd name="T49" fmla="*/ 321 h 794"/>
              <a:gd name="T50" fmla="*/ 915 w 1896"/>
              <a:gd name="T51" fmla="*/ 351 h 794"/>
              <a:gd name="T52" fmla="*/ 946 w 1896"/>
              <a:gd name="T53" fmla="*/ 372 h 794"/>
              <a:gd name="T54" fmla="*/ 977 w 1896"/>
              <a:gd name="T55" fmla="*/ 413 h 794"/>
              <a:gd name="T56" fmla="*/ 1008 w 1896"/>
              <a:gd name="T57" fmla="*/ 403 h 794"/>
              <a:gd name="T58" fmla="*/ 1038 w 1896"/>
              <a:gd name="T59" fmla="*/ 413 h 794"/>
              <a:gd name="T60" fmla="*/ 1100 w 1896"/>
              <a:gd name="T61" fmla="*/ 465 h 794"/>
              <a:gd name="T62" fmla="*/ 1162 w 1896"/>
              <a:gd name="T63" fmla="*/ 485 h 794"/>
              <a:gd name="T64" fmla="*/ 1224 w 1896"/>
              <a:gd name="T65" fmla="*/ 526 h 794"/>
              <a:gd name="T66" fmla="*/ 1275 w 1896"/>
              <a:gd name="T67" fmla="*/ 598 h 794"/>
              <a:gd name="T68" fmla="*/ 1296 w 1896"/>
              <a:gd name="T69" fmla="*/ 567 h 794"/>
              <a:gd name="T70" fmla="*/ 1347 w 1896"/>
              <a:gd name="T71" fmla="*/ 650 h 794"/>
              <a:gd name="T72" fmla="*/ 1378 w 1896"/>
              <a:gd name="T73" fmla="*/ 629 h 794"/>
              <a:gd name="T74" fmla="*/ 1398 w 1896"/>
              <a:gd name="T75" fmla="*/ 598 h 794"/>
              <a:gd name="T76" fmla="*/ 1429 w 1896"/>
              <a:gd name="T77" fmla="*/ 619 h 794"/>
              <a:gd name="T78" fmla="*/ 1460 w 1896"/>
              <a:gd name="T79" fmla="*/ 629 h 794"/>
              <a:gd name="T80" fmla="*/ 1512 w 1896"/>
              <a:gd name="T81" fmla="*/ 619 h 794"/>
              <a:gd name="T82" fmla="*/ 1532 w 1896"/>
              <a:gd name="T83" fmla="*/ 650 h 794"/>
              <a:gd name="T84" fmla="*/ 1563 w 1896"/>
              <a:gd name="T85" fmla="*/ 660 h 794"/>
              <a:gd name="T86" fmla="*/ 1594 w 1896"/>
              <a:gd name="T87" fmla="*/ 629 h 794"/>
              <a:gd name="T88" fmla="*/ 1614 w 1896"/>
              <a:gd name="T89" fmla="*/ 660 h 794"/>
              <a:gd name="T90" fmla="*/ 1686 w 1896"/>
              <a:gd name="T91" fmla="*/ 701 h 794"/>
              <a:gd name="T92" fmla="*/ 1758 w 1896"/>
              <a:gd name="T93" fmla="*/ 670 h 794"/>
              <a:gd name="T94" fmla="*/ 1779 w 1896"/>
              <a:gd name="T95" fmla="*/ 701 h 794"/>
              <a:gd name="T96" fmla="*/ 1892 w 1896"/>
              <a:gd name="T97" fmla="*/ 722 h 794"/>
              <a:gd name="T98" fmla="*/ 1892 w 1896"/>
              <a:gd name="T99" fmla="*/ 711 h 7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96"/>
              <a:gd name="T151" fmla="*/ 0 h 794"/>
              <a:gd name="T152" fmla="*/ 1896 w 1896"/>
              <a:gd name="T153" fmla="*/ 794 h 7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96" h="794">
                <a:moveTo>
                  <a:pt x="0" y="701"/>
                </a:moveTo>
                <a:cubicBezTo>
                  <a:pt x="10" y="711"/>
                  <a:pt x="16" y="727"/>
                  <a:pt x="30" y="732"/>
                </a:cubicBezTo>
                <a:cubicBezTo>
                  <a:pt x="40" y="736"/>
                  <a:pt x="50" y="722"/>
                  <a:pt x="61" y="722"/>
                </a:cubicBezTo>
                <a:cubicBezTo>
                  <a:pt x="75" y="722"/>
                  <a:pt x="88" y="729"/>
                  <a:pt x="102" y="732"/>
                </a:cubicBezTo>
                <a:cubicBezTo>
                  <a:pt x="116" y="729"/>
                  <a:pt x="130" y="722"/>
                  <a:pt x="144" y="722"/>
                </a:cubicBezTo>
                <a:cubicBezTo>
                  <a:pt x="206" y="722"/>
                  <a:pt x="141" y="754"/>
                  <a:pt x="205" y="711"/>
                </a:cubicBezTo>
                <a:cubicBezTo>
                  <a:pt x="288" y="767"/>
                  <a:pt x="188" y="714"/>
                  <a:pt x="257" y="701"/>
                </a:cubicBezTo>
                <a:cubicBezTo>
                  <a:pt x="269" y="699"/>
                  <a:pt x="278" y="715"/>
                  <a:pt x="288" y="722"/>
                </a:cubicBezTo>
                <a:cubicBezTo>
                  <a:pt x="295" y="708"/>
                  <a:pt x="293" y="684"/>
                  <a:pt x="308" y="681"/>
                </a:cubicBezTo>
                <a:cubicBezTo>
                  <a:pt x="362" y="669"/>
                  <a:pt x="323" y="775"/>
                  <a:pt x="349" y="670"/>
                </a:cubicBezTo>
                <a:cubicBezTo>
                  <a:pt x="353" y="694"/>
                  <a:pt x="353" y="719"/>
                  <a:pt x="360" y="742"/>
                </a:cubicBezTo>
                <a:cubicBezTo>
                  <a:pt x="364" y="754"/>
                  <a:pt x="368" y="775"/>
                  <a:pt x="380" y="773"/>
                </a:cubicBezTo>
                <a:cubicBezTo>
                  <a:pt x="397" y="770"/>
                  <a:pt x="401" y="746"/>
                  <a:pt x="411" y="732"/>
                </a:cubicBezTo>
                <a:cubicBezTo>
                  <a:pt x="437" y="654"/>
                  <a:pt x="424" y="652"/>
                  <a:pt x="442" y="701"/>
                </a:cubicBezTo>
                <a:cubicBezTo>
                  <a:pt x="448" y="718"/>
                  <a:pt x="455" y="736"/>
                  <a:pt x="462" y="753"/>
                </a:cubicBezTo>
                <a:cubicBezTo>
                  <a:pt x="503" y="712"/>
                  <a:pt x="538" y="670"/>
                  <a:pt x="565" y="753"/>
                </a:cubicBezTo>
                <a:cubicBezTo>
                  <a:pt x="614" y="679"/>
                  <a:pt x="588" y="673"/>
                  <a:pt x="637" y="722"/>
                </a:cubicBezTo>
                <a:cubicBezTo>
                  <a:pt x="707" y="459"/>
                  <a:pt x="621" y="794"/>
                  <a:pt x="658" y="12"/>
                </a:cubicBezTo>
                <a:cubicBezTo>
                  <a:pt x="659" y="0"/>
                  <a:pt x="673" y="32"/>
                  <a:pt x="678" y="43"/>
                </a:cubicBezTo>
                <a:cubicBezTo>
                  <a:pt x="687" y="63"/>
                  <a:pt x="699" y="105"/>
                  <a:pt x="699" y="105"/>
                </a:cubicBezTo>
                <a:cubicBezTo>
                  <a:pt x="720" y="39"/>
                  <a:pt x="695" y="94"/>
                  <a:pt x="730" y="115"/>
                </a:cubicBezTo>
                <a:cubicBezTo>
                  <a:pt x="739" y="121"/>
                  <a:pt x="751" y="108"/>
                  <a:pt x="761" y="105"/>
                </a:cubicBezTo>
                <a:cubicBezTo>
                  <a:pt x="771" y="112"/>
                  <a:pt x="787" y="114"/>
                  <a:pt x="792" y="125"/>
                </a:cubicBezTo>
                <a:cubicBezTo>
                  <a:pt x="821" y="184"/>
                  <a:pt x="766" y="244"/>
                  <a:pt x="843" y="269"/>
                </a:cubicBezTo>
                <a:cubicBezTo>
                  <a:pt x="899" y="378"/>
                  <a:pt x="823" y="255"/>
                  <a:pt x="905" y="321"/>
                </a:cubicBezTo>
                <a:cubicBezTo>
                  <a:pt x="913" y="328"/>
                  <a:pt x="908" y="343"/>
                  <a:pt x="915" y="351"/>
                </a:cubicBezTo>
                <a:cubicBezTo>
                  <a:pt x="923" y="361"/>
                  <a:pt x="937" y="363"/>
                  <a:pt x="946" y="372"/>
                </a:cubicBezTo>
                <a:cubicBezTo>
                  <a:pt x="958" y="384"/>
                  <a:pt x="967" y="399"/>
                  <a:pt x="977" y="413"/>
                </a:cubicBezTo>
                <a:cubicBezTo>
                  <a:pt x="987" y="410"/>
                  <a:pt x="999" y="396"/>
                  <a:pt x="1008" y="403"/>
                </a:cubicBezTo>
                <a:cubicBezTo>
                  <a:pt x="1040" y="427"/>
                  <a:pt x="994" y="481"/>
                  <a:pt x="1038" y="413"/>
                </a:cubicBezTo>
                <a:cubicBezTo>
                  <a:pt x="1067" y="469"/>
                  <a:pt x="1043" y="448"/>
                  <a:pt x="1100" y="465"/>
                </a:cubicBezTo>
                <a:cubicBezTo>
                  <a:pt x="1121" y="471"/>
                  <a:pt x="1162" y="485"/>
                  <a:pt x="1162" y="485"/>
                </a:cubicBezTo>
                <a:cubicBezTo>
                  <a:pt x="1187" y="562"/>
                  <a:pt x="1163" y="557"/>
                  <a:pt x="1224" y="526"/>
                </a:cubicBezTo>
                <a:cubicBezTo>
                  <a:pt x="1229" y="550"/>
                  <a:pt x="1225" y="607"/>
                  <a:pt x="1275" y="598"/>
                </a:cubicBezTo>
                <a:cubicBezTo>
                  <a:pt x="1287" y="596"/>
                  <a:pt x="1289" y="577"/>
                  <a:pt x="1296" y="567"/>
                </a:cubicBezTo>
                <a:cubicBezTo>
                  <a:pt x="1303" y="581"/>
                  <a:pt x="1329" y="644"/>
                  <a:pt x="1347" y="650"/>
                </a:cubicBezTo>
                <a:cubicBezTo>
                  <a:pt x="1359" y="654"/>
                  <a:pt x="1368" y="636"/>
                  <a:pt x="1378" y="629"/>
                </a:cubicBezTo>
                <a:cubicBezTo>
                  <a:pt x="1385" y="619"/>
                  <a:pt x="1386" y="600"/>
                  <a:pt x="1398" y="598"/>
                </a:cubicBezTo>
                <a:cubicBezTo>
                  <a:pt x="1410" y="596"/>
                  <a:pt x="1418" y="613"/>
                  <a:pt x="1429" y="619"/>
                </a:cubicBezTo>
                <a:cubicBezTo>
                  <a:pt x="1439" y="624"/>
                  <a:pt x="1450" y="626"/>
                  <a:pt x="1460" y="629"/>
                </a:cubicBezTo>
                <a:cubicBezTo>
                  <a:pt x="1510" y="702"/>
                  <a:pt x="1448" y="632"/>
                  <a:pt x="1512" y="619"/>
                </a:cubicBezTo>
                <a:cubicBezTo>
                  <a:pt x="1524" y="617"/>
                  <a:pt x="1522" y="642"/>
                  <a:pt x="1532" y="650"/>
                </a:cubicBezTo>
                <a:cubicBezTo>
                  <a:pt x="1540" y="657"/>
                  <a:pt x="1553" y="657"/>
                  <a:pt x="1563" y="660"/>
                </a:cubicBezTo>
                <a:cubicBezTo>
                  <a:pt x="1573" y="650"/>
                  <a:pt x="1579" y="629"/>
                  <a:pt x="1594" y="629"/>
                </a:cubicBezTo>
                <a:cubicBezTo>
                  <a:pt x="1606" y="629"/>
                  <a:pt x="1606" y="651"/>
                  <a:pt x="1614" y="660"/>
                </a:cubicBezTo>
                <a:cubicBezTo>
                  <a:pt x="1646" y="699"/>
                  <a:pt x="1640" y="690"/>
                  <a:pt x="1686" y="701"/>
                </a:cubicBezTo>
                <a:cubicBezTo>
                  <a:pt x="1701" y="691"/>
                  <a:pt x="1737" y="663"/>
                  <a:pt x="1758" y="670"/>
                </a:cubicBezTo>
                <a:cubicBezTo>
                  <a:pt x="1770" y="674"/>
                  <a:pt x="1772" y="691"/>
                  <a:pt x="1779" y="701"/>
                </a:cubicBezTo>
                <a:cubicBezTo>
                  <a:pt x="1840" y="681"/>
                  <a:pt x="1832" y="710"/>
                  <a:pt x="1892" y="722"/>
                </a:cubicBezTo>
                <a:cubicBezTo>
                  <a:pt x="1896" y="723"/>
                  <a:pt x="1892" y="715"/>
                  <a:pt x="1892" y="711"/>
                </a:cubicBezTo>
              </a:path>
            </a:pathLst>
          </a:custGeom>
          <a:noFill/>
          <a:ln w="19050">
            <a:solidFill>
              <a:srgbClr val="31EF3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5" name="Rectangle 4"/>
          <p:cNvSpPr/>
          <p:nvPr/>
        </p:nvSpPr>
        <p:spPr>
          <a:xfrm>
            <a:off x="3505200" y="4778078"/>
            <a:ext cx="2925762" cy="1274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36100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205"/>
                                        </p:tgtEl>
                                        <p:attrNameLst>
                                          <p:attrName>style.visibility</p:attrName>
                                        </p:attrNameLst>
                                      </p:cBhvr>
                                      <p:to>
                                        <p:strVal val="visible"/>
                                      </p:to>
                                    </p:set>
                                    <p:animEffect transition="in" filter="blinds(horizontal)">
                                      <p:cBhvr>
                                        <p:cTn id="7" dur="500"/>
                                        <p:tgtEl>
                                          <p:spTgt spid="6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2941638" y="1312332"/>
            <a:ext cx="3230562" cy="285376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4" name="Line 36"/>
          <p:cNvSpPr>
            <a:spLocks noChangeShapeType="1"/>
          </p:cNvSpPr>
          <p:nvPr/>
        </p:nvSpPr>
        <p:spPr bwMode="auto">
          <a:xfrm>
            <a:off x="2362200" y="6161088"/>
            <a:ext cx="4876800" cy="0"/>
          </a:xfrm>
          <a:prstGeom prst="line">
            <a:avLst/>
          </a:prstGeom>
          <a:noFill/>
          <a:ln w="381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5" name="Text Box 37"/>
          <p:cNvSpPr txBox="1">
            <a:spLocks noChangeArrowheads="1"/>
          </p:cNvSpPr>
          <p:nvPr/>
        </p:nvSpPr>
        <p:spPr bwMode="auto">
          <a:xfrm>
            <a:off x="1752600" y="4495800"/>
            <a:ext cx="5084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mj-lt"/>
              </a:rPr>
              <a:t>F(t)</a:t>
            </a:r>
          </a:p>
        </p:txBody>
      </p:sp>
      <p:sp>
        <p:nvSpPr>
          <p:cNvPr id="7206" name="Text Box 38"/>
          <p:cNvSpPr txBox="1">
            <a:spLocks noChangeArrowheads="1"/>
          </p:cNvSpPr>
          <p:nvPr/>
        </p:nvSpPr>
        <p:spPr bwMode="auto">
          <a:xfrm>
            <a:off x="6845300" y="6216650"/>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latin typeface="Arial" pitchFamily="34" charset="0"/>
              </a:rPr>
              <a:t>t</a:t>
            </a:r>
          </a:p>
        </p:txBody>
      </p:sp>
      <p:sp>
        <p:nvSpPr>
          <p:cNvPr id="7207" name="Line 39"/>
          <p:cNvSpPr>
            <a:spLocks noChangeShapeType="1"/>
          </p:cNvSpPr>
          <p:nvPr/>
        </p:nvSpPr>
        <p:spPr bwMode="auto">
          <a:xfrm flipV="1">
            <a:off x="2373313" y="4583113"/>
            <a:ext cx="0" cy="1600200"/>
          </a:xfrm>
          <a:prstGeom prst="line">
            <a:avLst/>
          </a:prstGeom>
          <a:noFill/>
          <a:ln w="381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0" name="Text Box 42"/>
          <p:cNvSpPr txBox="1">
            <a:spLocks noChangeArrowheads="1"/>
          </p:cNvSpPr>
          <p:nvPr/>
        </p:nvSpPr>
        <p:spPr bwMode="auto">
          <a:xfrm>
            <a:off x="1752600" y="5715000"/>
            <a:ext cx="6030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latin typeface="+mj-lt"/>
              </a:rPr>
              <a:t>P</a:t>
            </a:r>
            <a:r>
              <a:rPr lang="en-US" altLang="en-US" baseline="-25000">
                <a:solidFill>
                  <a:srgbClr val="FF0000"/>
                </a:solidFill>
                <a:latin typeface="+mj-lt"/>
              </a:rPr>
              <a:t>laser</a:t>
            </a:r>
            <a:endParaRPr lang="en-US" altLang="en-US">
              <a:solidFill>
                <a:srgbClr val="FF0000"/>
              </a:solidFill>
              <a:latin typeface="+mj-lt"/>
            </a:endParaRPr>
          </a:p>
        </p:txBody>
      </p:sp>
      <p:sp>
        <p:nvSpPr>
          <p:cNvPr id="7212" name="Line 44"/>
          <p:cNvSpPr>
            <a:spLocks noChangeShapeType="1"/>
          </p:cNvSpPr>
          <p:nvPr/>
        </p:nvSpPr>
        <p:spPr bwMode="auto">
          <a:xfrm>
            <a:off x="3478824" y="4648200"/>
            <a:ext cx="76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248" name="Group 80"/>
          <p:cNvGrpSpPr>
            <a:grpSpLocks/>
          </p:cNvGrpSpPr>
          <p:nvPr/>
        </p:nvGrpSpPr>
        <p:grpSpPr bwMode="auto">
          <a:xfrm>
            <a:off x="3057525" y="1416050"/>
            <a:ext cx="2776538" cy="2698750"/>
            <a:chOff x="1776" y="892"/>
            <a:chExt cx="1749" cy="1700"/>
          </a:xfrm>
        </p:grpSpPr>
        <p:sp>
          <p:nvSpPr>
            <p:cNvPr id="7233" name="Oval 65"/>
            <p:cNvSpPr>
              <a:spLocks noChangeArrowheads="1"/>
            </p:cNvSpPr>
            <p:nvPr/>
          </p:nvSpPr>
          <p:spPr bwMode="auto">
            <a:xfrm>
              <a:off x="2523" y="1652"/>
              <a:ext cx="240" cy="240"/>
            </a:xfrm>
            <a:prstGeom prst="ellipse">
              <a:avLst/>
            </a:prstGeom>
            <a:noFill/>
            <a:ln w="19050"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4" name="Oval 66"/>
            <p:cNvSpPr>
              <a:spLocks noChangeArrowheads="1"/>
            </p:cNvSpPr>
            <p:nvPr/>
          </p:nvSpPr>
          <p:spPr bwMode="auto">
            <a:xfrm>
              <a:off x="1776" y="892"/>
              <a:ext cx="1749" cy="1700"/>
            </a:xfrm>
            <a:prstGeom prst="ellipse">
              <a:avLst/>
            </a:prstGeom>
            <a:noFill/>
            <a:ln w="19050"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47" name="Group 79"/>
          <p:cNvGrpSpPr>
            <a:grpSpLocks/>
          </p:cNvGrpSpPr>
          <p:nvPr/>
        </p:nvGrpSpPr>
        <p:grpSpPr bwMode="auto">
          <a:xfrm>
            <a:off x="491332" y="2173290"/>
            <a:ext cx="1360487" cy="646113"/>
            <a:chOff x="3985" y="1584"/>
            <a:chExt cx="857" cy="407"/>
          </a:xfrm>
        </p:grpSpPr>
        <p:sp>
          <p:nvSpPr>
            <p:cNvPr id="7236" name="Text Box 68"/>
            <p:cNvSpPr txBox="1">
              <a:spLocks noChangeArrowheads="1"/>
            </p:cNvSpPr>
            <p:nvPr/>
          </p:nvSpPr>
          <p:spPr bwMode="auto">
            <a:xfrm>
              <a:off x="3985" y="1584"/>
              <a:ext cx="85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buFontTx/>
                <a:buAutoNum type="arabicParenR"/>
              </a:pPr>
              <a:r>
                <a:rPr lang="en-US" altLang="en-US" sz="1800" dirty="0" err="1">
                  <a:latin typeface="+mj-lt"/>
                </a:rPr>
                <a:t>T</a:t>
              </a:r>
              <a:r>
                <a:rPr lang="en-US" altLang="en-US" sz="1800" baseline="-25000" dirty="0" err="1">
                  <a:latin typeface="+mj-lt"/>
                </a:rPr>
                <a:t>Bleaching</a:t>
              </a:r>
              <a:endParaRPr lang="en-US" altLang="en-US" sz="1800" dirty="0">
                <a:latin typeface="+mj-lt"/>
              </a:endParaRPr>
            </a:p>
            <a:p>
              <a:pPr>
                <a:buFontTx/>
                <a:buAutoNum type="arabicParenR"/>
              </a:pPr>
              <a:r>
                <a:rPr lang="en-US" altLang="en-US" sz="1800" dirty="0" err="1">
                  <a:latin typeface="+mj-lt"/>
                </a:rPr>
                <a:t>T</a:t>
              </a:r>
              <a:r>
                <a:rPr lang="en-US" altLang="en-US" sz="1800" baseline="-25000" dirty="0" err="1">
                  <a:latin typeface="+mj-lt"/>
                </a:rPr>
                <a:t>Diff</a:t>
              </a:r>
              <a:r>
                <a:rPr lang="en-US" altLang="en-US" sz="1800" baseline="-25000" dirty="0">
                  <a:latin typeface="+mj-lt"/>
                </a:rPr>
                <a:t>.</a:t>
              </a:r>
              <a:endParaRPr lang="en-US" altLang="en-US" sz="1800" dirty="0">
                <a:latin typeface="+mj-lt"/>
              </a:endParaRPr>
            </a:p>
          </p:txBody>
        </p:sp>
        <p:sp>
          <p:nvSpPr>
            <p:cNvPr id="7237" name="Oval 69"/>
            <p:cNvSpPr>
              <a:spLocks noChangeArrowheads="1"/>
            </p:cNvSpPr>
            <p:nvPr/>
          </p:nvSpPr>
          <p:spPr bwMode="auto">
            <a:xfrm>
              <a:off x="4605" y="1843"/>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grpSp>
      <p:grpSp>
        <p:nvGrpSpPr>
          <p:cNvPr id="7246" name="Group 78"/>
          <p:cNvGrpSpPr>
            <a:grpSpLocks/>
          </p:cNvGrpSpPr>
          <p:nvPr/>
        </p:nvGrpSpPr>
        <p:grpSpPr bwMode="auto">
          <a:xfrm>
            <a:off x="3027362" y="1341438"/>
            <a:ext cx="4308475" cy="2773362"/>
            <a:chOff x="1757" y="845"/>
            <a:chExt cx="2714" cy="1747"/>
          </a:xfrm>
        </p:grpSpPr>
        <p:sp>
          <p:nvSpPr>
            <p:cNvPr id="7170" name="Oval 2"/>
            <p:cNvSpPr>
              <a:spLocks noChangeArrowheads="1"/>
            </p:cNvSpPr>
            <p:nvPr/>
          </p:nvSpPr>
          <p:spPr bwMode="auto">
            <a:xfrm>
              <a:off x="1997" y="98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71" name="Oval 3"/>
            <p:cNvSpPr>
              <a:spLocks noChangeArrowheads="1"/>
            </p:cNvSpPr>
            <p:nvPr/>
          </p:nvSpPr>
          <p:spPr bwMode="auto">
            <a:xfrm>
              <a:off x="2381" y="122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72" name="Oval 4"/>
            <p:cNvSpPr>
              <a:spLocks noChangeArrowheads="1"/>
            </p:cNvSpPr>
            <p:nvPr/>
          </p:nvSpPr>
          <p:spPr bwMode="auto">
            <a:xfrm>
              <a:off x="1853" y="151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73" name="Oval 5"/>
            <p:cNvSpPr>
              <a:spLocks noChangeArrowheads="1"/>
            </p:cNvSpPr>
            <p:nvPr/>
          </p:nvSpPr>
          <p:spPr bwMode="auto">
            <a:xfrm>
              <a:off x="1997" y="175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74" name="Oval 6"/>
            <p:cNvSpPr>
              <a:spLocks noChangeArrowheads="1"/>
            </p:cNvSpPr>
            <p:nvPr/>
          </p:nvSpPr>
          <p:spPr bwMode="auto">
            <a:xfrm>
              <a:off x="1757" y="1901"/>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75" name="Oval 7"/>
            <p:cNvSpPr>
              <a:spLocks noChangeArrowheads="1"/>
            </p:cNvSpPr>
            <p:nvPr/>
          </p:nvSpPr>
          <p:spPr bwMode="auto">
            <a:xfrm>
              <a:off x="2189" y="247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76" name="Oval 8"/>
            <p:cNvSpPr>
              <a:spLocks noChangeArrowheads="1"/>
            </p:cNvSpPr>
            <p:nvPr/>
          </p:nvSpPr>
          <p:spPr bwMode="auto">
            <a:xfrm>
              <a:off x="2189" y="2045"/>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77" name="Oval 9"/>
            <p:cNvSpPr>
              <a:spLocks noChangeArrowheads="1"/>
            </p:cNvSpPr>
            <p:nvPr/>
          </p:nvSpPr>
          <p:spPr bwMode="auto">
            <a:xfrm>
              <a:off x="3149" y="151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78" name="Oval 10"/>
            <p:cNvSpPr>
              <a:spLocks noChangeArrowheads="1"/>
            </p:cNvSpPr>
            <p:nvPr/>
          </p:nvSpPr>
          <p:spPr bwMode="auto">
            <a:xfrm>
              <a:off x="2573" y="1997"/>
              <a:ext cx="115" cy="115"/>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79" name="Oval 11"/>
            <p:cNvSpPr>
              <a:spLocks noChangeArrowheads="1"/>
            </p:cNvSpPr>
            <p:nvPr/>
          </p:nvSpPr>
          <p:spPr bwMode="auto">
            <a:xfrm>
              <a:off x="2429" y="845"/>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80" name="Oval 12"/>
            <p:cNvSpPr>
              <a:spLocks noChangeArrowheads="1"/>
            </p:cNvSpPr>
            <p:nvPr/>
          </p:nvSpPr>
          <p:spPr bwMode="auto">
            <a:xfrm>
              <a:off x="2381" y="2285"/>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81" name="Oval 13"/>
            <p:cNvSpPr>
              <a:spLocks noChangeArrowheads="1"/>
            </p:cNvSpPr>
            <p:nvPr/>
          </p:nvSpPr>
          <p:spPr bwMode="auto">
            <a:xfrm>
              <a:off x="2669" y="2381"/>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82" name="Oval 14"/>
            <p:cNvSpPr>
              <a:spLocks noChangeArrowheads="1"/>
            </p:cNvSpPr>
            <p:nvPr/>
          </p:nvSpPr>
          <p:spPr bwMode="auto">
            <a:xfrm>
              <a:off x="3149" y="2093"/>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83" name="Oval 15"/>
            <p:cNvSpPr>
              <a:spLocks noChangeArrowheads="1"/>
            </p:cNvSpPr>
            <p:nvPr/>
          </p:nvSpPr>
          <p:spPr bwMode="auto">
            <a:xfrm>
              <a:off x="2813" y="1949"/>
              <a:ext cx="115" cy="115"/>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84" name="Oval 16"/>
            <p:cNvSpPr>
              <a:spLocks noChangeArrowheads="1"/>
            </p:cNvSpPr>
            <p:nvPr/>
          </p:nvSpPr>
          <p:spPr bwMode="auto">
            <a:xfrm>
              <a:off x="2477" y="1469"/>
              <a:ext cx="115" cy="115"/>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85" name="Oval 17"/>
            <p:cNvSpPr>
              <a:spLocks noChangeArrowheads="1"/>
            </p:cNvSpPr>
            <p:nvPr/>
          </p:nvSpPr>
          <p:spPr bwMode="auto">
            <a:xfrm>
              <a:off x="3341" y="2381"/>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86" name="Oval 18"/>
            <p:cNvSpPr>
              <a:spLocks noChangeArrowheads="1"/>
            </p:cNvSpPr>
            <p:nvPr/>
          </p:nvSpPr>
          <p:spPr bwMode="auto">
            <a:xfrm>
              <a:off x="2717" y="1133"/>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87" name="Oval 19"/>
            <p:cNvSpPr>
              <a:spLocks noChangeArrowheads="1"/>
            </p:cNvSpPr>
            <p:nvPr/>
          </p:nvSpPr>
          <p:spPr bwMode="auto">
            <a:xfrm>
              <a:off x="3389" y="127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88" name="Oval 20"/>
            <p:cNvSpPr>
              <a:spLocks noChangeArrowheads="1"/>
            </p:cNvSpPr>
            <p:nvPr/>
          </p:nvSpPr>
          <p:spPr bwMode="auto">
            <a:xfrm>
              <a:off x="2573" y="1709"/>
              <a:ext cx="115" cy="115"/>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89" name="Oval 21"/>
            <p:cNvSpPr>
              <a:spLocks noChangeArrowheads="1"/>
            </p:cNvSpPr>
            <p:nvPr/>
          </p:nvSpPr>
          <p:spPr bwMode="auto">
            <a:xfrm>
              <a:off x="2909" y="1757"/>
              <a:ext cx="115" cy="115"/>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90" name="Oval 22"/>
            <p:cNvSpPr>
              <a:spLocks noChangeArrowheads="1"/>
            </p:cNvSpPr>
            <p:nvPr/>
          </p:nvSpPr>
          <p:spPr bwMode="auto">
            <a:xfrm>
              <a:off x="3437" y="1565"/>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91" name="Oval 23"/>
            <p:cNvSpPr>
              <a:spLocks noChangeArrowheads="1"/>
            </p:cNvSpPr>
            <p:nvPr/>
          </p:nvSpPr>
          <p:spPr bwMode="auto">
            <a:xfrm>
              <a:off x="3293" y="1853"/>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92" name="Oval 24"/>
            <p:cNvSpPr>
              <a:spLocks noChangeArrowheads="1"/>
            </p:cNvSpPr>
            <p:nvPr/>
          </p:nvSpPr>
          <p:spPr bwMode="auto">
            <a:xfrm>
              <a:off x="2909" y="223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93" name="Oval 25"/>
            <p:cNvSpPr>
              <a:spLocks noChangeArrowheads="1"/>
            </p:cNvSpPr>
            <p:nvPr/>
          </p:nvSpPr>
          <p:spPr bwMode="auto">
            <a:xfrm>
              <a:off x="2765" y="1469"/>
              <a:ext cx="115" cy="115"/>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94" name="Oval 26"/>
            <p:cNvSpPr>
              <a:spLocks noChangeArrowheads="1"/>
            </p:cNvSpPr>
            <p:nvPr/>
          </p:nvSpPr>
          <p:spPr bwMode="auto">
            <a:xfrm>
              <a:off x="2813" y="893"/>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95" name="Oval 27"/>
            <p:cNvSpPr>
              <a:spLocks noChangeArrowheads="1"/>
            </p:cNvSpPr>
            <p:nvPr/>
          </p:nvSpPr>
          <p:spPr bwMode="auto">
            <a:xfrm>
              <a:off x="3197" y="98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96" name="Oval 28"/>
            <p:cNvSpPr>
              <a:spLocks noChangeArrowheads="1"/>
            </p:cNvSpPr>
            <p:nvPr/>
          </p:nvSpPr>
          <p:spPr bwMode="auto">
            <a:xfrm>
              <a:off x="3005" y="127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97" name="Oval 29"/>
            <p:cNvSpPr>
              <a:spLocks noChangeArrowheads="1"/>
            </p:cNvSpPr>
            <p:nvPr/>
          </p:nvSpPr>
          <p:spPr bwMode="auto">
            <a:xfrm>
              <a:off x="2093" y="1229"/>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98" name="Oval 30"/>
            <p:cNvSpPr>
              <a:spLocks noChangeArrowheads="1"/>
            </p:cNvSpPr>
            <p:nvPr/>
          </p:nvSpPr>
          <p:spPr bwMode="auto">
            <a:xfrm>
              <a:off x="2141" y="1517"/>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199" name="Oval 31"/>
            <p:cNvSpPr>
              <a:spLocks noChangeArrowheads="1"/>
            </p:cNvSpPr>
            <p:nvPr/>
          </p:nvSpPr>
          <p:spPr bwMode="auto">
            <a:xfrm>
              <a:off x="1949" y="2141"/>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200" name="Oval 32"/>
            <p:cNvSpPr>
              <a:spLocks noChangeArrowheads="1"/>
            </p:cNvSpPr>
            <p:nvPr/>
          </p:nvSpPr>
          <p:spPr bwMode="auto">
            <a:xfrm>
              <a:off x="2333" y="1805"/>
              <a:ext cx="115" cy="115"/>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7201" name="Oval 33"/>
            <p:cNvSpPr>
              <a:spLocks noChangeArrowheads="1"/>
            </p:cNvSpPr>
            <p:nvPr/>
          </p:nvSpPr>
          <p:spPr bwMode="auto">
            <a:xfrm>
              <a:off x="2277" y="1385"/>
              <a:ext cx="816" cy="816"/>
            </a:xfrm>
            <a:prstGeom prst="ellipse">
              <a:avLst/>
            </a:prstGeom>
            <a:noFill/>
            <a:ln w="38100" cap="rnd">
              <a:solidFill>
                <a:schemeClr val="tx1"/>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202" name="AutoShape 34"/>
            <p:cNvSpPr>
              <a:spLocks noChangeArrowheads="1"/>
            </p:cNvSpPr>
            <p:nvPr/>
          </p:nvSpPr>
          <p:spPr bwMode="auto">
            <a:xfrm rot="-1683787">
              <a:off x="2334" y="1478"/>
              <a:ext cx="120" cy="256"/>
            </a:xfrm>
            <a:prstGeom prst="lightningBol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5" name="Line 57"/>
            <p:cNvSpPr>
              <a:spLocks noChangeShapeType="1"/>
            </p:cNvSpPr>
            <p:nvPr/>
          </p:nvSpPr>
          <p:spPr bwMode="auto">
            <a:xfrm flipH="1">
              <a:off x="2928" y="1392"/>
              <a:ext cx="72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6" name="Line 58"/>
            <p:cNvSpPr>
              <a:spLocks noChangeShapeType="1"/>
            </p:cNvSpPr>
            <p:nvPr/>
          </p:nvSpPr>
          <p:spPr bwMode="auto">
            <a:xfrm flipH="1">
              <a:off x="3024" y="1392"/>
              <a:ext cx="624"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38" name="Line 70"/>
            <p:cNvSpPr>
              <a:spLocks noChangeShapeType="1"/>
            </p:cNvSpPr>
            <p:nvPr/>
          </p:nvSpPr>
          <p:spPr bwMode="auto">
            <a:xfrm flipV="1">
              <a:off x="3154" y="946"/>
              <a:ext cx="192" cy="1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39" name="Line 71"/>
            <p:cNvSpPr>
              <a:spLocks noChangeShapeType="1"/>
            </p:cNvSpPr>
            <p:nvPr/>
          </p:nvSpPr>
          <p:spPr bwMode="auto">
            <a:xfrm>
              <a:off x="1940" y="953"/>
              <a:ext cx="240" cy="1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40" name="Line 72"/>
            <p:cNvSpPr>
              <a:spLocks noChangeShapeType="1"/>
            </p:cNvSpPr>
            <p:nvPr/>
          </p:nvSpPr>
          <p:spPr bwMode="auto">
            <a:xfrm>
              <a:off x="1913" y="1817"/>
              <a:ext cx="28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41" name="Line 73"/>
            <p:cNvSpPr>
              <a:spLocks noChangeShapeType="1"/>
            </p:cNvSpPr>
            <p:nvPr/>
          </p:nvSpPr>
          <p:spPr bwMode="auto">
            <a:xfrm>
              <a:off x="2702" y="1426"/>
              <a:ext cx="240" cy="1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42" name="Line 74"/>
            <p:cNvSpPr>
              <a:spLocks noChangeShapeType="1"/>
            </p:cNvSpPr>
            <p:nvPr/>
          </p:nvSpPr>
          <p:spPr bwMode="auto">
            <a:xfrm flipV="1">
              <a:off x="2873" y="1871"/>
              <a:ext cx="0" cy="28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43" name="Line 75"/>
            <p:cNvSpPr>
              <a:spLocks noChangeShapeType="1"/>
            </p:cNvSpPr>
            <p:nvPr/>
          </p:nvSpPr>
          <p:spPr bwMode="auto">
            <a:xfrm flipV="1">
              <a:off x="3255" y="1805"/>
              <a:ext cx="192" cy="1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7" name="Text Box 59"/>
            <p:cNvSpPr txBox="1">
              <a:spLocks noChangeArrowheads="1"/>
            </p:cNvSpPr>
            <p:nvPr/>
          </p:nvSpPr>
          <p:spPr bwMode="auto">
            <a:xfrm>
              <a:off x="3648" y="1200"/>
              <a:ext cx="82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err="1">
                  <a:latin typeface="+mj-lt"/>
                </a:rPr>
                <a:t>photobleached</a:t>
              </a:r>
              <a:endParaRPr lang="en-US" altLang="en-US" sz="1400" b="1" dirty="0">
                <a:latin typeface="+mj-lt"/>
              </a:endParaRPr>
            </a:p>
            <a:p>
              <a:r>
                <a:rPr lang="en-US" altLang="en-US" sz="1400" b="1" dirty="0">
                  <a:latin typeface="+mj-lt"/>
                </a:rPr>
                <a:t>molecules</a:t>
              </a:r>
            </a:p>
          </p:txBody>
        </p:sp>
      </p:grpSp>
      <p:sp>
        <p:nvSpPr>
          <p:cNvPr id="7244" name="Text Box 76"/>
          <p:cNvSpPr txBox="1">
            <a:spLocks noChangeArrowheads="1"/>
          </p:cNvSpPr>
          <p:nvPr/>
        </p:nvSpPr>
        <p:spPr bwMode="auto">
          <a:xfrm>
            <a:off x="437357" y="2865438"/>
            <a:ext cx="1359603" cy="83099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latin typeface="+mj-lt"/>
              </a:rPr>
              <a:t>NO gradient!!!</a:t>
            </a:r>
          </a:p>
          <a:p>
            <a:endParaRPr lang="en-US" altLang="en-US" sz="1200" b="1" dirty="0">
              <a:latin typeface="Arial" pitchFamily="34" charset="0"/>
            </a:endParaRPr>
          </a:p>
          <a:p>
            <a:r>
              <a:rPr lang="en-US" altLang="en-US" sz="1200" b="1" dirty="0">
                <a:latin typeface="+mj-lt"/>
              </a:rPr>
              <a:t>Only a change of…</a:t>
            </a:r>
          </a:p>
          <a:p>
            <a:r>
              <a:rPr lang="en-US" altLang="en-US" sz="1200" b="1" dirty="0">
                <a:solidFill>
                  <a:srgbClr val="66FF33"/>
                </a:solidFill>
                <a:latin typeface="+mj-lt"/>
              </a:rPr>
              <a:t>C</a:t>
            </a:r>
            <a:r>
              <a:rPr lang="en-US" altLang="en-US" sz="1200" b="1" dirty="0">
                <a:latin typeface="+mj-lt"/>
              </a:rPr>
              <a:t>O</a:t>
            </a:r>
            <a:r>
              <a:rPr lang="en-US" altLang="en-US" sz="1200" b="1" dirty="0">
                <a:solidFill>
                  <a:srgbClr val="66FF33"/>
                </a:solidFill>
                <a:latin typeface="+mj-lt"/>
              </a:rPr>
              <a:t>L</a:t>
            </a:r>
            <a:r>
              <a:rPr lang="en-US" altLang="en-US" sz="1200" b="1" dirty="0">
                <a:latin typeface="+mj-lt"/>
              </a:rPr>
              <a:t>O</a:t>
            </a:r>
            <a:r>
              <a:rPr lang="en-US" altLang="en-US" sz="1200" b="1" dirty="0">
                <a:solidFill>
                  <a:srgbClr val="66FF33"/>
                </a:solidFill>
                <a:latin typeface="+mj-lt"/>
              </a:rPr>
              <a:t>R</a:t>
            </a:r>
            <a:r>
              <a:rPr lang="en-US" altLang="en-US" sz="1200" b="1" dirty="0">
                <a:latin typeface="+mj-lt"/>
              </a:rPr>
              <a:t> </a:t>
            </a:r>
          </a:p>
        </p:txBody>
      </p:sp>
      <p:sp>
        <p:nvSpPr>
          <p:cNvPr id="2" name="Date Placeholder 1"/>
          <p:cNvSpPr>
            <a:spLocks noGrp="1"/>
          </p:cNvSpPr>
          <p:nvPr>
            <p:ph type="dt" sz="half" idx="10"/>
          </p:nvPr>
        </p:nvSpPr>
        <p:spPr>
          <a:xfrm>
            <a:off x="8467" y="6480177"/>
            <a:ext cx="2133600" cy="365125"/>
          </a:xfrm>
        </p:spPr>
        <p:txBody>
          <a:bodyPr/>
          <a:lstStyle/>
          <a:p>
            <a:fld id="{B9729241-C906-4660-9F37-19A1A1C677C5}" type="datetime1">
              <a:rPr lang="en-US" smtClean="0"/>
              <a:t>11/26/2019</a:t>
            </a:fld>
            <a:endParaRPr lang="en-US" dirty="0"/>
          </a:p>
        </p:txBody>
      </p:sp>
      <p:sp>
        <p:nvSpPr>
          <p:cNvPr id="3" name="Slide Number Placeholder 2"/>
          <p:cNvSpPr>
            <a:spLocks noGrp="1"/>
          </p:cNvSpPr>
          <p:nvPr>
            <p:ph type="sldNum" sz="quarter" idx="12"/>
          </p:nvPr>
        </p:nvSpPr>
        <p:spPr>
          <a:xfrm>
            <a:off x="7010400" y="6492875"/>
            <a:ext cx="2133600" cy="365125"/>
          </a:xfrm>
        </p:spPr>
        <p:txBody>
          <a:bodyPr/>
          <a:lstStyle/>
          <a:p>
            <a:r>
              <a:rPr lang="en-US" dirty="0" smtClean="0"/>
              <a:t>9</a:t>
            </a:r>
            <a:endParaRPr lang="en-US" dirty="0"/>
          </a:p>
        </p:txBody>
      </p:sp>
      <p:grpSp>
        <p:nvGrpSpPr>
          <p:cNvPr id="79" name="Group 63"/>
          <p:cNvGrpSpPr>
            <a:grpSpLocks/>
          </p:cNvGrpSpPr>
          <p:nvPr/>
        </p:nvGrpSpPr>
        <p:grpSpPr bwMode="auto">
          <a:xfrm>
            <a:off x="1143000" y="1524000"/>
            <a:ext cx="2362200" cy="838200"/>
            <a:chOff x="576" y="960"/>
            <a:chExt cx="1488" cy="528"/>
          </a:xfrm>
        </p:grpSpPr>
        <p:sp>
          <p:nvSpPr>
            <p:cNvPr id="80" name="Line 64"/>
            <p:cNvSpPr>
              <a:spLocks noChangeShapeType="1"/>
            </p:cNvSpPr>
            <p:nvPr/>
          </p:nvSpPr>
          <p:spPr bwMode="auto">
            <a:xfrm>
              <a:off x="1221" y="1191"/>
              <a:ext cx="843" cy="1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Line 65"/>
            <p:cNvSpPr>
              <a:spLocks noChangeShapeType="1"/>
            </p:cNvSpPr>
            <p:nvPr/>
          </p:nvSpPr>
          <p:spPr bwMode="auto">
            <a:xfrm>
              <a:off x="1221" y="1191"/>
              <a:ext cx="555" cy="2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Text Box 66"/>
            <p:cNvSpPr txBox="1">
              <a:spLocks noChangeArrowheads="1"/>
            </p:cNvSpPr>
            <p:nvPr/>
          </p:nvSpPr>
          <p:spPr bwMode="auto">
            <a:xfrm>
              <a:off x="576" y="960"/>
              <a:ext cx="64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a:latin typeface="+mj-lt"/>
                </a:rPr>
                <a:t>fluorescent</a:t>
              </a:r>
            </a:p>
            <a:p>
              <a:r>
                <a:rPr lang="en-US" altLang="en-US" sz="1400" b="1" dirty="0">
                  <a:latin typeface="+mj-lt"/>
                </a:rPr>
                <a:t>molecules</a:t>
              </a:r>
            </a:p>
          </p:txBody>
        </p:sp>
      </p:grpSp>
      <p:sp>
        <p:nvSpPr>
          <p:cNvPr id="84"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85" name="Slide Number Placeholder 4"/>
          <p:cNvSpPr txBox="1">
            <a:spLocks/>
          </p:cNvSpPr>
          <p:nvPr/>
        </p:nvSpPr>
        <p:spPr>
          <a:xfrm>
            <a:off x="7437208" y="10886"/>
            <a:ext cx="155439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@SNS</a:t>
            </a:r>
            <a:endParaRPr lang="en-GB" dirty="0"/>
          </a:p>
        </p:txBody>
      </p:sp>
      <p:sp>
        <p:nvSpPr>
          <p:cNvPr id="89" name="Freeform 8"/>
          <p:cNvSpPr>
            <a:spLocks/>
          </p:cNvSpPr>
          <p:nvPr/>
        </p:nvSpPr>
        <p:spPr bwMode="auto">
          <a:xfrm rot="10800000" flipH="1">
            <a:off x="2384427" y="4844017"/>
            <a:ext cx="3387725" cy="1217057"/>
          </a:xfrm>
          <a:custGeom>
            <a:avLst/>
            <a:gdLst>
              <a:gd name="T0" fmla="*/ 0 w 1896"/>
              <a:gd name="T1" fmla="*/ 701 h 794"/>
              <a:gd name="T2" fmla="*/ 30 w 1896"/>
              <a:gd name="T3" fmla="*/ 732 h 794"/>
              <a:gd name="T4" fmla="*/ 61 w 1896"/>
              <a:gd name="T5" fmla="*/ 722 h 794"/>
              <a:gd name="T6" fmla="*/ 102 w 1896"/>
              <a:gd name="T7" fmla="*/ 732 h 794"/>
              <a:gd name="T8" fmla="*/ 144 w 1896"/>
              <a:gd name="T9" fmla="*/ 722 h 794"/>
              <a:gd name="T10" fmla="*/ 205 w 1896"/>
              <a:gd name="T11" fmla="*/ 711 h 794"/>
              <a:gd name="T12" fmla="*/ 257 w 1896"/>
              <a:gd name="T13" fmla="*/ 701 h 794"/>
              <a:gd name="T14" fmla="*/ 288 w 1896"/>
              <a:gd name="T15" fmla="*/ 722 h 794"/>
              <a:gd name="T16" fmla="*/ 308 w 1896"/>
              <a:gd name="T17" fmla="*/ 681 h 794"/>
              <a:gd name="T18" fmla="*/ 349 w 1896"/>
              <a:gd name="T19" fmla="*/ 670 h 794"/>
              <a:gd name="T20" fmla="*/ 360 w 1896"/>
              <a:gd name="T21" fmla="*/ 742 h 794"/>
              <a:gd name="T22" fmla="*/ 380 w 1896"/>
              <a:gd name="T23" fmla="*/ 773 h 794"/>
              <a:gd name="T24" fmla="*/ 411 w 1896"/>
              <a:gd name="T25" fmla="*/ 732 h 794"/>
              <a:gd name="T26" fmla="*/ 442 w 1896"/>
              <a:gd name="T27" fmla="*/ 701 h 794"/>
              <a:gd name="T28" fmla="*/ 462 w 1896"/>
              <a:gd name="T29" fmla="*/ 753 h 794"/>
              <a:gd name="T30" fmla="*/ 565 w 1896"/>
              <a:gd name="T31" fmla="*/ 753 h 794"/>
              <a:gd name="T32" fmla="*/ 637 w 1896"/>
              <a:gd name="T33" fmla="*/ 722 h 794"/>
              <a:gd name="T34" fmla="*/ 658 w 1896"/>
              <a:gd name="T35" fmla="*/ 12 h 794"/>
              <a:gd name="T36" fmla="*/ 678 w 1896"/>
              <a:gd name="T37" fmla="*/ 43 h 794"/>
              <a:gd name="T38" fmla="*/ 699 w 1896"/>
              <a:gd name="T39" fmla="*/ 105 h 794"/>
              <a:gd name="T40" fmla="*/ 730 w 1896"/>
              <a:gd name="T41" fmla="*/ 115 h 794"/>
              <a:gd name="T42" fmla="*/ 761 w 1896"/>
              <a:gd name="T43" fmla="*/ 105 h 794"/>
              <a:gd name="T44" fmla="*/ 792 w 1896"/>
              <a:gd name="T45" fmla="*/ 125 h 794"/>
              <a:gd name="T46" fmla="*/ 843 w 1896"/>
              <a:gd name="T47" fmla="*/ 269 h 794"/>
              <a:gd name="T48" fmla="*/ 905 w 1896"/>
              <a:gd name="T49" fmla="*/ 321 h 794"/>
              <a:gd name="T50" fmla="*/ 915 w 1896"/>
              <a:gd name="T51" fmla="*/ 351 h 794"/>
              <a:gd name="T52" fmla="*/ 946 w 1896"/>
              <a:gd name="T53" fmla="*/ 372 h 794"/>
              <a:gd name="T54" fmla="*/ 977 w 1896"/>
              <a:gd name="T55" fmla="*/ 413 h 794"/>
              <a:gd name="T56" fmla="*/ 1008 w 1896"/>
              <a:gd name="T57" fmla="*/ 403 h 794"/>
              <a:gd name="T58" fmla="*/ 1038 w 1896"/>
              <a:gd name="T59" fmla="*/ 413 h 794"/>
              <a:gd name="T60" fmla="*/ 1100 w 1896"/>
              <a:gd name="T61" fmla="*/ 465 h 794"/>
              <a:gd name="T62" fmla="*/ 1162 w 1896"/>
              <a:gd name="T63" fmla="*/ 485 h 794"/>
              <a:gd name="T64" fmla="*/ 1224 w 1896"/>
              <a:gd name="T65" fmla="*/ 526 h 794"/>
              <a:gd name="T66" fmla="*/ 1275 w 1896"/>
              <a:gd name="T67" fmla="*/ 598 h 794"/>
              <a:gd name="T68" fmla="*/ 1296 w 1896"/>
              <a:gd name="T69" fmla="*/ 567 h 794"/>
              <a:gd name="T70" fmla="*/ 1347 w 1896"/>
              <a:gd name="T71" fmla="*/ 650 h 794"/>
              <a:gd name="T72" fmla="*/ 1378 w 1896"/>
              <a:gd name="T73" fmla="*/ 629 h 794"/>
              <a:gd name="T74" fmla="*/ 1398 w 1896"/>
              <a:gd name="T75" fmla="*/ 598 h 794"/>
              <a:gd name="T76" fmla="*/ 1429 w 1896"/>
              <a:gd name="T77" fmla="*/ 619 h 794"/>
              <a:gd name="T78" fmla="*/ 1460 w 1896"/>
              <a:gd name="T79" fmla="*/ 629 h 794"/>
              <a:gd name="T80" fmla="*/ 1512 w 1896"/>
              <a:gd name="T81" fmla="*/ 619 h 794"/>
              <a:gd name="T82" fmla="*/ 1532 w 1896"/>
              <a:gd name="T83" fmla="*/ 650 h 794"/>
              <a:gd name="T84" fmla="*/ 1563 w 1896"/>
              <a:gd name="T85" fmla="*/ 660 h 794"/>
              <a:gd name="T86" fmla="*/ 1594 w 1896"/>
              <a:gd name="T87" fmla="*/ 629 h 794"/>
              <a:gd name="T88" fmla="*/ 1614 w 1896"/>
              <a:gd name="T89" fmla="*/ 660 h 794"/>
              <a:gd name="T90" fmla="*/ 1686 w 1896"/>
              <a:gd name="T91" fmla="*/ 701 h 794"/>
              <a:gd name="T92" fmla="*/ 1758 w 1896"/>
              <a:gd name="T93" fmla="*/ 670 h 794"/>
              <a:gd name="T94" fmla="*/ 1779 w 1896"/>
              <a:gd name="T95" fmla="*/ 701 h 794"/>
              <a:gd name="T96" fmla="*/ 1892 w 1896"/>
              <a:gd name="T97" fmla="*/ 722 h 794"/>
              <a:gd name="T98" fmla="*/ 1892 w 1896"/>
              <a:gd name="T99" fmla="*/ 711 h 7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96"/>
              <a:gd name="T151" fmla="*/ 0 h 794"/>
              <a:gd name="T152" fmla="*/ 1896 w 1896"/>
              <a:gd name="T153" fmla="*/ 794 h 7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96" h="794">
                <a:moveTo>
                  <a:pt x="0" y="701"/>
                </a:moveTo>
                <a:cubicBezTo>
                  <a:pt x="10" y="711"/>
                  <a:pt x="16" y="727"/>
                  <a:pt x="30" y="732"/>
                </a:cubicBezTo>
                <a:cubicBezTo>
                  <a:pt x="40" y="736"/>
                  <a:pt x="50" y="722"/>
                  <a:pt x="61" y="722"/>
                </a:cubicBezTo>
                <a:cubicBezTo>
                  <a:pt x="75" y="722"/>
                  <a:pt x="88" y="729"/>
                  <a:pt x="102" y="732"/>
                </a:cubicBezTo>
                <a:cubicBezTo>
                  <a:pt x="116" y="729"/>
                  <a:pt x="130" y="722"/>
                  <a:pt x="144" y="722"/>
                </a:cubicBezTo>
                <a:cubicBezTo>
                  <a:pt x="206" y="722"/>
                  <a:pt x="141" y="754"/>
                  <a:pt x="205" y="711"/>
                </a:cubicBezTo>
                <a:cubicBezTo>
                  <a:pt x="288" y="767"/>
                  <a:pt x="188" y="714"/>
                  <a:pt x="257" y="701"/>
                </a:cubicBezTo>
                <a:cubicBezTo>
                  <a:pt x="269" y="699"/>
                  <a:pt x="278" y="715"/>
                  <a:pt x="288" y="722"/>
                </a:cubicBezTo>
                <a:cubicBezTo>
                  <a:pt x="295" y="708"/>
                  <a:pt x="293" y="684"/>
                  <a:pt x="308" y="681"/>
                </a:cubicBezTo>
                <a:cubicBezTo>
                  <a:pt x="362" y="669"/>
                  <a:pt x="323" y="775"/>
                  <a:pt x="349" y="670"/>
                </a:cubicBezTo>
                <a:cubicBezTo>
                  <a:pt x="353" y="694"/>
                  <a:pt x="353" y="719"/>
                  <a:pt x="360" y="742"/>
                </a:cubicBezTo>
                <a:cubicBezTo>
                  <a:pt x="364" y="754"/>
                  <a:pt x="368" y="775"/>
                  <a:pt x="380" y="773"/>
                </a:cubicBezTo>
                <a:cubicBezTo>
                  <a:pt x="397" y="770"/>
                  <a:pt x="401" y="746"/>
                  <a:pt x="411" y="732"/>
                </a:cubicBezTo>
                <a:cubicBezTo>
                  <a:pt x="437" y="654"/>
                  <a:pt x="424" y="652"/>
                  <a:pt x="442" y="701"/>
                </a:cubicBezTo>
                <a:cubicBezTo>
                  <a:pt x="448" y="718"/>
                  <a:pt x="455" y="736"/>
                  <a:pt x="462" y="753"/>
                </a:cubicBezTo>
                <a:cubicBezTo>
                  <a:pt x="503" y="712"/>
                  <a:pt x="538" y="670"/>
                  <a:pt x="565" y="753"/>
                </a:cubicBezTo>
                <a:cubicBezTo>
                  <a:pt x="614" y="679"/>
                  <a:pt x="588" y="673"/>
                  <a:pt x="637" y="722"/>
                </a:cubicBezTo>
                <a:cubicBezTo>
                  <a:pt x="707" y="459"/>
                  <a:pt x="621" y="794"/>
                  <a:pt x="658" y="12"/>
                </a:cubicBezTo>
                <a:cubicBezTo>
                  <a:pt x="659" y="0"/>
                  <a:pt x="673" y="32"/>
                  <a:pt x="678" y="43"/>
                </a:cubicBezTo>
                <a:cubicBezTo>
                  <a:pt x="687" y="63"/>
                  <a:pt x="699" y="105"/>
                  <a:pt x="699" y="105"/>
                </a:cubicBezTo>
                <a:cubicBezTo>
                  <a:pt x="720" y="39"/>
                  <a:pt x="695" y="94"/>
                  <a:pt x="730" y="115"/>
                </a:cubicBezTo>
                <a:cubicBezTo>
                  <a:pt x="739" y="121"/>
                  <a:pt x="751" y="108"/>
                  <a:pt x="761" y="105"/>
                </a:cubicBezTo>
                <a:cubicBezTo>
                  <a:pt x="771" y="112"/>
                  <a:pt x="787" y="114"/>
                  <a:pt x="792" y="125"/>
                </a:cubicBezTo>
                <a:cubicBezTo>
                  <a:pt x="821" y="184"/>
                  <a:pt x="766" y="244"/>
                  <a:pt x="843" y="269"/>
                </a:cubicBezTo>
                <a:cubicBezTo>
                  <a:pt x="899" y="378"/>
                  <a:pt x="823" y="255"/>
                  <a:pt x="905" y="321"/>
                </a:cubicBezTo>
                <a:cubicBezTo>
                  <a:pt x="913" y="328"/>
                  <a:pt x="908" y="343"/>
                  <a:pt x="915" y="351"/>
                </a:cubicBezTo>
                <a:cubicBezTo>
                  <a:pt x="923" y="361"/>
                  <a:pt x="937" y="363"/>
                  <a:pt x="946" y="372"/>
                </a:cubicBezTo>
                <a:cubicBezTo>
                  <a:pt x="958" y="384"/>
                  <a:pt x="967" y="399"/>
                  <a:pt x="977" y="413"/>
                </a:cubicBezTo>
                <a:cubicBezTo>
                  <a:pt x="987" y="410"/>
                  <a:pt x="999" y="396"/>
                  <a:pt x="1008" y="403"/>
                </a:cubicBezTo>
                <a:cubicBezTo>
                  <a:pt x="1040" y="427"/>
                  <a:pt x="994" y="481"/>
                  <a:pt x="1038" y="413"/>
                </a:cubicBezTo>
                <a:cubicBezTo>
                  <a:pt x="1067" y="469"/>
                  <a:pt x="1043" y="448"/>
                  <a:pt x="1100" y="465"/>
                </a:cubicBezTo>
                <a:cubicBezTo>
                  <a:pt x="1121" y="471"/>
                  <a:pt x="1162" y="485"/>
                  <a:pt x="1162" y="485"/>
                </a:cubicBezTo>
                <a:cubicBezTo>
                  <a:pt x="1187" y="562"/>
                  <a:pt x="1163" y="557"/>
                  <a:pt x="1224" y="526"/>
                </a:cubicBezTo>
                <a:cubicBezTo>
                  <a:pt x="1229" y="550"/>
                  <a:pt x="1225" y="607"/>
                  <a:pt x="1275" y="598"/>
                </a:cubicBezTo>
                <a:cubicBezTo>
                  <a:pt x="1287" y="596"/>
                  <a:pt x="1289" y="577"/>
                  <a:pt x="1296" y="567"/>
                </a:cubicBezTo>
                <a:cubicBezTo>
                  <a:pt x="1303" y="581"/>
                  <a:pt x="1329" y="644"/>
                  <a:pt x="1347" y="650"/>
                </a:cubicBezTo>
                <a:cubicBezTo>
                  <a:pt x="1359" y="654"/>
                  <a:pt x="1368" y="636"/>
                  <a:pt x="1378" y="629"/>
                </a:cubicBezTo>
                <a:cubicBezTo>
                  <a:pt x="1385" y="619"/>
                  <a:pt x="1386" y="600"/>
                  <a:pt x="1398" y="598"/>
                </a:cubicBezTo>
                <a:cubicBezTo>
                  <a:pt x="1410" y="596"/>
                  <a:pt x="1418" y="613"/>
                  <a:pt x="1429" y="619"/>
                </a:cubicBezTo>
                <a:cubicBezTo>
                  <a:pt x="1439" y="624"/>
                  <a:pt x="1450" y="626"/>
                  <a:pt x="1460" y="629"/>
                </a:cubicBezTo>
                <a:cubicBezTo>
                  <a:pt x="1510" y="702"/>
                  <a:pt x="1448" y="632"/>
                  <a:pt x="1512" y="619"/>
                </a:cubicBezTo>
                <a:cubicBezTo>
                  <a:pt x="1524" y="617"/>
                  <a:pt x="1522" y="642"/>
                  <a:pt x="1532" y="650"/>
                </a:cubicBezTo>
                <a:cubicBezTo>
                  <a:pt x="1540" y="657"/>
                  <a:pt x="1553" y="657"/>
                  <a:pt x="1563" y="660"/>
                </a:cubicBezTo>
                <a:cubicBezTo>
                  <a:pt x="1573" y="650"/>
                  <a:pt x="1579" y="629"/>
                  <a:pt x="1594" y="629"/>
                </a:cubicBezTo>
                <a:cubicBezTo>
                  <a:pt x="1606" y="629"/>
                  <a:pt x="1606" y="651"/>
                  <a:pt x="1614" y="660"/>
                </a:cubicBezTo>
                <a:cubicBezTo>
                  <a:pt x="1646" y="699"/>
                  <a:pt x="1640" y="690"/>
                  <a:pt x="1686" y="701"/>
                </a:cubicBezTo>
                <a:cubicBezTo>
                  <a:pt x="1701" y="691"/>
                  <a:pt x="1737" y="663"/>
                  <a:pt x="1758" y="670"/>
                </a:cubicBezTo>
                <a:cubicBezTo>
                  <a:pt x="1770" y="674"/>
                  <a:pt x="1772" y="691"/>
                  <a:pt x="1779" y="701"/>
                </a:cubicBezTo>
                <a:cubicBezTo>
                  <a:pt x="1840" y="681"/>
                  <a:pt x="1832" y="710"/>
                  <a:pt x="1892" y="722"/>
                </a:cubicBezTo>
                <a:cubicBezTo>
                  <a:pt x="1896" y="723"/>
                  <a:pt x="1892" y="715"/>
                  <a:pt x="1892" y="711"/>
                </a:cubicBezTo>
              </a:path>
            </a:pathLst>
          </a:custGeom>
          <a:noFill/>
          <a:ln w="19050">
            <a:solidFill>
              <a:srgbClr val="31EF3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90" name="Rectangle 89"/>
          <p:cNvSpPr/>
          <p:nvPr/>
        </p:nvSpPr>
        <p:spPr>
          <a:xfrm>
            <a:off x="3703638" y="4778078"/>
            <a:ext cx="2925762" cy="1274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Line 43"/>
          <p:cNvSpPr>
            <a:spLocks noChangeShapeType="1"/>
          </p:cNvSpPr>
          <p:nvPr/>
        </p:nvSpPr>
        <p:spPr bwMode="auto">
          <a:xfrm flipV="1">
            <a:off x="2373312" y="5867400"/>
            <a:ext cx="111422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Rectangle 91"/>
          <p:cNvSpPr/>
          <p:nvPr/>
        </p:nvSpPr>
        <p:spPr>
          <a:xfrm>
            <a:off x="3627438" y="4778078"/>
            <a:ext cx="2925762" cy="1274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Straight Connector 4"/>
          <p:cNvCxnSpPr>
            <a:stCxn id="91" idx="1"/>
            <a:endCxn id="7212" idx="0"/>
          </p:cNvCxnSpPr>
          <p:nvPr/>
        </p:nvCxnSpPr>
        <p:spPr>
          <a:xfrm flipH="1" flipV="1">
            <a:off x="3478824" y="4648200"/>
            <a:ext cx="8711" cy="12191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Text Box 2"/>
          <p:cNvSpPr txBox="1">
            <a:spLocks noChangeArrowheads="1"/>
          </p:cNvSpPr>
          <p:nvPr/>
        </p:nvSpPr>
        <p:spPr bwMode="auto">
          <a:xfrm>
            <a:off x="1025525" y="129070"/>
            <a:ext cx="7062788" cy="584775"/>
          </a:xfrm>
          <a:prstGeom prst="rect">
            <a:avLst/>
          </a:prstGeom>
          <a:no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smtClean="0">
                <a:latin typeface="+mj-lt"/>
              </a:rPr>
              <a:t>FRAP: molecular interpretation</a:t>
            </a:r>
            <a:endParaRPr lang="en-US" altLang="en-US" sz="3200" dirty="0">
              <a:latin typeface="+mj-lt"/>
            </a:endParaRPr>
          </a:p>
        </p:txBody>
      </p:sp>
    </p:spTree>
    <p:extLst>
      <p:ext uri="{BB962C8B-B14F-4D97-AF65-F5344CB8AC3E}">
        <p14:creationId xmlns:p14="http://schemas.microsoft.com/office/powerpoint/2010/main" val="1973185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247"/>
                                        </p:tgtEl>
                                        <p:attrNameLst>
                                          <p:attrName>style.visibility</p:attrName>
                                        </p:attrNameLst>
                                      </p:cBhvr>
                                      <p:to>
                                        <p:strVal val="visible"/>
                                      </p:to>
                                    </p:set>
                                  </p:childTnLst>
                                </p:cTn>
                              </p:par>
                            </p:childTnLst>
                          </p:cTn>
                        </p:par>
                        <p:par>
                          <p:cTn id="7" fill="hold" nodeType="with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7248"/>
                                        </p:tgtEl>
                                        <p:attrNameLst>
                                          <p:attrName>style.visibility</p:attrName>
                                        </p:attrNameLst>
                                      </p:cBhvr>
                                      <p:to>
                                        <p:strVal val="visible"/>
                                      </p:to>
                                    </p:set>
                                  </p:childTnLst>
                                </p:cTn>
                              </p:par>
                            </p:childTnLst>
                          </p:cTn>
                        </p:par>
                        <p:par>
                          <p:cTn id="10" fill="hold" nodeType="with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4"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Oval 28"/>
          <p:cNvSpPr>
            <a:spLocks noChangeArrowheads="1"/>
          </p:cNvSpPr>
          <p:nvPr/>
        </p:nvSpPr>
        <p:spPr bwMode="auto">
          <a:xfrm>
            <a:off x="4896329" y="23622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12" name="Oval 20"/>
          <p:cNvSpPr>
            <a:spLocks noChangeArrowheads="1"/>
          </p:cNvSpPr>
          <p:nvPr/>
        </p:nvSpPr>
        <p:spPr bwMode="auto">
          <a:xfrm>
            <a:off x="3829529" y="2514600"/>
            <a:ext cx="182563" cy="182563"/>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194" name="Oval 2"/>
          <p:cNvSpPr>
            <a:spLocks noChangeArrowheads="1"/>
          </p:cNvSpPr>
          <p:nvPr/>
        </p:nvSpPr>
        <p:spPr bwMode="auto">
          <a:xfrm>
            <a:off x="3418367" y="15700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195" name="Oval 3"/>
          <p:cNvSpPr>
            <a:spLocks noChangeArrowheads="1"/>
          </p:cNvSpPr>
          <p:nvPr/>
        </p:nvSpPr>
        <p:spPr bwMode="auto">
          <a:xfrm>
            <a:off x="4027967" y="19510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196" name="Oval 4"/>
          <p:cNvSpPr>
            <a:spLocks noChangeArrowheads="1"/>
          </p:cNvSpPr>
          <p:nvPr/>
        </p:nvSpPr>
        <p:spPr bwMode="auto">
          <a:xfrm>
            <a:off x="3189767" y="24082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197" name="Oval 5"/>
          <p:cNvSpPr>
            <a:spLocks noChangeArrowheads="1"/>
          </p:cNvSpPr>
          <p:nvPr/>
        </p:nvSpPr>
        <p:spPr bwMode="auto">
          <a:xfrm>
            <a:off x="3418367" y="27892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198" name="Oval 6"/>
          <p:cNvSpPr>
            <a:spLocks noChangeArrowheads="1"/>
          </p:cNvSpPr>
          <p:nvPr/>
        </p:nvSpPr>
        <p:spPr bwMode="auto">
          <a:xfrm>
            <a:off x="3037367" y="30178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199" name="Oval 7"/>
          <p:cNvSpPr>
            <a:spLocks noChangeArrowheads="1"/>
          </p:cNvSpPr>
          <p:nvPr/>
        </p:nvSpPr>
        <p:spPr bwMode="auto">
          <a:xfrm>
            <a:off x="3600929" y="37338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00" name="Oval 8"/>
          <p:cNvSpPr>
            <a:spLocks noChangeArrowheads="1"/>
          </p:cNvSpPr>
          <p:nvPr/>
        </p:nvSpPr>
        <p:spPr bwMode="auto">
          <a:xfrm>
            <a:off x="3723167" y="32464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01" name="Oval 9"/>
          <p:cNvSpPr>
            <a:spLocks noChangeArrowheads="1"/>
          </p:cNvSpPr>
          <p:nvPr/>
        </p:nvSpPr>
        <p:spPr bwMode="auto">
          <a:xfrm>
            <a:off x="5201129" y="22098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02" name="Oval 10"/>
          <p:cNvSpPr>
            <a:spLocks noChangeArrowheads="1"/>
          </p:cNvSpPr>
          <p:nvPr/>
        </p:nvSpPr>
        <p:spPr bwMode="auto">
          <a:xfrm>
            <a:off x="4332767" y="3170238"/>
            <a:ext cx="182562" cy="182562"/>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03" name="Oval 11"/>
          <p:cNvSpPr>
            <a:spLocks noChangeArrowheads="1"/>
          </p:cNvSpPr>
          <p:nvPr/>
        </p:nvSpPr>
        <p:spPr bwMode="auto">
          <a:xfrm>
            <a:off x="4134329" y="22098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04" name="Oval 12"/>
          <p:cNvSpPr>
            <a:spLocks noChangeArrowheads="1"/>
          </p:cNvSpPr>
          <p:nvPr/>
        </p:nvSpPr>
        <p:spPr bwMode="auto">
          <a:xfrm>
            <a:off x="4058129" y="38100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05" name="Oval 13"/>
          <p:cNvSpPr>
            <a:spLocks noChangeArrowheads="1"/>
          </p:cNvSpPr>
          <p:nvPr/>
        </p:nvSpPr>
        <p:spPr bwMode="auto">
          <a:xfrm>
            <a:off x="4485167" y="37798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06" name="Oval 14"/>
          <p:cNvSpPr>
            <a:spLocks noChangeArrowheads="1"/>
          </p:cNvSpPr>
          <p:nvPr/>
        </p:nvSpPr>
        <p:spPr bwMode="auto">
          <a:xfrm>
            <a:off x="5201129" y="31242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07" name="Oval 15"/>
          <p:cNvSpPr>
            <a:spLocks noChangeArrowheads="1"/>
          </p:cNvSpPr>
          <p:nvPr/>
        </p:nvSpPr>
        <p:spPr bwMode="auto">
          <a:xfrm>
            <a:off x="4820129" y="3429000"/>
            <a:ext cx="182563" cy="182563"/>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08" name="Oval 16"/>
          <p:cNvSpPr>
            <a:spLocks noChangeArrowheads="1"/>
          </p:cNvSpPr>
          <p:nvPr/>
        </p:nvSpPr>
        <p:spPr bwMode="auto">
          <a:xfrm>
            <a:off x="4286729" y="2438400"/>
            <a:ext cx="182563" cy="182563"/>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09" name="Oval 17"/>
          <p:cNvSpPr>
            <a:spLocks noChangeArrowheads="1"/>
          </p:cNvSpPr>
          <p:nvPr/>
        </p:nvSpPr>
        <p:spPr bwMode="auto">
          <a:xfrm>
            <a:off x="5505929" y="35814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10" name="Oval 18"/>
          <p:cNvSpPr>
            <a:spLocks noChangeArrowheads="1"/>
          </p:cNvSpPr>
          <p:nvPr/>
        </p:nvSpPr>
        <p:spPr bwMode="auto">
          <a:xfrm>
            <a:off x="4362929" y="16002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11" name="Oval 19"/>
          <p:cNvSpPr>
            <a:spLocks noChangeArrowheads="1"/>
          </p:cNvSpPr>
          <p:nvPr/>
        </p:nvSpPr>
        <p:spPr bwMode="auto">
          <a:xfrm>
            <a:off x="5628167" y="20272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13" name="Oval 21"/>
          <p:cNvSpPr>
            <a:spLocks noChangeArrowheads="1"/>
          </p:cNvSpPr>
          <p:nvPr/>
        </p:nvSpPr>
        <p:spPr bwMode="auto">
          <a:xfrm>
            <a:off x="4866167" y="2789238"/>
            <a:ext cx="182562" cy="182562"/>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14" name="Oval 22"/>
          <p:cNvSpPr>
            <a:spLocks noChangeArrowheads="1"/>
          </p:cNvSpPr>
          <p:nvPr/>
        </p:nvSpPr>
        <p:spPr bwMode="auto">
          <a:xfrm>
            <a:off x="5704367" y="24844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15" name="Oval 23"/>
          <p:cNvSpPr>
            <a:spLocks noChangeArrowheads="1"/>
          </p:cNvSpPr>
          <p:nvPr/>
        </p:nvSpPr>
        <p:spPr bwMode="auto">
          <a:xfrm>
            <a:off x="5429729" y="27432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16" name="Oval 24"/>
          <p:cNvSpPr>
            <a:spLocks noChangeArrowheads="1"/>
          </p:cNvSpPr>
          <p:nvPr/>
        </p:nvSpPr>
        <p:spPr bwMode="auto">
          <a:xfrm>
            <a:off x="4972529" y="39624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17" name="Oval 25"/>
          <p:cNvSpPr>
            <a:spLocks noChangeArrowheads="1"/>
          </p:cNvSpPr>
          <p:nvPr/>
        </p:nvSpPr>
        <p:spPr bwMode="auto">
          <a:xfrm>
            <a:off x="4591529" y="1905000"/>
            <a:ext cx="182563" cy="182563"/>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18" name="Oval 26"/>
          <p:cNvSpPr>
            <a:spLocks noChangeArrowheads="1"/>
          </p:cNvSpPr>
          <p:nvPr/>
        </p:nvSpPr>
        <p:spPr bwMode="auto">
          <a:xfrm>
            <a:off x="4713767" y="14176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19" name="Oval 27"/>
          <p:cNvSpPr>
            <a:spLocks noChangeArrowheads="1"/>
          </p:cNvSpPr>
          <p:nvPr/>
        </p:nvSpPr>
        <p:spPr bwMode="auto">
          <a:xfrm>
            <a:off x="5353529" y="17526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21" name="Oval 29"/>
          <p:cNvSpPr>
            <a:spLocks noChangeArrowheads="1"/>
          </p:cNvSpPr>
          <p:nvPr/>
        </p:nvSpPr>
        <p:spPr bwMode="auto">
          <a:xfrm>
            <a:off x="3600929" y="21336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22" name="Oval 30"/>
          <p:cNvSpPr>
            <a:spLocks noChangeArrowheads="1"/>
          </p:cNvSpPr>
          <p:nvPr/>
        </p:nvSpPr>
        <p:spPr bwMode="auto">
          <a:xfrm>
            <a:off x="4439129" y="28194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23" name="Oval 31"/>
          <p:cNvSpPr>
            <a:spLocks noChangeArrowheads="1"/>
          </p:cNvSpPr>
          <p:nvPr/>
        </p:nvSpPr>
        <p:spPr bwMode="auto">
          <a:xfrm>
            <a:off x="3342167" y="33988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24" name="Oval 32"/>
          <p:cNvSpPr>
            <a:spLocks noChangeArrowheads="1"/>
          </p:cNvSpPr>
          <p:nvPr/>
        </p:nvSpPr>
        <p:spPr bwMode="auto">
          <a:xfrm>
            <a:off x="3951767" y="2865438"/>
            <a:ext cx="182562" cy="182562"/>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8225" name="Oval 33"/>
          <p:cNvSpPr>
            <a:spLocks noChangeArrowheads="1"/>
          </p:cNvSpPr>
          <p:nvPr/>
        </p:nvSpPr>
        <p:spPr bwMode="auto">
          <a:xfrm>
            <a:off x="3862867" y="2198688"/>
            <a:ext cx="1295400" cy="1295400"/>
          </a:xfrm>
          <a:prstGeom prst="ellipse">
            <a:avLst/>
          </a:prstGeom>
          <a:noFill/>
          <a:ln w="38100" cap="rnd">
            <a:solidFill>
              <a:schemeClr val="tx1"/>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243" name="Line 51"/>
          <p:cNvSpPr>
            <a:spLocks noChangeShapeType="1"/>
          </p:cNvSpPr>
          <p:nvPr/>
        </p:nvSpPr>
        <p:spPr bwMode="auto">
          <a:xfrm>
            <a:off x="2610329" y="1905000"/>
            <a:ext cx="914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4" name="Line 52"/>
          <p:cNvSpPr>
            <a:spLocks noChangeShapeType="1"/>
          </p:cNvSpPr>
          <p:nvPr/>
        </p:nvSpPr>
        <p:spPr bwMode="auto">
          <a:xfrm>
            <a:off x="2610329" y="19050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5" name="Text Box 53"/>
          <p:cNvSpPr txBox="1">
            <a:spLocks noChangeArrowheads="1"/>
          </p:cNvSpPr>
          <p:nvPr/>
        </p:nvSpPr>
        <p:spPr bwMode="auto">
          <a:xfrm>
            <a:off x="1219200" y="1676400"/>
            <a:ext cx="10241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a:latin typeface="+mj-lt"/>
              </a:rPr>
              <a:t>fluorescent</a:t>
            </a:r>
          </a:p>
          <a:p>
            <a:r>
              <a:rPr lang="en-US" altLang="en-US" sz="1400" b="1" dirty="0">
                <a:latin typeface="+mj-lt"/>
              </a:rPr>
              <a:t>molecules</a:t>
            </a:r>
          </a:p>
        </p:txBody>
      </p:sp>
      <p:sp>
        <p:nvSpPr>
          <p:cNvPr id="8250" name="Line 58"/>
          <p:cNvSpPr>
            <a:spLocks noChangeShapeType="1"/>
          </p:cNvSpPr>
          <p:nvPr/>
        </p:nvSpPr>
        <p:spPr bwMode="auto">
          <a:xfrm flipV="1">
            <a:off x="5288442" y="1687513"/>
            <a:ext cx="304800" cy="304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1" name="Line 59"/>
          <p:cNvSpPr>
            <a:spLocks noChangeShapeType="1"/>
          </p:cNvSpPr>
          <p:nvPr/>
        </p:nvSpPr>
        <p:spPr bwMode="auto">
          <a:xfrm flipV="1">
            <a:off x="3361217" y="2732088"/>
            <a:ext cx="304800" cy="304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2" name="Line 60"/>
          <p:cNvSpPr>
            <a:spLocks noChangeShapeType="1"/>
          </p:cNvSpPr>
          <p:nvPr/>
        </p:nvSpPr>
        <p:spPr bwMode="auto">
          <a:xfrm>
            <a:off x="5309079" y="2840038"/>
            <a:ext cx="457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3" name="Line 61"/>
          <p:cNvSpPr>
            <a:spLocks noChangeShapeType="1"/>
          </p:cNvSpPr>
          <p:nvPr/>
        </p:nvSpPr>
        <p:spPr bwMode="auto">
          <a:xfrm flipV="1">
            <a:off x="4394679" y="2317750"/>
            <a:ext cx="0" cy="4572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Slide Number Placeholder 2"/>
          <p:cNvSpPr>
            <a:spLocks noGrp="1"/>
          </p:cNvSpPr>
          <p:nvPr>
            <p:ph type="sldNum" sz="quarter" idx="12"/>
          </p:nvPr>
        </p:nvSpPr>
        <p:spPr>
          <a:xfrm>
            <a:off x="7010400" y="6484409"/>
            <a:ext cx="2133600" cy="365125"/>
          </a:xfrm>
        </p:spPr>
        <p:txBody>
          <a:bodyPr/>
          <a:lstStyle/>
          <a:p>
            <a:r>
              <a:rPr lang="en-US" dirty="0" smtClean="0"/>
              <a:t>9</a:t>
            </a:r>
            <a:endParaRPr lang="en-US" dirty="0"/>
          </a:p>
        </p:txBody>
      </p:sp>
      <p:sp>
        <p:nvSpPr>
          <p:cNvPr id="68"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69" name="Slide Number Placeholder 4"/>
          <p:cNvSpPr txBox="1">
            <a:spLocks/>
          </p:cNvSpPr>
          <p:nvPr/>
        </p:nvSpPr>
        <p:spPr>
          <a:xfrm>
            <a:off x="7437208" y="10886"/>
            <a:ext cx="155439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@SNS</a:t>
            </a:r>
            <a:endParaRPr lang="en-GB" dirty="0"/>
          </a:p>
        </p:txBody>
      </p:sp>
      <p:sp>
        <p:nvSpPr>
          <p:cNvPr id="70" name="Rectangle 69"/>
          <p:cNvSpPr/>
          <p:nvPr/>
        </p:nvSpPr>
        <p:spPr>
          <a:xfrm>
            <a:off x="2941638" y="1312332"/>
            <a:ext cx="3230562" cy="285376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9"/>
          <p:cNvGrpSpPr>
            <a:grpSpLocks/>
          </p:cNvGrpSpPr>
          <p:nvPr/>
        </p:nvGrpSpPr>
        <p:grpSpPr bwMode="auto">
          <a:xfrm>
            <a:off x="491332" y="2173290"/>
            <a:ext cx="1360487" cy="646113"/>
            <a:chOff x="3985" y="1584"/>
            <a:chExt cx="857" cy="407"/>
          </a:xfrm>
        </p:grpSpPr>
        <p:sp>
          <p:nvSpPr>
            <p:cNvPr id="72" name="Text Box 68"/>
            <p:cNvSpPr txBox="1">
              <a:spLocks noChangeArrowheads="1"/>
            </p:cNvSpPr>
            <p:nvPr/>
          </p:nvSpPr>
          <p:spPr bwMode="auto">
            <a:xfrm>
              <a:off x="3985" y="1584"/>
              <a:ext cx="85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buFontTx/>
                <a:buAutoNum type="arabicParenR"/>
              </a:pPr>
              <a:r>
                <a:rPr lang="en-US" altLang="en-US" sz="1800" dirty="0" err="1">
                  <a:latin typeface="+mj-lt"/>
                </a:rPr>
                <a:t>T</a:t>
              </a:r>
              <a:r>
                <a:rPr lang="en-US" altLang="en-US" sz="1800" baseline="-25000" dirty="0" err="1">
                  <a:latin typeface="+mj-lt"/>
                </a:rPr>
                <a:t>Bleaching</a:t>
              </a:r>
              <a:endParaRPr lang="en-US" altLang="en-US" sz="1800" dirty="0">
                <a:latin typeface="+mj-lt"/>
              </a:endParaRPr>
            </a:p>
            <a:p>
              <a:pPr>
                <a:buFontTx/>
                <a:buAutoNum type="arabicParenR"/>
              </a:pPr>
              <a:r>
                <a:rPr lang="en-US" altLang="en-US" sz="1800" dirty="0" err="1">
                  <a:latin typeface="+mj-lt"/>
                </a:rPr>
                <a:t>T</a:t>
              </a:r>
              <a:r>
                <a:rPr lang="en-US" altLang="en-US" sz="1800" baseline="-25000" dirty="0" err="1">
                  <a:latin typeface="+mj-lt"/>
                </a:rPr>
                <a:t>Diff</a:t>
              </a:r>
              <a:r>
                <a:rPr lang="en-US" altLang="en-US" sz="1800" baseline="-25000" dirty="0">
                  <a:latin typeface="+mj-lt"/>
                </a:rPr>
                <a:t>.</a:t>
              </a:r>
              <a:endParaRPr lang="en-US" altLang="en-US" sz="1800" dirty="0">
                <a:latin typeface="+mj-lt"/>
              </a:endParaRPr>
            </a:p>
          </p:txBody>
        </p:sp>
        <p:sp>
          <p:nvSpPr>
            <p:cNvPr id="73" name="Oval 69"/>
            <p:cNvSpPr>
              <a:spLocks noChangeArrowheads="1"/>
            </p:cNvSpPr>
            <p:nvPr/>
          </p:nvSpPr>
          <p:spPr bwMode="auto">
            <a:xfrm>
              <a:off x="4605" y="1843"/>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grpSp>
      <p:sp>
        <p:nvSpPr>
          <p:cNvPr id="74" name="Text Box 76"/>
          <p:cNvSpPr txBox="1">
            <a:spLocks noChangeArrowheads="1"/>
          </p:cNvSpPr>
          <p:nvPr/>
        </p:nvSpPr>
        <p:spPr bwMode="auto">
          <a:xfrm>
            <a:off x="437357" y="2865438"/>
            <a:ext cx="1359603" cy="83099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latin typeface="+mj-lt"/>
              </a:rPr>
              <a:t>NO gradient!!!</a:t>
            </a:r>
          </a:p>
          <a:p>
            <a:endParaRPr lang="en-US" altLang="en-US" sz="1200" b="1" dirty="0">
              <a:latin typeface="Arial" pitchFamily="34" charset="0"/>
            </a:endParaRPr>
          </a:p>
          <a:p>
            <a:r>
              <a:rPr lang="en-US" altLang="en-US" sz="1200" b="1" dirty="0">
                <a:latin typeface="+mj-lt"/>
              </a:rPr>
              <a:t>Only a change of…</a:t>
            </a:r>
          </a:p>
          <a:p>
            <a:r>
              <a:rPr lang="en-US" altLang="en-US" sz="1200" b="1" dirty="0">
                <a:solidFill>
                  <a:srgbClr val="66FF33"/>
                </a:solidFill>
                <a:latin typeface="+mj-lt"/>
              </a:rPr>
              <a:t>C</a:t>
            </a:r>
            <a:r>
              <a:rPr lang="en-US" altLang="en-US" sz="1200" b="1" dirty="0">
                <a:latin typeface="+mj-lt"/>
              </a:rPr>
              <a:t>O</a:t>
            </a:r>
            <a:r>
              <a:rPr lang="en-US" altLang="en-US" sz="1200" b="1" dirty="0">
                <a:solidFill>
                  <a:srgbClr val="66FF33"/>
                </a:solidFill>
                <a:latin typeface="+mj-lt"/>
              </a:rPr>
              <a:t>L</a:t>
            </a:r>
            <a:r>
              <a:rPr lang="en-US" altLang="en-US" sz="1200" b="1" dirty="0">
                <a:latin typeface="+mj-lt"/>
              </a:rPr>
              <a:t>O</a:t>
            </a:r>
            <a:r>
              <a:rPr lang="en-US" altLang="en-US" sz="1200" b="1" dirty="0">
                <a:solidFill>
                  <a:srgbClr val="66FF33"/>
                </a:solidFill>
                <a:latin typeface="+mj-lt"/>
              </a:rPr>
              <a:t>R</a:t>
            </a:r>
            <a:r>
              <a:rPr lang="en-US" altLang="en-US" sz="1200" b="1" dirty="0">
                <a:latin typeface="+mj-lt"/>
              </a:rPr>
              <a:t> </a:t>
            </a:r>
          </a:p>
        </p:txBody>
      </p:sp>
      <p:sp>
        <p:nvSpPr>
          <p:cNvPr id="76" name="Line 36"/>
          <p:cNvSpPr>
            <a:spLocks noChangeShapeType="1"/>
          </p:cNvSpPr>
          <p:nvPr/>
        </p:nvSpPr>
        <p:spPr bwMode="auto">
          <a:xfrm>
            <a:off x="2362200" y="6161088"/>
            <a:ext cx="4876800" cy="0"/>
          </a:xfrm>
          <a:prstGeom prst="line">
            <a:avLst/>
          </a:prstGeom>
          <a:noFill/>
          <a:ln w="381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Text Box 37"/>
          <p:cNvSpPr txBox="1">
            <a:spLocks noChangeArrowheads="1"/>
          </p:cNvSpPr>
          <p:nvPr/>
        </p:nvSpPr>
        <p:spPr bwMode="auto">
          <a:xfrm>
            <a:off x="1752600" y="4495800"/>
            <a:ext cx="5084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mj-lt"/>
              </a:rPr>
              <a:t>F(t)</a:t>
            </a:r>
          </a:p>
        </p:txBody>
      </p:sp>
      <p:sp>
        <p:nvSpPr>
          <p:cNvPr id="78" name="Text Box 38"/>
          <p:cNvSpPr txBox="1">
            <a:spLocks noChangeArrowheads="1"/>
          </p:cNvSpPr>
          <p:nvPr/>
        </p:nvSpPr>
        <p:spPr bwMode="auto">
          <a:xfrm>
            <a:off x="6845300" y="6216650"/>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latin typeface="Arial" pitchFamily="34" charset="0"/>
              </a:rPr>
              <a:t>t</a:t>
            </a:r>
          </a:p>
        </p:txBody>
      </p:sp>
      <p:sp>
        <p:nvSpPr>
          <p:cNvPr id="79" name="Line 39"/>
          <p:cNvSpPr>
            <a:spLocks noChangeShapeType="1"/>
          </p:cNvSpPr>
          <p:nvPr/>
        </p:nvSpPr>
        <p:spPr bwMode="auto">
          <a:xfrm flipV="1">
            <a:off x="2373313" y="4583113"/>
            <a:ext cx="0" cy="1600200"/>
          </a:xfrm>
          <a:prstGeom prst="line">
            <a:avLst/>
          </a:prstGeom>
          <a:noFill/>
          <a:ln w="381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Text Box 42"/>
          <p:cNvSpPr txBox="1">
            <a:spLocks noChangeArrowheads="1"/>
          </p:cNvSpPr>
          <p:nvPr/>
        </p:nvSpPr>
        <p:spPr bwMode="auto">
          <a:xfrm>
            <a:off x="1752600" y="5715000"/>
            <a:ext cx="6030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latin typeface="+mj-lt"/>
              </a:rPr>
              <a:t>P</a:t>
            </a:r>
            <a:r>
              <a:rPr lang="en-US" altLang="en-US" baseline="-25000">
                <a:solidFill>
                  <a:srgbClr val="FF0000"/>
                </a:solidFill>
                <a:latin typeface="+mj-lt"/>
              </a:rPr>
              <a:t>laser</a:t>
            </a:r>
            <a:endParaRPr lang="en-US" altLang="en-US">
              <a:solidFill>
                <a:srgbClr val="FF0000"/>
              </a:solidFill>
              <a:latin typeface="+mj-lt"/>
            </a:endParaRPr>
          </a:p>
        </p:txBody>
      </p:sp>
      <p:sp>
        <p:nvSpPr>
          <p:cNvPr id="81" name="Line 44"/>
          <p:cNvSpPr>
            <a:spLocks noChangeShapeType="1"/>
          </p:cNvSpPr>
          <p:nvPr/>
        </p:nvSpPr>
        <p:spPr bwMode="auto">
          <a:xfrm>
            <a:off x="3478824" y="4648200"/>
            <a:ext cx="76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Freeform 8"/>
          <p:cNvSpPr>
            <a:spLocks/>
          </p:cNvSpPr>
          <p:nvPr/>
        </p:nvSpPr>
        <p:spPr bwMode="auto">
          <a:xfrm rot="10800000" flipH="1">
            <a:off x="2384427" y="4844017"/>
            <a:ext cx="3387725" cy="1217057"/>
          </a:xfrm>
          <a:custGeom>
            <a:avLst/>
            <a:gdLst>
              <a:gd name="T0" fmla="*/ 0 w 1896"/>
              <a:gd name="T1" fmla="*/ 701 h 794"/>
              <a:gd name="T2" fmla="*/ 30 w 1896"/>
              <a:gd name="T3" fmla="*/ 732 h 794"/>
              <a:gd name="T4" fmla="*/ 61 w 1896"/>
              <a:gd name="T5" fmla="*/ 722 h 794"/>
              <a:gd name="T6" fmla="*/ 102 w 1896"/>
              <a:gd name="T7" fmla="*/ 732 h 794"/>
              <a:gd name="T8" fmla="*/ 144 w 1896"/>
              <a:gd name="T9" fmla="*/ 722 h 794"/>
              <a:gd name="T10" fmla="*/ 205 w 1896"/>
              <a:gd name="T11" fmla="*/ 711 h 794"/>
              <a:gd name="T12" fmla="*/ 257 w 1896"/>
              <a:gd name="T13" fmla="*/ 701 h 794"/>
              <a:gd name="T14" fmla="*/ 288 w 1896"/>
              <a:gd name="T15" fmla="*/ 722 h 794"/>
              <a:gd name="T16" fmla="*/ 308 w 1896"/>
              <a:gd name="T17" fmla="*/ 681 h 794"/>
              <a:gd name="T18" fmla="*/ 349 w 1896"/>
              <a:gd name="T19" fmla="*/ 670 h 794"/>
              <a:gd name="T20" fmla="*/ 360 w 1896"/>
              <a:gd name="T21" fmla="*/ 742 h 794"/>
              <a:gd name="T22" fmla="*/ 380 w 1896"/>
              <a:gd name="T23" fmla="*/ 773 h 794"/>
              <a:gd name="T24" fmla="*/ 411 w 1896"/>
              <a:gd name="T25" fmla="*/ 732 h 794"/>
              <a:gd name="T26" fmla="*/ 442 w 1896"/>
              <a:gd name="T27" fmla="*/ 701 h 794"/>
              <a:gd name="T28" fmla="*/ 462 w 1896"/>
              <a:gd name="T29" fmla="*/ 753 h 794"/>
              <a:gd name="T30" fmla="*/ 565 w 1896"/>
              <a:gd name="T31" fmla="*/ 753 h 794"/>
              <a:gd name="T32" fmla="*/ 637 w 1896"/>
              <a:gd name="T33" fmla="*/ 722 h 794"/>
              <a:gd name="T34" fmla="*/ 658 w 1896"/>
              <a:gd name="T35" fmla="*/ 12 h 794"/>
              <a:gd name="T36" fmla="*/ 678 w 1896"/>
              <a:gd name="T37" fmla="*/ 43 h 794"/>
              <a:gd name="T38" fmla="*/ 699 w 1896"/>
              <a:gd name="T39" fmla="*/ 105 h 794"/>
              <a:gd name="T40" fmla="*/ 730 w 1896"/>
              <a:gd name="T41" fmla="*/ 115 h 794"/>
              <a:gd name="T42" fmla="*/ 761 w 1896"/>
              <a:gd name="T43" fmla="*/ 105 h 794"/>
              <a:gd name="T44" fmla="*/ 792 w 1896"/>
              <a:gd name="T45" fmla="*/ 125 h 794"/>
              <a:gd name="T46" fmla="*/ 843 w 1896"/>
              <a:gd name="T47" fmla="*/ 269 h 794"/>
              <a:gd name="T48" fmla="*/ 905 w 1896"/>
              <a:gd name="T49" fmla="*/ 321 h 794"/>
              <a:gd name="T50" fmla="*/ 915 w 1896"/>
              <a:gd name="T51" fmla="*/ 351 h 794"/>
              <a:gd name="T52" fmla="*/ 946 w 1896"/>
              <a:gd name="T53" fmla="*/ 372 h 794"/>
              <a:gd name="T54" fmla="*/ 977 w 1896"/>
              <a:gd name="T55" fmla="*/ 413 h 794"/>
              <a:gd name="T56" fmla="*/ 1008 w 1896"/>
              <a:gd name="T57" fmla="*/ 403 h 794"/>
              <a:gd name="T58" fmla="*/ 1038 w 1896"/>
              <a:gd name="T59" fmla="*/ 413 h 794"/>
              <a:gd name="T60" fmla="*/ 1100 w 1896"/>
              <a:gd name="T61" fmla="*/ 465 h 794"/>
              <a:gd name="T62" fmla="*/ 1162 w 1896"/>
              <a:gd name="T63" fmla="*/ 485 h 794"/>
              <a:gd name="T64" fmla="*/ 1224 w 1896"/>
              <a:gd name="T65" fmla="*/ 526 h 794"/>
              <a:gd name="T66" fmla="*/ 1275 w 1896"/>
              <a:gd name="T67" fmla="*/ 598 h 794"/>
              <a:gd name="T68" fmla="*/ 1296 w 1896"/>
              <a:gd name="T69" fmla="*/ 567 h 794"/>
              <a:gd name="T70" fmla="*/ 1347 w 1896"/>
              <a:gd name="T71" fmla="*/ 650 h 794"/>
              <a:gd name="T72" fmla="*/ 1378 w 1896"/>
              <a:gd name="T73" fmla="*/ 629 h 794"/>
              <a:gd name="T74" fmla="*/ 1398 w 1896"/>
              <a:gd name="T75" fmla="*/ 598 h 794"/>
              <a:gd name="T76" fmla="*/ 1429 w 1896"/>
              <a:gd name="T77" fmla="*/ 619 h 794"/>
              <a:gd name="T78" fmla="*/ 1460 w 1896"/>
              <a:gd name="T79" fmla="*/ 629 h 794"/>
              <a:gd name="T80" fmla="*/ 1512 w 1896"/>
              <a:gd name="T81" fmla="*/ 619 h 794"/>
              <a:gd name="T82" fmla="*/ 1532 w 1896"/>
              <a:gd name="T83" fmla="*/ 650 h 794"/>
              <a:gd name="T84" fmla="*/ 1563 w 1896"/>
              <a:gd name="T85" fmla="*/ 660 h 794"/>
              <a:gd name="T86" fmla="*/ 1594 w 1896"/>
              <a:gd name="T87" fmla="*/ 629 h 794"/>
              <a:gd name="T88" fmla="*/ 1614 w 1896"/>
              <a:gd name="T89" fmla="*/ 660 h 794"/>
              <a:gd name="T90" fmla="*/ 1686 w 1896"/>
              <a:gd name="T91" fmla="*/ 701 h 794"/>
              <a:gd name="T92" fmla="*/ 1758 w 1896"/>
              <a:gd name="T93" fmla="*/ 670 h 794"/>
              <a:gd name="T94" fmla="*/ 1779 w 1896"/>
              <a:gd name="T95" fmla="*/ 701 h 794"/>
              <a:gd name="T96" fmla="*/ 1892 w 1896"/>
              <a:gd name="T97" fmla="*/ 722 h 794"/>
              <a:gd name="T98" fmla="*/ 1892 w 1896"/>
              <a:gd name="T99" fmla="*/ 711 h 7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96"/>
              <a:gd name="T151" fmla="*/ 0 h 794"/>
              <a:gd name="T152" fmla="*/ 1896 w 1896"/>
              <a:gd name="T153" fmla="*/ 794 h 7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96" h="794">
                <a:moveTo>
                  <a:pt x="0" y="701"/>
                </a:moveTo>
                <a:cubicBezTo>
                  <a:pt x="10" y="711"/>
                  <a:pt x="16" y="727"/>
                  <a:pt x="30" y="732"/>
                </a:cubicBezTo>
                <a:cubicBezTo>
                  <a:pt x="40" y="736"/>
                  <a:pt x="50" y="722"/>
                  <a:pt x="61" y="722"/>
                </a:cubicBezTo>
                <a:cubicBezTo>
                  <a:pt x="75" y="722"/>
                  <a:pt x="88" y="729"/>
                  <a:pt x="102" y="732"/>
                </a:cubicBezTo>
                <a:cubicBezTo>
                  <a:pt x="116" y="729"/>
                  <a:pt x="130" y="722"/>
                  <a:pt x="144" y="722"/>
                </a:cubicBezTo>
                <a:cubicBezTo>
                  <a:pt x="206" y="722"/>
                  <a:pt x="141" y="754"/>
                  <a:pt x="205" y="711"/>
                </a:cubicBezTo>
                <a:cubicBezTo>
                  <a:pt x="288" y="767"/>
                  <a:pt x="188" y="714"/>
                  <a:pt x="257" y="701"/>
                </a:cubicBezTo>
                <a:cubicBezTo>
                  <a:pt x="269" y="699"/>
                  <a:pt x="278" y="715"/>
                  <a:pt x="288" y="722"/>
                </a:cubicBezTo>
                <a:cubicBezTo>
                  <a:pt x="295" y="708"/>
                  <a:pt x="293" y="684"/>
                  <a:pt x="308" y="681"/>
                </a:cubicBezTo>
                <a:cubicBezTo>
                  <a:pt x="362" y="669"/>
                  <a:pt x="323" y="775"/>
                  <a:pt x="349" y="670"/>
                </a:cubicBezTo>
                <a:cubicBezTo>
                  <a:pt x="353" y="694"/>
                  <a:pt x="353" y="719"/>
                  <a:pt x="360" y="742"/>
                </a:cubicBezTo>
                <a:cubicBezTo>
                  <a:pt x="364" y="754"/>
                  <a:pt x="368" y="775"/>
                  <a:pt x="380" y="773"/>
                </a:cubicBezTo>
                <a:cubicBezTo>
                  <a:pt x="397" y="770"/>
                  <a:pt x="401" y="746"/>
                  <a:pt x="411" y="732"/>
                </a:cubicBezTo>
                <a:cubicBezTo>
                  <a:pt x="437" y="654"/>
                  <a:pt x="424" y="652"/>
                  <a:pt x="442" y="701"/>
                </a:cubicBezTo>
                <a:cubicBezTo>
                  <a:pt x="448" y="718"/>
                  <a:pt x="455" y="736"/>
                  <a:pt x="462" y="753"/>
                </a:cubicBezTo>
                <a:cubicBezTo>
                  <a:pt x="503" y="712"/>
                  <a:pt x="538" y="670"/>
                  <a:pt x="565" y="753"/>
                </a:cubicBezTo>
                <a:cubicBezTo>
                  <a:pt x="614" y="679"/>
                  <a:pt x="588" y="673"/>
                  <a:pt x="637" y="722"/>
                </a:cubicBezTo>
                <a:cubicBezTo>
                  <a:pt x="707" y="459"/>
                  <a:pt x="621" y="794"/>
                  <a:pt x="658" y="12"/>
                </a:cubicBezTo>
                <a:cubicBezTo>
                  <a:pt x="659" y="0"/>
                  <a:pt x="673" y="32"/>
                  <a:pt x="678" y="43"/>
                </a:cubicBezTo>
                <a:cubicBezTo>
                  <a:pt x="687" y="63"/>
                  <a:pt x="699" y="105"/>
                  <a:pt x="699" y="105"/>
                </a:cubicBezTo>
                <a:cubicBezTo>
                  <a:pt x="720" y="39"/>
                  <a:pt x="695" y="94"/>
                  <a:pt x="730" y="115"/>
                </a:cubicBezTo>
                <a:cubicBezTo>
                  <a:pt x="739" y="121"/>
                  <a:pt x="751" y="108"/>
                  <a:pt x="761" y="105"/>
                </a:cubicBezTo>
                <a:cubicBezTo>
                  <a:pt x="771" y="112"/>
                  <a:pt x="787" y="114"/>
                  <a:pt x="792" y="125"/>
                </a:cubicBezTo>
                <a:cubicBezTo>
                  <a:pt x="821" y="184"/>
                  <a:pt x="766" y="244"/>
                  <a:pt x="843" y="269"/>
                </a:cubicBezTo>
                <a:cubicBezTo>
                  <a:pt x="899" y="378"/>
                  <a:pt x="823" y="255"/>
                  <a:pt x="905" y="321"/>
                </a:cubicBezTo>
                <a:cubicBezTo>
                  <a:pt x="913" y="328"/>
                  <a:pt x="908" y="343"/>
                  <a:pt x="915" y="351"/>
                </a:cubicBezTo>
                <a:cubicBezTo>
                  <a:pt x="923" y="361"/>
                  <a:pt x="937" y="363"/>
                  <a:pt x="946" y="372"/>
                </a:cubicBezTo>
                <a:cubicBezTo>
                  <a:pt x="958" y="384"/>
                  <a:pt x="967" y="399"/>
                  <a:pt x="977" y="413"/>
                </a:cubicBezTo>
                <a:cubicBezTo>
                  <a:pt x="987" y="410"/>
                  <a:pt x="999" y="396"/>
                  <a:pt x="1008" y="403"/>
                </a:cubicBezTo>
                <a:cubicBezTo>
                  <a:pt x="1040" y="427"/>
                  <a:pt x="994" y="481"/>
                  <a:pt x="1038" y="413"/>
                </a:cubicBezTo>
                <a:cubicBezTo>
                  <a:pt x="1067" y="469"/>
                  <a:pt x="1043" y="448"/>
                  <a:pt x="1100" y="465"/>
                </a:cubicBezTo>
                <a:cubicBezTo>
                  <a:pt x="1121" y="471"/>
                  <a:pt x="1162" y="485"/>
                  <a:pt x="1162" y="485"/>
                </a:cubicBezTo>
                <a:cubicBezTo>
                  <a:pt x="1187" y="562"/>
                  <a:pt x="1163" y="557"/>
                  <a:pt x="1224" y="526"/>
                </a:cubicBezTo>
                <a:cubicBezTo>
                  <a:pt x="1229" y="550"/>
                  <a:pt x="1225" y="607"/>
                  <a:pt x="1275" y="598"/>
                </a:cubicBezTo>
                <a:cubicBezTo>
                  <a:pt x="1287" y="596"/>
                  <a:pt x="1289" y="577"/>
                  <a:pt x="1296" y="567"/>
                </a:cubicBezTo>
                <a:cubicBezTo>
                  <a:pt x="1303" y="581"/>
                  <a:pt x="1329" y="644"/>
                  <a:pt x="1347" y="650"/>
                </a:cubicBezTo>
                <a:cubicBezTo>
                  <a:pt x="1359" y="654"/>
                  <a:pt x="1368" y="636"/>
                  <a:pt x="1378" y="629"/>
                </a:cubicBezTo>
                <a:cubicBezTo>
                  <a:pt x="1385" y="619"/>
                  <a:pt x="1386" y="600"/>
                  <a:pt x="1398" y="598"/>
                </a:cubicBezTo>
                <a:cubicBezTo>
                  <a:pt x="1410" y="596"/>
                  <a:pt x="1418" y="613"/>
                  <a:pt x="1429" y="619"/>
                </a:cubicBezTo>
                <a:cubicBezTo>
                  <a:pt x="1439" y="624"/>
                  <a:pt x="1450" y="626"/>
                  <a:pt x="1460" y="629"/>
                </a:cubicBezTo>
                <a:cubicBezTo>
                  <a:pt x="1510" y="702"/>
                  <a:pt x="1448" y="632"/>
                  <a:pt x="1512" y="619"/>
                </a:cubicBezTo>
                <a:cubicBezTo>
                  <a:pt x="1524" y="617"/>
                  <a:pt x="1522" y="642"/>
                  <a:pt x="1532" y="650"/>
                </a:cubicBezTo>
                <a:cubicBezTo>
                  <a:pt x="1540" y="657"/>
                  <a:pt x="1553" y="657"/>
                  <a:pt x="1563" y="660"/>
                </a:cubicBezTo>
                <a:cubicBezTo>
                  <a:pt x="1573" y="650"/>
                  <a:pt x="1579" y="629"/>
                  <a:pt x="1594" y="629"/>
                </a:cubicBezTo>
                <a:cubicBezTo>
                  <a:pt x="1606" y="629"/>
                  <a:pt x="1606" y="651"/>
                  <a:pt x="1614" y="660"/>
                </a:cubicBezTo>
                <a:cubicBezTo>
                  <a:pt x="1646" y="699"/>
                  <a:pt x="1640" y="690"/>
                  <a:pt x="1686" y="701"/>
                </a:cubicBezTo>
                <a:cubicBezTo>
                  <a:pt x="1701" y="691"/>
                  <a:pt x="1737" y="663"/>
                  <a:pt x="1758" y="670"/>
                </a:cubicBezTo>
                <a:cubicBezTo>
                  <a:pt x="1770" y="674"/>
                  <a:pt x="1772" y="691"/>
                  <a:pt x="1779" y="701"/>
                </a:cubicBezTo>
                <a:cubicBezTo>
                  <a:pt x="1840" y="681"/>
                  <a:pt x="1832" y="710"/>
                  <a:pt x="1892" y="722"/>
                </a:cubicBezTo>
                <a:cubicBezTo>
                  <a:pt x="1896" y="723"/>
                  <a:pt x="1892" y="715"/>
                  <a:pt x="1892" y="711"/>
                </a:cubicBezTo>
              </a:path>
            </a:pathLst>
          </a:custGeom>
          <a:noFill/>
          <a:ln w="19050">
            <a:solidFill>
              <a:srgbClr val="31EF3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84" name="Line 43"/>
          <p:cNvSpPr>
            <a:spLocks noChangeShapeType="1"/>
          </p:cNvSpPr>
          <p:nvPr/>
        </p:nvSpPr>
        <p:spPr bwMode="auto">
          <a:xfrm flipV="1">
            <a:off x="2373312" y="5867400"/>
            <a:ext cx="111422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86" name="Straight Connector 85"/>
          <p:cNvCxnSpPr>
            <a:stCxn id="84" idx="1"/>
            <a:endCxn id="81" idx="0"/>
          </p:cNvCxnSpPr>
          <p:nvPr/>
        </p:nvCxnSpPr>
        <p:spPr>
          <a:xfrm flipH="1" flipV="1">
            <a:off x="3478824" y="4648200"/>
            <a:ext cx="8711" cy="12191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Line 48"/>
          <p:cNvSpPr>
            <a:spLocks noChangeShapeType="1"/>
          </p:cNvSpPr>
          <p:nvPr/>
        </p:nvSpPr>
        <p:spPr bwMode="auto">
          <a:xfrm>
            <a:off x="3589866" y="5867400"/>
            <a:ext cx="1066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Line 50"/>
          <p:cNvSpPr>
            <a:spLocks noChangeShapeType="1"/>
          </p:cNvSpPr>
          <p:nvPr/>
        </p:nvSpPr>
        <p:spPr bwMode="auto">
          <a:xfrm>
            <a:off x="4656666" y="5867400"/>
            <a:ext cx="2209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89" name="Straight Connector 88"/>
          <p:cNvCxnSpPr/>
          <p:nvPr/>
        </p:nvCxnSpPr>
        <p:spPr>
          <a:xfrm flipH="1" flipV="1">
            <a:off x="3564468" y="4648200"/>
            <a:ext cx="8711" cy="12191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5765800" y="4948697"/>
            <a:ext cx="1100667" cy="30222"/>
          </a:xfrm>
          <a:custGeom>
            <a:avLst/>
            <a:gdLst>
              <a:gd name="connsiteX0" fmla="*/ 0 w 1100667"/>
              <a:gd name="connsiteY0" fmla="*/ 4303 h 30222"/>
              <a:gd name="connsiteX1" fmla="*/ 165100 w 1100667"/>
              <a:gd name="connsiteY1" fmla="*/ 17003 h 30222"/>
              <a:gd name="connsiteX2" fmla="*/ 228600 w 1100667"/>
              <a:gd name="connsiteY2" fmla="*/ 29703 h 30222"/>
              <a:gd name="connsiteX3" fmla="*/ 478367 w 1100667"/>
              <a:gd name="connsiteY3" fmla="*/ 12770 h 30222"/>
              <a:gd name="connsiteX4" fmla="*/ 516467 w 1100667"/>
              <a:gd name="connsiteY4" fmla="*/ 25470 h 30222"/>
              <a:gd name="connsiteX5" fmla="*/ 635000 w 1100667"/>
              <a:gd name="connsiteY5" fmla="*/ 21236 h 30222"/>
              <a:gd name="connsiteX6" fmla="*/ 651933 w 1100667"/>
              <a:gd name="connsiteY6" fmla="*/ 8536 h 30222"/>
              <a:gd name="connsiteX7" fmla="*/ 702733 w 1100667"/>
              <a:gd name="connsiteY7" fmla="*/ 70 h 30222"/>
              <a:gd name="connsiteX8" fmla="*/ 829733 w 1100667"/>
              <a:gd name="connsiteY8" fmla="*/ 25470 h 30222"/>
              <a:gd name="connsiteX9" fmla="*/ 876300 w 1100667"/>
              <a:gd name="connsiteY9" fmla="*/ 29703 h 30222"/>
              <a:gd name="connsiteX10" fmla="*/ 1100667 w 1100667"/>
              <a:gd name="connsiteY10" fmla="*/ 29703 h 3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667" h="30222">
                <a:moveTo>
                  <a:pt x="0" y="4303"/>
                </a:moveTo>
                <a:cubicBezTo>
                  <a:pt x="55033" y="8536"/>
                  <a:pt x="110167" y="11617"/>
                  <a:pt x="165100" y="17003"/>
                </a:cubicBezTo>
                <a:cubicBezTo>
                  <a:pt x="204198" y="20836"/>
                  <a:pt x="203800" y="21437"/>
                  <a:pt x="228600" y="29703"/>
                </a:cubicBezTo>
                <a:cubicBezTo>
                  <a:pt x="398595" y="-8683"/>
                  <a:pt x="315243" y="-4708"/>
                  <a:pt x="478367" y="12770"/>
                </a:cubicBezTo>
                <a:cubicBezTo>
                  <a:pt x="491067" y="17003"/>
                  <a:pt x="503340" y="22845"/>
                  <a:pt x="516467" y="25470"/>
                </a:cubicBezTo>
                <a:cubicBezTo>
                  <a:pt x="562834" y="34743"/>
                  <a:pt x="585142" y="27102"/>
                  <a:pt x="635000" y="21236"/>
                </a:cubicBezTo>
                <a:cubicBezTo>
                  <a:pt x="640644" y="17003"/>
                  <a:pt x="645199" y="10640"/>
                  <a:pt x="651933" y="8536"/>
                </a:cubicBezTo>
                <a:cubicBezTo>
                  <a:pt x="668318" y="3416"/>
                  <a:pt x="702733" y="70"/>
                  <a:pt x="702733" y="70"/>
                </a:cubicBezTo>
                <a:cubicBezTo>
                  <a:pt x="913244" y="10595"/>
                  <a:pt x="700662" y="-11407"/>
                  <a:pt x="829733" y="25470"/>
                </a:cubicBezTo>
                <a:cubicBezTo>
                  <a:pt x="844720" y="29752"/>
                  <a:pt x="860716" y="29460"/>
                  <a:pt x="876300" y="29703"/>
                </a:cubicBezTo>
                <a:cubicBezTo>
                  <a:pt x="951080" y="30871"/>
                  <a:pt x="1025878" y="29703"/>
                  <a:pt x="1100667" y="29703"/>
                </a:cubicBezTo>
              </a:path>
            </a:pathLst>
          </a:custGeom>
          <a:noFill/>
          <a:ln>
            <a:solidFill>
              <a:srgbClr val="31E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Text Box 2"/>
          <p:cNvSpPr txBox="1">
            <a:spLocks noChangeArrowheads="1"/>
          </p:cNvSpPr>
          <p:nvPr/>
        </p:nvSpPr>
        <p:spPr bwMode="auto">
          <a:xfrm>
            <a:off x="1025525" y="129070"/>
            <a:ext cx="7062788" cy="584775"/>
          </a:xfrm>
          <a:prstGeom prst="rect">
            <a:avLst/>
          </a:prstGeom>
          <a:no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smtClean="0">
                <a:latin typeface="+mj-lt"/>
              </a:rPr>
              <a:t>FRAP: molecular interpretation</a:t>
            </a:r>
            <a:endParaRPr lang="en-US" altLang="en-US" sz="3200" dirty="0">
              <a:latin typeface="+mj-lt"/>
            </a:endParaRPr>
          </a:p>
        </p:txBody>
      </p:sp>
      <p:sp>
        <p:nvSpPr>
          <p:cNvPr id="64" name="Date Placeholder 1"/>
          <p:cNvSpPr>
            <a:spLocks noGrp="1"/>
          </p:cNvSpPr>
          <p:nvPr>
            <p:ph type="dt" sz="half" idx="10"/>
          </p:nvPr>
        </p:nvSpPr>
        <p:spPr>
          <a:xfrm>
            <a:off x="8467" y="6480177"/>
            <a:ext cx="2133600" cy="365125"/>
          </a:xfrm>
        </p:spPr>
        <p:txBody>
          <a:bodyPr/>
          <a:lstStyle/>
          <a:p>
            <a:fld id="{B9729241-C906-4660-9F37-19A1A1C677C5}" type="datetime1">
              <a:rPr lang="en-US" smtClean="0"/>
              <a:t>11/26/2019</a:t>
            </a:fld>
            <a:endParaRPr lang="en-US" dirty="0"/>
          </a:p>
        </p:txBody>
      </p:sp>
    </p:spTree>
    <p:extLst>
      <p:ext uri="{BB962C8B-B14F-4D97-AF65-F5344CB8AC3E}">
        <p14:creationId xmlns:p14="http://schemas.microsoft.com/office/powerpoint/2010/main" val="29000011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val 2"/>
          <p:cNvSpPr>
            <a:spLocks noChangeArrowheads="1"/>
          </p:cNvSpPr>
          <p:nvPr/>
        </p:nvSpPr>
        <p:spPr bwMode="auto">
          <a:xfrm>
            <a:off x="4747584" y="30480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19" name="Oval 3"/>
          <p:cNvSpPr>
            <a:spLocks noChangeArrowheads="1"/>
          </p:cNvSpPr>
          <p:nvPr/>
        </p:nvSpPr>
        <p:spPr bwMode="auto">
          <a:xfrm>
            <a:off x="3833184" y="2514600"/>
            <a:ext cx="182563" cy="182563"/>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20" name="Oval 4"/>
          <p:cNvSpPr>
            <a:spLocks noChangeArrowheads="1"/>
          </p:cNvSpPr>
          <p:nvPr/>
        </p:nvSpPr>
        <p:spPr bwMode="auto">
          <a:xfrm>
            <a:off x="3375984" y="18288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21" name="Oval 5"/>
          <p:cNvSpPr>
            <a:spLocks noChangeArrowheads="1"/>
          </p:cNvSpPr>
          <p:nvPr/>
        </p:nvSpPr>
        <p:spPr bwMode="auto">
          <a:xfrm>
            <a:off x="3756984" y="20574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22" name="Oval 6"/>
          <p:cNvSpPr>
            <a:spLocks noChangeArrowheads="1"/>
          </p:cNvSpPr>
          <p:nvPr/>
        </p:nvSpPr>
        <p:spPr bwMode="auto">
          <a:xfrm>
            <a:off x="3193422" y="24082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23" name="Oval 7"/>
          <p:cNvSpPr>
            <a:spLocks noChangeArrowheads="1"/>
          </p:cNvSpPr>
          <p:nvPr/>
        </p:nvSpPr>
        <p:spPr bwMode="auto">
          <a:xfrm>
            <a:off x="3422022" y="27892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24" name="Oval 8"/>
          <p:cNvSpPr>
            <a:spLocks noChangeArrowheads="1"/>
          </p:cNvSpPr>
          <p:nvPr/>
        </p:nvSpPr>
        <p:spPr bwMode="auto">
          <a:xfrm>
            <a:off x="3985584" y="28956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25" name="Oval 9"/>
          <p:cNvSpPr>
            <a:spLocks noChangeArrowheads="1"/>
          </p:cNvSpPr>
          <p:nvPr/>
        </p:nvSpPr>
        <p:spPr bwMode="auto">
          <a:xfrm>
            <a:off x="3604584" y="37338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26" name="Oval 10"/>
          <p:cNvSpPr>
            <a:spLocks noChangeArrowheads="1"/>
          </p:cNvSpPr>
          <p:nvPr/>
        </p:nvSpPr>
        <p:spPr bwMode="auto">
          <a:xfrm>
            <a:off x="4671384" y="23622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27" name="Oval 11"/>
          <p:cNvSpPr>
            <a:spLocks noChangeArrowheads="1"/>
          </p:cNvSpPr>
          <p:nvPr/>
        </p:nvSpPr>
        <p:spPr bwMode="auto">
          <a:xfrm>
            <a:off x="5280984" y="23622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28" name="Oval 12"/>
          <p:cNvSpPr>
            <a:spLocks noChangeArrowheads="1"/>
          </p:cNvSpPr>
          <p:nvPr/>
        </p:nvSpPr>
        <p:spPr bwMode="auto">
          <a:xfrm>
            <a:off x="4336422" y="3170238"/>
            <a:ext cx="182562" cy="182562"/>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29" name="Oval 13"/>
          <p:cNvSpPr>
            <a:spLocks noChangeArrowheads="1"/>
          </p:cNvSpPr>
          <p:nvPr/>
        </p:nvSpPr>
        <p:spPr bwMode="auto">
          <a:xfrm>
            <a:off x="4137984" y="22098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30" name="Oval 14"/>
          <p:cNvSpPr>
            <a:spLocks noChangeArrowheads="1"/>
          </p:cNvSpPr>
          <p:nvPr/>
        </p:nvSpPr>
        <p:spPr bwMode="auto">
          <a:xfrm>
            <a:off x="4137984" y="38862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31" name="Oval 15"/>
          <p:cNvSpPr>
            <a:spLocks noChangeArrowheads="1"/>
          </p:cNvSpPr>
          <p:nvPr/>
        </p:nvSpPr>
        <p:spPr bwMode="auto">
          <a:xfrm>
            <a:off x="4442784" y="36576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32" name="Oval 16"/>
          <p:cNvSpPr>
            <a:spLocks noChangeArrowheads="1"/>
          </p:cNvSpPr>
          <p:nvPr/>
        </p:nvSpPr>
        <p:spPr bwMode="auto">
          <a:xfrm>
            <a:off x="5204784" y="31242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33" name="Oval 17"/>
          <p:cNvSpPr>
            <a:spLocks noChangeArrowheads="1"/>
          </p:cNvSpPr>
          <p:nvPr/>
        </p:nvSpPr>
        <p:spPr bwMode="auto">
          <a:xfrm>
            <a:off x="4976184" y="3657600"/>
            <a:ext cx="182563" cy="182563"/>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34" name="Oval 18"/>
          <p:cNvSpPr>
            <a:spLocks noChangeArrowheads="1"/>
          </p:cNvSpPr>
          <p:nvPr/>
        </p:nvSpPr>
        <p:spPr bwMode="auto">
          <a:xfrm>
            <a:off x="4061784" y="1752600"/>
            <a:ext cx="182563" cy="182563"/>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35" name="Oval 19"/>
          <p:cNvSpPr>
            <a:spLocks noChangeArrowheads="1"/>
          </p:cNvSpPr>
          <p:nvPr/>
        </p:nvSpPr>
        <p:spPr bwMode="auto">
          <a:xfrm>
            <a:off x="5509584" y="35814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36" name="Oval 20"/>
          <p:cNvSpPr>
            <a:spLocks noChangeArrowheads="1"/>
          </p:cNvSpPr>
          <p:nvPr/>
        </p:nvSpPr>
        <p:spPr bwMode="auto">
          <a:xfrm>
            <a:off x="4747584" y="17526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37" name="Oval 21"/>
          <p:cNvSpPr>
            <a:spLocks noChangeArrowheads="1"/>
          </p:cNvSpPr>
          <p:nvPr/>
        </p:nvSpPr>
        <p:spPr bwMode="auto">
          <a:xfrm>
            <a:off x="5631822" y="20272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38" name="Oval 22"/>
          <p:cNvSpPr>
            <a:spLocks noChangeArrowheads="1"/>
          </p:cNvSpPr>
          <p:nvPr/>
        </p:nvSpPr>
        <p:spPr bwMode="auto">
          <a:xfrm>
            <a:off x="5052384" y="2743200"/>
            <a:ext cx="182563" cy="182563"/>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39" name="Oval 23"/>
          <p:cNvSpPr>
            <a:spLocks noChangeArrowheads="1"/>
          </p:cNvSpPr>
          <p:nvPr/>
        </p:nvSpPr>
        <p:spPr bwMode="auto">
          <a:xfrm>
            <a:off x="4214184" y="25146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40" name="Oval 24"/>
          <p:cNvSpPr>
            <a:spLocks noChangeArrowheads="1"/>
          </p:cNvSpPr>
          <p:nvPr/>
        </p:nvSpPr>
        <p:spPr bwMode="auto">
          <a:xfrm>
            <a:off x="5585784" y="28956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41" name="Oval 25"/>
          <p:cNvSpPr>
            <a:spLocks noChangeArrowheads="1"/>
          </p:cNvSpPr>
          <p:nvPr/>
        </p:nvSpPr>
        <p:spPr bwMode="auto">
          <a:xfrm>
            <a:off x="4976184" y="39624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42" name="Oval 26"/>
          <p:cNvSpPr>
            <a:spLocks noChangeArrowheads="1"/>
          </p:cNvSpPr>
          <p:nvPr/>
        </p:nvSpPr>
        <p:spPr bwMode="auto">
          <a:xfrm>
            <a:off x="5204784" y="1828800"/>
            <a:ext cx="182563" cy="182563"/>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43" name="Oval 27"/>
          <p:cNvSpPr>
            <a:spLocks noChangeArrowheads="1"/>
          </p:cNvSpPr>
          <p:nvPr/>
        </p:nvSpPr>
        <p:spPr bwMode="auto">
          <a:xfrm>
            <a:off x="4518984" y="13716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44" name="Oval 28"/>
          <p:cNvSpPr>
            <a:spLocks noChangeArrowheads="1"/>
          </p:cNvSpPr>
          <p:nvPr/>
        </p:nvSpPr>
        <p:spPr bwMode="auto">
          <a:xfrm>
            <a:off x="5357184" y="16002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45" name="Oval 29"/>
          <p:cNvSpPr>
            <a:spLocks noChangeArrowheads="1"/>
          </p:cNvSpPr>
          <p:nvPr/>
        </p:nvSpPr>
        <p:spPr bwMode="auto">
          <a:xfrm>
            <a:off x="3909384" y="14478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46" name="Oval 30"/>
          <p:cNvSpPr>
            <a:spLocks noChangeArrowheads="1"/>
          </p:cNvSpPr>
          <p:nvPr/>
        </p:nvSpPr>
        <p:spPr bwMode="auto">
          <a:xfrm>
            <a:off x="4442784" y="2819400"/>
            <a:ext cx="182563" cy="182563"/>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47" name="Oval 31"/>
          <p:cNvSpPr>
            <a:spLocks noChangeArrowheads="1"/>
          </p:cNvSpPr>
          <p:nvPr/>
        </p:nvSpPr>
        <p:spPr bwMode="auto">
          <a:xfrm>
            <a:off x="3345822" y="3398838"/>
            <a:ext cx="182562" cy="182562"/>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48" name="Oval 32"/>
          <p:cNvSpPr>
            <a:spLocks noChangeArrowheads="1"/>
          </p:cNvSpPr>
          <p:nvPr/>
        </p:nvSpPr>
        <p:spPr bwMode="auto">
          <a:xfrm>
            <a:off x="3680784" y="3276600"/>
            <a:ext cx="182563" cy="182563"/>
          </a:xfrm>
          <a:prstGeom prst="ellipse">
            <a:avLst/>
          </a:prstGeom>
          <a:solidFill>
            <a:schemeClr val="tx1"/>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
        <p:nvSpPr>
          <p:cNvPr id="9249" name="Oval 33"/>
          <p:cNvSpPr>
            <a:spLocks noChangeArrowheads="1"/>
          </p:cNvSpPr>
          <p:nvPr/>
        </p:nvSpPr>
        <p:spPr bwMode="auto">
          <a:xfrm>
            <a:off x="3866522" y="2198688"/>
            <a:ext cx="1295400" cy="1295400"/>
          </a:xfrm>
          <a:prstGeom prst="ellipse">
            <a:avLst/>
          </a:prstGeom>
          <a:noFill/>
          <a:ln w="38100" cap="rnd">
            <a:solidFill>
              <a:schemeClr val="tx1"/>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253" name="Text Box 37"/>
          <p:cNvSpPr txBox="1">
            <a:spLocks noChangeArrowheads="1"/>
          </p:cNvSpPr>
          <p:nvPr/>
        </p:nvSpPr>
        <p:spPr bwMode="auto">
          <a:xfrm>
            <a:off x="6845300" y="6216650"/>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latin typeface="Arial" pitchFamily="34" charset="0"/>
              </a:rPr>
              <a:t>t</a:t>
            </a:r>
          </a:p>
        </p:txBody>
      </p:sp>
      <p:sp>
        <p:nvSpPr>
          <p:cNvPr id="9267" name="Line 51"/>
          <p:cNvSpPr>
            <a:spLocks noChangeShapeType="1"/>
          </p:cNvSpPr>
          <p:nvPr/>
        </p:nvSpPr>
        <p:spPr bwMode="auto">
          <a:xfrm>
            <a:off x="2743200" y="3048000"/>
            <a:ext cx="1492250" cy="2135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69" name="Line 53"/>
          <p:cNvSpPr>
            <a:spLocks noChangeShapeType="1"/>
          </p:cNvSpPr>
          <p:nvPr/>
        </p:nvSpPr>
        <p:spPr bwMode="auto">
          <a:xfrm>
            <a:off x="2667000" y="1371600"/>
            <a:ext cx="914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70" name="Line 54"/>
          <p:cNvSpPr>
            <a:spLocks noChangeShapeType="1"/>
          </p:cNvSpPr>
          <p:nvPr/>
        </p:nvSpPr>
        <p:spPr bwMode="auto">
          <a:xfrm>
            <a:off x="2667000" y="13716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71" name="Text Box 55"/>
          <p:cNvSpPr txBox="1">
            <a:spLocks noChangeArrowheads="1"/>
          </p:cNvSpPr>
          <p:nvPr/>
        </p:nvSpPr>
        <p:spPr bwMode="auto">
          <a:xfrm>
            <a:off x="1524000" y="1143000"/>
            <a:ext cx="10241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a:latin typeface="+mj-lt"/>
              </a:rPr>
              <a:t>fluorescent</a:t>
            </a:r>
          </a:p>
          <a:p>
            <a:r>
              <a:rPr lang="en-US" altLang="en-US" sz="1400" b="1" dirty="0">
                <a:latin typeface="+mj-lt"/>
              </a:rPr>
              <a:t>molecules</a:t>
            </a:r>
          </a:p>
        </p:txBody>
      </p:sp>
      <p:sp>
        <p:nvSpPr>
          <p:cNvPr id="9272" name="AutoShape 56"/>
          <p:cNvSpPr>
            <a:spLocks/>
          </p:cNvSpPr>
          <p:nvPr/>
        </p:nvSpPr>
        <p:spPr bwMode="auto">
          <a:xfrm>
            <a:off x="7135216" y="4978919"/>
            <a:ext cx="157716" cy="507481"/>
          </a:xfrm>
          <a:prstGeom prst="rightBrace">
            <a:avLst>
              <a:gd name="adj1" fmla="val 125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78" name="Text Box 62"/>
          <p:cNvSpPr txBox="1">
            <a:spLocks noChangeArrowheads="1"/>
          </p:cNvSpPr>
          <p:nvPr/>
        </p:nvSpPr>
        <p:spPr bwMode="auto">
          <a:xfrm>
            <a:off x="7774912" y="4997740"/>
            <a:ext cx="7938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latin typeface="+mj-lt"/>
              </a:rPr>
              <a:t>immobile</a:t>
            </a:r>
          </a:p>
          <a:p>
            <a:r>
              <a:rPr lang="en-US" altLang="en-US" sz="1200" b="1" dirty="0">
                <a:latin typeface="+mj-lt"/>
              </a:rPr>
              <a:t>fraction</a:t>
            </a:r>
          </a:p>
        </p:txBody>
      </p:sp>
      <p:sp>
        <p:nvSpPr>
          <p:cNvPr id="9279" name="Line 63"/>
          <p:cNvSpPr>
            <a:spLocks noChangeShapeType="1"/>
          </p:cNvSpPr>
          <p:nvPr/>
        </p:nvSpPr>
        <p:spPr bwMode="auto">
          <a:xfrm>
            <a:off x="7387257" y="5232659"/>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84" name="Line 68"/>
          <p:cNvSpPr>
            <a:spLocks noChangeShapeType="1"/>
          </p:cNvSpPr>
          <p:nvPr/>
        </p:nvSpPr>
        <p:spPr bwMode="auto">
          <a:xfrm>
            <a:off x="5465134" y="2971800"/>
            <a:ext cx="457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85" name="Line 69"/>
          <p:cNvSpPr>
            <a:spLocks noChangeShapeType="1"/>
          </p:cNvSpPr>
          <p:nvPr/>
        </p:nvSpPr>
        <p:spPr bwMode="auto">
          <a:xfrm flipV="1">
            <a:off x="5292097" y="1524000"/>
            <a:ext cx="304800" cy="304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86" name="Line 70"/>
          <p:cNvSpPr>
            <a:spLocks noChangeShapeType="1"/>
          </p:cNvSpPr>
          <p:nvPr/>
        </p:nvSpPr>
        <p:spPr bwMode="auto">
          <a:xfrm flipV="1">
            <a:off x="3703009" y="2003425"/>
            <a:ext cx="304800" cy="304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87" name="Line 71"/>
          <p:cNvSpPr>
            <a:spLocks noChangeShapeType="1"/>
          </p:cNvSpPr>
          <p:nvPr/>
        </p:nvSpPr>
        <p:spPr bwMode="auto">
          <a:xfrm flipV="1">
            <a:off x="4530097" y="3527425"/>
            <a:ext cx="0" cy="4572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Date Placeholder 1"/>
          <p:cNvSpPr>
            <a:spLocks noGrp="1"/>
          </p:cNvSpPr>
          <p:nvPr>
            <p:ph type="dt" sz="half" idx="10"/>
          </p:nvPr>
        </p:nvSpPr>
        <p:spPr>
          <a:xfrm>
            <a:off x="0" y="6492875"/>
            <a:ext cx="2133600" cy="365125"/>
          </a:xfrm>
        </p:spPr>
        <p:txBody>
          <a:bodyPr/>
          <a:lstStyle/>
          <a:p>
            <a:fld id="{6B3D54FF-5297-4E7D-AD08-10103E4E5773}" type="datetime1">
              <a:rPr lang="en-US" smtClean="0"/>
              <a:t>11/26/2019</a:t>
            </a:fld>
            <a:endParaRPr lang="en-US"/>
          </a:p>
        </p:txBody>
      </p:sp>
      <p:sp>
        <p:nvSpPr>
          <p:cNvPr id="3" name="Slide Number Placeholder 2"/>
          <p:cNvSpPr>
            <a:spLocks noGrp="1"/>
          </p:cNvSpPr>
          <p:nvPr>
            <p:ph type="sldNum" sz="quarter" idx="12"/>
          </p:nvPr>
        </p:nvSpPr>
        <p:spPr>
          <a:xfrm>
            <a:off x="7010400" y="6492874"/>
            <a:ext cx="2133600" cy="365125"/>
          </a:xfrm>
        </p:spPr>
        <p:txBody>
          <a:bodyPr/>
          <a:lstStyle/>
          <a:p>
            <a:r>
              <a:rPr lang="en-US" dirty="0" smtClean="0"/>
              <a:t>9</a:t>
            </a:r>
            <a:endParaRPr lang="en-US" dirty="0"/>
          </a:p>
        </p:txBody>
      </p:sp>
      <p:sp>
        <p:nvSpPr>
          <p:cNvPr id="9268" name="Text Box 52"/>
          <p:cNvSpPr txBox="1">
            <a:spLocks noChangeArrowheads="1"/>
          </p:cNvSpPr>
          <p:nvPr/>
        </p:nvSpPr>
        <p:spPr bwMode="auto">
          <a:xfrm>
            <a:off x="1855788" y="2770188"/>
            <a:ext cx="8931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a:latin typeface="+mj-lt"/>
              </a:rPr>
              <a:t>immobile</a:t>
            </a:r>
          </a:p>
          <a:p>
            <a:r>
              <a:rPr lang="en-US" altLang="en-US" sz="1400" b="1" dirty="0">
                <a:latin typeface="+mj-lt"/>
              </a:rPr>
              <a:t>molecule</a:t>
            </a:r>
          </a:p>
        </p:txBody>
      </p:sp>
      <p:sp>
        <p:nvSpPr>
          <p:cNvPr id="5" name="Freeform 4"/>
          <p:cNvSpPr/>
          <p:nvPr/>
        </p:nvSpPr>
        <p:spPr>
          <a:xfrm>
            <a:off x="3628293" y="5466973"/>
            <a:ext cx="3452991" cy="552828"/>
          </a:xfrm>
          <a:custGeom>
            <a:avLst/>
            <a:gdLst>
              <a:gd name="connsiteX0" fmla="*/ 0 w 3253563"/>
              <a:gd name="connsiteY0" fmla="*/ 435935 h 435935"/>
              <a:gd name="connsiteX1" fmla="*/ 276446 w 3253563"/>
              <a:gd name="connsiteY1" fmla="*/ 255181 h 435935"/>
              <a:gd name="connsiteX2" fmla="*/ 627321 w 3253563"/>
              <a:gd name="connsiteY2" fmla="*/ 148856 h 435935"/>
              <a:gd name="connsiteX3" fmla="*/ 1127051 w 3253563"/>
              <a:gd name="connsiteY3" fmla="*/ 74428 h 435935"/>
              <a:gd name="connsiteX4" fmla="*/ 1658679 w 3253563"/>
              <a:gd name="connsiteY4" fmla="*/ 31898 h 435935"/>
              <a:gd name="connsiteX5" fmla="*/ 2137144 w 3253563"/>
              <a:gd name="connsiteY5" fmla="*/ 10633 h 435935"/>
              <a:gd name="connsiteX6" fmla="*/ 2892056 w 3253563"/>
              <a:gd name="connsiteY6" fmla="*/ 0 h 435935"/>
              <a:gd name="connsiteX7" fmla="*/ 3253563 w 3253563"/>
              <a:gd name="connsiteY7" fmla="*/ 10633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563" h="435935">
                <a:moveTo>
                  <a:pt x="0" y="435935"/>
                </a:moveTo>
                <a:cubicBezTo>
                  <a:pt x="85946" y="369481"/>
                  <a:pt x="171893" y="303027"/>
                  <a:pt x="276446" y="255181"/>
                </a:cubicBezTo>
                <a:cubicBezTo>
                  <a:pt x="380999" y="207335"/>
                  <a:pt x="485554" y="178981"/>
                  <a:pt x="627321" y="148856"/>
                </a:cubicBezTo>
                <a:cubicBezTo>
                  <a:pt x="769088" y="118731"/>
                  <a:pt x="955158" y="93921"/>
                  <a:pt x="1127051" y="74428"/>
                </a:cubicBezTo>
                <a:cubicBezTo>
                  <a:pt x="1298944" y="54935"/>
                  <a:pt x="1490330" y="42530"/>
                  <a:pt x="1658679" y="31898"/>
                </a:cubicBezTo>
                <a:cubicBezTo>
                  <a:pt x="1827028" y="21265"/>
                  <a:pt x="1931581" y="15949"/>
                  <a:pt x="2137144" y="10633"/>
                </a:cubicBezTo>
                <a:cubicBezTo>
                  <a:pt x="2342707" y="5317"/>
                  <a:pt x="2705986" y="0"/>
                  <a:pt x="2892056" y="0"/>
                </a:cubicBezTo>
                <a:cubicBezTo>
                  <a:pt x="3078126" y="0"/>
                  <a:pt x="3165844" y="5316"/>
                  <a:pt x="3253563" y="10633"/>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30097" y="5598746"/>
            <a:ext cx="3294363" cy="276999"/>
          </a:xfrm>
          <a:prstGeom prst="rect">
            <a:avLst/>
          </a:prstGeom>
          <a:noFill/>
        </p:spPr>
        <p:txBody>
          <a:bodyPr wrap="none" rtlCol="0">
            <a:spAutoFit/>
          </a:bodyPr>
          <a:lstStyle/>
          <a:p>
            <a:r>
              <a:rPr lang="it-IT" sz="1200" b="1" dirty="0" smtClean="0"/>
              <a:t>Fit to extract the characteristic time of recovery</a:t>
            </a:r>
            <a:endParaRPr lang="en-US" sz="1200" b="1" dirty="0"/>
          </a:p>
        </p:txBody>
      </p:sp>
      <p:sp>
        <p:nvSpPr>
          <p:cNvPr id="79"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80" name="Slide Number Placeholder 4"/>
          <p:cNvSpPr txBox="1">
            <a:spLocks/>
          </p:cNvSpPr>
          <p:nvPr/>
        </p:nvSpPr>
        <p:spPr>
          <a:xfrm>
            <a:off x="7437208" y="10886"/>
            <a:ext cx="155439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@SNS</a:t>
            </a:r>
            <a:endParaRPr lang="en-GB" dirty="0"/>
          </a:p>
        </p:txBody>
      </p:sp>
      <p:sp>
        <p:nvSpPr>
          <p:cNvPr id="81" name="Rectangle 80"/>
          <p:cNvSpPr/>
          <p:nvPr/>
        </p:nvSpPr>
        <p:spPr>
          <a:xfrm>
            <a:off x="2941638" y="1312332"/>
            <a:ext cx="3230562" cy="285376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79"/>
          <p:cNvGrpSpPr>
            <a:grpSpLocks/>
          </p:cNvGrpSpPr>
          <p:nvPr/>
        </p:nvGrpSpPr>
        <p:grpSpPr bwMode="auto">
          <a:xfrm>
            <a:off x="491332" y="2173290"/>
            <a:ext cx="1360487" cy="646113"/>
            <a:chOff x="3985" y="1584"/>
            <a:chExt cx="857" cy="407"/>
          </a:xfrm>
        </p:grpSpPr>
        <p:sp>
          <p:nvSpPr>
            <p:cNvPr id="83" name="Text Box 68"/>
            <p:cNvSpPr txBox="1">
              <a:spLocks noChangeArrowheads="1"/>
            </p:cNvSpPr>
            <p:nvPr/>
          </p:nvSpPr>
          <p:spPr bwMode="auto">
            <a:xfrm>
              <a:off x="3985" y="1584"/>
              <a:ext cx="85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buFontTx/>
                <a:buAutoNum type="arabicParenR"/>
              </a:pPr>
              <a:r>
                <a:rPr lang="en-US" altLang="en-US" sz="1800" dirty="0" err="1">
                  <a:latin typeface="+mj-lt"/>
                </a:rPr>
                <a:t>T</a:t>
              </a:r>
              <a:r>
                <a:rPr lang="en-US" altLang="en-US" sz="1800" baseline="-25000" dirty="0" err="1">
                  <a:latin typeface="+mj-lt"/>
                </a:rPr>
                <a:t>Bleaching</a:t>
              </a:r>
              <a:endParaRPr lang="en-US" altLang="en-US" sz="1800" dirty="0">
                <a:latin typeface="+mj-lt"/>
              </a:endParaRPr>
            </a:p>
            <a:p>
              <a:pPr>
                <a:buFontTx/>
                <a:buAutoNum type="arabicParenR"/>
              </a:pPr>
              <a:r>
                <a:rPr lang="en-US" altLang="en-US" sz="1800" dirty="0" err="1">
                  <a:latin typeface="+mj-lt"/>
                </a:rPr>
                <a:t>T</a:t>
              </a:r>
              <a:r>
                <a:rPr lang="en-US" altLang="en-US" sz="1800" baseline="-25000" dirty="0" err="1">
                  <a:latin typeface="+mj-lt"/>
                </a:rPr>
                <a:t>Diff</a:t>
              </a:r>
              <a:r>
                <a:rPr lang="en-US" altLang="en-US" sz="1800" baseline="-25000" dirty="0">
                  <a:latin typeface="+mj-lt"/>
                </a:rPr>
                <a:t>.</a:t>
              </a:r>
              <a:endParaRPr lang="en-US" altLang="en-US" sz="1800" dirty="0">
                <a:latin typeface="+mj-lt"/>
              </a:endParaRPr>
            </a:p>
          </p:txBody>
        </p:sp>
        <p:sp>
          <p:nvSpPr>
            <p:cNvPr id="84" name="Oval 69"/>
            <p:cNvSpPr>
              <a:spLocks noChangeArrowheads="1"/>
            </p:cNvSpPr>
            <p:nvPr/>
          </p:nvSpPr>
          <p:spPr bwMode="auto">
            <a:xfrm>
              <a:off x="4605" y="1843"/>
              <a:ext cx="115" cy="115"/>
            </a:xfrm>
            <a:prstGeom prst="ellipse">
              <a:avLst/>
            </a:prstGeom>
            <a:solidFill>
              <a:srgbClr val="00FF00"/>
            </a:soli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grpSp>
      <p:sp>
        <p:nvSpPr>
          <p:cNvPr id="85" name="Text Box 76"/>
          <p:cNvSpPr txBox="1">
            <a:spLocks noChangeArrowheads="1"/>
          </p:cNvSpPr>
          <p:nvPr/>
        </p:nvSpPr>
        <p:spPr bwMode="auto">
          <a:xfrm>
            <a:off x="437357" y="2865438"/>
            <a:ext cx="1359603" cy="83099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latin typeface="+mj-lt"/>
              </a:rPr>
              <a:t>NO gradient!!!</a:t>
            </a:r>
          </a:p>
          <a:p>
            <a:endParaRPr lang="en-US" altLang="en-US" sz="1200" b="1" dirty="0">
              <a:latin typeface="Arial" pitchFamily="34" charset="0"/>
            </a:endParaRPr>
          </a:p>
          <a:p>
            <a:r>
              <a:rPr lang="en-US" altLang="en-US" sz="1200" b="1" dirty="0">
                <a:latin typeface="+mj-lt"/>
              </a:rPr>
              <a:t>Only a change of…</a:t>
            </a:r>
          </a:p>
          <a:p>
            <a:r>
              <a:rPr lang="en-US" altLang="en-US" sz="1200" b="1" dirty="0">
                <a:solidFill>
                  <a:srgbClr val="66FF33"/>
                </a:solidFill>
                <a:latin typeface="+mj-lt"/>
              </a:rPr>
              <a:t>C</a:t>
            </a:r>
            <a:r>
              <a:rPr lang="en-US" altLang="en-US" sz="1200" b="1" dirty="0">
                <a:latin typeface="+mj-lt"/>
              </a:rPr>
              <a:t>O</a:t>
            </a:r>
            <a:r>
              <a:rPr lang="en-US" altLang="en-US" sz="1200" b="1" dirty="0">
                <a:solidFill>
                  <a:srgbClr val="66FF33"/>
                </a:solidFill>
                <a:latin typeface="+mj-lt"/>
              </a:rPr>
              <a:t>L</a:t>
            </a:r>
            <a:r>
              <a:rPr lang="en-US" altLang="en-US" sz="1200" b="1" dirty="0">
                <a:latin typeface="+mj-lt"/>
              </a:rPr>
              <a:t>O</a:t>
            </a:r>
            <a:r>
              <a:rPr lang="en-US" altLang="en-US" sz="1200" b="1" dirty="0">
                <a:solidFill>
                  <a:srgbClr val="66FF33"/>
                </a:solidFill>
                <a:latin typeface="+mj-lt"/>
              </a:rPr>
              <a:t>R</a:t>
            </a:r>
            <a:r>
              <a:rPr lang="en-US" altLang="en-US" sz="1200" b="1" dirty="0">
                <a:latin typeface="+mj-lt"/>
              </a:rPr>
              <a:t> </a:t>
            </a:r>
          </a:p>
        </p:txBody>
      </p:sp>
      <p:sp>
        <p:nvSpPr>
          <p:cNvPr id="87" name="Line 36"/>
          <p:cNvSpPr>
            <a:spLocks noChangeShapeType="1"/>
          </p:cNvSpPr>
          <p:nvPr/>
        </p:nvSpPr>
        <p:spPr bwMode="auto">
          <a:xfrm>
            <a:off x="2362200" y="6161088"/>
            <a:ext cx="4876800" cy="0"/>
          </a:xfrm>
          <a:prstGeom prst="line">
            <a:avLst/>
          </a:prstGeom>
          <a:noFill/>
          <a:ln w="381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Text Box 37"/>
          <p:cNvSpPr txBox="1">
            <a:spLocks noChangeArrowheads="1"/>
          </p:cNvSpPr>
          <p:nvPr/>
        </p:nvSpPr>
        <p:spPr bwMode="auto">
          <a:xfrm>
            <a:off x="1752600" y="4495800"/>
            <a:ext cx="5084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mj-lt"/>
              </a:rPr>
              <a:t>F(t)</a:t>
            </a:r>
          </a:p>
        </p:txBody>
      </p:sp>
      <p:sp>
        <p:nvSpPr>
          <p:cNvPr id="89" name="Text Box 38"/>
          <p:cNvSpPr txBox="1">
            <a:spLocks noChangeArrowheads="1"/>
          </p:cNvSpPr>
          <p:nvPr/>
        </p:nvSpPr>
        <p:spPr bwMode="auto">
          <a:xfrm>
            <a:off x="6845300" y="6216650"/>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latin typeface="Arial" pitchFamily="34" charset="0"/>
              </a:rPr>
              <a:t>t</a:t>
            </a:r>
          </a:p>
        </p:txBody>
      </p:sp>
      <p:sp>
        <p:nvSpPr>
          <p:cNvPr id="90" name="Line 39"/>
          <p:cNvSpPr>
            <a:spLocks noChangeShapeType="1"/>
          </p:cNvSpPr>
          <p:nvPr/>
        </p:nvSpPr>
        <p:spPr bwMode="auto">
          <a:xfrm flipV="1">
            <a:off x="2373313" y="4583113"/>
            <a:ext cx="0" cy="1600200"/>
          </a:xfrm>
          <a:prstGeom prst="line">
            <a:avLst/>
          </a:prstGeom>
          <a:noFill/>
          <a:ln w="381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Text Box 42"/>
          <p:cNvSpPr txBox="1">
            <a:spLocks noChangeArrowheads="1"/>
          </p:cNvSpPr>
          <p:nvPr/>
        </p:nvSpPr>
        <p:spPr bwMode="auto">
          <a:xfrm>
            <a:off x="1752600" y="5715000"/>
            <a:ext cx="6030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latin typeface="+mj-lt"/>
              </a:rPr>
              <a:t>P</a:t>
            </a:r>
            <a:r>
              <a:rPr lang="en-US" altLang="en-US" baseline="-25000">
                <a:solidFill>
                  <a:srgbClr val="FF0000"/>
                </a:solidFill>
                <a:latin typeface="+mj-lt"/>
              </a:rPr>
              <a:t>laser</a:t>
            </a:r>
            <a:endParaRPr lang="en-US" altLang="en-US">
              <a:solidFill>
                <a:srgbClr val="FF0000"/>
              </a:solidFill>
              <a:latin typeface="+mj-lt"/>
            </a:endParaRPr>
          </a:p>
        </p:txBody>
      </p:sp>
      <p:sp>
        <p:nvSpPr>
          <p:cNvPr id="92" name="Line 44"/>
          <p:cNvSpPr>
            <a:spLocks noChangeShapeType="1"/>
          </p:cNvSpPr>
          <p:nvPr/>
        </p:nvSpPr>
        <p:spPr bwMode="auto">
          <a:xfrm>
            <a:off x="3478824" y="4648200"/>
            <a:ext cx="76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Freeform 8"/>
          <p:cNvSpPr>
            <a:spLocks/>
          </p:cNvSpPr>
          <p:nvPr/>
        </p:nvSpPr>
        <p:spPr bwMode="auto">
          <a:xfrm rot="10800000" flipH="1">
            <a:off x="2384427" y="4844017"/>
            <a:ext cx="3387725" cy="1217057"/>
          </a:xfrm>
          <a:custGeom>
            <a:avLst/>
            <a:gdLst>
              <a:gd name="T0" fmla="*/ 0 w 1896"/>
              <a:gd name="T1" fmla="*/ 701 h 794"/>
              <a:gd name="T2" fmla="*/ 30 w 1896"/>
              <a:gd name="T3" fmla="*/ 732 h 794"/>
              <a:gd name="T4" fmla="*/ 61 w 1896"/>
              <a:gd name="T5" fmla="*/ 722 h 794"/>
              <a:gd name="T6" fmla="*/ 102 w 1896"/>
              <a:gd name="T7" fmla="*/ 732 h 794"/>
              <a:gd name="T8" fmla="*/ 144 w 1896"/>
              <a:gd name="T9" fmla="*/ 722 h 794"/>
              <a:gd name="T10" fmla="*/ 205 w 1896"/>
              <a:gd name="T11" fmla="*/ 711 h 794"/>
              <a:gd name="T12" fmla="*/ 257 w 1896"/>
              <a:gd name="T13" fmla="*/ 701 h 794"/>
              <a:gd name="T14" fmla="*/ 288 w 1896"/>
              <a:gd name="T15" fmla="*/ 722 h 794"/>
              <a:gd name="T16" fmla="*/ 308 w 1896"/>
              <a:gd name="T17" fmla="*/ 681 h 794"/>
              <a:gd name="T18" fmla="*/ 349 w 1896"/>
              <a:gd name="T19" fmla="*/ 670 h 794"/>
              <a:gd name="T20" fmla="*/ 360 w 1896"/>
              <a:gd name="T21" fmla="*/ 742 h 794"/>
              <a:gd name="T22" fmla="*/ 380 w 1896"/>
              <a:gd name="T23" fmla="*/ 773 h 794"/>
              <a:gd name="T24" fmla="*/ 411 w 1896"/>
              <a:gd name="T25" fmla="*/ 732 h 794"/>
              <a:gd name="T26" fmla="*/ 442 w 1896"/>
              <a:gd name="T27" fmla="*/ 701 h 794"/>
              <a:gd name="T28" fmla="*/ 462 w 1896"/>
              <a:gd name="T29" fmla="*/ 753 h 794"/>
              <a:gd name="T30" fmla="*/ 565 w 1896"/>
              <a:gd name="T31" fmla="*/ 753 h 794"/>
              <a:gd name="T32" fmla="*/ 637 w 1896"/>
              <a:gd name="T33" fmla="*/ 722 h 794"/>
              <a:gd name="T34" fmla="*/ 658 w 1896"/>
              <a:gd name="T35" fmla="*/ 12 h 794"/>
              <a:gd name="T36" fmla="*/ 678 w 1896"/>
              <a:gd name="T37" fmla="*/ 43 h 794"/>
              <a:gd name="T38" fmla="*/ 699 w 1896"/>
              <a:gd name="T39" fmla="*/ 105 h 794"/>
              <a:gd name="T40" fmla="*/ 730 w 1896"/>
              <a:gd name="T41" fmla="*/ 115 h 794"/>
              <a:gd name="T42" fmla="*/ 761 w 1896"/>
              <a:gd name="T43" fmla="*/ 105 h 794"/>
              <a:gd name="T44" fmla="*/ 792 w 1896"/>
              <a:gd name="T45" fmla="*/ 125 h 794"/>
              <a:gd name="T46" fmla="*/ 843 w 1896"/>
              <a:gd name="T47" fmla="*/ 269 h 794"/>
              <a:gd name="T48" fmla="*/ 905 w 1896"/>
              <a:gd name="T49" fmla="*/ 321 h 794"/>
              <a:gd name="T50" fmla="*/ 915 w 1896"/>
              <a:gd name="T51" fmla="*/ 351 h 794"/>
              <a:gd name="T52" fmla="*/ 946 w 1896"/>
              <a:gd name="T53" fmla="*/ 372 h 794"/>
              <a:gd name="T54" fmla="*/ 977 w 1896"/>
              <a:gd name="T55" fmla="*/ 413 h 794"/>
              <a:gd name="T56" fmla="*/ 1008 w 1896"/>
              <a:gd name="T57" fmla="*/ 403 h 794"/>
              <a:gd name="T58" fmla="*/ 1038 w 1896"/>
              <a:gd name="T59" fmla="*/ 413 h 794"/>
              <a:gd name="T60" fmla="*/ 1100 w 1896"/>
              <a:gd name="T61" fmla="*/ 465 h 794"/>
              <a:gd name="T62" fmla="*/ 1162 w 1896"/>
              <a:gd name="T63" fmla="*/ 485 h 794"/>
              <a:gd name="T64" fmla="*/ 1224 w 1896"/>
              <a:gd name="T65" fmla="*/ 526 h 794"/>
              <a:gd name="T66" fmla="*/ 1275 w 1896"/>
              <a:gd name="T67" fmla="*/ 598 h 794"/>
              <a:gd name="T68" fmla="*/ 1296 w 1896"/>
              <a:gd name="T69" fmla="*/ 567 h 794"/>
              <a:gd name="T70" fmla="*/ 1347 w 1896"/>
              <a:gd name="T71" fmla="*/ 650 h 794"/>
              <a:gd name="T72" fmla="*/ 1378 w 1896"/>
              <a:gd name="T73" fmla="*/ 629 h 794"/>
              <a:gd name="T74" fmla="*/ 1398 w 1896"/>
              <a:gd name="T75" fmla="*/ 598 h 794"/>
              <a:gd name="T76" fmla="*/ 1429 w 1896"/>
              <a:gd name="T77" fmla="*/ 619 h 794"/>
              <a:gd name="T78" fmla="*/ 1460 w 1896"/>
              <a:gd name="T79" fmla="*/ 629 h 794"/>
              <a:gd name="T80" fmla="*/ 1512 w 1896"/>
              <a:gd name="T81" fmla="*/ 619 h 794"/>
              <a:gd name="T82" fmla="*/ 1532 w 1896"/>
              <a:gd name="T83" fmla="*/ 650 h 794"/>
              <a:gd name="T84" fmla="*/ 1563 w 1896"/>
              <a:gd name="T85" fmla="*/ 660 h 794"/>
              <a:gd name="T86" fmla="*/ 1594 w 1896"/>
              <a:gd name="T87" fmla="*/ 629 h 794"/>
              <a:gd name="T88" fmla="*/ 1614 w 1896"/>
              <a:gd name="T89" fmla="*/ 660 h 794"/>
              <a:gd name="T90" fmla="*/ 1686 w 1896"/>
              <a:gd name="T91" fmla="*/ 701 h 794"/>
              <a:gd name="T92" fmla="*/ 1758 w 1896"/>
              <a:gd name="T93" fmla="*/ 670 h 794"/>
              <a:gd name="T94" fmla="*/ 1779 w 1896"/>
              <a:gd name="T95" fmla="*/ 701 h 794"/>
              <a:gd name="T96" fmla="*/ 1892 w 1896"/>
              <a:gd name="T97" fmla="*/ 722 h 794"/>
              <a:gd name="T98" fmla="*/ 1892 w 1896"/>
              <a:gd name="T99" fmla="*/ 711 h 7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96"/>
              <a:gd name="T151" fmla="*/ 0 h 794"/>
              <a:gd name="T152" fmla="*/ 1896 w 1896"/>
              <a:gd name="T153" fmla="*/ 794 h 7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96" h="794">
                <a:moveTo>
                  <a:pt x="0" y="701"/>
                </a:moveTo>
                <a:cubicBezTo>
                  <a:pt x="10" y="711"/>
                  <a:pt x="16" y="727"/>
                  <a:pt x="30" y="732"/>
                </a:cubicBezTo>
                <a:cubicBezTo>
                  <a:pt x="40" y="736"/>
                  <a:pt x="50" y="722"/>
                  <a:pt x="61" y="722"/>
                </a:cubicBezTo>
                <a:cubicBezTo>
                  <a:pt x="75" y="722"/>
                  <a:pt x="88" y="729"/>
                  <a:pt x="102" y="732"/>
                </a:cubicBezTo>
                <a:cubicBezTo>
                  <a:pt x="116" y="729"/>
                  <a:pt x="130" y="722"/>
                  <a:pt x="144" y="722"/>
                </a:cubicBezTo>
                <a:cubicBezTo>
                  <a:pt x="206" y="722"/>
                  <a:pt x="141" y="754"/>
                  <a:pt x="205" y="711"/>
                </a:cubicBezTo>
                <a:cubicBezTo>
                  <a:pt x="288" y="767"/>
                  <a:pt x="188" y="714"/>
                  <a:pt x="257" y="701"/>
                </a:cubicBezTo>
                <a:cubicBezTo>
                  <a:pt x="269" y="699"/>
                  <a:pt x="278" y="715"/>
                  <a:pt x="288" y="722"/>
                </a:cubicBezTo>
                <a:cubicBezTo>
                  <a:pt x="295" y="708"/>
                  <a:pt x="293" y="684"/>
                  <a:pt x="308" y="681"/>
                </a:cubicBezTo>
                <a:cubicBezTo>
                  <a:pt x="362" y="669"/>
                  <a:pt x="323" y="775"/>
                  <a:pt x="349" y="670"/>
                </a:cubicBezTo>
                <a:cubicBezTo>
                  <a:pt x="353" y="694"/>
                  <a:pt x="353" y="719"/>
                  <a:pt x="360" y="742"/>
                </a:cubicBezTo>
                <a:cubicBezTo>
                  <a:pt x="364" y="754"/>
                  <a:pt x="368" y="775"/>
                  <a:pt x="380" y="773"/>
                </a:cubicBezTo>
                <a:cubicBezTo>
                  <a:pt x="397" y="770"/>
                  <a:pt x="401" y="746"/>
                  <a:pt x="411" y="732"/>
                </a:cubicBezTo>
                <a:cubicBezTo>
                  <a:pt x="437" y="654"/>
                  <a:pt x="424" y="652"/>
                  <a:pt x="442" y="701"/>
                </a:cubicBezTo>
                <a:cubicBezTo>
                  <a:pt x="448" y="718"/>
                  <a:pt x="455" y="736"/>
                  <a:pt x="462" y="753"/>
                </a:cubicBezTo>
                <a:cubicBezTo>
                  <a:pt x="503" y="712"/>
                  <a:pt x="538" y="670"/>
                  <a:pt x="565" y="753"/>
                </a:cubicBezTo>
                <a:cubicBezTo>
                  <a:pt x="614" y="679"/>
                  <a:pt x="588" y="673"/>
                  <a:pt x="637" y="722"/>
                </a:cubicBezTo>
                <a:cubicBezTo>
                  <a:pt x="707" y="459"/>
                  <a:pt x="621" y="794"/>
                  <a:pt x="658" y="12"/>
                </a:cubicBezTo>
                <a:cubicBezTo>
                  <a:pt x="659" y="0"/>
                  <a:pt x="673" y="32"/>
                  <a:pt x="678" y="43"/>
                </a:cubicBezTo>
                <a:cubicBezTo>
                  <a:pt x="687" y="63"/>
                  <a:pt x="699" y="105"/>
                  <a:pt x="699" y="105"/>
                </a:cubicBezTo>
                <a:cubicBezTo>
                  <a:pt x="720" y="39"/>
                  <a:pt x="695" y="94"/>
                  <a:pt x="730" y="115"/>
                </a:cubicBezTo>
                <a:cubicBezTo>
                  <a:pt x="739" y="121"/>
                  <a:pt x="751" y="108"/>
                  <a:pt x="761" y="105"/>
                </a:cubicBezTo>
                <a:cubicBezTo>
                  <a:pt x="771" y="112"/>
                  <a:pt x="787" y="114"/>
                  <a:pt x="792" y="125"/>
                </a:cubicBezTo>
                <a:cubicBezTo>
                  <a:pt x="821" y="184"/>
                  <a:pt x="766" y="244"/>
                  <a:pt x="843" y="269"/>
                </a:cubicBezTo>
                <a:cubicBezTo>
                  <a:pt x="899" y="378"/>
                  <a:pt x="823" y="255"/>
                  <a:pt x="905" y="321"/>
                </a:cubicBezTo>
                <a:cubicBezTo>
                  <a:pt x="913" y="328"/>
                  <a:pt x="908" y="343"/>
                  <a:pt x="915" y="351"/>
                </a:cubicBezTo>
                <a:cubicBezTo>
                  <a:pt x="923" y="361"/>
                  <a:pt x="937" y="363"/>
                  <a:pt x="946" y="372"/>
                </a:cubicBezTo>
                <a:cubicBezTo>
                  <a:pt x="958" y="384"/>
                  <a:pt x="967" y="399"/>
                  <a:pt x="977" y="413"/>
                </a:cubicBezTo>
                <a:cubicBezTo>
                  <a:pt x="987" y="410"/>
                  <a:pt x="999" y="396"/>
                  <a:pt x="1008" y="403"/>
                </a:cubicBezTo>
                <a:cubicBezTo>
                  <a:pt x="1040" y="427"/>
                  <a:pt x="994" y="481"/>
                  <a:pt x="1038" y="413"/>
                </a:cubicBezTo>
                <a:cubicBezTo>
                  <a:pt x="1067" y="469"/>
                  <a:pt x="1043" y="448"/>
                  <a:pt x="1100" y="465"/>
                </a:cubicBezTo>
                <a:cubicBezTo>
                  <a:pt x="1121" y="471"/>
                  <a:pt x="1162" y="485"/>
                  <a:pt x="1162" y="485"/>
                </a:cubicBezTo>
                <a:cubicBezTo>
                  <a:pt x="1187" y="562"/>
                  <a:pt x="1163" y="557"/>
                  <a:pt x="1224" y="526"/>
                </a:cubicBezTo>
                <a:cubicBezTo>
                  <a:pt x="1229" y="550"/>
                  <a:pt x="1225" y="607"/>
                  <a:pt x="1275" y="598"/>
                </a:cubicBezTo>
                <a:cubicBezTo>
                  <a:pt x="1287" y="596"/>
                  <a:pt x="1289" y="577"/>
                  <a:pt x="1296" y="567"/>
                </a:cubicBezTo>
                <a:cubicBezTo>
                  <a:pt x="1303" y="581"/>
                  <a:pt x="1329" y="644"/>
                  <a:pt x="1347" y="650"/>
                </a:cubicBezTo>
                <a:cubicBezTo>
                  <a:pt x="1359" y="654"/>
                  <a:pt x="1368" y="636"/>
                  <a:pt x="1378" y="629"/>
                </a:cubicBezTo>
                <a:cubicBezTo>
                  <a:pt x="1385" y="619"/>
                  <a:pt x="1386" y="600"/>
                  <a:pt x="1398" y="598"/>
                </a:cubicBezTo>
                <a:cubicBezTo>
                  <a:pt x="1410" y="596"/>
                  <a:pt x="1418" y="613"/>
                  <a:pt x="1429" y="619"/>
                </a:cubicBezTo>
                <a:cubicBezTo>
                  <a:pt x="1439" y="624"/>
                  <a:pt x="1450" y="626"/>
                  <a:pt x="1460" y="629"/>
                </a:cubicBezTo>
                <a:cubicBezTo>
                  <a:pt x="1510" y="702"/>
                  <a:pt x="1448" y="632"/>
                  <a:pt x="1512" y="619"/>
                </a:cubicBezTo>
                <a:cubicBezTo>
                  <a:pt x="1524" y="617"/>
                  <a:pt x="1522" y="642"/>
                  <a:pt x="1532" y="650"/>
                </a:cubicBezTo>
                <a:cubicBezTo>
                  <a:pt x="1540" y="657"/>
                  <a:pt x="1553" y="657"/>
                  <a:pt x="1563" y="660"/>
                </a:cubicBezTo>
                <a:cubicBezTo>
                  <a:pt x="1573" y="650"/>
                  <a:pt x="1579" y="629"/>
                  <a:pt x="1594" y="629"/>
                </a:cubicBezTo>
                <a:cubicBezTo>
                  <a:pt x="1606" y="629"/>
                  <a:pt x="1606" y="651"/>
                  <a:pt x="1614" y="660"/>
                </a:cubicBezTo>
                <a:cubicBezTo>
                  <a:pt x="1646" y="699"/>
                  <a:pt x="1640" y="690"/>
                  <a:pt x="1686" y="701"/>
                </a:cubicBezTo>
                <a:cubicBezTo>
                  <a:pt x="1701" y="691"/>
                  <a:pt x="1737" y="663"/>
                  <a:pt x="1758" y="670"/>
                </a:cubicBezTo>
                <a:cubicBezTo>
                  <a:pt x="1770" y="674"/>
                  <a:pt x="1772" y="691"/>
                  <a:pt x="1779" y="701"/>
                </a:cubicBezTo>
                <a:cubicBezTo>
                  <a:pt x="1840" y="681"/>
                  <a:pt x="1832" y="710"/>
                  <a:pt x="1892" y="722"/>
                </a:cubicBezTo>
                <a:cubicBezTo>
                  <a:pt x="1896" y="723"/>
                  <a:pt x="1892" y="715"/>
                  <a:pt x="1892" y="711"/>
                </a:cubicBezTo>
              </a:path>
            </a:pathLst>
          </a:custGeom>
          <a:noFill/>
          <a:ln w="19050">
            <a:solidFill>
              <a:srgbClr val="31EF3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94" name="Line 43"/>
          <p:cNvSpPr>
            <a:spLocks noChangeShapeType="1"/>
          </p:cNvSpPr>
          <p:nvPr/>
        </p:nvSpPr>
        <p:spPr bwMode="auto">
          <a:xfrm flipV="1">
            <a:off x="2373312" y="5867400"/>
            <a:ext cx="111422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95" name="Straight Connector 94"/>
          <p:cNvCxnSpPr>
            <a:stCxn id="94" idx="1"/>
            <a:endCxn id="92" idx="0"/>
          </p:cNvCxnSpPr>
          <p:nvPr/>
        </p:nvCxnSpPr>
        <p:spPr>
          <a:xfrm flipH="1" flipV="1">
            <a:off x="3478824" y="4648200"/>
            <a:ext cx="8711" cy="12191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Line 48"/>
          <p:cNvSpPr>
            <a:spLocks noChangeShapeType="1"/>
          </p:cNvSpPr>
          <p:nvPr/>
        </p:nvSpPr>
        <p:spPr bwMode="auto">
          <a:xfrm>
            <a:off x="3589866" y="5867400"/>
            <a:ext cx="1066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 name="Line 50"/>
          <p:cNvSpPr>
            <a:spLocks noChangeShapeType="1"/>
          </p:cNvSpPr>
          <p:nvPr/>
        </p:nvSpPr>
        <p:spPr bwMode="auto">
          <a:xfrm>
            <a:off x="4656666" y="5867400"/>
            <a:ext cx="2209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98" name="Straight Connector 97"/>
          <p:cNvCxnSpPr/>
          <p:nvPr/>
        </p:nvCxnSpPr>
        <p:spPr>
          <a:xfrm flipH="1" flipV="1">
            <a:off x="3564468" y="4648200"/>
            <a:ext cx="8711" cy="12191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Freeform 98"/>
          <p:cNvSpPr/>
          <p:nvPr/>
        </p:nvSpPr>
        <p:spPr>
          <a:xfrm>
            <a:off x="5765800" y="4948697"/>
            <a:ext cx="1100667" cy="30222"/>
          </a:xfrm>
          <a:custGeom>
            <a:avLst/>
            <a:gdLst>
              <a:gd name="connsiteX0" fmla="*/ 0 w 1100667"/>
              <a:gd name="connsiteY0" fmla="*/ 4303 h 30222"/>
              <a:gd name="connsiteX1" fmla="*/ 165100 w 1100667"/>
              <a:gd name="connsiteY1" fmla="*/ 17003 h 30222"/>
              <a:gd name="connsiteX2" fmla="*/ 228600 w 1100667"/>
              <a:gd name="connsiteY2" fmla="*/ 29703 h 30222"/>
              <a:gd name="connsiteX3" fmla="*/ 478367 w 1100667"/>
              <a:gd name="connsiteY3" fmla="*/ 12770 h 30222"/>
              <a:gd name="connsiteX4" fmla="*/ 516467 w 1100667"/>
              <a:gd name="connsiteY4" fmla="*/ 25470 h 30222"/>
              <a:gd name="connsiteX5" fmla="*/ 635000 w 1100667"/>
              <a:gd name="connsiteY5" fmla="*/ 21236 h 30222"/>
              <a:gd name="connsiteX6" fmla="*/ 651933 w 1100667"/>
              <a:gd name="connsiteY6" fmla="*/ 8536 h 30222"/>
              <a:gd name="connsiteX7" fmla="*/ 702733 w 1100667"/>
              <a:gd name="connsiteY7" fmla="*/ 70 h 30222"/>
              <a:gd name="connsiteX8" fmla="*/ 829733 w 1100667"/>
              <a:gd name="connsiteY8" fmla="*/ 25470 h 30222"/>
              <a:gd name="connsiteX9" fmla="*/ 876300 w 1100667"/>
              <a:gd name="connsiteY9" fmla="*/ 29703 h 30222"/>
              <a:gd name="connsiteX10" fmla="*/ 1100667 w 1100667"/>
              <a:gd name="connsiteY10" fmla="*/ 29703 h 3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667" h="30222">
                <a:moveTo>
                  <a:pt x="0" y="4303"/>
                </a:moveTo>
                <a:cubicBezTo>
                  <a:pt x="55033" y="8536"/>
                  <a:pt x="110167" y="11617"/>
                  <a:pt x="165100" y="17003"/>
                </a:cubicBezTo>
                <a:cubicBezTo>
                  <a:pt x="204198" y="20836"/>
                  <a:pt x="203800" y="21437"/>
                  <a:pt x="228600" y="29703"/>
                </a:cubicBezTo>
                <a:cubicBezTo>
                  <a:pt x="398595" y="-8683"/>
                  <a:pt x="315243" y="-4708"/>
                  <a:pt x="478367" y="12770"/>
                </a:cubicBezTo>
                <a:cubicBezTo>
                  <a:pt x="491067" y="17003"/>
                  <a:pt x="503340" y="22845"/>
                  <a:pt x="516467" y="25470"/>
                </a:cubicBezTo>
                <a:cubicBezTo>
                  <a:pt x="562834" y="34743"/>
                  <a:pt x="585142" y="27102"/>
                  <a:pt x="635000" y="21236"/>
                </a:cubicBezTo>
                <a:cubicBezTo>
                  <a:pt x="640644" y="17003"/>
                  <a:pt x="645199" y="10640"/>
                  <a:pt x="651933" y="8536"/>
                </a:cubicBezTo>
                <a:cubicBezTo>
                  <a:pt x="668318" y="3416"/>
                  <a:pt x="702733" y="70"/>
                  <a:pt x="702733" y="70"/>
                </a:cubicBezTo>
                <a:cubicBezTo>
                  <a:pt x="913244" y="10595"/>
                  <a:pt x="700662" y="-11407"/>
                  <a:pt x="829733" y="25470"/>
                </a:cubicBezTo>
                <a:cubicBezTo>
                  <a:pt x="844720" y="29752"/>
                  <a:pt x="860716" y="29460"/>
                  <a:pt x="876300" y="29703"/>
                </a:cubicBezTo>
                <a:cubicBezTo>
                  <a:pt x="951080" y="30871"/>
                  <a:pt x="1025878" y="29703"/>
                  <a:pt x="1100667" y="29703"/>
                </a:cubicBezTo>
              </a:path>
            </a:pathLst>
          </a:custGeom>
          <a:noFill/>
          <a:ln>
            <a:solidFill>
              <a:srgbClr val="31E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eform 3"/>
          <p:cNvSpPr/>
          <p:nvPr/>
        </p:nvSpPr>
        <p:spPr>
          <a:xfrm>
            <a:off x="3572933" y="5436651"/>
            <a:ext cx="3293533" cy="612782"/>
          </a:xfrm>
          <a:custGeom>
            <a:avLst/>
            <a:gdLst>
              <a:gd name="connsiteX0" fmla="*/ 0 w 3395134"/>
              <a:gd name="connsiteY0" fmla="*/ 612782 h 612782"/>
              <a:gd name="connsiteX1" fmla="*/ 266700 w 3395134"/>
              <a:gd name="connsiteY1" fmla="*/ 477316 h 612782"/>
              <a:gd name="connsiteX2" fmla="*/ 342900 w 3395134"/>
              <a:gd name="connsiteY2" fmla="*/ 409582 h 612782"/>
              <a:gd name="connsiteX3" fmla="*/ 381000 w 3395134"/>
              <a:gd name="connsiteY3" fmla="*/ 337616 h 612782"/>
              <a:gd name="connsiteX4" fmla="*/ 427567 w 3395134"/>
              <a:gd name="connsiteY4" fmla="*/ 316449 h 612782"/>
              <a:gd name="connsiteX5" fmla="*/ 567267 w 3395134"/>
              <a:gd name="connsiteY5" fmla="*/ 261416 h 612782"/>
              <a:gd name="connsiteX6" fmla="*/ 601134 w 3395134"/>
              <a:gd name="connsiteY6" fmla="*/ 223316 h 612782"/>
              <a:gd name="connsiteX7" fmla="*/ 673100 w 3395134"/>
              <a:gd name="connsiteY7" fmla="*/ 240249 h 612782"/>
              <a:gd name="connsiteX8" fmla="*/ 740834 w 3395134"/>
              <a:gd name="connsiteY8" fmla="*/ 219082 h 612782"/>
              <a:gd name="connsiteX9" fmla="*/ 787400 w 3395134"/>
              <a:gd name="connsiteY9" fmla="*/ 193682 h 612782"/>
              <a:gd name="connsiteX10" fmla="*/ 901700 w 3395134"/>
              <a:gd name="connsiteY10" fmla="*/ 180982 h 612782"/>
              <a:gd name="connsiteX11" fmla="*/ 939800 w 3395134"/>
              <a:gd name="connsiteY11" fmla="*/ 155582 h 612782"/>
              <a:gd name="connsiteX12" fmla="*/ 952500 w 3395134"/>
              <a:gd name="connsiteY12" fmla="*/ 151349 h 612782"/>
              <a:gd name="connsiteX13" fmla="*/ 977900 w 3395134"/>
              <a:gd name="connsiteY13" fmla="*/ 121716 h 612782"/>
              <a:gd name="connsiteX14" fmla="*/ 1041400 w 3395134"/>
              <a:gd name="connsiteY14" fmla="*/ 151349 h 612782"/>
              <a:gd name="connsiteX15" fmla="*/ 1143000 w 3395134"/>
              <a:gd name="connsiteY15" fmla="*/ 96316 h 612782"/>
              <a:gd name="connsiteX16" fmla="*/ 1155700 w 3395134"/>
              <a:gd name="connsiteY16" fmla="*/ 92082 h 612782"/>
              <a:gd name="connsiteX17" fmla="*/ 1261534 w 3395134"/>
              <a:gd name="connsiteY17" fmla="*/ 117482 h 612782"/>
              <a:gd name="connsiteX18" fmla="*/ 1295400 w 3395134"/>
              <a:gd name="connsiteY18" fmla="*/ 121716 h 612782"/>
              <a:gd name="connsiteX19" fmla="*/ 1439334 w 3395134"/>
              <a:gd name="connsiteY19" fmla="*/ 100549 h 612782"/>
              <a:gd name="connsiteX20" fmla="*/ 1481667 w 3395134"/>
              <a:gd name="connsiteY20" fmla="*/ 109016 h 612782"/>
              <a:gd name="connsiteX21" fmla="*/ 1621367 w 3395134"/>
              <a:gd name="connsiteY21" fmla="*/ 70916 h 612782"/>
              <a:gd name="connsiteX22" fmla="*/ 1651000 w 3395134"/>
              <a:gd name="connsiteY22" fmla="*/ 62449 h 612782"/>
              <a:gd name="connsiteX23" fmla="*/ 1680634 w 3395134"/>
              <a:gd name="connsiteY23" fmla="*/ 83616 h 612782"/>
              <a:gd name="connsiteX24" fmla="*/ 1718734 w 3395134"/>
              <a:gd name="connsiteY24" fmla="*/ 70916 h 612782"/>
              <a:gd name="connsiteX25" fmla="*/ 1731434 w 3395134"/>
              <a:gd name="connsiteY25" fmla="*/ 62449 h 612782"/>
              <a:gd name="connsiteX26" fmla="*/ 1748367 w 3395134"/>
              <a:gd name="connsiteY26" fmla="*/ 58216 h 612782"/>
              <a:gd name="connsiteX27" fmla="*/ 1790700 w 3395134"/>
              <a:gd name="connsiteY27" fmla="*/ 41282 h 612782"/>
              <a:gd name="connsiteX28" fmla="*/ 1943100 w 3395134"/>
              <a:gd name="connsiteY28" fmla="*/ 75149 h 612782"/>
              <a:gd name="connsiteX29" fmla="*/ 1955800 w 3395134"/>
              <a:gd name="connsiteY29" fmla="*/ 70916 h 612782"/>
              <a:gd name="connsiteX30" fmla="*/ 1981200 w 3395134"/>
              <a:gd name="connsiteY30" fmla="*/ 58216 h 612782"/>
              <a:gd name="connsiteX31" fmla="*/ 1993900 w 3395134"/>
              <a:gd name="connsiteY31" fmla="*/ 49749 h 612782"/>
              <a:gd name="connsiteX32" fmla="*/ 2108200 w 3395134"/>
              <a:gd name="connsiteY32" fmla="*/ 7416 h 612782"/>
              <a:gd name="connsiteX33" fmla="*/ 2154767 w 3395134"/>
              <a:gd name="connsiteY33" fmla="*/ 53982 h 612782"/>
              <a:gd name="connsiteX34" fmla="*/ 2184400 w 3395134"/>
              <a:gd name="connsiteY34" fmla="*/ 58216 h 612782"/>
              <a:gd name="connsiteX35" fmla="*/ 2324100 w 3395134"/>
              <a:gd name="connsiteY35" fmla="*/ 32816 h 612782"/>
              <a:gd name="connsiteX36" fmla="*/ 2341034 w 3395134"/>
              <a:gd name="connsiteY36" fmla="*/ 24349 h 612782"/>
              <a:gd name="connsiteX37" fmla="*/ 2379134 w 3395134"/>
              <a:gd name="connsiteY37" fmla="*/ 32816 h 612782"/>
              <a:gd name="connsiteX38" fmla="*/ 2434167 w 3395134"/>
              <a:gd name="connsiteY38" fmla="*/ 58216 h 612782"/>
              <a:gd name="connsiteX39" fmla="*/ 2607734 w 3395134"/>
              <a:gd name="connsiteY39" fmla="*/ 45516 h 612782"/>
              <a:gd name="connsiteX40" fmla="*/ 2620434 w 3395134"/>
              <a:gd name="connsiteY40" fmla="*/ 32816 h 612782"/>
              <a:gd name="connsiteX41" fmla="*/ 2713567 w 3395134"/>
              <a:gd name="connsiteY41" fmla="*/ 15882 h 612782"/>
              <a:gd name="connsiteX42" fmla="*/ 2853267 w 3395134"/>
              <a:gd name="connsiteY42" fmla="*/ 62449 h 612782"/>
              <a:gd name="connsiteX43" fmla="*/ 2946400 w 3395134"/>
              <a:gd name="connsiteY43" fmla="*/ 58216 h 612782"/>
              <a:gd name="connsiteX44" fmla="*/ 3395134 w 3395134"/>
              <a:gd name="connsiteY44" fmla="*/ 58216 h 61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95134" h="612782">
                <a:moveTo>
                  <a:pt x="0" y="612782"/>
                </a:moveTo>
                <a:cubicBezTo>
                  <a:pt x="68340" y="580622"/>
                  <a:pt x="201411" y="521769"/>
                  <a:pt x="266700" y="477316"/>
                </a:cubicBezTo>
                <a:cubicBezTo>
                  <a:pt x="294791" y="458190"/>
                  <a:pt x="317500" y="432160"/>
                  <a:pt x="342900" y="409582"/>
                </a:cubicBezTo>
                <a:cubicBezTo>
                  <a:pt x="350390" y="390859"/>
                  <a:pt x="362144" y="351758"/>
                  <a:pt x="381000" y="337616"/>
                </a:cubicBezTo>
                <a:cubicBezTo>
                  <a:pt x="394641" y="327386"/>
                  <a:pt x="412479" y="324390"/>
                  <a:pt x="427567" y="316449"/>
                </a:cubicBezTo>
                <a:cubicBezTo>
                  <a:pt x="524065" y="265660"/>
                  <a:pt x="361887" y="327137"/>
                  <a:pt x="567267" y="261416"/>
                </a:cubicBezTo>
                <a:cubicBezTo>
                  <a:pt x="578556" y="248716"/>
                  <a:pt x="588080" y="234194"/>
                  <a:pt x="601134" y="223316"/>
                </a:cubicBezTo>
                <a:cubicBezTo>
                  <a:pt x="619893" y="207683"/>
                  <a:pt x="670880" y="239395"/>
                  <a:pt x="673100" y="240249"/>
                </a:cubicBezTo>
                <a:cubicBezTo>
                  <a:pt x="695678" y="233193"/>
                  <a:pt x="718928" y="228007"/>
                  <a:pt x="740834" y="219082"/>
                </a:cubicBezTo>
                <a:cubicBezTo>
                  <a:pt x="757208" y="212411"/>
                  <a:pt x="770195" y="197757"/>
                  <a:pt x="787400" y="193682"/>
                </a:cubicBezTo>
                <a:cubicBezTo>
                  <a:pt x="824703" y="184847"/>
                  <a:pt x="901700" y="180982"/>
                  <a:pt x="901700" y="180982"/>
                </a:cubicBezTo>
                <a:cubicBezTo>
                  <a:pt x="914400" y="172515"/>
                  <a:pt x="926616" y="163273"/>
                  <a:pt x="939800" y="155582"/>
                </a:cubicBezTo>
                <a:cubicBezTo>
                  <a:pt x="943654" y="153334"/>
                  <a:pt x="949165" y="154314"/>
                  <a:pt x="952500" y="151349"/>
                </a:cubicBezTo>
                <a:cubicBezTo>
                  <a:pt x="962224" y="142706"/>
                  <a:pt x="969433" y="131594"/>
                  <a:pt x="977900" y="121716"/>
                </a:cubicBezTo>
                <a:cubicBezTo>
                  <a:pt x="999067" y="131594"/>
                  <a:pt x="1018314" y="154901"/>
                  <a:pt x="1041400" y="151349"/>
                </a:cubicBezTo>
                <a:cubicBezTo>
                  <a:pt x="1079468" y="145492"/>
                  <a:pt x="1108807" y="114046"/>
                  <a:pt x="1143000" y="96316"/>
                </a:cubicBezTo>
                <a:cubicBezTo>
                  <a:pt x="1146962" y="94262"/>
                  <a:pt x="1151467" y="93493"/>
                  <a:pt x="1155700" y="92082"/>
                </a:cubicBezTo>
                <a:cubicBezTo>
                  <a:pt x="1190978" y="100549"/>
                  <a:pt x="1226044" y="109954"/>
                  <a:pt x="1261534" y="117482"/>
                </a:cubicBezTo>
                <a:cubicBezTo>
                  <a:pt x="1272663" y="119843"/>
                  <a:pt x="1284075" y="122795"/>
                  <a:pt x="1295400" y="121716"/>
                </a:cubicBezTo>
                <a:cubicBezTo>
                  <a:pt x="1343676" y="117118"/>
                  <a:pt x="1391356" y="107605"/>
                  <a:pt x="1439334" y="100549"/>
                </a:cubicBezTo>
                <a:cubicBezTo>
                  <a:pt x="1453445" y="103371"/>
                  <a:pt x="1467277" y="109016"/>
                  <a:pt x="1481667" y="109016"/>
                </a:cubicBezTo>
                <a:cubicBezTo>
                  <a:pt x="1530382" y="109016"/>
                  <a:pt x="1576971" y="85715"/>
                  <a:pt x="1621367" y="70916"/>
                </a:cubicBezTo>
                <a:cubicBezTo>
                  <a:pt x="1631113" y="67667"/>
                  <a:pt x="1641122" y="65271"/>
                  <a:pt x="1651000" y="62449"/>
                </a:cubicBezTo>
                <a:cubicBezTo>
                  <a:pt x="1660878" y="69505"/>
                  <a:pt x="1668589" y="82110"/>
                  <a:pt x="1680634" y="83616"/>
                </a:cubicBezTo>
                <a:cubicBezTo>
                  <a:pt x="1693918" y="85276"/>
                  <a:pt x="1706377" y="76065"/>
                  <a:pt x="1718734" y="70916"/>
                </a:cubicBezTo>
                <a:cubicBezTo>
                  <a:pt x="1723431" y="68959"/>
                  <a:pt x="1726757" y="64453"/>
                  <a:pt x="1731434" y="62449"/>
                </a:cubicBezTo>
                <a:cubicBezTo>
                  <a:pt x="1736782" y="60157"/>
                  <a:pt x="1742888" y="60173"/>
                  <a:pt x="1748367" y="58216"/>
                </a:cubicBezTo>
                <a:cubicBezTo>
                  <a:pt x="1762680" y="53104"/>
                  <a:pt x="1776589" y="46927"/>
                  <a:pt x="1790700" y="41282"/>
                </a:cubicBezTo>
                <a:cubicBezTo>
                  <a:pt x="1865603" y="97459"/>
                  <a:pt x="1825179" y="83883"/>
                  <a:pt x="1943100" y="75149"/>
                </a:cubicBezTo>
                <a:cubicBezTo>
                  <a:pt x="1947550" y="74819"/>
                  <a:pt x="1951567" y="72327"/>
                  <a:pt x="1955800" y="70916"/>
                </a:cubicBezTo>
                <a:cubicBezTo>
                  <a:pt x="1992197" y="46650"/>
                  <a:pt x="1946146" y="75743"/>
                  <a:pt x="1981200" y="58216"/>
                </a:cubicBezTo>
                <a:cubicBezTo>
                  <a:pt x="1985751" y="55941"/>
                  <a:pt x="1989129" y="51516"/>
                  <a:pt x="1993900" y="49749"/>
                </a:cubicBezTo>
                <a:cubicBezTo>
                  <a:pt x="2113633" y="5403"/>
                  <a:pt x="2063900" y="36947"/>
                  <a:pt x="2108200" y="7416"/>
                </a:cubicBezTo>
                <a:cubicBezTo>
                  <a:pt x="2123792" y="27463"/>
                  <a:pt x="2130470" y="47355"/>
                  <a:pt x="2154767" y="53982"/>
                </a:cubicBezTo>
                <a:cubicBezTo>
                  <a:pt x="2164393" y="56607"/>
                  <a:pt x="2174522" y="56805"/>
                  <a:pt x="2184400" y="58216"/>
                </a:cubicBezTo>
                <a:cubicBezTo>
                  <a:pt x="2230967" y="49749"/>
                  <a:pt x="2277839" y="42818"/>
                  <a:pt x="2324100" y="32816"/>
                </a:cubicBezTo>
                <a:cubicBezTo>
                  <a:pt x="2330268" y="31482"/>
                  <a:pt x="2334723" y="24349"/>
                  <a:pt x="2341034" y="24349"/>
                </a:cubicBezTo>
                <a:cubicBezTo>
                  <a:pt x="2354044" y="24349"/>
                  <a:pt x="2366434" y="29994"/>
                  <a:pt x="2379134" y="32816"/>
                </a:cubicBezTo>
                <a:cubicBezTo>
                  <a:pt x="2397478" y="41283"/>
                  <a:pt x="2414027" y="56605"/>
                  <a:pt x="2434167" y="58216"/>
                </a:cubicBezTo>
                <a:cubicBezTo>
                  <a:pt x="2530615" y="65932"/>
                  <a:pt x="2547417" y="60593"/>
                  <a:pt x="2607734" y="45516"/>
                </a:cubicBezTo>
                <a:cubicBezTo>
                  <a:pt x="2611967" y="41283"/>
                  <a:pt x="2616694" y="37491"/>
                  <a:pt x="2620434" y="32816"/>
                </a:cubicBezTo>
                <a:cubicBezTo>
                  <a:pt x="2659473" y="-15985"/>
                  <a:pt x="2622190" y="-243"/>
                  <a:pt x="2713567" y="15882"/>
                </a:cubicBezTo>
                <a:cubicBezTo>
                  <a:pt x="2770249" y="49891"/>
                  <a:pt x="2768342" y="54900"/>
                  <a:pt x="2853267" y="62449"/>
                </a:cubicBezTo>
                <a:cubicBezTo>
                  <a:pt x="2884221" y="65201"/>
                  <a:pt x="2915325" y="58459"/>
                  <a:pt x="2946400" y="58216"/>
                </a:cubicBezTo>
                <a:lnTo>
                  <a:pt x="3395134" y="58216"/>
                </a:lnTo>
              </a:path>
            </a:pathLst>
          </a:custGeom>
          <a:noFill/>
          <a:ln>
            <a:solidFill>
              <a:srgbClr val="31EF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Text Box 2"/>
          <p:cNvSpPr txBox="1">
            <a:spLocks noChangeArrowheads="1"/>
          </p:cNvSpPr>
          <p:nvPr/>
        </p:nvSpPr>
        <p:spPr bwMode="auto">
          <a:xfrm>
            <a:off x="1025525" y="129070"/>
            <a:ext cx="7062788" cy="584775"/>
          </a:xfrm>
          <a:prstGeom prst="rect">
            <a:avLst/>
          </a:prstGeom>
          <a:no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smtClean="0">
                <a:latin typeface="+mj-lt"/>
              </a:rPr>
              <a:t>FRAP: molecular interpretation</a:t>
            </a:r>
            <a:endParaRPr lang="en-US" altLang="en-US" sz="3200" dirty="0">
              <a:latin typeface="+mj-lt"/>
            </a:endParaRPr>
          </a:p>
        </p:txBody>
      </p:sp>
      <p:sp>
        <p:nvSpPr>
          <p:cNvPr id="74" name="Rounded Rectangle 73"/>
          <p:cNvSpPr/>
          <p:nvPr/>
        </p:nvSpPr>
        <p:spPr>
          <a:xfrm>
            <a:off x="6694818" y="1984066"/>
            <a:ext cx="1741374" cy="369332"/>
          </a:xfrm>
          <a:prstGeom prst="roundRect">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ounded Rectangle 74"/>
          <p:cNvSpPr/>
          <p:nvPr/>
        </p:nvSpPr>
        <p:spPr>
          <a:xfrm>
            <a:off x="6694818" y="1371600"/>
            <a:ext cx="1741374" cy="412895"/>
          </a:xfrm>
          <a:prstGeom prst="roundRect">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TextBox 75"/>
          <p:cNvSpPr txBox="1"/>
          <p:nvPr/>
        </p:nvSpPr>
        <p:spPr>
          <a:xfrm>
            <a:off x="6776898" y="1982923"/>
            <a:ext cx="1654812" cy="369332"/>
          </a:xfrm>
          <a:prstGeom prst="rect">
            <a:avLst/>
          </a:prstGeom>
          <a:noFill/>
        </p:spPr>
        <p:txBody>
          <a:bodyPr wrap="none" rtlCol="0">
            <a:spAutoFit/>
          </a:bodyPr>
          <a:lstStyle/>
          <a:p>
            <a:r>
              <a:rPr lang="it-IT" b="1" dirty="0" smtClean="0"/>
              <a:t>Time</a:t>
            </a:r>
            <a:r>
              <a:rPr lang="it-IT" dirty="0" smtClean="0"/>
              <a:t> resolution</a:t>
            </a:r>
            <a:endParaRPr lang="it-IT" dirty="0"/>
          </a:p>
        </p:txBody>
      </p:sp>
      <p:sp>
        <p:nvSpPr>
          <p:cNvPr id="77" name="TextBox 76"/>
          <p:cNvSpPr txBox="1"/>
          <p:nvPr/>
        </p:nvSpPr>
        <p:spPr>
          <a:xfrm>
            <a:off x="6694818" y="1398378"/>
            <a:ext cx="1741374" cy="369332"/>
          </a:xfrm>
          <a:prstGeom prst="rect">
            <a:avLst/>
          </a:prstGeom>
          <a:noFill/>
        </p:spPr>
        <p:txBody>
          <a:bodyPr wrap="square" rtlCol="0">
            <a:spAutoFit/>
          </a:bodyPr>
          <a:lstStyle/>
          <a:p>
            <a:r>
              <a:rPr lang="it-IT" b="1" dirty="0" smtClean="0"/>
              <a:t>Space</a:t>
            </a:r>
            <a:r>
              <a:rPr lang="it-IT" dirty="0" smtClean="0"/>
              <a:t> resolution</a:t>
            </a:r>
            <a:endParaRPr lang="it-IT" dirty="0"/>
          </a:p>
        </p:txBody>
      </p:sp>
    </p:spTree>
    <p:extLst>
      <p:ext uri="{BB962C8B-B14F-4D97-AF65-F5344CB8AC3E}">
        <p14:creationId xmlns:p14="http://schemas.microsoft.com/office/powerpoint/2010/main" val="102725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74"/>
                                        </p:tgtEl>
                                        <p:attrNameLst>
                                          <p:attrName>style.color</p:attrName>
                                        </p:attrNameLst>
                                      </p:cBhvr>
                                      <p:to>
                                        <a:srgbClr val="92D050"/>
                                      </p:to>
                                    </p:animClr>
                                    <p:animClr clrSpc="rgb" dir="cw">
                                      <p:cBhvr>
                                        <p:cTn id="15" dur="500" fill="hold"/>
                                        <p:tgtEl>
                                          <p:spTgt spid="74"/>
                                        </p:tgtEl>
                                        <p:attrNameLst>
                                          <p:attrName>fillcolor</p:attrName>
                                        </p:attrNameLst>
                                      </p:cBhvr>
                                      <p:to>
                                        <a:srgbClr val="92D050"/>
                                      </p:to>
                                    </p:animClr>
                                    <p:set>
                                      <p:cBhvr>
                                        <p:cTn id="16" dur="500" fill="hold"/>
                                        <p:tgtEl>
                                          <p:spTgt spid="74"/>
                                        </p:tgtEl>
                                        <p:attrNameLst>
                                          <p:attrName>fill.type</p:attrName>
                                        </p:attrNameLst>
                                      </p:cBhvr>
                                      <p:to>
                                        <p:strVal val="solid"/>
                                      </p:to>
                                    </p:set>
                                    <p:set>
                                      <p:cBhvr>
                                        <p:cTn id="17" dur="500" fill="hold"/>
                                        <p:tgtEl>
                                          <p:spTgt spid="7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6492875"/>
            <a:ext cx="2133600" cy="365125"/>
          </a:xfrm>
        </p:spPr>
        <p:txBody>
          <a:bodyPr/>
          <a:lstStyle/>
          <a:p>
            <a:fld id="{E2EBFFC2-8F19-41F9-978C-403734B4BB48}" type="datetime1">
              <a:rPr lang="it-IT" smtClean="0"/>
              <a:t>26/11/2019</a:t>
            </a:fld>
            <a:endParaRPr lang="en-US" dirty="0"/>
          </a:p>
        </p:txBody>
      </p:sp>
      <p:sp>
        <p:nvSpPr>
          <p:cNvPr id="5" name="Slide Number Placeholder 4"/>
          <p:cNvSpPr>
            <a:spLocks noGrp="1"/>
          </p:cNvSpPr>
          <p:nvPr>
            <p:ph type="sldNum" sz="quarter" idx="12"/>
          </p:nvPr>
        </p:nvSpPr>
        <p:spPr>
          <a:xfrm>
            <a:off x="7001933" y="6492874"/>
            <a:ext cx="2133600" cy="365125"/>
          </a:xfrm>
        </p:spPr>
        <p:txBody>
          <a:bodyPr/>
          <a:lstStyle/>
          <a:p>
            <a:r>
              <a:rPr lang="en-US" dirty="0" smtClean="0"/>
              <a:t>10</a:t>
            </a:r>
            <a:endParaRPr lang="en-US" dirty="0"/>
          </a:p>
        </p:txBody>
      </p:sp>
      <p:sp>
        <p:nvSpPr>
          <p:cNvPr id="6"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7" name="Slide Number Placeholder 4"/>
          <p:cNvSpPr txBox="1">
            <a:spLocks/>
          </p:cNvSpPr>
          <p:nvPr/>
        </p:nvSpPr>
        <p:spPr>
          <a:xfrm>
            <a:off x="7437208" y="10886"/>
            <a:ext cx="155439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@SNS</a:t>
            </a:r>
            <a:endParaRPr lang="en-GB" dirty="0"/>
          </a:p>
        </p:txBody>
      </p:sp>
      <p:sp>
        <p:nvSpPr>
          <p:cNvPr id="8" name="Title 1"/>
          <p:cNvSpPr>
            <a:spLocks noGrp="1"/>
          </p:cNvSpPr>
          <p:nvPr>
            <p:ph type="title"/>
          </p:nvPr>
        </p:nvSpPr>
        <p:spPr>
          <a:xfrm>
            <a:off x="609600" y="0"/>
            <a:ext cx="8229600" cy="1143000"/>
          </a:xfrm>
        </p:spPr>
        <p:txBody>
          <a:bodyPr>
            <a:normAutofit/>
          </a:bodyPr>
          <a:lstStyle/>
          <a:p>
            <a:r>
              <a:rPr lang="it-IT" sz="3000" dirty="0" smtClean="0"/>
              <a:t>GFP and nucleocytoplasmic transport</a:t>
            </a:r>
            <a:endParaRPr lang="it-IT" sz="3000" dirty="0"/>
          </a:p>
        </p:txBody>
      </p:sp>
      <p:pic>
        <p:nvPicPr>
          <p:cNvPr id="9" name="Picture 10" descr="CHO-egfp_beforeF04-05_ch00"/>
          <p:cNvPicPr>
            <a:picLocks noChangeAspect="1" noChangeArrowheads="1"/>
          </p:cNvPicPr>
          <p:nvPr/>
        </p:nvPicPr>
        <p:blipFill>
          <a:blip r:embed="rId4">
            <a:extLst>
              <a:ext uri="{28A0092B-C50C-407E-A947-70E740481C1C}">
                <a14:useLocalDpi xmlns:a14="http://schemas.microsoft.com/office/drawing/2010/main" val="0"/>
              </a:ext>
            </a:extLst>
          </a:blip>
          <a:srcRect l="11906" t="9425" r="18852" b="21332"/>
          <a:stretch>
            <a:fillRect/>
          </a:stretch>
        </p:blipFill>
        <p:spPr bwMode="auto">
          <a:xfrm>
            <a:off x="762000" y="1733972"/>
            <a:ext cx="3334172" cy="333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frapEGF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1905000"/>
            <a:ext cx="3334172" cy="3334172"/>
          </a:xfrm>
          <a:prstGeom prst="rect">
            <a:avLst/>
          </a:prstGeom>
        </p:spPr>
      </p:pic>
      <p:grpSp>
        <p:nvGrpSpPr>
          <p:cNvPr id="11" name="Group 10"/>
          <p:cNvGrpSpPr/>
          <p:nvPr/>
        </p:nvGrpSpPr>
        <p:grpSpPr>
          <a:xfrm>
            <a:off x="4466674" y="2209800"/>
            <a:ext cx="4334426" cy="3251376"/>
            <a:chOff x="5181600" y="3447463"/>
            <a:chExt cx="3598735" cy="2699513"/>
          </a:xfrm>
        </p:grpSpPr>
        <p:pic>
          <p:nvPicPr>
            <p:cNvPr id="12" name="Picture 11"/>
            <p:cNvPicPr>
              <a:picLocks noChangeAspect="1"/>
            </p:cNvPicPr>
            <p:nvPr/>
          </p:nvPicPr>
          <p:blipFill>
            <a:blip r:embed="rId6"/>
            <a:stretch>
              <a:fillRect/>
            </a:stretch>
          </p:blipFill>
          <p:spPr>
            <a:xfrm>
              <a:off x="5181600" y="3447463"/>
              <a:ext cx="3598735" cy="2699513"/>
            </a:xfrm>
            <a:prstGeom prst="rect">
              <a:avLst/>
            </a:prstGeom>
          </p:spPr>
        </p:pic>
        <p:sp>
          <p:nvSpPr>
            <p:cNvPr id="13" name="Rectangle 12"/>
            <p:cNvSpPr/>
            <p:nvPr/>
          </p:nvSpPr>
          <p:spPr>
            <a:xfrm>
              <a:off x="5257800" y="3447463"/>
              <a:ext cx="228600" cy="210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4" name="TextBox 13"/>
          <p:cNvSpPr txBox="1"/>
          <p:nvPr/>
        </p:nvSpPr>
        <p:spPr>
          <a:xfrm>
            <a:off x="6400800" y="6492874"/>
            <a:ext cx="2133600" cy="276999"/>
          </a:xfrm>
          <a:prstGeom prst="rect">
            <a:avLst/>
          </a:prstGeom>
          <a:noFill/>
        </p:spPr>
        <p:txBody>
          <a:bodyPr wrap="square" rtlCol="0">
            <a:spAutoFit/>
          </a:bodyPr>
          <a:lstStyle/>
          <a:p>
            <a:pPr marL="342900" indent="-342900">
              <a:buFont typeface="Wingdings" panose="05000000000000000000" pitchFamily="2" charset="2"/>
              <a:buChar char="Ø"/>
            </a:pPr>
            <a:r>
              <a:rPr lang="it-IT" sz="1200" dirty="0" smtClean="0"/>
              <a:t>Cardarelli et al. </a:t>
            </a:r>
            <a:r>
              <a:rPr lang="it-IT" sz="1200" b="1" dirty="0" smtClean="0"/>
              <a:t>JBC</a:t>
            </a:r>
            <a:r>
              <a:rPr lang="it-IT" sz="1200" i="1" dirty="0" smtClean="0"/>
              <a:t> 2012</a:t>
            </a:r>
            <a:endParaRPr lang="it-IT" sz="1200" dirty="0"/>
          </a:p>
        </p:txBody>
      </p:sp>
      <p:grpSp>
        <p:nvGrpSpPr>
          <p:cNvPr id="15" name="Group 61"/>
          <p:cNvGrpSpPr>
            <a:grpSpLocks/>
          </p:cNvGrpSpPr>
          <p:nvPr/>
        </p:nvGrpSpPr>
        <p:grpSpPr bwMode="auto">
          <a:xfrm>
            <a:off x="1981200" y="2305731"/>
            <a:ext cx="654050" cy="777875"/>
            <a:chOff x="2372" y="1248"/>
            <a:chExt cx="412" cy="490"/>
          </a:xfrm>
        </p:grpSpPr>
        <p:sp>
          <p:nvSpPr>
            <p:cNvPr id="16" name="Text Box 55"/>
            <p:cNvSpPr txBox="1">
              <a:spLocks noChangeArrowheads="1"/>
            </p:cNvSpPr>
            <p:nvPr/>
          </p:nvSpPr>
          <p:spPr bwMode="auto">
            <a:xfrm>
              <a:off x="2575" y="1488"/>
              <a:ext cx="20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latin typeface="Arial" pitchFamily="34" charset="0"/>
                </a:rPr>
                <a:t>+</a:t>
              </a:r>
            </a:p>
          </p:txBody>
        </p:sp>
        <p:sp>
          <p:nvSpPr>
            <p:cNvPr id="17" name="AutoShape 54"/>
            <p:cNvSpPr>
              <a:spLocks noChangeArrowheads="1"/>
            </p:cNvSpPr>
            <p:nvPr/>
          </p:nvSpPr>
          <p:spPr bwMode="auto">
            <a:xfrm rot="-1683787">
              <a:off x="2372" y="1248"/>
              <a:ext cx="192" cy="400"/>
            </a:xfrm>
            <a:prstGeom prst="lightningBol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 name="Group 61"/>
          <p:cNvGrpSpPr>
            <a:grpSpLocks/>
          </p:cNvGrpSpPr>
          <p:nvPr/>
        </p:nvGrpSpPr>
        <p:grpSpPr bwMode="auto">
          <a:xfrm>
            <a:off x="1251695" y="3083606"/>
            <a:ext cx="654050" cy="777875"/>
            <a:chOff x="2372" y="1248"/>
            <a:chExt cx="412" cy="490"/>
          </a:xfrm>
        </p:grpSpPr>
        <p:sp>
          <p:nvSpPr>
            <p:cNvPr id="19" name="Text Box 55"/>
            <p:cNvSpPr txBox="1">
              <a:spLocks noChangeArrowheads="1"/>
            </p:cNvSpPr>
            <p:nvPr/>
          </p:nvSpPr>
          <p:spPr bwMode="auto">
            <a:xfrm>
              <a:off x="2575" y="1488"/>
              <a:ext cx="20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latin typeface="Arial" pitchFamily="34" charset="0"/>
                </a:rPr>
                <a:t>+</a:t>
              </a:r>
            </a:p>
          </p:txBody>
        </p:sp>
        <p:sp>
          <p:nvSpPr>
            <p:cNvPr id="20" name="AutoShape 54"/>
            <p:cNvSpPr>
              <a:spLocks noChangeArrowheads="1"/>
            </p:cNvSpPr>
            <p:nvPr/>
          </p:nvSpPr>
          <p:spPr bwMode="auto">
            <a:xfrm rot="-1683787">
              <a:off x="2372" y="1248"/>
              <a:ext cx="192" cy="400"/>
            </a:xfrm>
            <a:prstGeom prst="lightningBol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25372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xit" presetSubtype="10" fill="hold" nodeType="withEffect">
                                  <p:stCondLst>
                                    <p:cond delay="0"/>
                                  </p:stCondLst>
                                  <p:childTnLst>
                                    <p:animEffect transition="out" filter="randombar(horizontal)">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stCxn id="2" idx="0"/>
          </p:cNvCxnSpPr>
          <p:nvPr/>
        </p:nvCxnSpPr>
        <p:spPr>
          <a:xfrm flipH="1" flipV="1">
            <a:off x="1596867" y="4880504"/>
            <a:ext cx="1" cy="745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33" y="1329809"/>
            <a:ext cx="2125758" cy="1623737"/>
          </a:xfrm>
          <a:prstGeom prst="rect">
            <a:avLst/>
          </a:prstGeom>
        </p:spPr>
      </p:pic>
      <p:sp>
        <p:nvSpPr>
          <p:cNvPr id="6"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7" name="Slide Number Placeholder 4"/>
          <p:cNvSpPr>
            <a:spLocks noGrp="1"/>
          </p:cNvSpPr>
          <p:nvPr>
            <p:ph type="sldNum" sz="quarter" idx="12"/>
          </p:nvPr>
        </p:nvSpPr>
        <p:spPr>
          <a:xfrm>
            <a:off x="6858000" y="6492875"/>
            <a:ext cx="2133600" cy="365125"/>
          </a:xfrm>
        </p:spPr>
        <p:txBody>
          <a:bodyPr/>
          <a:lstStyle/>
          <a:p>
            <a:r>
              <a:rPr lang="en-US" dirty="0" smtClean="0"/>
              <a:t>1</a:t>
            </a:r>
            <a:endParaRPr lang="en-US" dirty="0"/>
          </a:p>
        </p:txBody>
      </p:sp>
      <p:sp>
        <p:nvSpPr>
          <p:cNvPr id="9"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11" name="Picture 2" descr="Erwin Schrödinger (19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233" y="1825640"/>
            <a:ext cx="857252" cy="121184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04800" y="3037483"/>
            <a:ext cx="1120820" cy="246221"/>
          </a:xfrm>
          <a:prstGeom prst="rect">
            <a:avLst/>
          </a:prstGeom>
        </p:spPr>
        <p:txBody>
          <a:bodyPr wrap="none">
            <a:spAutoFit/>
          </a:bodyPr>
          <a:lstStyle/>
          <a:p>
            <a:r>
              <a:rPr lang="it-IT" sz="1000" i="1" dirty="0" smtClean="0">
                <a:effectLst>
                  <a:outerShdw blurRad="38100" dist="38100" dir="2700000" algn="tl">
                    <a:srgbClr val="000000">
                      <a:alpha val="43137"/>
                    </a:srgbClr>
                  </a:outerShdw>
                </a:effectLst>
              </a:rPr>
              <a:t>Erwin Schrödinger</a:t>
            </a:r>
            <a:endParaRPr lang="it-IT" sz="1000" i="1" dirty="0">
              <a:effectLst>
                <a:outerShdw blurRad="38100" dist="38100" dir="2700000" algn="tl">
                  <a:srgbClr val="000000">
                    <a:alpha val="43137"/>
                  </a:srgbClr>
                </a:outerShdw>
              </a:effectLst>
            </a:endParaRPr>
          </a:p>
        </p:txBody>
      </p:sp>
      <p:sp>
        <p:nvSpPr>
          <p:cNvPr id="13" name="Rectangle 12"/>
          <p:cNvSpPr/>
          <p:nvPr/>
        </p:nvSpPr>
        <p:spPr>
          <a:xfrm>
            <a:off x="304800" y="3300800"/>
            <a:ext cx="2592793" cy="1015663"/>
          </a:xfrm>
          <a:prstGeom prst="rect">
            <a:avLst/>
          </a:prstGeom>
        </p:spPr>
        <p:txBody>
          <a:bodyPr wrap="square">
            <a:spAutoFit/>
          </a:bodyPr>
          <a:lstStyle/>
          <a:p>
            <a:pPr algn="ctr"/>
            <a:r>
              <a:rPr lang="it-IT" sz="1200" dirty="0" smtClean="0"/>
              <a:t>«</a:t>
            </a:r>
            <a:r>
              <a:rPr lang="en-US" sz="1200" dirty="0"/>
              <a:t>H</a:t>
            </a:r>
            <a:r>
              <a:rPr lang="en-US" sz="1200" dirty="0" smtClean="0"/>
              <a:t>ow </a:t>
            </a:r>
            <a:r>
              <a:rPr lang="en-US" sz="1200" dirty="0"/>
              <a:t>can the </a:t>
            </a:r>
            <a:r>
              <a:rPr lang="en-US" sz="1200" dirty="0" smtClean="0"/>
              <a:t>molecular events </a:t>
            </a:r>
            <a:r>
              <a:rPr lang="en-US" sz="1200" dirty="0"/>
              <a:t>in </a:t>
            </a:r>
            <a:r>
              <a:rPr lang="en-US" sz="1200" b="1" i="1" dirty="0"/>
              <a:t>space</a:t>
            </a:r>
            <a:r>
              <a:rPr lang="en-US" sz="1200" dirty="0"/>
              <a:t> and </a:t>
            </a:r>
            <a:r>
              <a:rPr lang="en-US" sz="1200" b="1" i="1" dirty="0"/>
              <a:t>time</a:t>
            </a:r>
            <a:r>
              <a:rPr lang="en-US" sz="1200" i="1" dirty="0"/>
              <a:t> </a:t>
            </a:r>
            <a:r>
              <a:rPr lang="en-US" sz="1200" dirty="0"/>
              <a:t>which take place within the spatial boundary of a living organism be accounted for by physics and chemistry</a:t>
            </a:r>
            <a:r>
              <a:rPr lang="en-US" sz="1200" dirty="0" smtClean="0"/>
              <a:t>?</a:t>
            </a:r>
            <a:r>
              <a:rPr lang="it-IT" sz="1200" dirty="0" smtClean="0"/>
              <a:t>»</a:t>
            </a:r>
            <a:endParaRPr lang="it-IT" sz="1200" dirty="0"/>
          </a:p>
        </p:txBody>
      </p:sp>
      <p:sp>
        <p:nvSpPr>
          <p:cNvPr id="32" name="Right Arrow 31"/>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sp>
        <p:nvSpPr>
          <p:cNvPr id="2" name="TextBox 1"/>
          <p:cNvSpPr txBox="1"/>
          <p:nvPr/>
        </p:nvSpPr>
        <p:spPr>
          <a:xfrm>
            <a:off x="1219200" y="5626482"/>
            <a:ext cx="755335" cy="430887"/>
          </a:xfrm>
          <a:prstGeom prst="rect">
            <a:avLst/>
          </a:prstGeom>
          <a:noFill/>
        </p:spPr>
        <p:txBody>
          <a:bodyPr wrap="none" rtlCol="0">
            <a:spAutoFit/>
          </a:bodyPr>
          <a:lstStyle/>
          <a:p>
            <a:r>
              <a:rPr lang="it-IT" sz="2200" dirty="0" smtClean="0">
                <a:solidFill>
                  <a:schemeClr val="bg1">
                    <a:lumMod val="50000"/>
                  </a:schemeClr>
                </a:solidFill>
              </a:rPr>
              <a:t>1944</a:t>
            </a:r>
            <a:endParaRPr lang="it-IT" sz="2200" dirty="0">
              <a:solidFill>
                <a:schemeClr val="bg1">
                  <a:lumMod val="50000"/>
                </a:schemeClr>
              </a:solidFill>
            </a:endParaRPr>
          </a:p>
        </p:txBody>
      </p:sp>
      <p:sp>
        <p:nvSpPr>
          <p:cNvPr id="5" name="Oval 4"/>
          <p:cNvSpPr/>
          <p:nvPr/>
        </p:nvSpPr>
        <p:spPr>
          <a:xfrm>
            <a:off x="1553631" y="4829703"/>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extBox 15"/>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sp>
        <p:nvSpPr>
          <p:cNvPr id="66" name="TextBox 65"/>
          <p:cNvSpPr txBox="1"/>
          <p:nvPr/>
        </p:nvSpPr>
        <p:spPr>
          <a:xfrm>
            <a:off x="558975" y="4375730"/>
            <a:ext cx="2061462" cy="369332"/>
          </a:xfrm>
          <a:prstGeom prst="rect">
            <a:avLst/>
          </a:prstGeom>
          <a:noFill/>
        </p:spPr>
        <p:txBody>
          <a:bodyPr wrap="none" rtlCol="0">
            <a:spAutoFit/>
          </a:bodyPr>
          <a:lstStyle/>
          <a:p>
            <a:r>
              <a:rPr lang="it-IT" dirty="0" smtClean="0"/>
              <a:t>Biophysical sciences</a:t>
            </a:r>
            <a:endParaRPr lang="it-IT" dirty="0"/>
          </a:p>
        </p:txBody>
      </p:sp>
      <p:sp>
        <p:nvSpPr>
          <p:cNvPr id="92" name="Rectangle 91"/>
          <p:cNvSpPr/>
          <p:nvPr/>
        </p:nvSpPr>
        <p:spPr>
          <a:xfrm>
            <a:off x="1018698" y="5965036"/>
            <a:ext cx="1306512" cy="338554"/>
          </a:xfrm>
          <a:prstGeom prst="rect">
            <a:avLst/>
          </a:prstGeom>
        </p:spPr>
        <p:txBody>
          <a:bodyPr wrap="none">
            <a:spAutoFit/>
          </a:bodyPr>
          <a:lstStyle/>
          <a:p>
            <a:pPr algn="ctr"/>
            <a:r>
              <a:rPr lang="it-IT" sz="1600" dirty="0">
                <a:solidFill>
                  <a:schemeClr val="bg1">
                    <a:lumMod val="50000"/>
                  </a:schemeClr>
                </a:solidFill>
              </a:rPr>
              <a:t>(</a:t>
            </a:r>
            <a:r>
              <a:rPr lang="it-IT" sz="1600" dirty="0" smtClean="0">
                <a:solidFill>
                  <a:schemeClr val="bg1">
                    <a:lumMod val="50000"/>
                  </a:schemeClr>
                </a:solidFill>
              </a:rPr>
              <a:t>Schrödinger)</a:t>
            </a:r>
            <a:endParaRPr lang="it-IT" sz="1600" dirty="0">
              <a:solidFill>
                <a:schemeClr val="bg1">
                  <a:lumMod val="50000"/>
                </a:schemeClr>
              </a:solidFill>
            </a:endParaRPr>
          </a:p>
        </p:txBody>
      </p:sp>
      <p:grpSp>
        <p:nvGrpSpPr>
          <p:cNvPr id="58" name="Group 57"/>
          <p:cNvGrpSpPr/>
          <p:nvPr/>
        </p:nvGrpSpPr>
        <p:grpSpPr>
          <a:xfrm>
            <a:off x="2968191" y="1325653"/>
            <a:ext cx="6007500" cy="4731716"/>
            <a:chOff x="2968191" y="1325653"/>
            <a:chExt cx="6007500" cy="4731716"/>
          </a:xfrm>
        </p:grpSpPr>
        <p:cxnSp>
          <p:nvCxnSpPr>
            <p:cNvPr id="90" name="Straight Connector 89"/>
            <p:cNvCxnSpPr>
              <a:stCxn id="91" idx="0"/>
            </p:cNvCxnSpPr>
            <p:nvPr/>
          </p:nvCxnSpPr>
          <p:spPr>
            <a:xfrm flipV="1">
              <a:off x="8004333" y="3300800"/>
              <a:ext cx="0" cy="232568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stretch>
              <a:fillRect/>
            </a:stretch>
          </p:blipFill>
          <p:spPr>
            <a:xfrm>
              <a:off x="2968191" y="1325653"/>
              <a:ext cx="6007500" cy="1782925"/>
            </a:xfrm>
            <a:prstGeom prst="rect">
              <a:avLst/>
            </a:prstGeom>
          </p:spPr>
        </p:pic>
        <p:pic>
          <p:nvPicPr>
            <p:cNvPr id="17" name="Picture 16"/>
            <p:cNvPicPr>
              <a:picLocks noChangeAspect="1"/>
            </p:cNvPicPr>
            <p:nvPr/>
          </p:nvPicPr>
          <p:blipFill>
            <a:blip r:embed="rId6"/>
            <a:stretch>
              <a:fillRect/>
            </a:stretch>
          </p:blipFill>
          <p:spPr>
            <a:xfrm>
              <a:off x="4431430" y="2820850"/>
              <a:ext cx="4450501" cy="216633"/>
            </a:xfrm>
            <a:prstGeom prst="rect">
              <a:avLst/>
            </a:prstGeom>
          </p:spPr>
        </p:pic>
        <p:sp>
          <p:nvSpPr>
            <p:cNvPr id="91" name="TextBox 90"/>
            <p:cNvSpPr txBox="1"/>
            <p:nvPr/>
          </p:nvSpPr>
          <p:spPr>
            <a:xfrm>
              <a:off x="7626665" y="5626482"/>
              <a:ext cx="755335" cy="430887"/>
            </a:xfrm>
            <a:prstGeom prst="rect">
              <a:avLst/>
            </a:prstGeom>
            <a:noFill/>
          </p:spPr>
          <p:txBody>
            <a:bodyPr wrap="none" rtlCol="0">
              <a:spAutoFit/>
            </a:bodyPr>
            <a:lstStyle/>
            <a:p>
              <a:r>
                <a:rPr lang="it-IT" sz="2200" dirty="0" smtClean="0">
                  <a:solidFill>
                    <a:schemeClr val="bg1">
                      <a:lumMod val="50000"/>
                    </a:schemeClr>
                  </a:solidFill>
                </a:rPr>
                <a:t>2019</a:t>
              </a:r>
              <a:endParaRPr lang="it-IT" sz="2200" dirty="0">
                <a:solidFill>
                  <a:schemeClr val="bg1">
                    <a:lumMod val="50000"/>
                  </a:schemeClr>
                </a:solidFill>
              </a:endParaRPr>
            </a:p>
          </p:txBody>
        </p:sp>
        <p:sp>
          <p:nvSpPr>
            <p:cNvPr id="94" name="Oval 93"/>
            <p:cNvSpPr/>
            <p:nvPr/>
          </p:nvSpPr>
          <p:spPr>
            <a:xfrm>
              <a:off x="7963681" y="3217332"/>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 name="Group 2"/>
          <p:cNvGrpSpPr/>
          <p:nvPr/>
        </p:nvGrpSpPr>
        <p:grpSpPr>
          <a:xfrm>
            <a:off x="2819400" y="3048000"/>
            <a:ext cx="4948221" cy="1665650"/>
            <a:chOff x="2819400" y="3048000"/>
            <a:chExt cx="4948221" cy="1665650"/>
          </a:xfrm>
        </p:grpSpPr>
        <p:grpSp>
          <p:nvGrpSpPr>
            <p:cNvPr id="95" name="Group 94"/>
            <p:cNvGrpSpPr/>
            <p:nvPr/>
          </p:nvGrpSpPr>
          <p:grpSpPr>
            <a:xfrm>
              <a:off x="3412445" y="3289880"/>
              <a:ext cx="3666630" cy="585491"/>
              <a:chOff x="3688737" y="3289880"/>
              <a:chExt cx="3666630" cy="585491"/>
            </a:xfrm>
          </p:grpSpPr>
          <p:cxnSp>
            <p:nvCxnSpPr>
              <p:cNvPr id="96" name="Elbow Connector 95"/>
              <p:cNvCxnSpPr>
                <a:stCxn id="103" idx="1"/>
                <a:endCxn id="102" idx="3"/>
              </p:cNvCxnSpPr>
              <p:nvPr/>
            </p:nvCxnSpPr>
            <p:spPr>
              <a:xfrm rot="10800000">
                <a:off x="6454599" y="3805512"/>
                <a:ext cx="900768" cy="6985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Elbow Connector 96"/>
              <p:cNvCxnSpPr>
                <a:stCxn id="103" idx="1"/>
                <a:endCxn id="127" idx="3"/>
              </p:cNvCxnSpPr>
              <p:nvPr/>
            </p:nvCxnSpPr>
            <p:spPr>
              <a:xfrm rot="10800000">
                <a:off x="5097627" y="3398696"/>
                <a:ext cx="2257740" cy="47667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103" idx="1"/>
              </p:cNvCxnSpPr>
              <p:nvPr/>
            </p:nvCxnSpPr>
            <p:spPr>
              <a:xfrm rot="10800000">
                <a:off x="3688737" y="3289880"/>
                <a:ext cx="3666630" cy="58549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a:off x="2819400" y="3048000"/>
              <a:ext cx="4948221" cy="1665650"/>
              <a:chOff x="3095692" y="3048000"/>
              <a:chExt cx="4948221" cy="1665650"/>
            </a:xfrm>
          </p:grpSpPr>
          <p:grpSp>
            <p:nvGrpSpPr>
              <p:cNvPr id="100" name="Group 99"/>
              <p:cNvGrpSpPr/>
              <p:nvPr/>
            </p:nvGrpSpPr>
            <p:grpSpPr>
              <a:xfrm>
                <a:off x="4344343" y="3334960"/>
                <a:ext cx="769729" cy="718898"/>
                <a:chOff x="209549" y="451600"/>
                <a:chExt cx="7131737" cy="5768447"/>
              </a:xfrm>
            </p:grpSpPr>
            <p:pic>
              <p:nvPicPr>
                <p:cNvPr id="121" name="Picture 2" descr="http://comps.canstockphoto.com/can-stock-photo_csp6873409.jpg"/>
                <p:cNvPicPr>
                  <a:picLocks noChangeAspect="1" noChangeArrowheads="1"/>
                </p:cNvPicPr>
                <p:nvPr/>
              </p:nvPicPr>
              <p:blipFill rotWithShape="1">
                <a:blip r:embed="rId7" cstate="print">
                  <a:clrChange>
                    <a:clrFrom>
                      <a:srgbClr val="C4C4C4"/>
                    </a:clrFrom>
                    <a:clrTo>
                      <a:srgbClr val="C4C4C4">
                        <a:alpha val="0"/>
                      </a:srgbClr>
                    </a:clrTo>
                  </a:clrChange>
                  <a:extLst>
                    <a:ext uri="{28A0092B-C50C-407E-A947-70E740481C1C}">
                      <a14:useLocalDpi xmlns:a14="http://schemas.microsoft.com/office/drawing/2010/main" val="0"/>
                    </a:ext>
                  </a:extLst>
                </a:blip>
                <a:srcRect b="5460"/>
                <a:stretch/>
              </p:blipFill>
              <p:spPr bwMode="auto">
                <a:xfrm>
                  <a:off x="209549" y="451600"/>
                  <a:ext cx="7131737" cy="5768447"/>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a:off x="501501" y="751367"/>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3" name="Rectangle 122"/>
                <p:cNvSpPr/>
                <p:nvPr/>
              </p:nvSpPr>
              <p:spPr>
                <a:xfrm>
                  <a:off x="471145" y="5204078"/>
                  <a:ext cx="942184" cy="736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4" name="Rectangle 123"/>
                <p:cNvSpPr/>
                <p:nvPr/>
              </p:nvSpPr>
              <p:spPr>
                <a:xfrm>
                  <a:off x="1524000" y="4868379"/>
                  <a:ext cx="722554" cy="282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5" name="Rectangle 124"/>
                <p:cNvSpPr/>
                <p:nvPr/>
              </p:nvSpPr>
              <p:spPr>
                <a:xfrm>
                  <a:off x="1696123" y="4504117"/>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6" name="Rectangle 125"/>
                <p:cNvSpPr/>
                <p:nvPr/>
              </p:nvSpPr>
              <p:spPr>
                <a:xfrm>
                  <a:off x="2107332" y="1928035"/>
                  <a:ext cx="673480"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7" name="Rectangle 126"/>
                <p:cNvSpPr/>
                <p:nvPr/>
              </p:nvSpPr>
              <p:spPr>
                <a:xfrm>
                  <a:off x="6466367" y="680484"/>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8" name="Rectangle 127"/>
                <p:cNvSpPr/>
                <p:nvPr/>
              </p:nvSpPr>
              <p:spPr>
                <a:xfrm>
                  <a:off x="6365958" y="5365205"/>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9" name="Rectangle 128"/>
                <p:cNvSpPr/>
                <p:nvPr/>
              </p:nvSpPr>
              <p:spPr>
                <a:xfrm>
                  <a:off x="5671089" y="4634463"/>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0" name="Oval 129"/>
                <p:cNvSpPr/>
                <p:nvPr/>
              </p:nvSpPr>
              <p:spPr>
                <a:xfrm>
                  <a:off x="6032366" y="1338812"/>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1" name="Oval 130"/>
                <p:cNvSpPr/>
                <p:nvPr/>
              </p:nvSpPr>
              <p:spPr>
                <a:xfrm>
                  <a:off x="4864398" y="2085617"/>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2" name="Oval 131"/>
                <p:cNvSpPr/>
                <p:nvPr/>
              </p:nvSpPr>
              <p:spPr>
                <a:xfrm>
                  <a:off x="5288732" y="1656868"/>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3" name="Oval 132"/>
                <p:cNvSpPr/>
                <p:nvPr/>
              </p:nvSpPr>
              <p:spPr>
                <a:xfrm>
                  <a:off x="4187628" y="3366815"/>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4" name="Oval 133"/>
                <p:cNvSpPr/>
                <p:nvPr/>
              </p:nvSpPr>
              <p:spPr>
                <a:xfrm>
                  <a:off x="1623399" y="3095648"/>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5" name="Oval 134"/>
                <p:cNvSpPr/>
                <p:nvPr/>
              </p:nvSpPr>
              <p:spPr>
                <a:xfrm>
                  <a:off x="2201676" y="3516574"/>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6" name="Oval 135"/>
                <p:cNvSpPr/>
                <p:nvPr/>
              </p:nvSpPr>
              <p:spPr>
                <a:xfrm>
                  <a:off x="2018184" y="310982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7" name="Oval 136"/>
                <p:cNvSpPr/>
                <p:nvPr/>
              </p:nvSpPr>
              <p:spPr>
                <a:xfrm>
                  <a:off x="1952456" y="2852831"/>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8" name="Oval 137"/>
                <p:cNvSpPr/>
                <p:nvPr/>
              </p:nvSpPr>
              <p:spPr>
                <a:xfrm>
                  <a:off x="3974564" y="3490858"/>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9" name="Oval 138"/>
                <p:cNvSpPr/>
                <p:nvPr/>
              </p:nvSpPr>
              <p:spPr>
                <a:xfrm>
                  <a:off x="3179985" y="3219691"/>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0" name="Oval 139"/>
                <p:cNvSpPr/>
                <p:nvPr/>
              </p:nvSpPr>
              <p:spPr>
                <a:xfrm>
                  <a:off x="5007131" y="3445816"/>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1" name="Oval 140"/>
                <p:cNvSpPr/>
                <p:nvPr/>
              </p:nvSpPr>
              <p:spPr>
                <a:xfrm>
                  <a:off x="4495800" y="2392224"/>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2" name="Oval 141"/>
                <p:cNvSpPr/>
                <p:nvPr/>
              </p:nvSpPr>
              <p:spPr>
                <a:xfrm>
                  <a:off x="3613986" y="313817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3" name="Oval 142"/>
                <p:cNvSpPr/>
                <p:nvPr/>
              </p:nvSpPr>
              <p:spPr>
                <a:xfrm>
                  <a:off x="1189398" y="1371600"/>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4" name="Oval 143"/>
                <p:cNvSpPr/>
                <p:nvPr/>
              </p:nvSpPr>
              <p:spPr>
                <a:xfrm>
                  <a:off x="1306999" y="1609979"/>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5" name="Oval 144"/>
                <p:cNvSpPr/>
                <p:nvPr/>
              </p:nvSpPr>
              <p:spPr>
                <a:xfrm>
                  <a:off x="1524000" y="1745562"/>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6" name="Oval 145"/>
                <p:cNvSpPr/>
                <p:nvPr/>
              </p:nvSpPr>
              <p:spPr>
                <a:xfrm>
                  <a:off x="2214725" y="3016764"/>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7" name="Oval 146"/>
                <p:cNvSpPr/>
                <p:nvPr/>
              </p:nvSpPr>
              <p:spPr>
                <a:xfrm>
                  <a:off x="4518676" y="4135247"/>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8" name="Oval 147"/>
                <p:cNvSpPr/>
                <p:nvPr/>
              </p:nvSpPr>
              <p:spPr>
                <a:xfrm>
                  <a:off x="5423802" y="451548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9" name="Oval 148"/>
                <p:cNvSpPr/>
                <p:nvPr/>
              </p:nvSpPr>
              <p:spPr>
                <a:xfrm>
                  <a:off x="1741000" y="3219691"/>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50" name="Oval 149"/>
                <p:cNvSpPr/>
                <p:nvPr/>
              </p:nvSpPr>
              <p:spPr>
                <a:xfrm>
                  <a:off x="4404628" y="3245406"/>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51" name="Oval 150"/>
                <p:cNvSpPr/>
                <p:nvPr/>
              </p:nvSpPr>
              <p:spPr>
                <a:xfrm>
                  <a:off x="2743827" y="346626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grpSp>
          <p:pic>
            <p:nvPicPr>
              <p:cNvPr id="101" name="Picture 2" descr="http://www.tooloop.com/wp-content/uploads/2013/12/outline-picture-anatomy-of-the-human-bod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1614" y="3048000"/>
                <a:ext cx="570442" cy="1005858"/>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http://www.how-to-draw-cartoons-online.com/image-files/cartoon-cell-6.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36020" y="3496221"/>
                <a:ext cx="618579" cy="61857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https://upload.wikimedia.org/wikipedia/commons/0/0d/InsulinHexame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55367" y="3696881"/>
                <a:ext cx="340833" cy="356977"/>
              </a:xfrm>
              <a:prstGeom prst="rect">
                <a:avLst/>
              </a:prstGeom>
              <a:noFill/>
              <a:extLst>
                <a:ext uri="{909E8E84-426E-40DD-AFC4-6F175D3DCCD1}">
                  <a14:hiddenFill xmlns:a14="http://schemas.microsoft.com/office/drawing/2010/main">
                    <a:solidFill>
                      <a:srgbClr val="FFFFFF"/>
                    </a:solidFill>
                  </a14:hiddenFill>
                </a:ext>
              </a:extLst>
            </p:spPr>
          </p:pic>
          <p:cxnSp>
            <p:nvCxnSpPr>
              <p:cNvPr id="104" name="Straight Arrow Connector 103"/>
              <p:cNvCxnSpPr/>
              <p:nvPr/>
            </p:nvCxnSpPr>
            <p:spPr>
              <a:xfrm>
                <a:off x="3200400" y="4316463"/>
                <a:ext cx="4800600" cy="0"/>
              </a:xfrm>
              <a:prstGeom prst="straightConnector1">
                <a:avLst/>
              </a:prstGeom>
              <a:ln>
                <a:solidFill>
                  <a:srgbClr val="BCBCBC"/>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095692" y="4423399"/>
                <a:ext cx="606256" cy="276999"/>
              </a:xfrm>
              <a:prstGeom prst="rect">
                <a:avLst/>
              </a:prstGeom>
              <a:noFill/>
            </p:spPr>
            <p:txBody>
              <a:bodyPr wrap="none" rtlCol="0">
                <a:spAutoFit/>
              </a:bodyPr>
              <a:lstStyle/>
              <a:p>
                <a:r>
                  <a:rPr lang="it-IT" sz="1200" dirty="0">
                    <a:solidFill>
                      <a:schemeClr val="bg1">
                        <a:lumMod val="65000"/>
                      </a:schemeClr>
                    </a:solidFill>
                  </a:rPr>
                  <a:t>a</a:t>
                </a:r>
                <a:r>
                  <a:rPr lang="it-IT" sz="1200" dirty="0" smtClean="0">
                    <a:solidFill>
                      <a:schemeClr val="bg1">
                        <a:lumMod val="65000"/>
                      </a:schemeClr>
                    </a:solidFill>
                  </a:rPr>
                  <a:t>nimal</a:t>
                </a:r>
                <a:endParaRPr lang="it-IT" sz="1200" dirty="0">
                  <a:solidFill>
                    <a:schemeClr val="bg1">
                      <a:lumMod val="65000"/>
                    </a:schemeClr>
                  </a:solidFill>
                </a:endParaRPr>
              </a:p>
            </p:txBody>
          </p:sp>
          <p:sp>
            <p:nvSpPr>
              <p:cNvPr id="106" name="TextBox 105"/>
              <p:cNvSpPr txBox="1"/>
              <p:nvPr/>
            </p:nvSpPr>
            <p:spPr>
              <a:xfrm>
                <a:off x="4456943" y="4436651"/>
                <a:ext cx="550151" cy="276999"/>
              </a:xfrm>
              <a:prstGeom prst="rect">
                <a:avLst/>
              </a:prstGeom>
              <a:noFill/>
            </p:spPr>
            <p:txBody>
              <a:bodyPr wrap="none" rtlCol="0">
                <a:spAutoFit/>
              </a:bodyPr>
              <a:lstStyle/>
              <a:p>
                <a:r>
                  <a:rPr lang="it-IT" sz="1200" dirty="0" smtClean="0">
                    <a:solidFill>
                      <a:schemeClr val="bg1">
                        <a:lumMod val="65000"/>
                      </a:schemeClr>
                    </a:solidFill>
                  </a:rPr>
                  <a:t>tissue</a:t>
                </a:r>
                <a:endParaRPr lang="it-IT" sz="1200" dirty="0">
                  <a:solidFill>
                    <a:schemeClr val="bg1">
                      <a:lumMod val="65000"/>
                    </a:schemeClr>
                  </a:solidFill>
                </a:endParaRPr>
              </a:p>
            </p:txBody>
          </p:sp>
          <p:sp>
            <p:nvSpPr>
              <p:cNvPr id="107" name="TextBox 106"/>
              <p:cNvSpPr txBox="1"/>
              <p:nvPr/>
            </p:nvSpPr>
            <p:spPr>
              <a:xfrm>
                <a:off x="5943600" y="4423398"/>
                <a:ext cx="397866" cy="276999"/>
              </a:xfrm>
              <a:prstGeom prst="rect">
                <a:avLst/>
              </a:prstGeom>
              <a:noFill/>
            </p:spPr>
            <p:txBody>
              <a:bodyPr wrap="none" rtlCol="0">
                <a:spAutoFit/>
              </a:bodyPr>
              <a:lstStyle/>
              <a:p>
                <a:r>
                  <a:rPr lang="it-IT" sz="1200" dirty="0" smtClean="0">
                    <a:solidFill>
                      <a:schemeClr val="bg1">
                        <a:lumMod val="65000"/>
                      </a:schemeClr>
                    </a:solidFill>
                  </a:rPr>
                  <a:t>cell</a:t>
                </a:r>
                <a:endParaRPr lang="it-IT" sz="1200" dirty="0">
                  <a:solidFill>
                    <a:schemeClr val="bg1">
                      <a:lumMod val="65000"/>
                    </a:schemeClr>
                  </a:solidFill>
                </a:endParaRPr>
              </a:p>
            </p:txBody>
          </p:sp>
          <p:sp>
            <p:nvSpPr>
              <p:cNvPr id="108" name="TextBox 107"/>
              <p:cNvSpPr txBox="1"/>
              <p:nvPr/>
            </p:nvSpPr>
            <p:spPr>
              <a:xfrm>
                <a:off x="7086600" y="4423397"/>
                <a:ext cx="957313" cy="276999"/>
              </a:xfrm>
              <a:prstGeom prst="rect">
                <a:avLst/>
              </a:prstGeom>
              <a:noFill/>
            </p:spPr>
            <p:txBody>
              <a:bodyPr wrap="none" rtlCol="0">
                <a:spAutoFit/>
              </a:bodyPr>
              <a:lstStyle/>
              <a:p>
                <a:r>
                  <a:rPr lang="it-IT" sz="1200" dirty="0" smtClean="0">
                    <a:solidFill>
                      <a:schemeClr val="bg1">
                        <a:lumMod val="65000"/>
                      </a:schemeClr>
                    </a:solidFill>
                  </a:rPr>
                  <a:t>biomolecule</a:t>
                </a:r>
                <a:endParaRPr lang="it-IT" sz="1200" dirty="0">
                  <a:solidFill>
                    <a:schemeClr val="bg1">
                      <a:lumMod val="65000"/>
                    </a:schemeClr>
                  </a:solidFill>
                </a:endParaRPr>
              </a:p>
            </p:txBody>
          </p:sp>
          <p:grpSp>
            <p:nvGrpSpPr>
              <p:cNvPr id="109" name="Group 108"/>
              <p:cNvGrpSpPr/>
              <p:nvPr/>
            </p:nvGrpSpPr>
            <p:grpSpPr>
              <a:xfrm>
                <a:off x="3384011" y="4116578"/>
                <a:ext cx="82987" cy="358590"/>
                <a:chOff x="5519957" y="4823010"/>
                <a:chExt cx="82987" cy="358590"/>
              </a:xfrm>
            </p:grpSpPr>
            <p:cxnSp>
              <p:nvCxnSpPr>
                <p:cNvPr id="119" name="Straight Connector 118"/>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0" name="Group 109"/>
              <p:cNvGrpSpPr/>
              <p:nvPr/>
            </p:nvGrpSpPr>
            <p:grpSpPr>
              <a:xfrm>
                <a:off x="4690710" y="4135040"/>
                <a:ext cx="82987" cy="358590"/>
                <a:chOff x="5519957" y="4823010"/>
                <a:chExt cx="82987" cy="358590"/>
              </a:xfrm>
            </p:grpSpPr>
            <p:cxnSp>
              <p:nvCxnSpPr>
                <p:cNvPr id="117" name="Straight Connector 116"/>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1" name="Group 110"/>
              <p:cNvGrpSpPr/>
              <p:nvPr/>
            </p:nvGrpSpPr>
            <p:grpSpPr>
              <a:xfrm>
                <a:off x="6100269" y="4135040"/>
                <a:ext cx="82987" cy="358590"/>
                <a:chOff x="5519957" y="4823010"/>
                <a:chExt cx="82987" cy="358590"/>
              </a:xfrm>
            </p:grpSpPr>
            <p:cxnSp>
              <p:nvCxnSpPr>
                <p:cNvPr id="115" name="Straight Connector 114"/>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6" name="Oval 115"/>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2" name="Group 111"/>
              <p:cNvGrpSpPr/>
              <p:nvPr/>
            </p:nvGrpSpPr>
            <p:grpSpPr>
              <a:xfrm>
                <a:off x="7484289" y="4101585"/>
                <a:ext cx="82987" cy="358590"/>
                <a:chOff x="5519957" y="4823010"/>
                <a:chExt cx="82987" cy="358590"/>
              </a:xfrm>
            </p:grpSpPr>
            <p:cxnSp>
              <p:nvCxnSpPr>
                <p:cNvPr id="113" name="Straight Connector 112"/>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4" name="Oval 113"/>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81" name="Picture 2" descr="http://publicdomainvectors.org/photos/office-glass-magnify.png"/>
            <p:cNvPicPr>
              <a:picLocks noChangeAspect="1" noChangeArrowheads="1"/>
            </p:cNvPicPr>
            <p:nvPr/>
          </p:nvPicPr>
          <p:blipFill>
            <a:blip r:embed="rId11"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rot="19572584">
              <a:off x="7230585" y="3388438"/>
              <a:ext cx="301785" cy="40781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6810308" y="3363485"/>
            <a:ext cx="1007470" cy="133691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4" name="Picture 83"/>
          <p:cNvPicPr>
            <a:picLocks noChangeAspect="1"/>
          </p:cNvPicPr>
          <p:nvPr/>
        </p:nvPicPr>
        <p:blipFill>
          <a:blip r:embed="rId12"/>
          <a:stretch>
            <a:fillRect/>
          </a:stretch>
        </p:blipFill>
        <p:spPr>
          <a:xfrm>
            <a:off x="8534400" y="80034"/>
            <a:ext cx="462367" cy="647589"/>
          </a:xfrm>
          <a:prstGeom prst="rect">
            <a:avLst/>
          </a:prstGeom>
        </p:spPr>
      </p:pic>
    </p:spTree>
    <p:extLst>
      <p:ext uri="{BB962C8B-B14F-4D97-AF65-F5344CB8AC3E}">
        <p14:creationId xmlns:p14="http://schemas.microsoft.com/office/powerpoint/2010/main" val="6201131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2000"/>
                                        <p:tgtEl>
                                          <p:spTgt spid="58"/>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20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25" name="Slide Number Placeholder 4"/>
          <p:cNvSpPr>
            <a:spLocks noGrp="1"/>
          </p:cNvSpPr>
          <p:nvPr>
            <p:ph type="sldNum" sz="quarter" idx="12"/>
          </p:nvPr>
        </p:nvSpPr>
        <p:spPr>
          <a:xfrm>
            <a:off x="6858000" y="6492875"/>
            <a:ext cx="2133600" cy="365125"/>
          </a:xfrm>
        </p:spPr>
        <p:txBody>
          <a:bodyPr/>
          <a:lstStyle/>
          <a:p>
            <a:r>
              <a:rPr lang="en-US" dirty="0" smtClean="0"/>
              <a:t>5</a:t>
            </a:r>
            <a:endParaRPr lang="en-US" dirty="0"/>
          </a:p>
        </p:txBody>
      </p:sp>
      <p:sp>
        <p:nvSpPr>
          <p:cNvPr id="133"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140" name="TextBox 139"/>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pic>
        <p:nvPicPr>
          <p:cNvPr id="74" name="Picture 73" descr="Picture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39132" y="1085713"/>
            <a:ext cx="2447926" cy="43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 name="Group 74"/>
          <p:cNvGrpSpPr/>
          <p:nvPr/>
        </p:nvGrpSpPr>
        <p:grpSpPr>
          <a:xfrm>
            <a:off x="380133" y="1519481"/>
            <a:ext cx="8587950" cy="1590125"/>
            <a:chOff x="198967" y="2514595"/>
            <a:chExt cx="8587950" cy="1590125"/>
          </a:xfrm>
        </p:grpSpPr>
        <p:sp>
          <p:nvSpPr>
            <p:cNvPr id="76" name="Text Box 5"/>
            <p:cNvSpPr txBox="1">
              <a:spLocks noChangeArrowheads="1"/>
            </p:cNvSpPr>
            <p:nvPr/>
          </p:nvSpPr>
          <p:spPr bwMode="auto">
            <a:xfrm>
              <a:off x="198967" y="3194153"/>
              <a:ext cx="3257550" cy="830997"/>
            </a:xfrm>
            <a:prstGeom prst="rect">
              <a:avLst/>
            </a:prstGeom>
            <a:noFill/>
            <a:ln w="9525">
              <a:noFill/>
              <a:miter lim="800000"/>
              <a:headEnd/>
              <a:tailEnd/>
            </a:ln>
          </p:spPr>
          <p:txBody>
            <a:bodyPr anchor="ctr">
              <a:spAutoFit/>
            </a:bodyPr>
            <a:lstStyle/>
            <a:p>
              <a:pPr algn="ctr" eaLnBrk="0" hangingPunct="0"/>
              <a:r>
                <a:rPr lang="en-US" sz="1200" dirty="0" err="1"/>
                <a:t>kQ</a:t>
              </a:r>
              <a:r>
                <a:rPr lang="en-US" sz="1200" dirty="0"/>
                <a:t> = quantum yield and detector sensitivity (how bright is our probe).  This term could contain the fluctuation of the fluorescence intensity due to internal processes</a:t>
              </a:r>
            </a:p>
          </p:txBody>
        </p:sp>
        <p:sp>
          <p:nvSpPr>
            <p:cNvPr id="77" name="Line 6"/>
            <p:cNvSpPr>
              <a:spLocks noChangeShapeType="1"/>
            </p:cNvSpPr>
            <p:nvPr/>
          </p:nvSpPr>
          <p:spPr bwMode="auto">
            <a:xfrm flipV="1">
              <a:off x="2255838" y="2514595"/>
              <a:ext cx="1554161" cy="669379"/>
            </a:xfrm>
            <a:prstGeom prst="line">
              <a:avLst/>
            </a:prstGeom>
            <a:noFill/>
            <a:ln w="9525">
              <a:solidFill>
                <a:schemeClr val="tx1"/>
              </a:solidFill>
              <a:round/>
              <a:headEnd/>
              <a:tailEnd type="triangle" w="med" len="med"/>
            </a:ln>
          </p:spPr>
          <p:txBody>
            <a:bodyPr wrap="none" anchor="ctr"/>
            <a:lstStyle/>
            <a:p>
              <a:endParaRPr lang="en-US"/>
            </a:p>
          </p:txBody>
        </p:sp>
        <p:sp>
          <p:nvSpPr>
            <p:cNvPr id="81" name="Text Box 7"/>
            <p:cNvSpPr txBox="1">
              <a:spLocks noChangeArrowheads="1"/>
            </p:cNvSpPr>
            <p:nvPr/>
          </p:nvSpPr>
          <p:spPr bwMode="auto">
            <a:xfrm>
              <a:off x="3363259" y="3283926"/>
              <a:ext cx="2463800" cy="461665"/>
            </a:xfrm>
            <a:prstGeom prst="rect">
              <a:avLst/>
            </a:prstGeom>
            <a:noFill/>
            <a:ln w="9525">
              <a:noFill/>
              <a:miter lim="800000"/>
              <a:headEnd/>
              <a:tailEnd/>
            </a:ln>
          </p:spPr>
          <p:txBody>
            <a:bodyPr anchor="ctr">
              <a:spAutoFit/>
            </a:bodyPr>
            <a:lstStyle/>
            <a:p>
              <a:pPr algn="ctr" eaLnBrk="0" hangingPunct="0"/>
              <a:r>
                <a:rPr lang="en-US" sz="1200" dirty="0">
                  <a:solidFill>
                    <a:srgbClr val="FF0000"/>
                  </a:solidFill>
                </a:rPr>
                <a:t>W(r) describes the profile of illumination</a:t>
              </a:r>
            </a:p>
          </p:txBody>
        </p:sp>
        <p:sp>
          <p:nvSpPr>
            <p:cNvPr id="82" name="Line 8"/>
            <p:cNvSpPr>
              <a:spLocks noChangeShapeType="1"/>
            </p:cNvSpPr>
            <p:nvPr/>
          </p:nvSpPr>
          <p:spPr bwMode="auto">
            <a:xfrm flipV="1">
              <a:off x="4543234" y="2514596"/>
              <a:ext cx="28241" cy="669378"/>
            </a:xfrm>
            <a:prstGeom prst="line">
              <a:avLst/>
            </a:prstGeom>
            <a:noFill/>
            <a:ln w="9525">
              <a:solidFill>
                <a:schemeClr val="tx1"/>
              </a:solidFill>
              <a:round/>
              <a:headEnd/>
              <a:tailEnd type="triangle" w="med" len="med"/>
            </a:ln>
          </p:spPr>
          <p:txBody>
            <a:bodyPr wrap="none" anchor="ctr"/>
            <a:lstStyle/>
            <a:p>
              <a:endParaRPr lang="en-US"/>
            </a:p>
          </p:txBody>
        </p:sp>
        <p:sp>
          <p:nvSpPr>
            <p:cNvPr id="83" name="Text Box 9"/>
            <p:cNvSpPr txBox="1">
              <a:spLocks noChangeArrowheads="1"/>
            </p:cNvSpPr>
            <p:nvPr/>
          </p:nvSpPr>
          <p:spPr bwMode="auto">
            <a:xfrm>
              <a:off x="6050067" y="3273723"/>
              <a:ext cx="2736850" cy="830997"/>
            </a:xfrm>
            <a:prstGeom prst="rect">
              <a:avLst/>
            </a:prstGeom>
            <a:noFill/>
            <a:ln w="9525">
              <a:noFill/>
              <a:miter lim="800000"/>
              <a:headEnd/>
              <a:tailEnd/>
            </a:ln>
          </p:spPr>
          <p:txBody>
            <a:bodyPr anchor="ctr">
              <a:spAutoFit/>
            </a:bodyPr>
            <a:lstStyle/>
            <a:p>
              <a:pPr algn="ctr" eaLnBrk="0" hangingPunct="0"/>
              <a:r>
                <a:rPr lang="en-US" sz="1200" dirty="0">
                  <a:solidFill>
                    <a:srgbClr val="FF0000"/>
                  </a:solidFill>
                </a:rPr>
                <a:t>C(</a:t>
              </a:r>
              <a:r>
                <a:rPr lang="en-US" sz="1200" dirty="0" err="1">
                  <a:solidFill>
                    <a:srgbClr val="FF0000"/>
                  </a:solidFill>
                </a:rPr>
                <a:t>r,t</a:t>
              </a:r>
              <a:r>
                <a:rPr lang="en-US" sz="1200" dirty="0">
                  <a:solidFill>
                    <a:srgbClr val="FF0000"/>
                  </a:solidFill>
                </a:rPr>
                <a:t>) is a function of the  </a:t>
              </a:r>
              <a:r>
                <a:rPr lang="en-US" sz="1200" dirty="0" err="1">
                  <a:solidFill>
                    <a:srgbClr val="FF0000"/>
                  </a:solidFill>
                </a:rPr>
                <a:t>fluorophore</a:t>
              </a:r>
              <a:r>
                <a:rPr lang="en-US" sz="1200" dirty="0">
                  <a:solidFill>
                    <a:srgbClr val="FF0000"/>
                  </a:solidFill>
                </a:rPr>
                <a:t> concentration over time.  This is the term that contains the “physics” of </a:t>
              </a:r>
              <a:r>
                <a:rPr lang="en-US" sz="1200" i="1" dirty="0" smtClean="0">
                  <a:solidFill>
                    <a:srgbClr val="FF0000"/>
                  </a:solidFill>
                </a:rPr>
                <a:t>dynamic</a:t>
              </a:r>
              <a:r>
                <a:rPr lang="en-US" sz="1200" dirty="0" smtClean="0">
                  <a:solidFill>
                    <a:srgbClr val="FF0000"/>
                  </a:solidFill>
                </a:rPr>
                <a:t> </a:t>
              </a:r>
              <a:r>
                <a:rPr lang="en-US" sz="1200" dirty="0">
                  <a:solidFill>
                    <a:srgbClr val="FF0000"/>
                  </a:solidFill>
                </a:rPr>
                <a:t>processes</a:t>
              </a:r>
            </a:p>
          </p:txBody>
        </p:sp>
        <p:sp>
          <p:nvSpPr>
            <p:cNvPr id="84" name="Line 10"/>
            <p:cNvSpPr>
              <a:spLocks noChangeShapeType="1"/>
            </p:cNvSpPr>
            <p:nvPr/>
          </p:nvSpPr>
          <p:spPr bwMode="auto">
            <a:xfrm flipH="1" flipV="1">
              <a:off x="5181599" y="2514596"/>
              <a:ext cx="1519237" cy="731045"/>
            </a:xfrm>
            <a:prstGeom prst="line">
              <a:avLst/>
            </a:prstGeom>
            <a:noFill/>
            <a:ln w="9525">
              <a:solidFill>
                <a:schemeClr val="tx1"/>
              </a:solidFill>
              <a:round/>
              <a:headEnd/>
              <a:tailEnd type="triangle" w="med" len="med"/>
            </a:ln>
          </p:spPr>
          <p:txBody>
            <a:bodyPr wrap="none" anchor="ctr"/>
            <a:lstStyle/>
            <a:p>
              <a:endParaRPr lang="en-US"/>
            </a:p>
          </p:txBody>
        </p:sp>
      </p:grpSp>
      <p:pic>
        <p:nvPicPr>
          <p:cNvPr id="38" name="Picture 37"/>
          <p:cNvPicPr>
            <a:picLocks noChangeAspect="1"/>
          </p:cNvPicPr>
          <p:nvPr/>
        </p:nvPicPr>
        <p:blipFill>
          <a:blip r:embed="rId6"/>
          <a:stretch>
            <a:fillRect/>
          </a:stretch>
        </p:blipFill>
        <p:spPr>
          <a:xfrm>
            <a:off x="8534400" y="80034"/>
            <a:ext cx="462367" cy="647589"/>
          </a:xfrm>
          <a:prstGeom prst="rect">
            <a:avLst/>
          </a:prstGeom>
        </p:spPr>
      </p:pic>
      <p:pic>
        <p:nvPicPr>
          <p:cNvPr id="39" name="FCS animation 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75478" y="3450377"/>
            <a:ext cx="2809538" cy="1578823"/>
          </a:xfrm>
          <a:prstGeom prst="rect">
            <a:avLst/>
          </a:prstGeom>
        </p:spPr>
      </p:pic>
      <p:sp>
        <p:nvSpPr>
          <p:cNvPr id="24" name="Line 5"/>
          <p:cNvSpPr>
            <a:spLocks noChangeShapeType="1"/>
          </p:cNvSpPr>
          <p:nvPr/>
        </p:nvSpPr>
        <p:spPr bwMode="auto">
          <a:xfrm flipH="1" flipV="1">
            <a:off x="2434762" y="3411816"/>
            <a:ext cx="12700" cy="23574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5" name="Line 6"/>
          <p:cNvSpPr>
            <a:spLocks noChangeShapeType="1"/>
          </p:cNvSpPr>
          <p:nvPr/>
        </p:nvSpPr>
        <p:spPr bwMode="auto">
          <a:xfrm flipV="1">
            <a:off x="2449049" y="5753379"/>
            <a:ext cx="3559176" cy="158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6" name="Line 7"/>
          <p:cNvSpPr>
            <a:spLocks noChangeShapeType="1"/>
          </p:cNvSpPr>
          <p:nvPr/>
        </p:nvSpPr>
        <p:spPr bwMode="auto">
          <a:xfrm>
            <a:off x="2449049" y="4597679"/>
            <a:ext cx="3527426"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7" name="Text Box 11"/>
          <p:cNvSpPr txBox="1">
            <a:spLocks noChangeArrowheads="1"/>
          </p:cNvSpPr>
          <p:nvPr/>
        </p:nvSpPr>
        <p:spPr bwMode="auto">
          <a:xfrm>
            <a:off x="3820650" y="5786716"/>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latin typeface="+mj-lt"/>
              </a:rPr>
              <a:t>time</a:t>
            </a:r>
          </a:p>
        </p:txBody>
      </p:sp>
      <p:sp>
        <p:nvSpPr>
          <p:cNvPr id="28" name="Text Box 12"/>
          <p:cNvSpPr txBox="1">
            <a:spLocks noChangeArrowheads="1"/>
          </p:cNvSpPr>
          <p:nvPr/>
        </p:nvSpPr>
        <p:spPr bwMode="auto">
          <a:xfrm rot="16200000">
            <a:off x="961561" y="4386541"/>
            <a:ext cx="227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smtClean="0">
                <a:latin typeface="+mj-lt"/>
              </a:rPr>
              <a:t>Fluorescence intensity</a:t>
            </a:r>
            <a:endParaRPr lang="en-US" altLang="en-US" dirty="0">
              <a:latin typeface="+mj-lt"/>
            </a:endParaRPr>
          </a:p>
        </p:txBody>
      </p:sp>
      <p:sp>
        <p:nvSpPr>
          <p:cNvPr id="31" name="Freeform 24"/>
          <p:cNvSpPr>
            <a:spLocks/>
          </p:cNvSpPr>
          <p:nvPr/>
        </p:nvSpPr>
        <p:spPr bwMode="auto">
          <a:xfrm>
            <a:off x="2529155" y="4411819"/>
            <a:ext cx="3505689" cy="395288"/>
          </a:xfrm>
          <a:custGeom>
            <a:avLst/>
            <a:gdLst>
              <a:gd name="T0" fmla="*/ 0 w 2016"/>
              <a:gd name="T1" fmla="*/ 113 h 249"/>
              <a:gd name="T2" fmla="*/ 31 w 2016"/>
              <a:gd name="T3" fmla="*/ 103 h 249"/>
              <a:gd name="T4" fmla="*/ 62 w 2016"/>
              <a:gd name="T5" fmla="*/ 82 h 249"/>
              <a:gd name="T6" fmla="*/ 93 w 2016"/>
              <a:gd name="T7" fmla="*/ 123 h 249"/>
              <a:gd name="T8" fmla="*/ 123 w 2016"/>
              <a:gd name="T9" fmla="*/ 113 h 249"/>
              <a:gd name="T10" fmla="*/ 154 w 2016"/>
              <a:gd name="T11" fmla="*/ 113 h 249"/>
              <a:gd name="T12" fmla="*/ 165 w 2016"/>
              <a:gd name="T13" fmla="*/ 31 h 249"/>
              <a:gd name="T14" fmla="*/ 185 w 2016"/>
              <a:gd name="T15" fmla="*/ 62 h 249"/>
              <a:gd name="T16" fmla="*/ 247 w 2016"/>
              <a:gd name="T17" fmla="*/ 82 h 249"/>
              <a:gd name="T18" fmla="*/ 411 w 2016"/>
              <a:gd name="T19" fmla="*/ 113 h 249"/>
              <a:gd name="T20" fmla="*/ 422 w 2016"/>
              <a:gd name="T21" fmla="*/ 154 h 249"/>
              <a:gd name="T22" fmla="*/ 432 w 2016"/>
              <a:gd name="T23" fmla="*/ 216 h 249"/>
              <a:gd name="T24" fmla="*/ 494 w 2016"/>
              <a:gd name="T25" fmla="*/ 154 h 249"/>
              <a:gd name="T26" fmla="*/ 627 w 2016"/>
              <a:gd name="T27" fmla="*/ 93 h 249"/>
              <a:gd name="T28" fmla="*/ 720 w 2016"/>
              <a:gd name="T29" fmla="*/ 0 h 249"/>
              <a:gd name="T30" fmla="*/ 730 w 2016"/>
              <a:gd name="T31" fmla="*/ 41 h 249"/>
              <a:gd name="T32" fmla="*/ 792 w 2016"/>
              <a:gd name="T33" fmla="*/ 51 h 249"/>
              <a:gd name="T34" fmla="*/ 895 w 2016"/>
              <a:gd name="T35" fmla="*/ 103 h 249"/>
              <a:gd name="T36" fmla="*/ 967 w 2016"/>
              <a:gd name="T37" fmla="*/ 123 h 249"/>
              <a:gd name="T38" fmla="*/ 977 w 2016"/>
              <a:gd name="T39" fmla="*/ 165 h 249"/>
              <a:gd name="T40" fmla="*/ 987 w 2016"/>
              <a:gd name="T41" fmla="*/ 195 h 249"/>
              <a:gd name="T42" fmla="*/ 1018 w 2016"/>
              <a:gd name="T43" fmla="*/ 175 h 249"/>
              <a:gd name="T44" fmla="*/ 1090 w 2016"/>
              <a:gd name="T45" fmla="*/ 123 h 249"/>
              <a:gd name="T46" fmla="*/ 1152 w 2016"/>
              <a:gd name="T47" fmla="*/ 41 h 249"/>
              <a:gd name="T48" fmla="*/ 1162 w 2016"/>
              <a:gd name="T49" fmla="*/ 72 h 249"/>
              <a:gd name="T50" fmla="*/ 1193 w 2016"/>
              <a:gd name="T51" fmla="*/ 82 h 249"/>
              <a:gd name="T52" fmla="*/ 1255 w 2016"/>
              <a:gd name="T53" fmla="*/ 113 h 249"/>
              <a:gd name="T54" fmla="*/ 1378 w 2016"/>
              <a:gd name="T55" fmla="*/ 82 h 249"/>
              <a:gd name="T56" fmla="*/ 1389 w 2016"/>
              <a:gd name="T57" fmla="*/ 41 h 249"/>
              <a:gd name="T58" fmla="*/ 1471 w 2016"/>
              <a:gd name="T59" fmla="*/ 113 h 249"/>
              <a:gd name="T60" fmla="*/ 1615 w 2016"/>
              <a:gd name="T61" fmla="*/ 82 h 249"/>
              <a:gd name="T62" fmla="*/ 1625 w 2016"/>
              <a:gd name="T63" fmla="*/ 31 h 249"/>
              <a:gd name="T64" fmla="*/ 1635 w 2016"/>
              <a:gd name="T65" fmla="*/ 72 h 249"/>
              <a:gd name="T66" fmla="*/ 1666 w 2016"/>
              <a:gd name="T67" fmla="*/ 82 h 249"/>
              <a:gd name="T68" fmla="*/ 1677 w 2016"/>
              <a:gd name="T69" fmla="*/ 123 h 249"/>
              <a:gd name="T70" fmla="*/ 1759 w 2016"/>
              <a:gd name="T71" fmla="*/ 154 h 249"/>
              <a:gd name="T72" fmla="*/ 1769 w 2016"/>
              <a:gd name="T73" fmla="*/ 237 h 249"/>
              <a:gd name="T74" fmla="*/ 1790 w 2016"/>
              <a:gd name="T75" fmla="*/ 175 h 249"/>
              <a:gd name="T76" fmla="*/ 1831 w 2016"/>
              <a:gd name="T77" fmla="*/ 123 h 249"/>
              <a:gd name="T78" fmla="*/ 1975 w 2016"/>
              <a:gd name="T79" fmla="*/ 144 h 249"/>
              <a:gd name="T80" fmla="*/ 2016 w 2016"/>
              <a:gd name="T81" fmla="*/ 123 h 2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16"/>
              <a:gd name="T124" fmla="*/ 0 h 249"/>
              <a:gd name="T125" fmla="*/ 2016 w 2016"/>
              <a:gd name="T126" fmla="*/ 249 h 2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16" h="249">
                <a:moveTo>
                  <a:pt x="0" y="113"/>
                </a:moveTo>
                <a:cubicBezTo>
                  <a:pt x="10" y="110"/>
                  <a:pt x="21" y="108"/>
                  <a:pt x="31" y="103"/>
                </a:cubicBezTo>
                <a:cubicBezTo>
                  <a:pt x="42" y="97"/>
                  <a:pt x="50" y="78"/>
                  <a:pt x="62" y="82"/>
                </a:cubicBezTo>
                <a:cubicBezTo>
                  <a:pt x="78" y="87"/>
                  <a:pt x="83" y="109"/>
                  <a:pt x="93" y="123"/>
                </a:cubicBezTo>
                <a:cubicBezTo>
                  <a:pt x="103" y="120"/>
                  <a:pt x="113" y="109"/>
                  <a:pt x="123" y="113"/>
                </a:cubicBezTo>
                <a:cubicBezTo>
                  <a:pt x="158" y="128"/>
                  <a:pt x="133" y="178"/>
                  <a:pt x="154" y="113"/>
                </a:cubicBezTo>
                <a:cubicBezTo>
                  <a:pt x="158" y="86"/>
                  <a:pt x="151" y="55"/>
                  <a:pt x="165" y="31"/>
                </a:cubicBezTo>
                <a:cubicBezTo>
                  <a:pt x="171" y="20"/>
                  <a:pt x="175" y="56"/>
                  <a:pt x="185" y="62"/>
                </a:cubicBezTo>
                <a:cubicBezTo>
                  <a:pt x="203" y="73"/>
                  <a:pt x="247" y="82"/>
                  <a:pt x="247" y="82"/>
                </a:cubicBezTo>
                <a:cubicBezTo>
                  <a:pt x="289" y="148"/>
                  <a:pt x="327" y="120"/>
                  <a:pt x="411" y="113"/>
                </a:cubicBezTo>
                <a:cubicBezTo>
                  <a:pt x="415" y="127"/>
                  <a:pt x="419" y="140"/>
                  <a:pt x="422" y="154"/>
                </a:cubicBezTo>
                <a:cubicBezTo>
                  <a:pt x="426" y="175"/>
                  <a:pt x="411" y="216"/>
                  <a:pt x="432" y="216"/>
                </a:cubicBezTo>
                <a:cubicBezTo>
                  <a:pt x="461" y="216"/>
                  <a:pt x="473" y="175"/>
                  <a:pt x="494" y="154"/>
                </a:cubicBezTo>
                <a:cubicBezTo>
                  <a:pt x="534" y="114"/>
                  <a:pt x="575" y="106"/>
                  <a:pt x="627" y="93"/>
                </a:cubicBezTo>
                <a:cubicBezTo>
                  <a:pt x="728" y="117"/>
                  <a:pt x="709" y="105"/>
                  <a:pt x="720" y="0"/>
                </a:cubicBezTo>
                <a:cubicBezTo>
                  <a:pt x="723" y="14"/>
                  <a:pt x="719" y="33"/>
                  <a:pt x="730" y="41"/>
                </a:cubicBezTo>
                <a:cubicBezTo>
                  <a:pt x="747" y="53"/>
                  <a:pt x="772" y="46"/>
                  <a:pt x="792" y="51"/>
                </a:cubicBezTo>
                <a:cubicBezTo>
                  <a:pt x="830" y="60"/>
                  <a:pt x="859" y="88"/>
                  <a:pt x="895" y="103"/>
                </a:cubicBezTo>
                <a:cubicBezTo>
                  <a:pt x="914" y="111"/>
                  <a:pt x="949" y="119"/>
                  <a:pt x="967" y="123"/>
                </a:cubicBezTo>
                <a:cubicBezTo>
                  <a:pt x="970" y="137"/>
                  <a:pt x="973" y="151"/>
                  <a:pt x="977" y="165"/>
                </a:cubicBezTo>
                <a:cubicBezTo>
                  <a:pt x="980" y="175"/>
                  <a:pt x="977" y="193"/>
                  <a:pt x="987" y="195"/>
                </a:cubicBezTo>
                <a:cubicBezTo>
                  <a:pt x="999" y="198"/>
                  <a:pt x="1008" y="182"/>
                  <a:pt x="1018" y="175"/>
                </a:cubicBezTo>
                <a:cubicBezTo>
                  <a:pt x="1065" y="104"/>
                  <a:pt x="1035" y="105"/>
                  <a:pt x="1090" y="123"/>
                </a:cubicBezTo>
                <a:cubicBezTo>
                  <a:pt x="1137" y="108"/>
                  <a:pt x="1141" y="87"/>
                  <a:pt x="1152" y="41"/>
                </a:cubicBezTo>
                <a:cubicBezTo>
                  <a:pt x="1155" y="51"/>
                  <a:pt x="1154" y="64"/>
                  <a:pt x="1162" y="72"/>
                </a:cubicBezTo>
                <a:cubicBezTo>
                  <a:pt x="1170" y="80"/>
                  <a:pt x="1183" y="77"/>
                  <a:pt x="1193" y="82"/>
                </a:cubicBezTo>
                <a:cubicBezTo>
                  <a:pt x="1273" y="122"/>
                  <a:pt x="1177" y="88"/>
                  <a:pt x="1255" y="113"/>
                </a:cubicBezTo>
                <a:cubicBezTo>
                  <a:pt x="1295" y="100"/>
                  <a:pt x="1342" y="104"/>
                  <a:pt x="1378" y="82"/>
                </a:cubicBezTo>
                <a:cubicBezTo>
                  <a:pt x="1390" y="75"/>
                  <a:pt x="1385" y="55"/>
                  <a:pt x="1389" y="41"/>
                </a:cubicBezTo>
                <a:cubicBezTo>
                  <a:pt x="1425" y="97"/>
                  <a:pt x="1433" y="57"/>
                  <a:pt x="1471" y="113"/>
                </a:cubicBezTo>
                <a:cubicBezTo>
                  <a:pt x="1497" y="108"/>
                  <a:pt x="1609" y="87"/>
                  <a:pt x="1615" y="82"/>
                </a:cubicBezTo>
                <a:cubicBezTo>
                  <a:pt x="1629" y="72"/>
                  <a:pt x="1622" y="48"/>
                  <a:pt x="1625" y="31"/>
                </a:cubicBezTo>
                <a:cubicBezTo>
                  <a:pt x="1628" y="45"/>
                  <a:pt x="1626" y="61"/>
                  <a:pt x="1635" y="72"/>
                </a:cubicBezTo>
                <a:cubicBezTo>
                  <a:pt x="1642" y="80"/>
                  <a:pt x="1659" y="74"/>
                  <a:pt x="1666" y="82"/>
                </a:cubicBezTo>
                <a:cubicBezTo>
                  <a:pt x="1675" y="93"/>
                  <a:pt x="1673" y="109"/>
                  <a:pt x="1677" y="123"/>
                </a:cubicBezTo>
                <a:cubicBezTo>
                  <a:pt x="1730" y="88"/>
                  <a:pt x="1732" y="101"/>
                  <a:pt x="1759" y="154"/>
                </a:cubicBezTo>
                <a:cubicBezTo>
                  <a:pt x="1762" y="182"/>
                  <a:pt x="1746" y="221"/>
                  <a:pt x="1769" y="237"/>
                </a:cubicBezTo>
                <a:cubicBezTo>
                  <a:pt x="1787" y="249"/>
                  <a:pt x="1783" y="196"/>
                  <a:pt x="1790" y="175"/>
                </a:cubicBezTo>
                <a:cubicBezTo>
                  <a:pt x="1804" y="132"/>
                  <a:pt x="1790" y="151"/>
                  <a:pt x="1831" y="123"/>
                </a:cubicBezTo>
                <a:cubicBezTo>
                  <a:pt x="1910" y="137"/>
                  <a:pt x="1900" y="158"/>
                  <a:pt x="1975" y="144"/>
                </a:cubicBezTo>
                <a:cubicBezTo>
                  <a:pt x="1932" y="80"/>
                  <a:pt x="1971" y="123"/>
                  <a:pt x="2016" y="123"/>
                </a:cubicBezTo>
              </a:path>
            </a:pathLst>
          </a:custGeom>
          <a:noFill/>
          <a:ln w="19050">
            <a:solidFill>
              <a:srgbClr val="31EF3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Line 9"/>
          <p:cNvSpPr>
            <a:spLocks noChangeShapeType="1"/>
          </p:cNvSpPr>
          <p:nvPr/>
        </p:nvSpPr>
        <p:spPr bwMode="auto">
          <a:xfrm>
            <a:off x="1518776" y="4319869"/>
            <a:ext cx="1297358" cy="1338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33" name="Text Box 10"/>
          <p:cNvSpPr txBox="1">
            <a:spLocks noChangeArrowheads="1"/>
          </p:cNvSpPr>
          <p:nvPr/>
        </p:nvSpPr>
        <p:spPr bwMode="auto">
          <a:xfrm>
            <a:off x="326076" y="3973792"/>
            <a:ext cx="15935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smtClean="0">
                <a:latin typeface="+mj-lt"/>
              </a:rPr>
              <a:t>Intensity fluctuations</a:t>
            </a:r>
            <a:endParaRPr lang="en-US" altLang="en-US" dirty="0">
              <a:latin typeface="+mj-lt"/>
            </a:endParaRPr>
          </a:p>
        </p:txBody>
      </p:sp>
      <p:cxnSp>
        <p:nvCxnSpPr>
          <p:cNvPr id="5" name="Straight Arrow Connector 4"/>
          <p:cNvCxnSpPr>
            <a:endCxn id="31" idx="6"/>
          </p:cNvCxnSpPr>
          <p:nvPr/>
        </p:nvCxnSpPr>
        <p:spPr>
          <a:xfrm flipH="1">
            <a:off x="2816079" y="4185735"/>
            <a:ext cx="3298871" cy="275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81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38"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9"/>
                </p:tgtEl>
              </p:cMediaNode>
            </p:video>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9"/>
                                        </p:tgtEl>
                                      </p:cBhvr>
                                    </p:cmd>
                                  </p:childTnLst>
                                </p:cTn>
                              </p:par>
                            </p:childTnLst>
                          </p:cTn>
                        </p:par>
                      </p:childTnLst>
                    </p:cTn>
                  </p:par>
                </p:childTnLst>
              </p:cTn>
              <p:nextCondLst>
                <p:cond evt="onClick" delay="0">
                  <p:tgtEl>
                    <p:spTgt spid="3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352233" y="177225"/>
            <a:ext cx="6191567" cy="584775"/>
          </a:xfrm>
          <a:prstGeom prst="rect">
            <a:avLst/>
          </a:prstGeom>
          <a:noFill/>
          <a:ln>
            <a:noFill/>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dirty="0">
                <a:latin typeface="+mj-lt"/>
              </a:rPr>
              <a:t>The fluctuation-dissipation principle</a:t>
            </a:r>
          </a:p>
        </p:txBody>
      </p:sp>
      <p:sp>
        <p:nvSpPr>
          <p:cNvPr id="14339" name="Text Box 3"/>
          <p:cNvSpPr txBox="1">
            <a:spLocks noChangeArrowheads="1"/>
          </p:cNvSpPr>
          <p:nvPr/>
        </p:nvSpPr>
        <p:spPr bwMode="auto">
          <a:xfrm>
            <a:off x="298450" y="906463"/>
            <a:ext cx="86153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dirty="0">
                <a:latin typeface="+mj-lt"/>
              </a:rPr>
              <a:t>If we perturb a system from </a:t>
            </a:r>
            <a:r>
              <a:rPr lang="en-US" altLang="en-US" sz="2000" b="1" dirty="0">
                <a:latin typeface="+mj-lt"/>
              </a:rPr>
              <a:t>equilibrium</a:t>
            </a:r>
            <a:r>
              <a:rPr lang="en-US" altLang="en-US" sz="2000" dirty="0">
                <a:latin typeface="+mj-lt"/>
              </a:rPr>
              <a:t>, it returns to the average value with a characteristic time that depends on the process responsible for returning the system to equilibrium</a:t>
            </a:r>
          </a:p>
          <a:p>
            <a:pPr eaLnBrk="1" hangingPunct="1"/>
            <a:endParaRPr lang="en-US" altLang="en-US" sz="2000" dirty="0">
              <a:latin typeface="+mj-lt"/>
            </a:endParaRPr>
          </a:p>
          <a:p>
            <a:pPr eaLnBrk="1" hangingPunct="1"/>
            <a:r>
              <a:rPr lang="en-US" altLang="en-US" sz="2000" b="1" dirty="0">
                <a:latin typeface="+mj-lt"/>
              </a:rPr>
              <a:t>Spontaneous</a:t>
            </a:r>
            <a:r>
              <a:rPr lang="en-US" altLang="en-US" sz="2000" dirty="0">
                <a:latin typeface="+mj-lt"/>
              </a:rPr>
              <a:t> energy fluctuations in a part of the system, can cause the system to locally go out of equilibrium.  These spontaneous fluctuations </a:t>
            </a:r>
            <a:r>
              <a:rPr lang="en-US" altLang="en-US" sz="2000" b="1" dirty="0">
                <a:latin typeface="+mj-lt"/>
              </a:rPr>
              <a:t>dissipate</a:t>
            </a:r>
            <a:r>
              <a:rPr lang="en-US" altLang="en-US" sz="2000" dirty="0">
                <a:latin typeface="+mj-lt"/>
              </a:rPr>
              <a:t> with the same time constant as if we had externally perturbed the equilibrium of the system.</a:t>
            </a:r>
          </a:p>
        </p:txBody>
      </p:sp>
      <p:grpSp>
        <p:nvGrpSpPr>
          <p:cNvPr id="14340" name="Group 4"/>
          <p:cNvGrpSpPr>
            <a:grpSpLocks/>
          </p:cNvGrpSpPr>
          <p:nvPr/>
        </p:nvGrpSpPr>
        <p:grpSpPr bwMode="auto">
          <a:xfrm>
            <a:off x="182563" y="3716730"/>
            <a:ext cx="4165600" cy="2563812"/>
            <a:chOff x="115" y="2469"/>
            <a:chExt cx="2624" cy="1615"/>
          </a:xfrm>
        </p:grpSpPr>
        <p:sp>
          <p:nvSpPr>
            <p:cNvPr id="14353" name="Line 5"/>
            <p:cNvSpPr>
              <a:spLocks noChangeShapeType="1"/>
            </p:cNvSpPr>
            <p:nvPr/>
          </p:nvSpPr>
          <p:spPr bwMode="auto">
            <a:xfrm flipH="1" flipV="1">
              <a:off x="356" y="2469"/>
              <a:ext cx="10" cy="130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4354" name="Line 6"/>
            <p:cNvSpPr>
              <a:spLocks noChangeShapeType="1"/>
            </p:cNvSpPr>
            <p:nvPr/>
          </p:nvSpPr>
          <p:spPr bwMode="auto">
            <a:xfrm flipV="1">
              <a:off x="356" y="3775"/>
              <a:ext cx="2242" cy="1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4355" name="Line 7"/>
            <p:cNvSpPr>
              <a:spLocks noChangeShapeType="1"/>
            </p:cNvSpPr>
            <p:nvPr/>
          </p:nvSpPr>
          <p:spPr bwMode="auto">
            <a:xfrm>
              <a:off x="356" y="3219"/>
              <a:ext cx="2222"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4356" name="Freeform 8"/>
            <p:cNvSpPr>
              <a:spLocks/>
            </p:cNvSpPr>
            <p:nvPr/>
          </p:nvSpPr>
          <p:spPr bwMode="auto">
            <a:xfrm>
              <a:off x="377" y="2508"/>
              <a:ext cx="1896" cy="794"/>
            </a:xfrm>
            <a:custGeom>
              <a:avLst/>
              <a:gdLst>
                <a:gd name="T0" fmla="*/ 0 w 1896"/>
                <a:gd name="T1" fmla="*/ 701 h 794"/>
                <a:gd name="T2" fmla="*/ 30 w 1896"/>
                <a:gd name="T3" fmla="*/ 732 h 794"/>
                <a:gd name="T4" fmla="*/ 61 w 1896"/>
                <a:gd name="T5" fmla="*/ 722 h 794"/>
                <a:gd name="T6" fmla="*/ 102 w 1896"/>
                <a:gd name="T7" fmla="*/ 732 h 794"/>
                <a:gd name="T8" fmla="*/ 144 w 1896"/>
                <a:gd name="T9" fmla="*/ 722 h 794"/>
                <a:gd name="T10" fmla="*/ 205 w 1896"/>
                <a:gd name="T11" fmla="*/ 711 h 794"/>
                <a:gd name="T12" fmla="*/ 257 w 1896"/>
                <a:gd name="T13" fmla="*/ 701 h 794"/>
                <a:gd name="T14" fmla="*/ 288 w 1896"/>
                <a:gd name="T15" fmla="*/ 722 h 794"/>
                <a:gd name="T16" fmla="*/ 308 w 1896"/>
                <a:gd name="T17" fmla="*/ 681 h 794"/>
                <a:gd name="T18" fmla="*/ 349 w 1896"/>
                <a:gd name="T19" fmla="*/ 670 h 794"/>
                <a:gd name="T20" fmla="*/ 360 w 1896"/>
                <a:gd name="T21" fmla="*/ 742 h 794"/>
                <a:gd name="T22" fmla="*/ 380 w 1896"/>
                <a:gd name="T23" fmla="*/ 773 h 794"/>
                <a:gd name="T24" fmla="*/ 411 w 1896"/>
                <a:gd name="T25" fmla="*/ 732 h 794"/>
                <a:gd name="T26" fmla="*/ 442 w 1896"/>
                <a:gd name="T27" fmla="*/ 701 h 794"/>
                <a:gd name="T28" fmla="*/ 462 w 1896"/>
                <a:gd name="T29" fmla="*/ 753 h 794"/>
                <a:gd name="T30" fmla="*/ 565 w 1896"/>
                <a:gd name="T31" fmla="*/ 753 h 794"/>
                <a:gd name="T32" fmla="*/ 637 w 1896"/>
                <a:gd name="T33" fmla="*/ 722 h 794"/>
                <a:gd name="T34" fmla="*/ 658 w 1896"/>
                <a:gd name="T35" fmla="*/ 12 h 794"/>
                <a:gd name="T36" fmla="*/ 678 w 1896"/>
                <a:gd name="T37" fmla="*/ 43 h 794"/>
                <a:gd name="T38" fmla="*/ 699 w 1896"/>
                <a:gd name="T39" fmla="*/ 105 h 794"/>
                <a:gd name="T40" fmla="*/ 730 w 1896"/>
                <a:gd name="T41" fmla="*/ 115 h 794"/>
                <a:gd name="T42" fmla="*/ 761 w 1896"/>
                <a:gd name="T43" fmla="*/ 105 h 794"/>
                <a:gd name="T44" fmla="*/ 792 w 1896"/>
                <a:gd name="T45" fmla="*/ 125 h 794"/>
                <a:gd name="T46" fmla="*/ 843 w 1896"/>
                <a:gd name="T47" fmla="*/ 269 h 794"/>
                <a:gd name="T48" fmla="*/ 905 w 1896"/>
                <a:gd name="T49" fmla="*/ 321 h 794"/>
                <a:gd name="T50" fmla="*/ 915 w 1896"/>
                <a:gd name="T51" fmla="*/ 351 h 794"/>
                <a:gd name="T52" fmla="*/ 946 w 1896"/>
                <a:gd name="T53" fmla="*/ 372 h 794"/>
                <a:gd name="T54" fmla="*/ 977 w 1896"/>
                <a:gd name="T55" fmla="*/ 413 h 794"/>
                <a:gd name="T56" fmla="*/ 1008 w 1896"/>
                <a:gd name="T57" fmla="*/ 403 h 794"/>
                <a:gd name="T58" fmla="*/ 1038 w 1896"/>
                <a:gd name="T59" fmla="*/ 413 h 794"/>
                <a:gd name="T60" fmla="*/ 1100 w 1896"/>
                <a:gd name="T61" fmla="*/ 465 h 794"/>
                <a:gd name="T62" fmla="*/ 1162 w 1896"/>
                <a:gd name="T63" fmla="*/ 485 h 794"/>
                <a:gd name="T64" fmla="*/ 1224 w 1896"/>
                <a:gd name="T65" fmla="*/ 526 h 794"/>
                <a:gd name="T66" fmla="*/ 1275 w 1896"/>
                <a:gd name="T67" fmla="*/ 598 h 794"/>
                <a:gd name="T68" fmla="*/ 1296 w 1896"/>
                <a:gd name="T69" fmla="*/ 567 h 794"/>
                <a:gd name="T70" fmla="*/ 1347 w 1896"/>
                <a:gd name="T71" fmla="*/ 650 h 794"/>
                <a:gd name="T72" fmla="*/ 1378 w 1896"/>
                <a:gd name="T73" fmla="*/ 629 h 794"/>
                <a:gd name="T74" fmla="*/ 1398 w 1896"/>
                <a:gd name="T75" fmla="*/ 598 h 794"/>
                <a:gd name="T76" fmla="*/ 1429 w 1896"/>
                <a:gd name="T77" fmla="*/ 619 h 794"/>
                <a:gd name="T78" fmla="*/ 1460 w 1896"/>
                <a:gd name="T79" fmla="*/ 629 h 794"/>
                <a:gd name="T80" fmla="*/ 1512 w 1896"/>
                <a:gd name="T81" fmla="*/ 619 h 794"/>
                <a:gd name="T82" fmla="*/ 1532 w 1896"/>
                <a:gd name="T83" fmla="*/ 650 h 794"/>
                <a:gd name="T84" fmla="*/ 1563 w 1896"/>
                <a:gd name="T85" fmla="*/ 660 h 794"/>
                <a:gd name="T86" fmla="*/ 1594 w 1896"/>
                <a:gd name="T87" fmla="*/ 629 h 794"/>
                <a:gd name="T88" fmla="*/ 1614 w 1896"/>
                <a:gd name="T89" fmla="*/ 660 h 794"/>
                <a:gd name="T90" fmla="*/ 1686 w 1896"/>
                <a:gd name="T91" fmla="*/ 701 h 794"/>
                <a:gd name="T92" fmla="*/ 1758 w 1896"/>
                <a:gd name="T93" fmla="*/ 670 h 794"/>
                <a:gd name="T94" fmla="*/ 1779 w 1896"/>
                <a:gd name="T95" fmla="*/ 701 h 794"/>
                <a:gd name="T96" fmla="*/ 1892 w 1896"/>
                <a:gd name="T97" fmla="*/ 722 h 794"/>
                <a:gd name="T98" fmla="*/ 1892 w 1896"/>
                <a:gd name="T99" fmla="*/ 711 h 7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96"/>
                <a:gd name="T151" fmla="*/ 0 h 794"/>
                <a:gd name="T152" fmla="*/ 1896 w 1896"/>
                <a:gd name="T153" fmla="*/ 794 h 7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96" h="794">
                  <a:moveTo>
                    <a:pt x="0" y="701"/>
                  </a:moveTo>
                  <a:cubicBezTo>
                    <a:pt x="10" y="711"/>
                    <a:pt x="16" y="727"/>
                    <a:pt x="30" y="732"/>
                  </a:cubicBezTo>
                  <a:cubicBezTo>
                    <a:pt x="40" y="736"/>
                    <a:pt x="50" y="722"/>
                    <a:pt x="61" y="722"/>
                  </a:cubicBezTo>
                  <a:cubicBezTo>
                    <a:pt x="75" y="722"/>
                    <a:pt x="88" y="729"/>
                    <a:pt x="102" y="732"/>
                  </a:cubicBezTo>
                  <a:cubicBezTo>
                    <a:pt x="116" y="729"/>
                    <a:pt x="130" y="722"/>
                    <a:pt x="144" y="722"/>
                  </a:cubicBezTo>
                  <a:cubicBezTo>
                    <a:pt x="206" y="722"/>
                    <a:pt x="141" y="754"/>
                    <a:pt x="205" y="711"/>
                  </a:cubicBezTo>
                  <a:cubicBezTo>
                    <a:pt x="288" y="767"/>
                    <a:pt x="188" y="714"/>
                    <a:pt x="257" y="701"/>
                  </a:cubicBezTo>
                  <a:cubicBezTo>
                    <a:pt x="269" y="699"/>
                    <a:pt x="278" y="715"/>
                    <a:pt x="288" y="722"/>
                  </a:cubicBezTo>
                  <a:cubicBezTo>
                    <a:pt x="295" y="708"/>
                    <a:pt x="293" y="684"/>
                    <a:pt x="308" y="681"/>
                  </a:cubicBezTo>
                  <a:cubicBezTo>
                    <a:pt x="362" y="669"/>
                    <a:pt x="323" y="775"/>
                    <a:pt x="349" y="670"/>
                  </a:cubicBezTo>
                  <a:cubicBezTo>
                    <a:pt x="353" y="694"/>
                    <a:pt x="353" y="719"/>
                    <a:pt x="360" y="742"/>
                  </a:cubicBezTo>
                  <a:cubicBezTo>
                    <a:pt x="364" y="754"/>
                    <a:pt x="368" y="775"/>
                    <a:pt x="380" y="773"/>
                  </a:cubicBezTo>
                  <a:cubicBezTo>
                    <a:pt x="397" y="770"/>
                    <a:pt x="401" y="746"/>
                    <a:pt x="411" y="732"/>
                  </a:cubicBezTo>
                  <a:cubicBezTo>
                    <a:pt x="437" y="654"/>
                    <a:pt x="424" y="652"/>
                    <a:pt x="442" y="701"/>
                  </a:cubicBezTo>
                  <a:cubicBezTo>
                    <a:pt x="448" y="718"/>
                    <a:pt x="455" y="736"/>
                    <a:pt x="462" y="753"/>
                  </a:cubicBezTo>
                  <a:cubicBezTo>
                    <a:pt x="503" y="712"/>
                    <a:pt x="538" y="670"/>
                    <a:pt x="565" y="753"/>
                  </a:cubicBezTo>
                  <a:cubicBezTo>
                    <a:pt x="614" y="679"/>
                    <a:pt x="588" y="673"/>
                    <a:pt x="637" y="722"/>
                  </a:cubicBezTo>
                  <a:cubicBezTo>
                    <a:pt x="707" y="459"/>
                    <a:pt x="621" y="794"/>
                    <a:pt x="658" y="12"/>
                  </a:cubicBezTo>
                  <a:cubicBezTo>
                    <a:pt x="659" y="0"/>
                    <a:pt x="673" y="32"/>
                    <a:pt x="678" y="43"/>
                  </a:cubicBezTo>
                  <a:cubicBezTo>
                    <a:pt x="687" y="63"/>
                    <a:pt x="699" y="105"/>
                    <a:pt x="699" y="105"/>
                  </a:cubicBezTo>
                  <a:cubicBezTo>
                    <a:pt x="720" y="39"/>
                    <a:pt x="695" y="94"/>
                    <a:pt x="730" y="115"/>
                  </a:cubicBezTo>
                  <a:cubicBezTo>
                    <a:pt x="739" y="121"/>
                    <a:pt x="751" y="108"/>
                    <a:pt x="761" y="105"/>
                  </a:cubicBezTo>
                  <a:cubicBezTo>
                    <a:pt x="771" y="112"/>
                    <a:pt x="787" y="114"/>
                    <a:pt x="792" y="125"/>
                  </a:cubicBezTo>
                  <a:cubicBezTo>
                    <a:pt x="821" y="184"/>
                    <a:pt x="766" y="244"/>
                    <a:pt x="843" y="269"/>
                  </a:cubicBezTo>
                  <a:cubicBezTo>
                    <a:pt x="899" y="378"/>
                    <a:pt x="823" y="255"/>
                    <a:pt x="905" y="321"/>
                  </a:cubicBezTo>
                  <a:cubicBezTo>
                    <a:pt x="913" y="328"/>
                    <a:pt x="908" y="343"/>
                    <a:pt x="915" y="351"/>
                  </a:cubicBezTo>
                  <a:cubicBezTo>
                    <a:pt x="923" y="361"/>
                    <a:pt x="937" y="363"/>
                    <a:pt x="946" y="372"/>
                  </a:cubicBezTo>
                  <a:cubicBezTo>
                    <a:pt x="958" y="384"/>
                    <a:pt x="967" y="399"/>
                    <a:pt x="977" y="413"/>
                  </a:cubicBezTo>
                  <a:cubicBezTo>
                    <a:pt x="987" y="410"/>
                    <a:pt x="999" y="396"/>
                    <a:pt x="1008" y="403"/>
                  </a:cubicBezTo>
                  <a:cubicBezTo>
                    <a:pt x="1040" y="427"/>
                    <a:pt x="994" y="481"/>
                    <a:pt x="1038" y="413"/>
                  </a:cubicBezTo>
                  <a:cubicBezTo>
                    <a:pt x="1067" y="469"/>
                    <a:pt x="1043" y="448"/>
                    <a:pt x="1100" y="465"/>
                  </a:cubicBezTo>
                  <a:cubicBezTo>
                    <a:pt x="1121" y="471"/>
                    <a:pt x="1162" y="485"/>
                    <a:pt x="1162" y="485"/>
                  </a:cubicBezTo>
                  <a:cubicBezTo>
                    <a:pt x="1187" y="562"/>
                    <a:pt x="1163" y="557"/>
                    <a:pt x="1224" y="526"/>
                  </a:cubicBezTo>
                  <a:cubicBezTo>
                    <a:pt x="1229" y="550"/>
                    <a:pt x="1225" y="607"/>
                    <a:pt x="1275" y="598"/>
                  </a:cubicBezTo>
                  <a:cubicBezTo>
                    <a:pt x="1287" y="596"/>
                    <a:pt x="1289" y="577"/>
                    <a:pt x="1296" y="567"/>
                  </a:cubicBezTo>
                  <a:cubicBezTo>
                    <a:pt x="1303" y="581"/>
                    <a:pt x="1329" y="644"/>
                    <a:pt x="1347" y="650"/>
                  </a:cubicBezTo>
                  <a:cubicBezTo>
                    <a:pt x="1359" y="654"/>
                    <a:pt x="1368" y="636"/>
                    <a:pt x="1378" y="629"/>
                  </a:cubicBezTo>
                  <a:cubicBezTo>
                    <a:pt x="1385" y="619"/>
                    <a:pt x="1386" y="600"/>
                    <a:pt x="1398" y="598"/>
                  </a:cubicBezTo>
                  <a:cubicBezTo>
                    <a:pt x="1410" y="596"/>
                    <a:pt x="1418" y="613"/>
                    <a:pt x="1429" y="619"/>
                  </a:cubicBezTo>
                  <a:cubicBezTo>
                    <a:pt x="1439" y="624"/>
                    <a:pt x="1450" y="626"/>
                    <a:pt x="1460" y="629"/>
                  </a:cubicBezTo>
                  <a:cubicBezTo>
                    <a:pt x="1510" y="702"/>
                    <a:pt x="1448" y="632"/>
                    <a:pt x="1512" y="619"/>
                  </a:cubicBezTo>
                  <a:cubicBezTo>
                    <a:pt x="1524" y="617"/>
                    <a:pt x="1522" y="642"/>
                    <a:pt x="1532" y="650"/>
                  </a:cubicBezTo>
                  <a:cubicBezTo>
                    <a:pt x="1540" y="657"/>
                    <a:pt x="1553" y="657"/>
                    <a:pt x="1563" y="660"/>
                  </a:cubicBezTo>
                  <a:cubicBezTo>
                    <a:pt x="1573" y="650"/>
                    <a:pt x="1579" y="629"/>
                    <a:pt x="1594" y="629"/>
                  </a:cubicBezTo>
                  <a:cubicBezTo>
                    <a:pt x="1606" y="629"/>
                    <a:pt x="1606" y="651"/>
                    <a:pt x="1614" y="660"/>
                  </a:cubicBezTo>
                  <a:cubicBezTo>
                    <a:pt x="1646" y="699"/>
                    <a:pt x="1640" y="690"/>
                    <a:pt x="1686" y="701"/>
                  </a:cubicBezTo>
                  <a:cubicBezTo>
                    <a:pt x="1701" y="691"/>
                    <a:pt x="1737" y="663"/>
                    <a:pt x="1758" y="670"/>
                  </a:cubicBezTo>
                  <a:cubicBezTo>
                    <a:pt x="1770" y="674"/>
                    <a:pt x="1772" y="691"/>
                    <a:pt x="1779" y="701"/>
                  </a:cubicBezTo>
                  <a:cubicBezTo>
                    <a:pt x="1840" y="681"/>
                    <a:pt x="1832" y="710"/>
                    <a:pt x="1892" y="722"/>
                  </a:cubicBezTo>
                  <a:cubicBezTo>
                    <a:pt x="1896" y="723"/>
                    <a:pt x="1892" y="715"/>
                    <a:pt x="1892" y="711"/>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14357" name="Line 9"/>
            <p:cNvSpPr>
              <a:spLocks noChangeShapeType="1"/>
            </p:cNvSpPr>
            <p:nvPr/>
          </p:nvSpPr>
          <p:spPr bwMode="auto">
            <a:xfrm flipV="1">
              <a:off x="1025" y="3291"/>
              <a:ext cx="0"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4358" name="Text Box 10"/>
            <p:cNvSpPr txBox="1">
              <a:spLocks noChangeArrowheads="1"/>
            </p:cNvSpPr>
            <p:nvPr/>
          </p:nvSpPr>
          <p:spPr bwMode="auto">
            <a:xfrm>
              <a:off x="1092" y="3319"/>
              <a:ext cx="138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latin typeface="+mj-lt"/>
                </a:rPr>
                <a:t>External perturbation</a:t>
              </a:r>
            </a:p>
          </p:txBody>
        </p:sp>
        <p:sp>
          <p:nvSpPr>
            <p:cNvPr id="14359" name="Text Box 11"/>
            <p:cNvSpPr txBox="1">
              <a:spLocks noChangeArrowheads="1"/>
            </p:cNvSpPr>
            <p:nvPr/>
          </p:nvSpPr>
          <p:spPr bwMode="auto">
            <a:xfrm>
              <a:off x="1183" y="3853"/>
              <a:ext cx="3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latin typeface="+mj-lt"/>
                </a:rPr>
                <a:t>time</a:t>
              </a:r>
            </a:p>
          </p:txBody>
        </p:sp>
        <p:sp>
          <p:nvSpPr>
            <p:cNvPr id="14360" name="Text Box 12"/>
            <p:cNvSpPr txBox="1">
              <a:spLocks noChangeArrowheads="1"/>
            </p:cNvSpPr>
            <p:nvPr/>
          </p:nvSpPr>
          <p:spPr bwMode="auto">
            <a:xfrm rot="-5400000">
              <a:off x="-139" y="2876"/>
              <a:ext cx="7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latin typeface="+mj-lt"/>
                </a:rPr>
                <a:t>amplitude</a:t>
              </a:r>
            </a:p>
          </p:txBody>
        </p:sp>
        <p:sp>
          <p:nvSpPr>
            <p:cNvPr id="14361" name="Line 13"/>
            <p:cNvSpPr>
              <a:spLocks noChangeShapeType="1"/>
            </p:cNvSpPr>
            <p:nvPr/>
          </p:nvSpPr>
          <p:spPr bwMode="auto">
            <a:xfrm flipH="1">
              <a:off x="2325" y="2859"/>
              <a:ext cx="51" cy="3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4362" name="Text Box 14"/>
            <p:cNvSpPr txBox="1">
              <a:spLocks noChangeArrowheads="1"/>
            </p:cNvSpPr>
            <p:nvPr/>
          </p:nvSpPr>
          <p:spPr bwMode="auto">
            <a:xfrm>
              <a:off x="1598" y="2536"/>
              <a:ext cx="114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latin typeface="+mj-lt"/>
                </a:rPr>
                <a:t>Equilibrium value</a:t>
              </a:r>
            </a:p>
          </p:txBody>
        </p:sp>
      </p:grpSp>
      <p:sp>
        <p:nvSpPr>
          <p:cNvPr id="14341" name="Line 15"/>
          <p:cNvSpPr>
            <a:spLocks noChangeShapeType="1"/>
          </p:cNvSpPr>
          <p:nvPr/>
        </p:nvSpPr>
        <p:spPr bwMode="auto">
          <a:xfrm flipH="1" flipV="1">
            <a:off x="4908550" y="3694505"/>
            <a:ext cx="15875" cy="20732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2" name="Line 16"/>
          <p:cNvSpPr>
            <a:spLocks noChangeShapeType="1"/>
          </p:cNvSpPr>
          <p:nvPr/>
        </p:nvSpPr>
        <p:spPr bwMode="auto">
          <a:xfrm flipV="1">
            <a:off x="4908550" y="5767780"/>
            <a:ext cx="3559175" cy="158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3" name="Line 17"/>
          <p:cNvSpPr>
            <a:spLocks noChangeShapeType="1"/>
          </p:cNvSpPr>
          <p:nvPr/>
        </p:nvSpPr>
        <p:spPr bwMode="auto">
          <a:xfrm>
            <a:off x="4908550" y="4885130"/>
            <a:ext cx="3527425"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4344" name="Line 18"/>
          <p:cNvSpPr>
            <a:spLocks noChangeShapeType="1"/>
          </p:cNvSpPr>
          <p:nvPr/>
        </p:nvSpPr>
        <p:spPr bwMode="auto">
          <a:xfrm flipV="1">
            <a:off x="6054725" y="4981967"/>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5" name="Text Box 19"/>
          <p:cNvSpPr txBox="1">
            <a:spLocks noChangeArrowheads="1"/>
          </p:cNvSpPr>
          <p:nvPr/>
        </p:nvSpPr>
        <p:spPr bwMode="auto">
          <a:xfrm>
            <a:off x="6076950" y="5043880"/>
            <a:ext cx="2485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latin typeface="+mj-lt"/>
              </a:rPr>
              <a:t>Spontaneous fluctuation</a:t>
            </a:r>
          </a:p>
        </p:txBody>
      </p:sp>
      <p:sp>
        <p:nvSpPr>
          <p:cNvPr id="14346" name="Text Box 20"/>
          <p:cNvSpPr txBox="1">
            <a:spLocks noChangeArrowheads="1"/>
          </p:cNvSpPr>
          <p:nvPr/>
        </p:nvSpPr>
        <p:spPr bwMode="auto">
          <a:xfrm>
            <a:off x="6221413" y="5891605"/>
            <a:ext cx="61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latin typeface="+mj-lt"/>
              </a:rPr>
              <a:t>time</a:t>
            </a:r>
          </a:p>
        </p:txBody>
      </p:sp>
      <p:sp>
        <p:nvSpPr>
          <p:cNvPr id="14347" name="Text Box 21"/>
          <p:cNvSpPr txBox="1">
            <a:spLocks noChangeArrowheads="1"/>
          </p:cNvSpPr>
          <p:nvPr/>
        </p:nvSpPr>
        <p:spPr bwMode="auto">
          <a:xfrm rot="-5400000">
            <a:off x="4121944" y="4341411"/>
            <a:ext cx="117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latin typeface="+mj-lt"/>
              </a:rPr>
              <a:t>amplitude</a:t>
            </a:r>
          </a:p>
        </p:txBody>
      </p:sp>
      <p:sp>
        <p:nvSpPr>
          <p:cNvPr id="14348" name="Line 22"/>
          <p:cNvSpPr>
            <a:spLocks noChangeShapeType="1"/>
          </p:cNvSpPr>
          <p:nvPr/>
        </p:nvSpPr>
        <p:spPr bwMode="auto">
          <a:xfrm flipH="1">
            <a:off x="8034338" y="4313630"/>
            <a:ext cx="80962" cy="571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9" name="Text Box 23"/>
          <p:cNvSpPr txBox="1">
            <a:spLocks noChangeArrowheads="1"/>
          </p:cNvSpPr>
          <p:nvPr/>
        </p:nvSpPr>
        <p:spPr bwMode="auto">
          <a:xfrm>
            <a:off x="6880225" y="3800867"/>
            <a:ext cx="1811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latin typeface="+mj-lt"/>
              </a:rPr>
              <a:t>Equilibrium value</a:t>
            </a:r>
          </a:p>
        </p:txBody>
      </p:sp>
      <p:sp>
        <p:nvSpPr>
          <p:cNvPr id="14350" name="Freeform 24"/>
          <p:cNvSpPr>
            <a:spLocks/>
          </p:cNvSpPr>
          <p:nvPr/>
        </p:nvSpPr>
        <p:spPr bwMode="auto">
          <a:xfrm>
            <a:off x="4914900" y="4712092"/>
            <a:ext cx="3200400" cy="395288"/>
          </a:xfrm>
          <a:custGeom>
            <a:avLst/>
            <a:gdLst>
              <a:gd name="T0" fmla="*/ 0 w 2016"/>
              <a:gd name="T1" fmla="*/ 113 h 249"/>
              <a:gd name="T2" fmla="*/ 31 w 2016"/>
              <a:gd name="T3" fmla="*/ 103 h 249"/>
              <a:gd name="T4" fmla="*/ 62 w 2016"/>
              <a:gd name="T5" fmla="*/ 82 h 249"/>
              <a:gd name="T6" fmla="*/ 93 w 2016"/>
              <a:gd name="T7" fmla="*/ 123 h 249"/>
              <a:gd name="T8" fmla="*/ 123 w 2016"/>
              <a:gd name="T9" fmla="*/ 113 h 249"/>
              <a:gd name="T10" fmla="*/ 154 w 2016"/>
              <a:gd name="T11" fmla="*/ 113 h 249"/>
              <a:gd name="T12" fmla="*/ 165 w 2016"/>
              <a:gd name="T13" fmla="*/ 31 h 249"/>
              <a:gd name="T14" fmla="*/ 185 w 2016"/>
              <a:gd name="T15" fmla="*/ 62 h 249"/>
              <a:gd name="T16" fmla="*/ 247 w 2016"/>
              <a:gd name="T17" fmla="*/ 82 h 249"/>
              <a:gd name="T18" fmla="*/ 411 w 2016"/>
              <a:gd name="T19" fmla="*/ 113 h 249"/>
              <a:gd name="T20" fmla="*/ 422 w 2016"/>
              <a:gd name="T21" fmla="*/ 154 h 249"/>
              <a:gd name="T22" fmla="*/ 432 w 2016"/>
              <a:gd name="T23" fmla="*/ 216 h 249"/>
              <a:gd name="T24" fmla="*/ 494 w 2016"/>
              <a:gd name="T25" fmla="*/ 154 h 249"/>
              <a:gd name="T26" fmla="*/ 627 w 2016"/>
              <a:gd name="T27" fmla="*/ 93 h 249"/>
              <a:gd name="T28" fmla="*/ 720 w 2016"/>
              <a:gd name="T29" fmla="*/ 0 h 249"/>
              <a:gd name="T30" fmla="*/ 730 w 2016"/>
              <a:gd name="T31" fmla="*/ 41 h 249"/>
              <a:gd name="T32" fmla="*/ 792 w 2016"/>
              <a:gd name="T33" fmla="*/ 51 h 249"/>
              <a:gd name="T34" fmla="*/ 895 w 2016"/>
              <a:gd name="T35" fmla="*/ 103 h 249"/>
              <a:gd name="T36" fmla="*/ 967 w 2016"/>
              <a:gd name="T37" fmla="*/ 123 h 249"/>
              <a:gd name="T38" fmla="*/ 977 w 2016"/>
              <a:gd name="T39" fmla="*/ 165 h 249"/>
              <a:gd name="T40" fmla="*/ 987 w 2016"/>
              <a:gd name="T41" fmla="*/ 195 h 249"/>
              <a:gd name="T42" fmla="*/ 1018 w 2016"/>
              <a:gd name="T43" fmla="*/ 175 h 249"/>
              <a:gd name="T44" fmla="*/ 1090 w 2016"/>
              <a:gd name="T45" fmla="*/ 123 h 249"/>
              <a:gd name="T46" fmla="*/ 1152 w 2016"/>
              <a:gd name="T47" fmla="*/ 41 h 249"/>
              <a:gd name="T48" fmla="*/ 1162 w 2016"/>
              <a:gd name="T49" fmla="*/ 72 h 249"/>
              <a:gd name="T50" fmla="*/ 1193 w 2016"/>
              <a:gd name="T51" fmla="*/ 82 h 249"/>
              <a:gd name="T52" fmla="*/ 1255 w 2016"/>
              <a:gd name="T53" fmla="*/ 113 h 249"/>
              <a:gd name="T54" fmla="*/ 1378 w 2016"/>
              <a:gd name="T55" fmla="*/ 82 h 249"/>
              <a:gd name="T56" fmla="*/ 1389 w 2016"/>
              <a:gd name="T57" fmla="*/ 41 h 249"/>
              <a:gd name="T58" fmla="*/ 1471 w 2016"/>
              <a:gd name="T59" fmla="*/ 113 h 249"/>
              <a:gd name="T60" fmla="*/ 1615 w 2016"/>
              <a:gd name="T61" fmla="*/ 82 h 249"/>
              <a:gd name="T62" fmla="*/ 1625 w 2016"/>
              <a:gd name="T63" fmla="*/ 31 h 249"/>
              <a:gd name="T64" fmla="*/ 1635 w 2016"/>
              <a:gd name="T65" fmla="*/ 72 h 249"/>
              <a:gd name="T66" fmla="*/ 1666 w 2016"/>
              <a:gd name="T67" fmla="*/ 82 h 249"/>
              <a:gd name="T68" fmla="*/ 1677 w 2016"/>
              <a:gd name="T69" fmla="*/ 123 h 249"/>
              <a:gd name="T70" fmla="*/ 1759 w 2016"/>
              <a:gd name="T71" fmla="*/ 154 h 249"/>
              <a:gd name="T72" fmla="*/ 1769 w 2016"/>
              <a:gd name="T73" fmla="*/ 237 h 249"/>
              <a:gd name="T74" fmla="*/ 1790 w 2016"/>
              <a:gd name="T75" fmla="*/ 175 h 249"/>
              <a:gd name="T76" fmla="*/ 1831 w 2016"/>
              <a:gd name="T77" fmla="*/ 123 h 249"/>
              <a:gd name="T78" fmla="*/ 1975 w 2016"/>
              <a:gd name="T79" fmla="*/ 144 h 249"/>
              <a:gd name="T80" fmla="*/ 2016 w 2016"/>
              <a:gd name="T81" fmla="*/ 123 h 2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16"/>
              <a:gd name="T124" fmla="*/ 0 h 249"/>
              <a:gd name="T125" fmla="*/ 2016 w 2016"/>
              <a:gd name="T126" fmla="*/ 249 h 2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16" h="249">
                <a:moveTo>
                  <a:pt x="0" y="113"/>
                </a:moveTo>
                <a:cubicBezTo>
                  <a:pt x="10" y="110"/>
                  <a:pt x="21" y="108"/>
                  <a:pt x="31" y="103"/>
                </a:cubicBezTo>
                <a:cubicBezTo>
                  <a:pt x="42" y="97"/>
                  <a:pt x="50" y="78"/>
                  <a:pt x="62" y="82"/>
                </a:cubicBezTo>
                <a:cubicBezTo>
                  <a:pt x="78" y="87"/>
                  <a:pt x="83" y="109"/>
                  <a:pt x="93" y="123"/>
                </a:cubicBezTo>
                <a:cubicBezTo>
                  <a:pt x="103" y="120"/>
                  <a:pt x="113" y="109"/>
                  <a:pt x="123" y="113"/>
                </a:cubicBezTo>
                <a:cubicBezTo>
                  <a:pt x="158" y="128"/>
                  <a:pt x="133" y="178"/>
                  <a:pt x="154" y="113"/>
                </a:cubicBezTo>
                <a:cubicBezTo>
                  <a:pt x="158" y="86"/>
                  <a:pt x="151" y="55"/>
                  <a:pt x="165" y="31"/>
                </a:cubicBezTo>
                <a:cubicBezTo>
                  <a:pt x="171" y="20"/>
                  <a:pt x="175" y="56"/>
                  <a:pt x="185" y="62"/>
                </a:cubicBezTo>
                <a:cubicBezTo>
                  <a:pt x="203" y="73"/>
                  <a:pt x="247" y="82"/>
                  <a:pt x="247" y="82"/>
                </a:cubicBezTo>
                <a:cubicBezTo>
                  <a:pt x="289" y="148"/>
                  <a:pt x="327" y="120"/>
                  <a:pt x="411" y="113"/>
                </a:cubicBezTo>
                <a:cubicBezTo>
                  <a:pt x="415" y="127"/>
                  <a:pt x="419" y="140"/>
                  <a:pt x="422" y="154"/>
                </a:cubicBezTo>
                <a:cubicBezTo>
                  <a:pt x="426" y="175"/>
                  <a:pt x="411" y="216"/>
                  <a:pt x="432" y="216"/>
                </a:cubicBezTo>
                <a:cubicBezTo>
                  <a:pt x="461" y="216"/>
                  <a:pt x="473" y="175"/>
                  <a:pt x="494" y="154"/>
                </a:cubicBezTo>
                <a:cubicBezTo>
                  <a:pt x="534" y="114"/>
                  <a:pt x="575" y="106"/>
                  <a:pt x="627" y="93"/>
                </a:cubicBezTo>
                <a:cubicBezTo>
                  <a:pt x="728" y="117"/>
                  <a:pt x="709" y="105"/>
                  <a:pt x="720" y="0"/>
                </a:cubicBezTo>
                <a:cubicBezTo>
                  <a:pt x="723" y="14"/>
                  <a:pt x="719" y="33"/>
                  <a:pt x="730" y="41"/>
                </a:cubicBezTo>
                <a:cubicBezTo>
                  <a:pt x="747" y="53"/>
                  <a:pt x="772" y="46"/>
                  <a:pt x="792" y="51"/>
                </a:cubicBezTo>
                <a:cubicBezTo>
                  <a:pt x="830" y="60"/>
                  <a:pt x="859" y="88"/>
                  <a:pt x="895" y="103"/>
                </a:cubicBezTo>
                <a:cubicBezTo>
                  <a:pt x="914" y="111"/>
                  <a:pt x="949" y="119"/>
                  <a:pt x="967" y="123"/>
                </a:cubicBezTo>
                <a:cubicBezTo>
                  <a:pt x="970" y="137"/>
                  <a:pt x="973" y="151"/>
                  <a:pt x="977" y="165"/>
                </a:cubicBezTo>
                <a:cubicBezTo>
                  <a:pt x="980" y="175"/>
                  <a:pt x="977" y="193"/>
                  <a:pt x="987" y="195"/>
                </a:cubicBezTo>
                <a:cubicBezTo>
                  <a:pt x="999" y="198"/>
                  <a:pt x="1008" y="182"/>
                  <a:pt x="1018" y="175"/>
                </a:cubicBezTo>
                <a:cubicBezTo>
                  <a:pt x="1065" y="104"/>
                  <a:pt x="1035" y="105"/>
                  <a:pt x="1090" y="123"/>
                </a:cubicBezTo>
                <a:cubicBezTo>
                  <a:pt x="1137" y="108"/>
                  <a:pt x="1141" y="87"/>
                  <a:pt x="1152" y="41"/>
                </a:cubicBezTo>
                <a:cubicBezTo>
                  <a:pt x="1155" y="51"/>
                  <a:pt x="1154" y="64"/>
                  <a:pt x="1162" y="72"/>
                </a:cubicBezTo>
                <a:cubicBezTo>
                  <a:pt x="1170" y="80"/>
                  <a:pt x="1183" y="77"/>
                  <a:pt x="1193" y="82"/>
                </a:cubicBezTo>
                <a:cubicBezTo>
                  <a:pt x="1273" y="122"/>
                  <a:pt x="1177" y="88"/>
                  <a:pt x="1255" y="113"/>
                </a:cubicBezTo>
                <a:cubicBezTo>
                  <a:pt x="1295" y="100"/>
                  <a:pt x="1342" y="104"/>
                  <a:pt x="1378" y="82"/>
                </a:cubicBezTo>
                <a:cubicBezTo>
                  <a:pt x="1390" y="75"/>
                  <a:pt x="1385" y="55"/>
                  <a:pt x="1389" y="41"/>
                </a:cubicBezTo>
                <a:cubicBezTo>
                  <a:pt x="1425" y="97"/>
                  <a:pt x="1433" y="57"/>
                  <a:pt x="1471" y="113"/>
                </a:cubicBezTo>
                <a:cubicBezTo>
                  <a:pt x="1497" y="108"/>
                  <a:pt x="1609" y="87"/>
                  <a:pt x="1615" y="82"/>
                </a:cubicBezTo>
                <a:cubicBezTo>
                  <a:pt x="1629" y="72"/>
                  <a:pt x="1622" y="48"/>
                  <a:pt x="1625" y="31"/>
                </a:cubicBezTo>
                <a:cubicBezTo>
                  <a:pt x="1628" y="45"/>
                  <a:pt x="1626" y="61"/>
                  <a:pt x="1635" y="72"/>
                </a:cubicBezTo>
                <a:cubicBezTo>
                  <a:pt x="1642" y="80"/>
                  <a:pt x="1659" y="74"/>
                  <a:pt x="1666" y="82"/>
                </a:cubicBezTo>
                <a:cubicBezTo>
                  <a:pt x="1675" y="93"/>
                  <a:pt x="1673" y="109"/>
                  <a:pt x="1677" y="123"/>
                </a:cubicBezTo>
                <a:cubicBezTo>
                  <a:pt x="1730" y="88"/>
                  <a:pt x="1732" y="101"/>
                  <a:pt x="1759" y="154"/>
                </a:cubicBezTo>
                <a:cubicBezTo>
                  <a:pt x="1762" y="182"/>
                  <a:pt x="1746" y="221"/>
                  <a:pt x="1769" y="237"/>
                </a:cubicBezTo>
                <a:cubicBezTo>
                  <a:pt x="1787" y="249"/>
                  <a:pt x="1783" y="196"/>
                  <a:pt x="1790" y="175"/>
                </a:cubicBezTo>
                <a:cubicBezTo>
                  <a:pt x="1804" y="132"/>
                  <a:pt x="1790" y="151"/>
                  <a:pt x="1831" y="123"/>
                </a:cubicBezTo>
                <a:cubicBezTo>
                  <a:pt x="1910" y="137"/>
                  <a:pt x="1900" y="158"/>
                  <a:pt x="1975" y="144"/>
                </a:cubicBezTo>
                <a:cubicBezTo>
                  <a:pt x="1932" y="80"/>
                  <a:pt x="1971" y="123"/>
                  <a:pt x="2016" y="123"/>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1" name="Text Box 25"/>
          <p:cNvSpPr txBox="1">
            <a:spLocks noChangeArrowheads="1"/>
          </p:cNvSpPr>
          <p:nvPr/>
        </p:nvSpPr>
        <p:spPr bwMode="auto">
          <a:xfrm>
            <a:off x="1631300" y="3352800"/>
            <a:ext cx="1429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latin typeface="+mj-lt"/>
              </a:rPr>
              <a:t>Synchronized</a:t>
            </a:r>
          </a:p>
        </p:txBody>
      </p:sp>
      <p:sp>
        <p:nvSpPr>
          <p:cNvPr id="14352" name="Text Box 26"/>
          <p:cNvSpPr txBox="1">
            <a:spLocks noChangeArrowheads="1"/>
          </p:cNvSpPr>
          <p:nvPr/>
        </p:nvSpPr>
        <p:spPr bwMode="auto">
          <a:xfrm>
            <a:off x="5514552" y="3376743"/>
            <a:ext cx="1875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latin typeface="+mj-lt"/>
              </a:rPr>
              <a:t>Non-synchronized</a:t>
            </a:r>
          </a:p>
        </p:txBody>
      </p:sp>
      <p:sp>
        <p:nvSpPr>
          <p:cNvPr id="29"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30" name="Picture 29"/>
          <p:cNvPicPr>
            <a:picLocks noChangeAspect="1"/>
          </p:cNvPicPr>
          <p:nvPr/>
        </p:nvPicPr>
        <p:blipFill>
          <a:blip r:embed="rId3"/>
          <a:stretch>
            <a:fillRect/>
          </a:stretch>
        </p:blipFill>
        <p:spPr>
          <a:xfrm>
            <a:off x="8534400" y="80034"/>
            <a:ext cx="462367" cy="647589"/>
          </a:xfrm>
          <a:prstGeom prst="rect">
            <a:avLst/>
          </a:prstGeom>
        </p:spPr>
      </p:pic>
      <p:sp>
        <p:nvSpPr>
          <p:cNvPr id="31"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32" name="Slide Number Placeholder 4"/>
          <p:cNvSpPr>
            <a:spLocks noGrp="1"/>
          </p:cNvSpPr>
          <p:nvPr>
            <p:ph type="sldNum" sz="quarter" idx="12"/>
          </p:nvPr>
        </p:nvSpPr>
        <p:spPr>
          <a:xfrm>
            <a:off x="6858000" y="6492875"/>
            <a:ext cx="2133600" cy="365125"/>
          </a:xfrm>
        </p:spPr>
        <p:txBody>
          <a:bodyPr/>
          <a:lstStyle/>
          <a:p>
            <a:r>
              <a:rPr lang="en-US" dirty="0" smtClean="0"/>
              <a:t>5</a:t>
            </a:r>
            <a:endParaRPr lang="en-US" dirty="0"/>
          </a:p>
        </p:txBody>
      </p:sp>
    </p:spTree>
    <p:extLst>
      <p:ext uri="{BB962C8B-B14F-4D97-AF65-F5344CB8AC3E}">
        <p14:creationId xmlns:p14="http://schemas.microsoft.com/office/powerpoint/2010/main" val="3444638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65787" y="372377"/>
            <a:ext cx="8696325"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dirty="0">
                <a:latin typeface="+mj-lt"/>
              </a:rPr>
              <a:t/>
            </a:r>
            <a:br>
              <a:rPr lang="en-US" altLang="en-US" sz="2000" dirty="0">
                <a:latin typeface="+mj-lt"/>
              </a:rPr>
            </a:br>
            <a:endParaRPr lang="en-US" altLang="en-US" sz="2000" dirty="0">
              <a:latin typeface="+mj-lt"/>
            </a:endParaRPr>
          </a:p>
          <a:p>
            <a:pPr eaLnBrk="1" hangingPunct="1"/>
            <a:endParaRPr lang="en-US" altLang="en-US" sz="2000" b="1" dirty="0">
              <a:latin typeface="+mj-lt"/>
            </a:endParaRPr>
          </a:p>
          <a:p>
            <a:pPr eaLnBrk="1" hangingPunct="1"/>
            <a:r>
              <a:rPr lang="en-US" altLang="en-US" sz="2000" dirty="0">
                <a:latin typeface="+mj-lt"/>
              </a:rPr>
              <a:t>Fluctuation analysis goes back to the beginning of the century</a:t>
            </a:r>
          </a:p>
          <a:p>
            <a:pPr eaLnBrk="1" hangingPunct="1">
              <a:lnSpc>
                <a:spcPct val="150000"/>
              </a:lnSpc>
              <a:buFontTx/>
              <a:buChar char="•"/>
            </a:pPr>
            <a:r>
              <a:rPr lang="en-US" altLang="en-US" sz="2000" dirty="0" smtClean="0">
                <a:latin typeface="+mj-lt"/>
              </a:rPr>
              <a:t>Noise </a:t>
            </a:r>
            <a:r>
              <a:rPr lang="en-US" altLang="en-US" sz="2000" dirty="0">
                <a:latin typeface="+mj-lt"/>
              </a:rPr>
              <a:t>in resistors (Johnson, </a:t>
            </a:r>
            <a:r>
              <a:rPr lang="en-US" altLang="en-US" sz="2000" dirty="0" err="1">
                <a:latin typeface="+mj-lt"/>
              </a:rPr>
              <a:t>Nyquist</a:t>
            </a:r>
            <a:r>
              <a:rPr lang="en-US" altLang="en-US" sz="2000" dirty="0">
                <a:latin typeface="+mj-lt"/>
              </a:rPr>
              <a:t>), white noise</a:t>
            </a:r>
          </a:p>
          <a:p>
            <a:pPr eaLnBrk="1" hangingPunct="1">
              <a:lnSpc>
                <a:spcPct val="150000"/>
              </a:lnSpc>
              <a:buFontTx/>
              <a:buChar char="•"/>
            </a:pPr>
            <a:r>
              <a:rPr lang="en-US" altLang="en-US" sz="2000" dirty="0">
                <a:latin typeface="+mj-lt"/>
              </a:rPr>
              <a:t>Noise in telephone-telegraph lines.  Mathematics of the noise.  Spectral </a:t>
            </a:r>
            <a:r>
              <a:rPr lang="en-US" altLang="en-US" sz="2000" dirty="0" smtClean="0">
                <a:latin typeface="+mj-lt"/>
              </a:rPr>
              <a:t>analysis</a:t>
            </a:r>
          </a:p>
          <a:p>
            <a:pPr eaLnBrk="1" hangingPunct="1">
              <a:lnSpc>
                <a:spcPct val="150000"/>
              </a:lnSpc>
              <a:buFontTx/>
              <a:buChar char="•"/>
            </a:pPr>
            <a:r>
              <a:rPr lang="en-US" altLang="en-US" sz="2000" dirty="0" smtClean="0">
                <a:latin typeface="+mj-lt"/>
              </a:rPr>
              <a:t>I/f noise</a:t>
            </a:r>
          </a:p>
          <a:p>
            <a:pPr eaLnBrk="1" hangingPunct="1">
              <a:lnSpc>
                <a:spcPct val="150000"/>
              </a:lnSpc>
              <a:buFontTx/>
              <a:buChar char="•"/>
            </a:pPr>
            <a:r>
              <a:rPr lang="en-US" altLang="en-US" sz="2000" dirty="0" smtClean="0">
                <a:latin typeface="+mj-lt"/>
              </a:rPr>
              <a:t>Noise </a:t>
            </a:r>
            <a:r>
              <a:rPr lang="en-US" altLang="en-US" sz="2000" dirty="0">
                <a:latin typeface="+mj-lt"/>
              </a:rPr>
              <a:t>in lasers (1960)</a:t>
            </a:r>
          </a:p>
          <a:p>
            <a:pPr eaLnBrk="1" hangingPunct="1">
              <a:lnSpc>
                <a:spcPct val="150000"/>
              </a:lnSpc>
              <a:buFontTx/>
              <a:buChar char="•"/>
            </a:pPr>
            <a:r>
              <a:rPr lang="en-US" altLang="en-US" sz="2000" dirty="0">
                <a:latin typeface="+mj-lt"/>
              </a:rPr>
              <a:t>Dynamic light scattering</a:t>
            </a:r>
          </a:p>
          <a:p>
            <a:pPr eaLnBrk="1" hangingPunct="1">
              <a:lnSpc>
                <a:spcPct val="150000"/>
              </a:lnSpc>
              <a:buFontTx/>
              <a:buChar char="•"/>
            </a:pPr>
            <a:r>
              <a:rPr lang="en-US" altLang="en-US" sz="2000" dirty="0">
                <a:latin typeface="+mj-lt"/>
              </a:rPr>
              <a:t>Noise in chemical reactions (</a:t>
            </a:r>
            <a:r>
              <a:rPr lang="en-US" altLang="en-US" sz="2000" dirty="0" smtClean="0">
                <a:latin typeface="+mj-lt"/>
              </a:rPr>
              <a:t>Eigen, 1970)</a:t>
            </a:r>
          </a:p>
          <a:p>
            <a:pPr eaLnBrk="1" hangingPunct="1">
              <a:lnSpc>
                <a:spcPct val="150000"/>
              </a:lnSpc>
            </a:pPr>
            <a:endParaRPr lang="en-US" altLang="en-US" sz="800" dirty="0">
              <a:latin typeface="+mj-lt"/>
            </a:endParaRPr>
          </a:p>
          <a:p>
            <a:pPr eaLnBrk="1" hangingPunct="1">
              <a:lnSpc>
                <a:spcPct val="150000"/>
              </a:lnSpc>
              <a:buFontTx/>
              <a:buChar char="•"/>
            </a:pPr>
            <a:r>
              <a:rPr lang="en-US" altLang="en-US" sz="2000" b="1" dirty="0">
                <a:solidFill>
                  <a:srgbClr val="FF0000"/>
                </a:solidFill>
                <a:latin typeface="+mj-lt"/>
              </a:rPr>
              <a:t>FCS </a:t>
            </a:r>
            <a:r>
              <a:rPr lang="en-US" altLang="en-US" sz="2000" b="1" dirty="0" smtClean="0">
                <a:solidFill>
                  <a:srgbClr val="FF0000"/>
                </a:solidFill>
                <a:latin typeface="+mj-lt"/>
              </a:rPr>
              <a:t>(Fluorescence Correlation Spectroscopy) (Elson</a:t>
            </a:r>
            <a:r>
              <a:rPr lang="en-US" altLang="en-US" sz="2000" b="1" dirty="0">
                <a:solidFill>
                  <a:srgbClr val="FF0000"/>
                </a:solidFill>
                <a:latin typeface="+mj-lt"/>
              </a:rPr>
              <a:t>, </a:t>
            </a:r>
            <a:r>
              <a:rPr lang="en-US" altLang="en-US" sz="2000" b="1" dirty="0" err="1">
                <a:solidFill>
                  <a:srgbClr val="FF0000"/>
                </a:solidFill>
                <a:latin typeface="+mj-lt"/>
              </a:rPr>
              <a:t>Magde</a:t>
            </a:r>
            <a:r>
              <a:rPr lang="en-US" altLang="en-US" sz="2000" b="1" dirty="0">
                <a:solidFill>
                  <a:srgbClr val="FF0000"/>
                </a:solidFill>
                <a:latin typeface="+mj-lt"/>
              </a:rPr>
              <a:t>, </a:t>
            </a:r>
            <a:r>
              <a:rPr lang="en-US" altLang="en-US" sz="2000" b="1" dirty="0" smtClean="0">
                <a:solidFill>
                  <a:srgbClr val="FF0000"/>
                </a:solidFill>
                <a:latin typeface="+mj-lt"/>
              </a:rPr>
              <a:t>Webb, 1972)</a:t>
            </a:r>
            <a:endParaRPr lang="en-US" altLang="en-US" sz="2000" b="1" dirty="0">
              <a:solidFill>
                <a:srgbClr val="FF0000"/>
              </a:solidFill>
              <a:latin typeface="+mj-lt"/>
            </a:endParaRPr>
          </a:p>
          <a:p>
            <a:pPr eaLnBrk="1" hangingPunct="1">
              <a:lnSpc>
                <a:spcPct val="150000"/>
              </a:lnSpc>
              <a:buFontTx/>
              <a:buChar char="•"/>
            </a:pPr>
            <a:r>
              <a:rPr lang="en-US" altLang="en-US" sz="2000" b="1" dirty="0">
                <a:solidFill>
                  <a:srgbClr val="FF0000"/>
                </a:solidFill>
                <a:latin typeface="+mj-lt"/>
              </a:rPr>
              <a:t>FCS in cells, 2-photon FCS (</a:t>
            </a:r>
            <a:r>
              <a:rPr lang="en-US" altLang="en-US" sz="2000" b="1" dirty="0" err="1">
                <a:solidFill>
                  <a:srgbClr val="FF0000"/>
                </a:solidFill>
                <a:latin typeface="+mj-lt"/>
              </a:rPr>
              <a:t>Berland</a:t>
            </a:r>
            <a:r>
              <a:rPr lang="en-US" altLang="en-US" sz="2000" b="1" dirty="0">
                <a:solidFill>
                  <a:srgbClr val="FF0000"/>
                </a:solidFill>
                <a:latin typeface="+mj-lt"/>
              </a:rPr>
              <a:t> et al, 1994)</a:t>
            </a:r>
          </a:p>
          <a:p>
            <a:pPr eaLnBrk="1" hangingPunct="1">
              <a:lnSpc>
                <a:spcPct val="150000"/>
              </a:lnSpc>
              <a:buFontTx/>
              <a:buChar char="•"/>
            </a:pPr>
            <a:r>
              <a:rPr lang="en-US" altLang="en-US" sz="2000" b="1" dirty="0">
                <a:solidFill>
                  <a:srgbClr val="FF0000"/>
                </a:solidFill>
                <a:latin typeface="+mj-lt"/>
              </a:rPr>
              <a:t>First commercial instrument </a:t>
            </a:r>
            <a:r>
              <a:rPr lang="en-US" altLang="en-US" sz="2000" b="1" dirty="0" smtClean="0">
                <a:solidFill>
                  <a:srgbClr val="FF0000"/>
                </a:solidFill>
                <a:latin typeface="+mj-lt"/>
              </a:rPr>
              <a:t>(1998</a:t>
            </a:r>
            <a:r>
              <a:rPr lang="en-US" altLang="en-US" sz="2000" b="1" dirty="0">
                <a:solidFill>
                  <a:srgbClr val="FF0000"/>
                </a:solidFill>
                <a:latin typeface="+mj-lt"/>
              </a:rPr>
              <a:t>)</a:t>
            </a:r>
          </a:p>
        </p:txBody>
      </p:sp>
      <p:sp>
        <p:nvSpPr>
          <p:cNvPr id="6" name="Rectangle 5"/>
          <p:cNvSpPr/>
          <p:nvPr/>
        </p:nvSpPr>
        <p:spPr>
          <a:xfrm>
            <a:off x="1376316" y="162334"/>
            <a:ext cx="6480170" cy="892552"/>
          </a:xfrm>
          <a:prstGeom prst="rect">
            <a:avLst/>
          </a:prstGeom>
        </p:spPr>
        <p:txBody>
          <a:bodyPr wrap="square">
            <a:spAutoFit/>
          </a:bodyPr>
          <a:lstStyle/>
          <a:p>
            <a:pPr algn="ctr"/>
            <a:r>
              <a:rPr lang="en-US" sz="3200" dirty="0" smtClean="0"/>
              <a:t>Fluctuation </a:t>
            </a:r>
            <a:r>
              <a:rPr lang="en-US" sz="3200" dirty="0"/>
              <a:t>Correlation </a:t>
            </a:r>
            <a:r>
              <a:rPr lang="en-US" sz="3200" dirty="0" smtClean="0"/>
              <a:t>Spectroscopy </a:t>
            </a:r>
            <a:r>
              <a:rPr lang="it-IT" sz="2000" dirty="0" smtClean="0"/>
              <a:t>(one minute history)</a:t>
            </a:r>
            <a:endParaRPr lang="en-US" sz="2000" dirty="0"/>
          </a:p>
        </p:txBody>
      </p:sp>
      <p:sp>
        <p:nvSpPr>
          <p:cNvPr id="9"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10" name="Picture 9"/>
          <p:cNvPicPr>
            <a:picLocks noChangeAspect="1"/>
          </p:cNvPicPr>
          <p:nvPr/>
        </p:nvPicPr>
        <p:blipFill>
          <a:blip r:embed="rId3"/>
          <a:stretch>
            <a:fillRect/>
          </a:stretch>
        </p:blipFill>
        <p:spPr>
          <a:xfrm>
            <a:off x="8534400" y="80034"/>
            <a:ext cx="462367" cy="647589"/>
          </a:xfrm>
          <a:prstGeom prst="rect">
            <a:avLst/>
          </a:prstGeom>
        </p:spPr>
      </p:pic>
      <p:sp>
        <p:nvSpPr>
          <p:cNvPr id="7"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1" name="Slide Number Placeholder 4"/>
          <p:cNvSpPr>
            <a:spLocks noGrp="1"/>
          </p:cNvSpPr>
          <p:nvPr>
            <p:ph type="sldNum" sz="quarter" idx="12"/>
          </p:nvPr>
        </p:nvSpPr>
        <p:spPr>
          <a:xfrm>
            <a:off x="6858000" y="6492875"/>
            <a:ext cx="2133600" cy="365125"/>
          </a:xfrm>
        </p:spPr>
        <p:txBody>
          <a:bodyPr/>
          <a:lstStyle/>
          <a:p>
            <a:r>
              <a:rPr lang="en-US" dirty="0" smtClean="0"/>
              <a:t>5</a:t>
            </a:r>
            <a:endParaRPr lang="en-US" dirty="0"/>
          </a:p>
        </p:txBody>
      </p:sp>
    </p:spTree>
    <p:extLst>
      <p:ext uri="{BB962C8B-B14F-4D97-AF65-F5344CB8AC3E}">
        <p14:creationId xmlns:p14="http://schemas.microsoft.com/office/powerpoint/2010/main" val="988806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4925" y="214313"/>
            <a:ext cx="8651875" cy="1569660"/>
          </a:xfrm>
          <a:prstGeom prst="rect">
            <a:avLst/>
          </a:prstGeom>
          <a:noFill/>
          <a:ln w="9525">
            <a:noFill/>
            <a:miter lim="800000"/>
            <a:headEnd/>
            <a:tailEnd/>
          </a:ln>
        </p:spPr>
        <p:txBody>
          <a:bodyPr wrap="square">
            <a:spAutoFit/>
          </a:bodyPr>
          <a:lstStyle/>
          <a:p>
            <a:pPr algn="ctr" eaLnBrk="0" hangingPunct="0">
              <a:defRPr/>
            </a:pPr>
            <a:r>
              <a:rPr lang="en-US" sz="3800" dirty="0">
                <a:latin typeface="+mj-lt"/>
              </a:rPr>
              <a:t>First Application of Correlation Spectroscopy</a:t>
            </a:r>
          </a:p>
          <a:p>
            <a:pPr algn="ctr" eaLnBrk="0" hangingPunct="0">
              <a:defRPr/>
            </a:pPr>
            <a:r>
              <a:rPr lang="en-US" sz="2000" dirty="0">
                <a:latin typeface="+mj-lt"/>
              </a:rPr>
              <a:t>(Svedberg </a:t>
            </a:r>
            <a:r>
              <a:rPr lang="en-US" sz="2000" dirty="0" smtClean="0">
                <a:latin typeface="+mj-lt"/>
              </a:rPr>
              <a:t>et al., </a:t>
            </a:r>
            <a:r>
              <a:rPr lang="en-US" sz="2000" dirty="0">
                <a:latin typeface="+mj-lt"/>
              </a:rPr>
              <a:t>1911) </a:t>
            </a:r>
            <a:r>
              <a:rPr lang="en-US" sz="2000" i="1" dirty="0">
                <a:latin typeface="+mj-lt"/>
              </a:rPr>
              <a:t>Occupancy Fluctuation</a:t>
            </a:r>
            <a:endParaRPr lang="en-US" sz="2000" dirty="0">
              <a:latin typeface="+mj-lt"/>
            </a:endParaRPr>
          </a:p>
        </p:txBody>
      </p:sp>
      <p:sp>
        <p:nvSpPr>
          <p:cNvPr id="6" name="Text Box 4"/>
          <p:cNvSpPr txBox="1">
            <a:spLocks noChangeArrowheads="1"/>
          </p:cNvSpPr>
          <p:nvPr/>
        </p:nvSpPr>
        <p:spPr bwMode="auto">
          <a:xfrm>
            <a:off x="766763" y="2268538"/>
            <a:ext cx="7550150" cy="283845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a:t>120002001324123102111131125111023313332211122422122612214</a:t>
            </a:r>
          </a:p>
          <a:p>
            <a:r>
              <a:rPr lang="en-US" altLang="en-US"/>
              <a:t>2345241141311423100100421123123201111000111_2110013200000</a:t>
            </a:r>
          </a:p>
          <a:p>
            <a:r>
              <a:rPr lang="en-US" altLang="en-US"/>
              <a:t>10011000100023221002110000201001_333122000231221024011102_</a:t>
            </a:r>
          </a:p>
          <a:p>
            <a:r>
              <a:rPr lang="en-US" altLang="en-US"/>
              <a:t>1222112231000110331110210110010103011312121010121111211_10</a:t>
            </a:r>
          </a:p>
          <a:p>
            <a:r>
              <a:rPr lang="en-US" altLang="en-US"/>
              <a:t>003221012302012121321110110023312242110001203010100221734</a:t>
            </a:r>
          </a:p>
          <a:p>
            <a:r>
              <a:rPr lang="en-US" altLang="en-US"/>
              <a:t>410101002112211444421211440132123314313011222123310121111</a:t>
            </a:r>
          </a:p>
          <a:p>
            <a:r>
              <a:rPr lang="en-US" altLang="en-US"/>
              <a:t>222412231113322132110000410432012120011322231200_253212033</a:t>
            </a:r>
          </a:p>
          <a:p>
            <a:r>
              <a:rPr lang="en-US" altLang="en-US"/>
              <a:t>233111100210022013011321113120010131432211221122323442230</a:t>
            </a:r>
          </a:p>
          <a:p>
            <a:r>
              <a:rPr lang="en-US" altLang="en-US"/>
              <a:t>321421532200202142123232043112312003314223452134110412322</a:t>
            </a:r>
          </a:p>
          <a:p>
            <a:r>
              <a:rPr lang="en-US" altLang="en-US"/>
              <a:t>220221</a:t>
            </a:r>
            <a:endParaRPr lang="en-US" altLang="en-US" sz="2400"/>
          </a:p>
        </p:txBody>
      </p:sp>
      <p:sp>
        <p:nvSpPr>
          <p:cNvPr id="7" name="Text Box 5"/>
          <p:cNvSpPr txBox="1">
            <a:spLocks noChangeArrowheads="1"/>
          </p:cNvSpPr>
          <p:nvPr/>
        </p:nvSpPr>
        <p:spPr bwMode="auto">
          <a:xfrm>
            <a:off x="666750" y="1830388"/>
            <a:ext cx="4481513" cy="400050"/>
          </a:xfrm>
          <a:prstGeom prst="rect">
            <a:avLst/>
          </a:prstGeom>
          <a:noFill/>
          <a:ln w="9525">
            <a:noFill/>
            <a:miter lim="800000"/>
            <a:headEnd/>
            <a:tailEnd/>
          </a:ln>
        </p:spPr>
        <p:txBody>
          <a:bodyPr wrap="none">
            <a:spAutoFit/>
          </a:bodyPr>
          <a:lstStyle/>
          <a:p>
            <a:pPr eaLnBrk="0" hangingPunct="0">
              <a:defRPr/>
            </a:pPr>
            <a:r>
              <a:rPr lang="en-US" b="1" dirty="0">
                <a:latin typeface="+mj-lt"/>
              </a:rPr>
              <a:t>Experimental data on colloidal gold particles:</a:t>
            </a:r>
            <a:endParaRPr lang="en-US" sz="2000" dirty="0">
              <a:latin typeface="+mj-lt"/>
            </a:endParaRPr>
          </a:p>
        </p:txBody>
      </p:sp>
      <p:sp>
        <p:nvSpPr>
          <p:cNvPr id="5" name="Text Box 3"/>
          <p:cNvSpPr txBox="1">
            <a:spLocks noChangeArrowheads="1"/>
          </p:cNvSpPr>
          <p:nvPr/>
        </p:nvSpPr>
        <p:spPr bwMode="auto">
          <a:xfrm>
            <a:off x="932392" y="5503863"/>
            <a:ext cx="7367588" cy="738187"/>
          </a:xfrm>
          <a:prstGeom prst="rect">
            <a:avLst/>
          </a:prstGeom>
          <a:noFill/>
          <a:ln w="9525">
            <a:noFill/>
            <a:miter lim="800000"/>
            <a:headEnd/>
            <a:tailEnd/>
          </a:ln>
        </p:spPr>
        <p:txBody>
          <a:bodyPr wrap="none">
            <a:spAutoFit/>
          </a:bodyPr>
          <a:lstStyle/>
          <a:p>
            <a:pPr eaLnBrk="0" hangingPunct="0">
              <a:defRPr/>
            </a:pPr>
            <a:r>
              <a:rPr lang="en-US" dirty="0">
                <a:latin typeface="+mj-lt"/>
              </a:rPr>
              <a:t>Data collected by counting (by visual inspection) the number of gold particles</a:t>
            </a:r>
          </a:p>
          <a:p>
            <a:pPr eaLnBrk="0" hangingPunct="0">
              <a:defRPr/>
            </a:pPr>
            <a:r>
              <a:rPr lang="en-US" dirty="0">
                <a:latin typeface="+mj-lt"/>
              </a:rPr>
              <a:t> in the observation volume as a function of time using a “ultra microscope”</a:t>
            </a:r>
            <a:endParaRPr lang="en-US" sz="2400" dirty="0">
              <a:latin typeface="+mj-lt"/>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133600"/>
            <a:ext cx="7607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7"/>
          <p:cNvGrpSpPr>
            <a:grpSpLocks/>
          </p:cNvGrpSpPr>
          <p:nvPr/>
        </p:nvGrpSpPr>
        <p:grpSpPr bwMode="auto">
          <a:xfrm>
            <a:off x="2540000" y="2146300"/>
            <a:ext cx="3687763" cy="3344863"/>
            <a:chOff x="2540381" y="2145556"/>
            <a:chExt cx="3687803" cy="3345963"/>
          </a:xfrm>
        </p:grpSpPr>
        <p:pic>
          <p:nvPicPr>
            <p:cNvPr id="92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381" y="2145556"/>
              <a:ext cx="3687803" cy="334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862783" y="2264658"/>
              <a:ext cx="2124098" cy="431942"/>
            </a:xfrm>
            <a:prstGeom prst="rect">
              <a:avLst/>
            </a:prstGeom>
            <a:noFill/>
          </p:spPr>
          <p:txBody>
            <a:bodyPr wrap="none">
              <a:spAutoFit/>
            </a:bodyPr>
            <a:lstStyle/>
            <a:p>
              <a:pPr>
                <a:defRPr/>
              </a:pPr>
              <a:r>
                <a:rPr lang="it-IT" sz="2200" dirty="0" err="1">
                  <a:latin typeface="+mj-lt"/>
                </a:rPr>
                <a:t>Poisson</a:t>
              </a:r>
              <a:r>
                <a:rPr lang="it-IT" sz="2200" dirty="0">
                  <a:latin typeface="+mj-lt"/>
                </a:rPr>
                <a:t> </a:t>
              </a:r>
              <a:r>
                <a:rPr lang="it-IT" sz="2200" dirty="0" err="1">
                  <a:latin typeface="+mj-lt"/>
                </a:rPr>
                <a:t>behavior</a:t>
              </a:r>
              <a:endParaRPr lang="en-US" sz="2200" dirty="0">
                <a:latin typeface="+mj-lt"/>
              </a:endParaRPr>
            </a:p>
          </p:txBody>
        </p:sp>
      </p:grpSp>
      <p:sp>
        <p:nvSpPr>
          <p:cNvPr id="12"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13" name="Picture 12"/>
          <p:cNvPicPr>
            <a:picLocks noChangeAspect="1"/>
          </p:cNvPicPr>
          <p:nvPr/>
        </p:nvPicPr>
        <p:blipFill>
          <a:blip r:embed="rId5"/>
          <a:stretch>
            <a:fillRect/>
          </a:stretch>
        </p:blipFill>
        <p:spPr>
          <a:xfrm>
            <a:off x="8534400" y="80034"/>
            <a:ext cx="462367" cy="647589"/>
          </a:xfrm>
          <a:prstGeom prst="rect">
            <a:avLst/>
          </a:prstGeom>
        </p:spPr>
      </p:pic>
      <p:sp>
        <p:nvSpPr>
          <p:cNvPr id="15"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6" name="Slide Number Placeholder 4"/>
          <p:cNvSpPr>
            <a:spLocks noGrp="1"/>
          </p:cNvSpPr>
          <p:nvPr>
            <p:ph type="sldNum" sz="quarter" idx="12"/>
          </p:nvPr>
        </p:nvSpPr>
        <p:spPr>
          <a:xfrm>
            <a:off x="6858000" y="6492875"/>
            <a:ext cx="2133600" cy="365125"/>
          </a:xfrm>
        </p:spPr>
        <p:txBody>
          <a:bodyPr/>
          <a:lstStyle/>
          <a:p>
            <a:r>
              <a:rPr lang="en-US" dirty="0" smtClean="0"/>
              <a:t>5</a:t>
            </a:r>
            <a:endParaRPr lang="en-US" dirty="0"/>
          </a:p>
        </p:txBody>
      </p:sp>
    </p:spTree>
    <p:extLst>
      <p:ext uri="{BB962C8B-B14F-4D97-AF65-F5344CB8AC3E}">
        <p14:creationId xmlns:p14="http://schemas.microsoft.com/office/powerpoint/2010/main" val="2589834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6"/>
                                        </p:tgtEl>
                                        <p:attrNameLst>
                                          <p:attrName>style.opacity</p:attrName>
                                        </p:attrNameLst>
                                      </p:cBhvr>
                                      <p:to>
                                        <p:strVal val="0.15"/>
                                      </p:to>
                                    </p:set>
                                    <p:animEffect filter="image" prLst="opacity: 0.15">
                                      <p:cBhvr rctx="IE">
                                        <p:cTn id="7" dur="indefinite"/>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mph" presetSubtype="0" nodeType="clickEffect">
                                  <p:stCondLst>
                                    <p:cond delay="0"/>
                                  </p:stCondLst>
                                  <p:childTnLst>
                                    <p:set>
                                      <p:cBhvr rctx="PPT">
                                        <p:cTn id="13" dur="indefinite"/>
                                        <p:tgtEl>
                                          <p:spTgt spid="14"/>
                                        </p:tgtEl>
                                        <p:attrNameLst>
                                          <p:attrName>style.opacity</p:attrName>
                                        </p:attrNameLst>
                                      </p:cBhvr>
                                      <p:to>
                                        <p:strVal val="0.15"/>
                                      </p:to>
                                    </p:set>
                                    <p:animEffect filter="image" prLst="opacity: 0.15">
                                      <p:cBhvr rctx="IE">
                                        <p:cTn id="14" dur="indefinite"/>
                                        <p:tgtEl>
                                          <p:spTgt spid="14"/>
                                        </p:tgtEl>
                                      </p:cBhvr>
                                    </p:animEffec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 y="115888"/>
            <a:ext cx="9144000" cy="1143000"/>
          </a:xfrm>
        </p:spPr>
        <p:txBody>
          <a:bodyPr>
            <a:normAutofit/>
          </a:bodyPr>
          <a:lstStyle/>
          <a:p>
            <a:r>
              <a:rPr lang="it-IT" altLang="en-US" sz="4000" dirty="0" smtClean="0"/>
              <a:t>The concept of “number” fluctuation</a:t>
            </a:r>
            <a:endParaRPr lang="en-US" altLang="en-US" sz="4000" dirty="0" smtClean="0"/>
          </a:p>
        </p:txBody>
      </p:sp>
      <p:sp>
        <p:nvSpPr>
          <p:cNvPr id="4" name="Text Box 5"/>
          <p:cNvSpPr txBox="1">
            <a:spLocks noChangeArrowheads="1"/>
          </p:cNvSpPr>
          <p:nvPr/>
        </p:nvSpPr>
        <p:spPr bwMode="auto">
          <a:xfrm>
            <a:off x="1073150" y="2819400"/>
            <a:ext cx="7385050" cy="2800767"/>
          </a:xfrm>
          <a:prstGeom prst="rect">
            <a:avLst/>
          </a:prstGeom>
          <a:noFill/>
          <a:ln w="9525">
            <a:noFill/>
            <a:miter lim="800000"/>
            <a:headEnd/>
            <a:tailEnd/>
          </a:ln>
        </p:spPr>
        <p:txBody>
          <a:bodyPr wrap="square">
            <a:spAutoFit/>
          </a:bodyPr>
          <a:lstStyle/>
          <a:p>
            <a:pPr>
              <a:buFont typeface="Arial" pitchFamily="34" charset="0"/>
              <a:buChar char="•"/>
              <a:defRPr/>
            </a:pPr>
            <a:r>
              <a:rPr lang="en-US" sz="2200" dirty="0">
                <a:latin typeface="+mj-lt"/>
              </a:rPr>
              <a:t>  In any open volume, the number of molecules fluctuates according to a Poisson statistics (if the particles are not-interacting)</a:t>
            </a:r>
          </a:p>
          <a:p>
            <a:pPr>
              <a:buFont typeface="Arial" pitchFamily="34" charset="0"/>
              <a:buChar char="•"/>
              <a:defRPr/>
            </a:pPr>
            <a:r>
              <a:rPr lang="en-US" sz="2200" dirty="0">
                <a:latin typeface="+mj-lt"/>
              </a:rPr>
              <a:t>  The average number depends on the concentration of the particles and the size of the volume</a:t>
            </a:r>
          </a:p>
          <a:p>
            <a:pPr>
              <a:buFont typeface="Arial" pitchFamily="34" charset="0"/>
              <a:buChar char="•"/>
              <a:defRPr/>
            </a:pPr>
            <a:r>
              <a:rPr lang="en-US" sz="2200" dirty="0">
                <a:latin typeface="+mj-lt"/>
              </a:rPr>
              <a:t>  The variance is equal to the </a:t>
            </a:r>
            <a:r>
              <a:rPr lang="en-US" sz="2200" dirty="0" smtClean="0">
                <a:latin typeface="+mj-lt"/>
              </a:rPr>
              <a:t>average number </a:t>
            </a:r>
            <a:r>
              <a:rPr lang="en-US" sz="2200" dirty="0">
                <a:latin typeface="+mj-lt"/>
              </a:rPr>
              <a:t>of particles in the volume</a:t>
            </a:r>
          </a:p>
          <a:p>
            <a:pPr>
              <a:defRPr/>
            </a:pPr>
            <a:endParaRPr lang="en-US" sz="2200" dirty="0">
              <a:latin typeface="+mj-lt"/>
            </a:endParaRPr>
          </a:p>
        </p:txBody>
      </p:sp>
      <p:sp>
        <p:nvSpPr>
          <p:cNvPr id="10244" name="Oval 6"/>
          <p:cNvSpPr>
            <a:spLocks noChangeArrowheads="1"/>
          </p:cNvSpPr>
          <p:nvPr/>
        </p:nvSpPr>
        <p:spPr bwMode="auto">
          <a:xfrm>
            <a:off x="1266825" y="1473200"/>
            <a:ext cx="963613" cy="995362"/>
          </a:xfrm>
          <a:prstGeom prst="ellipse">
            <a:avLst/>
          </a:prstGeom>
          <a:noFill/>
          <a:ln w="9525">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45" name="Oval 7"/>
          <p:cNvSpPr>
            <a:spLocks noChangeArrowheads="1"/>
          </p:cNvSpPr>
          <p:nvPr/>
        </p:nvSpPr>
        <p:spPr bwMode="auto">
          <a:xfrm>
            <a:off x="1739900" y="174942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46" name="Oval 8"/>
          <p:cNvSpPr>
            <a:spLocks noChangeArrowheads="1"/>
          </p:cNvSpPr>
          <p:nvPr/>
        </p:nvSpPr>
        <p:spPr bwMode="auto">
          <a:xfrm>
            <a:off x="1955800" y="196532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47" name="Oval 9"/>
          <p:cNvSpPr>
            <a:spLocks noChangeArrowheads="1"/>
          </p:cNvSpPr>
          <p:nvPr/>
        </p:nvSpPr>
        <p:spPr bwMode="auto">
          <a:xfrm>
            <a:off x="1600200" y="2116137"/>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48" name="Oval 10"/>
          <p:cNvSpPr>
            <a:spLocks noChangeArrowheads="1"/>
          </p:cNvSpPr>
          <p:nvPr/>
        </p:nvSpPr>
        <p:spPr bwMode="auto">
          <a:xfrm>
            <a:off x="2578100" y="1466850"/>
            <a:ext cx="963613" cy="995362"/>
          </a:xfrm>
          <a:prstGeom prst="ellipse">
            <a:avLst/>
          </a:prstGeom>
          <a:noFill/>
          <a:ln w="9525">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49" name="Oval 11"/>
          <p:cNvSpPr>
            <a:spLocks noChangeArrowheads="1"/>
          </p:cNvSpPr>
          <p:nvPr/>
        </p:nvSpPr>
        <p:spPr bwMode="auto">
          <a:xfrm>
            <a:off x="3182938" y="159702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0" name="Oval 12"/>
          <p:cNvSpPr>
            <a:spLocks noChangeArrowheads="1"/>
          </p:cNvSpPr>
          <p:nvPr/>
        </p:nvSpPr>
        <p:spPr bwMode="auto">
          <a:xfrm>
            <a:off x="3219450" y="1911350"/>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1" name="Oval 13"/>
          <p:cNvSpPr>
            <a:spLocks noChangeArrowheads="1"/>
          </p:cNvSpPr>
          <p:nvPr/>
        </p:nvSpPr>
        <p:spPr bwMode="auto">
          <a:xfrm>
            <a:off x="2863850" y="2062162"/>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2" name="Oval 14"/>
          <p:cNvSpPr>
            <a:spLocks noChangeArrowheads="1"/>
          </p:cNvSpPr>
          <p:nvPr/>
        </p:nvSpPr>
        <p:spPr bwMode="auto">
          <a:xfrm>
            <a:off x="3857625" y="1476375"/>
            <a:ext cx="963613" cy="995362"/>
          </a:xfrm>
          <a:prstGeom prst="ellipse">
            <a:avLst/>
          </a:prstGeom>
          <a:noFill/>
          <a:ln w="9525">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3" name="Oval 15"/>
          <p:cNvSpPr>
            <a:spLocks noChangeArrowheads="1"/>
          </p:cNvSpPr>
          <p:nvPr/>
        </p:nvSpPr>
        <p:spPr bwMode="auto">
          <a:xfrm>
            <a:off x="4298950" y="1689100"/>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4" name="Oval 18"/>
          <p:cNvSpPr>
            <a:spLocks noChangeArrowheads="1"/>
          </p:cNvSpPr>
          <p:nvPr/>
        </p:nvSpPr>
        <p:spPr bwMode="auto">
          <a:xfrm>
            <a:off x="5105400" y="1485900"/>
            <a:ext cx="963613" cy="995362"/>
          </a:xfrm>
          <a:prstGeom prst="ellipse">
            <a:avLst/>
          </a:prstGeom>
          <a:noFill/>
          <a:ln w="9525">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5" name="Oval 19"/>
          <p:cNvSpPr>
            <a:spLocks noChangeArrowheads="1"/>
          </p:cNvSpPr>
          <p:nvPr/>
        </p:nvSpPr>
        <p:spPr bwMode="auto">
          <a:xfrm>
            <a:off x="5546725" y="1651000"/>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6" name="Oval 21"/>
          <p:cNvSpPr>
            <a:spLocks noChangeArrowheads="1"/>
          </p:cNvSpPr>
          <p:nvPr/>
        </p:nvSpPr>
        <p:spPr bwMode="auto">
          <a:xfrm>
            <a:off x="5700713" y="2017712"/>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7" name="Oval 22"/>
          <p:cNvSpPr>
            <a:spLocks noChangeArrowheads="1"/>
          </p:cNvSpPr>
          <p:nvPr/>
        </p:nvSpPr>
        <p:spPr bwMode="auto">
          <a:xfrm>
            <a:off x="6416675" y="1447800"/>
            <a:ext cx="963613" cy="995362"/>
          </a:xfrm>
          <a:prstGeom prst="ellipse">
            <a:avLst/>
          </a:prstGeom>
          <a:noFill/>
          <a:ln w="9525">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8" name="Oval 23"/>
          <p:cNvSpPr>
            <a:spLocks noChangeArrowheads="1"/>
          </p:cNvSpPr>
          <p:nvPr/>
        </p:nvSpPr>
        <p:spPr bwMode="auto">
          <a:xfrm>
            <a:off x="6889750" y="1658937"/>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9" name="Oval 24"/>
          <p:cNvSpPr>
            <a:spLocks noChangeArrowheads="1"/>
          </p:cNvSpPr>
          <p:nvPr/>
        </p:nvSpPr>
        <p:spPr bwMode="auto">
          <a:xfrm>
            <a:off x="7105650" y="1924050"/>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60" name="Oval 25"/>
          <p:cNvSpPr>
            <a:spLocks noChangeArrowheads="1"/>
          </p:cNvSpPr>
          <p:nvPr/>
        </p:nvSpPr>
        <p:spPr bwMode="auto">
          <a:xfrm>
            <a:off x="6897688" y="2139950"/>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61" name="Oval 26"/>
          <p:cNvSpPr>
            <a:spLocks noChangeArrowheads="1"/>
          </p:cNvSpPr>
          <p:nvPr/>
        </p:nvSpPr>
        <p:spPr bwMode="auto">
          <a:xfrm>
            <a:off x="6635750" y="181292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62" name="Oval 27"/>
          <p:cNvSpPr>
            <a:spLocks noChangeArrowheads="1"/>
          </p:cNvSpPr>
          <p:nvPr/>
        </p:nvSpPr>
        <p:spPr bwMode="auto">
          <a:xfrm>
            <a:off x="3254375" y="2090737"/>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63" name="Oval 28"/>
          <p:cNvSpPr>
            <a:spLocks noChangeArrowheads="1"/>
          </p:cNvSpPr>
          <p:nvPr/>
        </p:nvSpPr>
        <p:spPr bwMode="auto">
          <a:xfrm>
            <a:off x="2832100" y="17811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 name="Rectangle 1"/>
          <p:cNvSpPr/>
          <p:nvPr/>
        </p:nvSpPr>
        <p:spPr>
          <a:xfrm>
            <a:off x="914400" y="5361296"/>
            <a:ext cx="7086600" cy="954107"/>
          </a:xfrm>
          <a:prstGeom prst="rect">
            <a:avLst/>
          </a:prstGeom>
        </p:spPr>
        <p:txBody>
          <a:bodyPr wrap="square">
            <a:spAutoFit/>
          </a:bodyPr>
          <a:lstStyle/>
          <a:p>
            <a:pPr algn="ctr"/>
            <a:r>
              <a:rPr lang="en-US" altLang="en-US" sz="2800" dirty="0">
                <a:solidFill>
                  <a:srgbClr val="FF0000"/>
                </a:solidFill>
              </a:rPr>
              <a:t>This principle does not tell us anything about the time of the </a:t>
            </a:r>
            <a:r>
              <a:rPr lang="en-US" altLang="en-US" sz="2800" dirty="0" smtClean="0">
                <a:solidFill>
                  <a:srgbClr val="FF0000"/>
                </a:solidFill>
              </a:rPr>
              <a:t>fluctuations!</a:t>
            </a:r>
            <a:endParaRPr lang="en-US" altLang="en-US" sz="2800" dirty="0">
              <a:solidFill>
                <a:srgbClr val="FF0000"/>
              </a:solidFill>
            </a:endParaRPr>
          </a:p>
        </p:txBody>
      </p: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21505"/>
            <a:ext cx="6986588" cy="310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29" name="Picture 28"/>
          <p:cNvPicPr>
            <a:picLocks noChangeAspect="1"/>
          </p:cNvPicPr>
          <p:nvPr/>
        </p:nvPicPr>
        <p:blipFill>
          <a:blip r:embed="rId4"/>
          <a:stretch>
            <a:fillRect/>
          </a:stretch>
        </p:blipFill>
        <p:spPr>
          <a:xfrm>
            <a:off x="8534400" y="80034"/>
            <a:ext cx="462367" cy="647589"/>
          </a:xfrm>
          <a:prstGeom prst="rect">
            <a:avLst/>
          </a:prstGeom>
        </p:spPr>
      </p:pic>
      <p:sp>
        <p:nvSpPr>
          <p:cNvPr id="30"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32" name="Slide Number Placeholder 4"/>
          <p:cNvSpPr>
            <a:spLocks noGrp="1"/>
          </p:cNvSpPr>
          <p:nvPr>
            <p:ph type="sldNum" sz="quarter" idx="12"/>
          </p:nvPr>
        </p:nvSpPr>
        <p:spPr>
          <a:xfrm>
            <a:off x="6858000" y="6492875"/>
            <a:ext cx="2133600" cy="365125"/>
          </a:xfrm>
        </p:spPr>
        <p:txBody>
          <a:bodyPr/>
          <a:lstStyle/>
          <a:p>
            <a:r>
              <a:rPr lang="en-US" dirty="0" smtClean="0"/>
              <a:t>5</a:t>
            </a:r>
            <a:endParaRPr lang="en-US" dirty="0"/>
          </a:p>
        </p:txBody>
      </p:sp>
    </p:spTree>
    <p:extLst>
      <p:ext uri="{BB962C8B-B14F-4D97-AF65-F5344CB8AC3E}">
        <p14:creationId xmlns:p14="http://schemas.microsoft.com/office/powerpoint/2010/main" val="6096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45132" y="-96919"/>
            <a:ext cx="9144000" cy="1143000"/>
          </a:xfrm>
        </p:spPr>
        <p:txBody>
          <a:bodyPr>
            <a:normAutofit/>
          </a:bodyPr>
          <a:lstStyle/>
          <a:p>
            <a:r>
              <a:rPr lang="en-US" altLang="en-US" sz="3300" dirty="0" smtClean="0"/>
              <a:t>Fluorescence Correlation Spectroscopy</a:t>
            </a:r>
          </a:p>
        </p:txBody>
      </p:sp>
      <p:grpSp>
        <p:nvGrpSpPr>
          <p:cNvPr id="2" name="Group 47"/>
          <p:cNvGrpSpPr>
            <a:grpSpLocks/>
          </p:cNvGrpSpPr>
          <p:nvPr/>
        </p:nvGrpSpPr>
        <p:grpSpPr bwMode="auto">
          <a:xfrm>
            <a:off x="755650" y="3398838"/>
            <a:ext cx="7008813" cy="2336800"/>
            <a:chOff x="755577" y="3398838"/>
            <a:chExt cx="7008812" cy="2336800"/>
          </a:xfrm>
        </p:grpSpPr>
        <p:sp>
          <p:nvSpPr>
            <p:cNvPr id="8" name="Text Box 18"/>
            <p:cNvSpPr txBox="1">
              <a:spLocks noChangeArrowheads="1"/>
            </p:cNvSpPr>
            <p:nvPr/>
          </p:nvSpPr>
          <p:spPr bwMode="auto">
            <a:xfrm rot="16200000">
              <a:off x="78508" y="4218782"/>
              <a:ext cx="1754187" cy="400050"/>
            </a:xfrm>
            <a:prstGeom prst="rect">
              <a:avLst/>
            </a:prstGeom>
            <a:noFill/>
            <a:ln w="9525">
              <a:noFill/>
              <a:miter lim="800000"/>
              <a:headEnd/>
              <a:tailEnd/>
            </a:ln>
          </p:spPr>
          <p:txBody>
            <a:bodyPr wrap="none">
              <a:spAutoFit/>
            </a:bodyPr>
            <a:lstStyle/>
            <a:p>
              <a:pPr eaLnBrk="0" hangingPunct="0">
                <a:defRPr/>
              </a:pPr>
              <a:r>
                <a:rPr lang="en-US" sz="2000" dirty="0">
                  <a:solidFill>
                    <a:schemeClr val="accent2"/>
                  </a:solidFill>
                  <a:latin typeface="+mj-lt"/>
                </a:rPr>
                <a:t>Photon Counts</a:t>
              </a:r>
              <a:endParaRPr lang="en-US" sz="2400" dirty="0">
                <a:latin typeface="+mj-lt"/>
              </a:endParaRPr>
            </a:p>
          </p:txBody>
        </p:sp>
        <p:pic>
          <p:nvPicPr>
            <p:cNvPr id="11300" name="Picture 19"/>
            <p:cNvPicPr>
              <a:picLocks noChangeAspect="1" noChangeArrowheads="1"/>
            </p:cNvPicPr>
            <p:nvPr/>
          </p:nvPicPr>
          <p:blipFill>
            <a:blip r:embed="rId3">
              <a:extLst>
                <a:ext uri="{28A0092B-C50C-407E-A947-70E740481C1C}">
                  <a14:useLocalDpi xmlns:a14="http://schemas.microsoft.com/office/drawing/2010/main" val="0"/>
                </a:ext>
              </a:extLst>
            </a:blip>
            <a:srcRect l="12370" r="11339" b="13541"/>
            <a:stretch>
              <a:fillRect/>
            </a:stretch>
          </p:blipFill>
          <p:spPr bwMode="auto">
            <a:xfrm>
              <a:off x="1323902" y="3398838"/>
              <a:ext cx="6196012"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1" name="Line 25"/>
            <p:cNvSpPr>
              <a:spLocks noChangeShapeType="1"/>
            </p:cNvSpPr>
            <p:nvPr/>
          </p:nvSpPr>
          <p:spPr bwMode="auto">
            <a:xfrm>
              <a:off x="1408039" y="4510088"/>
              <a:ext cx="6111875" cy="0"/>
            </a:xfrm>
            <a:prstGeom prst="line">
              <a:avLst/>
            </a:prstGeom>
            <a:noFill/>
            <a:ln w="25400">
              <a:solidFill>
                <a:schemeClr val="tx1"/>
              </a:solidFill>
              <a:prstDash val="sysDot"/>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02" name="Line 27"/>
            <p:cNvSpPr>
              <a:spLocks noChangeShapeType="1"/>
            </p:cNvSpPr>
            <p:nvPr/>
          </p:nvSpPr>
          <p:spPr bwMode="auto">
            <a:xfrm>
              <a:off x="1381052" y="5340350"/>
              <a:ext cx="6383337"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Text Box 28"/>
            <p:cNvSpPr txBox="1">
              <a:spLocks noChangeArrowheads="1"/>
            </p:cNvSpPr>
            <p:nvPr/>
          </p:nvSpPr>
          <p:spPr bwMode="auto">
            <a:xfrm>
              <a:off x="6935714" y="5335588"/>
              <a:ext cx="663575" cy="400050"/>
            </a:xfrm>
            <a:prstGeom prst="rect">
              <a:avLst/>
            </a:prstGeom>
            <a:noFill/>
            <a:ln w="9525">
              <a:noFill/>
              <a:miter lim="800000"/>
              <a:headEnd/>
              <a:tailEnd/>
            </a:ln>
          </p:spPr>
          <p:txBody>
            <a:bodyPr wrap="none">
              <a:spAutoFit/>
            </a:bodyPr>
            <a:lstStyle/>
            <a:p>
              <a:pPr eaLnBrk="0" hangingPunct="0">
                <a:defRPr/>
              </a:pPr>
              <a:r>
                <a:rPr lang="en-US" sz="2000">
                  <a:latin typeface="+mj-lt"/>
                </a:rPr>
                <a:t>time</a:t>
              </a:r>
            </a:p>
          </p:txBody>
        </p:sp>
        <p:sp>
          <p:nvSpPr>
            <p:cNvPr id="11304" name="Line 29"/>
            <p:cNvSpPr>
              <a:spLocks noChangeShapeType="1"/>
            </p:cNvSpPr>
            <p:nvPr/>
          </p:nvSpPr>
          <p:spPr bwMode="auto">
            <a:xfrm>
              <a:off x="1346127" y="3505200"/>
              <a:ext cx="0" cy="182880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29"/>
          <p:cNvGrpSpPr>
            <a:grpSpLocks/>
          </p:cNvGrpSpPr>
          <p:nvPr/>
        </p:nvGrpSpPr>
        <p:grpSpPr bwMode="auto">
          <a:xfrm>
            <a:off x="3725863" y="4589463"/>
            <a:ext cx="2454275" cy="1538287"/>
            <a:chOff x="3365500" y="3539505"/>
            <a:chExt cx="2454275" cy="1538461"/>
          </a:xfrm>
        </p:grpSpPr>
        <p:sp>
          <p:nvSpPr>
            <p:cNvPr id="20" name="Text Box 30"/>
            <p:cNvSpPr txBox="1">
              <a:spLocks noChangeArrowheads="1"/>
            </p:cNvSpPr>
            <p:nvPr/>
          </p:nvSpPr>
          <p:spPr bwMode="auto">
            <a:xfrm>
              <a:off x="3365500" y="4677871"/>
              <a:ext cx="2454275" cy="400095"/>
            </a:xfrm>
            <a:prstGeom prst="rect">
              <a:avLst/>
            </a:prstGeom>
            <a:noFill/>
            <a:ln w="9525">
              <a:noFill/>
              <a:miter lim="800000"/>
              <a:headEnd/>
              <a:tailEnd/>
            </a:ln>
          </p:spPr>
          <p:txBody>
            <a:bodyPr wrap="none">
              <a:spAutoFit/>
            </a:bodyPr>
            <a:lstStyle/>
            <a:p>
              <a:pPr algn="ctr" eaLnBrk="0" hangingPunct="0">
                <a:defRPr/>
              </a:pPr>
              <a:r>
                <a:rPr lang="en-US" sz="2000" dirty="0">
                  <a:latin typeface="+mj-lt"/>
                </a:rPr>
                <a:t>Average Fluorescence</a:t>
              </a:r>
            </a:p>
          </p:txBody>
        </p:sp>
        <p:sp>
          <p:nvSpPr>
            <p:cNvPr id="11293" name="Line 31"/>
            <p:cNvSpPr>
              <a:spLocks noChangeShapeType="1"/>
            </p:cNvSpPr>
            <p:nvPr/>
          </p:nvSpPr>
          <p:spPr bwMode="auto">
            <a:xfrm flipV="1">
              <a:off x="4499992" y="3539505"/>
              <a:ext cx="122808" cy="1041003"/>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36"/>
          <p:cNvGrpSpPr>
            <a:grpSpLocks/>
          </p:cNvGrpSpPr>
          <p:nvPr/>
        </p:nvGrpSpPr>
        <p:grpSpPr bwMode="auto">
          <a:xfrm>
            <a:off x="1401763" y="2808288"/>
            <a:ext cx="2633662" cy="3429000"/>
            <a:chOff x="1043608" y="1747200"/>
            <a:chExt cx="2633254" cy="3427881"/>
          </a:xfrm>
        </p:grpSpPr>
        <p:sp>
          <p:nvSpPr>
            <p:cNvPr id="11289" name="Line 20"/>
            <p:cNvSpPr>
              <a:spLocks noChangeShapeType="1"/>
            </p:cNvSpPr>
            <p:nvPr/>
          </p:nvSpPr>
          <p:spPr bwMode="auto">
            <a:xfrm flipH="1">
              <a:off x="1620203" y="2463180"/>
              <a:ext cx="22859" cy="226175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Text Box 22"/>
            <p:cNvSpPr txBox="1">
              <a:spLocks noChangeArrowheads="1"/>
            </p:cNvSpPr>
            <p:nvPr/>
          </p:nvSpPr>
          <p:spPr bwMode="auto">
            <a:xfrm>
              <a:off x="1464230" y="4652963"/>
              <a:ext cx="309515" cy="522118"/>
            </a:xfrm>
            <a:prstGeom prst="rect">
              <a:avLst/>
            </a:prstGeom>
            <a:noFill/>
            <a:ln w="9525">
              <a:noFill/>
              <a:miter lim="800000"/>
              <a:headEnd/>
              <a:tailEnd/>
            </a:ln>
          </p:spPr>
          <p:txBody>
            <a:bodyPr wrap="none">
              <a:spAutoFit/>
            </a:bodyPr>
            <a:lstStyle/>
            <a:p>
              <a:pPr eaLnBrk="0" hangingPunct="0">
                <a:defRPr/>
              </a:pPr>
              <a:r>
                <a:rPr lang="en-US" sz="2800" b="1" dirty="0">
                  <a:solidFill>
                    <a:schemeClr val="accent2"/>
                  </a:solidFill>
                  <a:latin typeface="+mj-lt"/>
                </a:rPr>
                <a:t>t</a:t>
              </a:r>
            </a:p>
          </p:txBody>
        </p:sp>
        <p:pic>
          <p:nvPicPr>
            <p:cNvPr id="11291" name="Picture 31" descr="Picture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747200"/>
              <a:ext cx="2633254" cy="51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37"/>
          <p:cNvGrpSpPr>
            <a:grpSpLocks/>
          </p:cNvGrpSpPr>
          <p:nvPr/>
        </p:nvGrpSpPr>
        <p:grpSpPr bwMode="auto">
          <a:xfrm>
            <a:off x="1978025" y="2635250"/>
            <a:ext cx="5473700" cy="3602970"/>
            <a:chOff x="1619676" y="1571978"/>
            <a:chExt cx="5472604" cy="3603743"/>
          </a:xfrm>
        </p:grpSpPr>
        <p:sp>
          <p:nvSpPr>
            <p:cNvPr id="11284" name="Line 21"/>
            <p:cNvSpPr>
              <a:spLocks noChangeShapeType="1"/>
            </p:cNvSpPr>
            <p:nvPr/>
          </p:nvSpPr>
          <p:spPr bwMode="auto">
            <a:xfrm flipH="1">
              <a:off x="2699663" y="2492237"/>
              <a:ext cx="0" cy="22322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85" name="Line 23"/>
            <p:cNvSpPr>
              <a:spLocks noChangeShapeType="1"/>
            </p:cNvSpPr>
            <p:nvPr/>
          </p:nvSpPr>
          <p:spPr bwMode="auto">
            <a:xfrm flipV="1">
              <a:off x="1619676" y="4436472"/>
              <a:ext cx="1007988" cy="1"/>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24"/>
            <p:cNvSpPr txBox="1">
              <a:spLocks noChangeArrowheads="1"/>
            </p:cNvSpPr>
            <p:nvPr/>
          </p:nvSpPr>
          <p:spPr bwMode="auto">
            <a:xfrm>
              <a:off x="1967269" y="4258604"/>
              <a:ext cx="339657" cy="519224"/>
            </a:xfrm>
            <a:prstGeom prst="rect">
              <a:avLst/>
            </a:prstGeom>
            <a:noFill/>
            <a:ln w="9525">
              <a:noFill/>
              <a:miter lim="800000"/>
              <a:headEnd/>
              <a:tailEnd/>
            </a:ln>
          </p:spPr>
          <p:txBody>
            <a:bodyPr>
              <a:spAutoFit/>
            </a:bodyPr>
            <a:lstStyle/>
            <a:p>
              <a:pPr eaLnBrk="0" hangingPunct="0">
                <a:defRPr/>
              </a:pPr>
              <a:r>
                <a:rPr lang="en-US" sz="2800" dirty="0">
                  <a:latin typeface="+mj-lt"/>
                  <a:sym typeface="Symbol" pitchFamily="18" charset="2"/>
                </a:rPr>
                <a:t></a:t>
              </a:r>
              <a:endParaRPr lang="en-US" sz="2400" dirty="0">
                <a:latin typeface="+mj-lt"/>
              </a:endParaRPr>
            </a:p>
          </p:txBody>
        </p:sp>
        <p:sp>
          <p:nvSpPr>
            <p:cNvPr id="16" name="Text Box 26"/>
            <p:cNvSpPr txBox="1">
              <a:spLocks noChangeArrowheads="1"/>
            </p:cNvSpPr>
            <p:nvPr/>
          </p:nvSpPr>
          <p:spPr bwMode="auto">
            <a:xfrm>
              <a:off x="2352954" y="4652389"/>
              <a:ext cx="793648" cy="523332"/>
            </a:xfrm>
            <a:prstGeom prst="rect">
              <a:avLst/>
            </a:prstGeom>
            <a:noFill/>
            <a:ln w="9525">
              <a:noFill/>
              <a:miter lim="800000"/>
              <a:headEnd/>
              <a:tailEnd/>
            </a:ln>
          </p:spPr>
          <p:txBody>
            <a:bodyPr wrap="none">
              <a:spAutoFit/>
            </a:bodyPr>
            <a:lstStyle/>
            <a:p>
              <a:pPr eaLnBrk="0" hangingPunct="0">
                <a:defRPr/>
              </a:pPr>
              <a:r>
                <a:rPr lang="en-US" sz="2800" b="1" dirty="0">
                  <a:solidFill>
                    <a:srgbClr val="FF0000"/>
                  </a:solidFill>
                  <a:latin typeface="+mj-lt"/>
                </a:rPr>
                <a:t>t + </a:t>
              </a:r>
              <a:r>
                <a:rPr lang="el-GR" sz="2800" b="1" dirty="0" smtClean="0">
                  <a:solidFill>
                    <a:srgbClr val="FF0000"/>
                  </a:solidFill>
                  <a:latin typeface="+mj-lt"/>
                </a:rPr>
                <a:t>τ</a:t>
              </a:r>
              <a:endParaRPr lang="en-US" sz="2800" b="1" dirty="0">
                <a:solidFill>
                  <a:srgbClr val="FF0000"/>
                </a:solidFill>
                <a:latin typeface="+mj-lt"/>
              </a:endParaRPr>
            </a:p>
          </p:txBody>
        </p:sp>
        <p:pic>
          <p:nvPicPr>
            <p:cNvPr id="11288" name="Picture 35" descr="Picture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7481" y="1571978"/>
              <a:ext cx="3114799" cy="90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Picture 35" descr="Gaussian 3D PSF - B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0138" y="1074738"/>
            <a:ext cx="192087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Oval 6"/>
          <p:cNvSpPr>
            <a:spLocks noChangeArrowheads="1"/>
          </p:cNvSpPr>
          <p:nvPr/>
        </p:nvSpPr>
        <p:spPr bwMode="auto">
          <a:xfrm>
            <a:off x="987425" y="1092200"/>
            <a:ext cx="963613" cy="995363"/>
          </a:xfrm>
          <a:prstGeom prst="ellipse">
            <a:avLst/>
          </a:prstGeom>
          <a:noFill/>
          <a:ln w="9525">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cxnSp>
        <p:nvCxnSpPr>
          <p:cNvPr id="38" name="Straight Arrow Connector 37"/>
          <p:cNvCxnSpPr/>
          <p:nvPr/>
        </p:nvCxnSpPr>
        <p:spPr>
          <a:xfrm>
            <a:off x="2041525" y="1571625"/>
            <a:ext cx="4968875"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8538" y="1222375"/>
            <a:ext cx="3595687" cy="369888"/>
          </a:xfrm>
          <a:prstGeom prst="rect">
            <a:avLst/>
          </a:prstGeom>
          <a:noFill/>
        </p:spPr>
        <p:txBody>
          <a:bodyPr wrap="none">
            <a:spAutoFit/>
          </a:bodyPr>
          <a:lstStyle/>
          <a:p>
            <a:pPr>
              <a:defRPr/>
            </a:pPr>
            <a:r>
              <a:rPr lang="it-IT" dirty="0">
                <a:latin typeface="+mj-lt"/>
              </a:rPr>
              <a:t>open </a:t>
            </a:r>
            <a:r>
              <a:rPr lang="it-IT" dirty="0" err="1">
                <a:latin typeface="+mj-lt"/>
              </a:rPr>
              <a:t>volume=Point</a:t>
            </a:r>
            <a:r>
              <a:rPr lang="it-IT" dirty="0">
                <a:latin typeface="+mj-lt"/>
              </a:rPr>
              <a:t> Spread </a:t>
            </a:r>
            <a:r>
              <a:rPr lang="it-IT" dirty="0" err="1">
                <a:latin typeface="+mj-lt"/>
              </a:rPr>
              <a:t>Function</a:t>
            </a:r>
            <a:endParaRPr lang="en-US" dirty="0">
              <a:latin typeface="+mj-lt"/>
            </a:endParaRPr>
          </a:p>
        </p:txBody>
      </p:sp>
      <p:sp>
        <p:nvSpPr>
          <p:cNvPr id="11276" name="Oval 8"/>
          <p:cNvSpPr>
            <a:spLocks noChangeArrowheads="1"/>
          </p:cNvSpPr>
          <p:nvPr/>
        </p:nvSpPr>
        <p:spPr bwMode="auto">
          <a:xfrm>
            <a:off x="1541463" y="1846263"/>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1" name="Oval 8"/>
          <p:cNvSpPr>
            <a:spLocks noChangeArrowheads="1"/>
          </p:cNvSpPr>
          <p:nvPr/>
        </p:nvSpPr>
        <p:spPr bwMode="auto">
          <a:xfrm>
            <a:off x="7089775" y="1849438"/>
            <a:ext cx="88900" cy="88900"/>
          </a:xfrm>
          <a:prstGeom prst="ellipse">
            <a:avLst/>
          </a:prstGeom>
          <a:solidFill>
            <a:srgbClr val="14F83F"/>
          </a:solidFill>
          <a:ln w="9525">
            <a:solidFill>
              <a:srgbClr val="92D050"/>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nvGrpSpPr>
          <p:cNvPr id="9" name="Group 21"/>
          <p:cNvGrpSpPr>
            <a:grpSpLocks/>
          </p:cNvGrpSpPr>
          <p:nvPr/>
        </p:nvGrpSpPr>
        <p:grpSpPr bwMode="auto">
          <a:xfrm>
            <a:off x="1706563" y="1509713"/>
            <a:ext cx="6035675" cy="784225"/>
            <a:chOff x="1187450" y="2627313"/>
            <a:chExt cx="6035675" cy="784225"/>
          </a:xfrm>
        </p:grpSpPr>
        <p:cxnSp>
          <p:nvCxnSpPr>
            <p:cNvPr id="43" name="Straight Arrow Connector 42"/>
            <p:cNvCxnSpPr/>
            <p:nvPr/>
          </p:nvCxnSpPr>
          <p:spPr>
            <a:xfrm>
              <a:off x="1187450" y="2997200"/>
              <a:ext cx="5329237" cy="4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6719887" y="3001963"/>
              <a:ext cx="431800" cy="360362"/>
            </a:xfrm>
            <a:custGeom>
              <a:avLst/>
              <a:gdLst>
                <a:gd name="connsiteX0" fmla="*/ 0 w 666750"/>
                <a:gd name="connsiteY0" fmla="*/ 116417 h 497417"/>
                <a:gd name="connsiteX1" fmla="*/ 38100 w 666750"/>
                <a:gd name="connsiteY1" fmla="*/ 78317 h 497417"/>
                <a:gd name="connsiteX2" fmla="*/ 203200 w 666750"/>
                <a:gd name="connsiteY2" fmla="*/ 27517 h 497417"/>
                <a:gd name="connsiteX3" fmla="*/ 127000 w 666750"/>
                <a:gd name="connsiteY3" fmla="*/ 243417 h 497417"/>
                <a:gd name="connsiteX4" fmla="*/ 381000 w 666750"/>
                <a:gd name="connsiteY4" fmla="*/ 91017 h 497417"/>
                <a:gd name="connsiteX5" fmla="*/ 393700 w 666750"/>
                <a:gd name="connsiteY5" fmla="*/ 345017 h 497417"/>
                <a:gd name="connsiteX6" fmla="*/ 622300 w 666750"/>
                <a:gd name="connsiteY6" fmla="*/ 192617 h 497417"/>
                <a:gd name="connsiteX7" fmla="*/ 660400 w 666750"/>
                <a:gd name="connsiteY7" fmla="*/ 497417 h 49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0" h="497417">
                  <a:moveTo>
                    <a:pt x="0" y="116417"/>
                  </a:moveTo>
                  <a:cubicBezTo>
                    <a:pt x="2116" y="104775"/>
                    <a:pt x="4233" y="93134"/>
                    <a:pt x="38100" y="78317"/>
                  </a:cubicBezTo>
                  <a:cubicBezTo>
                    <a:pt x="71967" y="63500"/>
                    <a:pt x="188383" y="0"/>
                    <a:pt x="203200" y="27517"/>
                  </a:cubicBezTo>
                  <a:cubicBezTo>
                    <a:pt x="218017" y="55034"/>
                    <a:pt x="97367" y="232834"/>
                    <a:pt x="127000" y="243417"/>
                  </a:cubicBezTo>
                  <a:cubicBezTo>
                    <a:pt x="156633" y="254000"/>
                    <a:pt x="336550" y="74084"/>
                    <a:pt x="381000" y="91017"/>
                  </a:cubicBezTo>
                  <a:cubicBezTo>
                    <a:pt x="425450" y="107950"/>
                    <a:pt x="353483" y="328084"/>
                    <a:pt x="393700" y="345017"/>
                  </a:cubicBezTo>
                  <a:cubicBezTo>
                    <a:pt x="433917" y="361950"/>
                    <a:pt x="577850" y="167217"/>
                    <a:pt x="622300" y="192617"/>
                  </a:cubicBezTo>
                  <a:cubicBezTo>
                    <a:pt x="666750" y="218017"/>
                    <a:pt x="663575" y="357717"/>
                    <a:pt x="660400" y="497417"/>
                  </a:cubicBezTo>
                </a:path>
              </a:pathLst>
            </a:custGeom>
            <a:ln w="19050">
              <a:solidFill>
                <a:srgbClr val="14F83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 name="Isosceles Triangle 44"/>
            <p:cNvSpPr/>
            <p:nvPr/>
          </p:nvSpPr>
          <p:spPr>
            <a:xfrm rot="10800000">
              <a:off x="7080250" y="3289300"/>
              <a:ext cx="142875" cy="122238"/>
            </a:xfrm>
            <a:prstGeom prst="triangle">
              <a:avLst/>
            </a:prstGeom>
            <a:solidFill>
              <a:srgbClr val="14F8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TextBox 45"/>
            <p:cNvSpPr txBox="1"/>
            <p:nvPr/>
          </p:nvSpPr>
          <p:spPr>
            <a:xfrm>
              <a:off x="1901825" y="2627313"/>
              <a:ext cx="3171825" cy="369887"/>
            </a:xfrm>
            <a:prstGeom prst="rect">
              <a:avLst/>
            </a:prstGeom>
            <a:noFill/>
          </p:spPr>
          <p:txBody>
            <a:bodyPr wrap="none">
              <a:spAutoFit/>
            </a:bodyPr>
            <a:lstStyle/>
            <a:p>
              <a:pPr>
                <a:defRPr/>
              </a:pPr>
              <a:r>
                <a:rPr lang="it-IT" dirty="0" err="1">
                  <a:latin typeface="+mj-lt"/>
                </a:rPr>
                <a:t>molecule=</a:t>
              </a:r>
              <a:r>
                <a:rPr lang="it-IT" dirty="0" err="1">
                  <a:solidFill>
                    <a:srgbClr val="14F83F"/>
                  </a:solidFill>
                  <a:latin typeface="+mj-lt"/>
                </a:rPr>
                <a:t>fluorescent</a:t>
              </a:r>
              <a:r>
                <a:rPr lang="it-IT" dirty="0">
                  <a:latin typeface="+mj-lt"/>
                </a:rPr>
                <a:t> </a:t>
              </a:r>
              <a:r>
                <a:rPr lang="it-IT" dirty="0" err="1">
                  <a:latin typeface="+mj-lt"/>
                </a:rPr>
                <a:t>molecule</a:t>
              </a:r>
              <a:endParaRPr lang="en-US" dirty="0">
                <a:latin typeface="+mj-lt"/>
              </a:endParaRPr>
            </a:p>
          </p:txBody>
        </p:sp>
      </p:grpSp>
      <p:pic>
        <p:nvPicPr>
          <p:cNvPr id="47" name="Picture 46" descr="Picture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11388" y="2143125"/>
            <a:ext cx="27511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76200" y="2514599"/>
            <a:ext cx="8686800" cy="2971801"/>
            <a:chOff x="76200" y="2514599"/>
            <a:chExt cx="8686800" cy="2971801"/>
          </a:xfrm>
        </p:grpSpPr>
        <p:sp>
          <p:nvSpPr>
            <p:cNvPr id="37" name="Text Box 5"/>
            <p:cNvSpPr txBox="1">
              <a:spLocks noChangeArrowheads="1"/>
            </p:cNvSpPr>
            <p:nvPr/>
          </p:nvSpPr>
          <p:spPr bwMode="auto">
            <a:xfrm>
              <a:off x="76200" y="3148012"/>
              <a:ext cx="3257550" cy="1739900"/>
            </a:xfrm>
            <a:prstGeom prst="rect">
              <a:avLst/>
            </a:prstGeom>
            <a:noFill/>
            <a:ln w="9525">
              <a:noFill/>
              <a:miter lim="800000"/>
              <a:headEnd/>
              <a:tailEnd/>
            </a:ln>
          </p:spPr>
          <p:txBody>
            <a:bodyPr anchor="ctr">
              <a:spAutoFit/>
            </a:bodyPr>
            <a:lstStyle/>
            <a:p>
              <a:pPr algn="ctr" eaLnBrk="0" hangingPunct="0"/>
              <a:r>
                <a:rPr lang="en-US" dirty="0" err="1"/>
                <a:t>kQ</a:t>
              </a:r>
              <a:r>
                <a:rPr lang="en-US" dirty="0"/>
                <a:t> = quantum yield and detector sensitivity (how bright is our probe).  This term could contain the fluctuation of the fluorescence intensity due to internal processes</a:t>
              </a:r>
              <a:endParaRPr lang="en-US" sz="2400" dirty="0"/>
            </a:p>
          </p:txBody>
        </p:sp>
        <p:sp>
          <p:nvSpPr>
            <p:cNvPr id="40" name="Line 6"/>
            <p:cNvSpPr>
              <a:spLocks noChangeShapeType="1"/>
            </p:cNvSpPr>
            <p:nvPr/>
          </p:nvSpPr>
          <p:spPr bwMode="auto">
            <a:xfrm flipV="1">
              <a:off x="2255839" y="2514600"/>
              <a:ext cx="844548" cy="669375"/>
            </a:xfrm>
            <a:prstGeom prst="line">
              <a:avLst/>
            </a:prstGeom>
            <a:noFill/>
            <a:ln w="9525">
              <a:solidFill>
                <a:schemeClr val="tx1"/>
              </a:solidFill>
              <a:round/>
              <a:headEnd/>
              <a:tailEnd type="triangle" w="med" len="med"/>
            </a:ln>
          </p:spPr>
          <p:txBody>
            <a:bodyPr wrap="none" anchor="ctr"/>
            <a:lstStyle/>
            <a:p>
              <a:endParaRPr lang="en-US"/>
            </a:p>
          </p:txBody>
        </p:sp>
        <p:sp>
          <p:nvSpPr>
            <p:cNvPr id="49" name="Text Box 7"/>
            <p:cNvSpPr txBox="1">
              <a:spLocks noChangeArrowheads="1"/>
            </p:cNvSpPr>
            <p:nvPr/>
          </p:nvSpPr>
          <p:spPr bwMode="auto">
            <a:xfrm>
              <a:off x="3557588" y="3965575"/>
              <a:ext cx="2463800" cy="641350"/>
            </a:xfrm>
            <a:prstGeom prst="rect">
              <a:avLst/>
            </a:prstGeom>
            <a:noFill/>
            <a:ln w="9525">
              <a:noFill/>
              <a:miter lim="800000"/>
              <a:headEnd/>
              <a:tailEnd/>
            </a:ln>
          </p:spPr>
          <p:txBody>
            <a:bodyPr anchor="ctr">
              <a:spAutoFit/>
            </a:bodyPr>
            <a:lstStyle/>
            <a:p>
              <a:pPr algn="ctr" eaLnBrk="0" hangingPunct="0"/>
              <a:r>
                <a:rPr lang="en-US"/>
                <a:t>W(r) describes the profile of illumination</a:t>
              </a:r>
              <a:endParaRPr lang="en-US" sz="2400"/>
            </a:p>
          </p:txBody>
        </p:sp>
        <p:sp>
          <p:nvSpPr>
            <p:cNvPr id="50" name="Line 8"/>
            <p:cNvSpPr>
              <a:spLocks noChangeShapeType="1"/>
            </p:cNvSpPr>
            <p:nvPr/>
          </p:nvSpPr>
          <p:spPr bwMode="auto">
            <a:xfrm flipH="1" flipV="1">
              <a:off x="4006850" y="2514600"/>
              <a:ext cx="569913" cy="1462087"/>
            </a:xfrm>
            <a:prstGeom prst="line">
              <a:avLst/>
            </a:prstGeom>
            <a:noFill/>
            <a:ln w="9525">
              <a:solidFill>
                <a:schemeClr val="tx1"/>
              </a:solidFill>
              <a:round/>
              <a:headEnd/>
              <a:tailEnd type="triangle" w="med" len="med"/>
            </a:ln>
          </p:spPr>
          <p:txBody>
            <a:bodyPr wrap="none" anchor="ctr"/>
            <a:lstStyle/>
            <a:p>
              <a:endParaRPr lang="en-US"/>
            </a:p>
          </p:txBody>
        </p:sp>
        <p:sp>
          <p:nvSpPr>
            <p:cNvPr id="51" name="Text Box 9"/>
            <p:cNvSpPr txBox="1">
              <a:spLocks noChangeArrowheads="1"/>
            </p:cNvSpPr>
            <p:nvPr/>
          </p:nvSpPr>
          <p:spPr bwMode="auto">
            <a:xfrm>
              <a:off x="6026150" y="3204686"/>
              <a:ext cx="2736850" cy="1477328"/>
            </a:xfrm>
            <a:prstGeom prst="rect">
              <a:avLst/>
            </a:prstGeom>
            <a:noFill/>
            <a:ln w="9525">
              <a:noFill/>
              <a:miter lim="800000"/>
              <a:headEnd/>
              <a:tailEnd/>
            </a:ln>
          </p:spPr>
          <p:txBody>
            <a:bodyPr anchor="ctr">
              <a:spAutoFit/>
            </a:bodyPr>
            <a:lstStyle/>
            <a:p>
              <a:pPr algn="ctr" eaLnBrk="0" hangingPunct="0"/>
              <a:r>
                <a:rPr lang="en-US" dirty="0"/>
                <a:t>C(</a:t>
              </a:r>
              <a:r>
                <a:rPr lang="en-US" dirty="0" err="1"/>
                <a:t>r,t</a:t>
              </a:r>
              <a:r>
                <a:rPr lang="en-US" dirty="0"/>
                <a:t>) is a function of the  </a:t>
              </a:r>
              <a:r>
                <a:rPr lang="en-US" dirty="0" err="1"/>
                <a:t>fluorophore</a:t>
              </a:r>
              <a:r>
                <a:rPr lang="en-US" dirty="0"/>
                <a:t> concentration over time.  This is the term that contains the “physics” of the </a:t>
              </a:r>
              <a:r>
                <a:rPr lang="en-US" dirty="0" smtClean="0"/>
                <a:t>transport </a:t>
              </a:r>
              <a:r>
                <a:rPr lang="en-US" dirty="0"/>
                <a:t>processes</a:t>
              </a:r>
              <a:endParaRPr lang="en-US" sz="2400" dirty="0"/>
            </a:p>
          </p:txBody>
        </p:sp>
        <p:sp>
          <p:nvSpPr>
            <p:cNvPr id="52" name="Line 10"/>
            <p:cNvSpPr>
              <a:spLocks noChangeShapeType="1"/>
            </p:cNvSpPr>
            <p:nvPr/>
          </p:nvSpPr>
          <p:spPr bwMode="auto">
            <a:xfrm flipH="1" flipV="1">
              <a:off x="4576762" y="2514599"/>
              <a:ext cx="2124075" cy="731043"/>
            </a:xfrm>
            <a:prstGeom prst="line">
              <a:avLst/>
            </a:prstGeom>
            <a:noFill/>
            <a:ln w="9525">
              <a:solidFill>
                <a:schemeClr val="tx1"/>
              </a:solidFill>
              <a:round/>
              <a:headEnd/>
              <a:tailEnd type="triangle" w="med" len="med"/>
            </a:ln>
          </p:spPr>
          <p:txBody>
            <a:bodyPr wrap="none" anchor="ctr"/>
            <a:lstStyle/>
            <a:p>
              <a:endParaRPr lang="en-US"/>
            </a:p>
          </p:txBody>
        </p:sp>
        <p:sp>
          <p:nvSpPr>
            <p:cNvPr id="53" name="Text Box 12"/>
            <p:cNvSpPr txBox="1">
              <a:spLocks noChangeArrowheads="1"/>
            </p:cNvSpPr>
            <p:nvPr/>
          </p:nvSpPr>
          <p:spPr bwMode="auto">
            <a:xfrm>
              <a:off x="1103313" y="5089525"/>
              <a:ext cx="6821487" cy="396875"/>
            </a:xfrm>
            <a:prstGeom prst="rect">
              <a:avLst/>
            </a:prstGeom>
            <a:noFill/>
            <a:ln w="9525">
              <a:noFill/>
              <a:miter lim="800000"/>
              <a:headEnd/>
              <a:tailEnd/>
            </a:ln>
          </p:spPr>
          <p:txBody>
            <a:bodyPr wrap="none">
              <a:spAutoFit/>
            </a:bodyPr>
            <a:lstStyle/>
            <a:p>
              <a:r>
                <a:rPr lang="en-US" sz="2000" b="1"/>
                <a:t>The value of F(t) depends on the profile of illumination!</a:t>
              </a:r>
            </a:p>
          </p:txBody>
        </p:sp>
      </p:grpSp>
      <p:sp>
        <p:nvSpPr>
          <p:cNvPr id="54"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55" name="Picture 54"/>
          <p:cNvPicPr>
            <a:picLocks noChangeAspect="1"/>
          </p:cNvPicPr>
          <p:nvPr/>
        </p:nvPicPr>
        <p:blipFill>
          <a:blip r:embed="rId8"/>
          <a:stretch>
            <a:fillRect/>
          </a:stretch>
        </p:blipFill>
        <p:spPr>
          <a:xfrm>
            <a:off x="8534400" y="80034"/>
            <a:ext cx="462367" cy="647589"/>
          </a:xfrm>
          <a:prstGeom prst="rect">
            <a:avLst/>
          </a:prstGeom>
        </p:spPr>
      </p:pic>
      <p:sp>
        <p:nvSpPr>
          <p:cNvPr id="56"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57" name="Slide Number Placeholder 4"/>
          <p:cNvSpPr>
            <a:spLocks noGrp="1"/>
          </p:cNvSpPr>
          <p:nvPr>
            <p:ph type="sldNum" sz="quarter" idx="12"/>
          </p:nvPr>
        </p:nvSpPr>
        <p:spPr>
          <a:xfrm>
            <a:off x="6858000" y="6492875"/>
            <a:ext cx="2133600" cy="365125"/>
          </a:xfrm>
        </p:spPr>
        <p:txBody>
          <a:bodyPr/>
          <a:lstStyle/>
          <a:p>
            <a:r>
              <a:rPr lang="en-US" dirty="0" smtClean="0"/>
              <a:t>5</a:t>
            </a:r>
            <a:endParaRPr lang="en-US" dirty="0"/>
          </a:p>
        </p:txBody>
      </p:sp>
    </p:spTree>
    <p:extLst>
      <p:ext uri="{BB962C8B-B14F-4D97-AF65-F5344CB8AC3E}">
        <p14:creationId xmlns:p14="http://schemas.microsoft.com/office/powerpoint/2010/main" val="1285289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3" presetClass="entr" presetSubtype="1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linds(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3"/>
          <p:cNvGraphicFramePr>
            <a:graphicFrameLocks noChangeAspect="1"/>
          </p:cNvGraphicFramePr>
          <p:nvPr/>
        </p:nvGraphicFramePr>
        <p:xfrm>
          <a:off x="2193925" y="1412875"/>
          <a:ext cx="4181475" cy="3576638"/>
        </p:xfrm>
        <a:graphic>
          <a:graphicData uri="http://schemas.openxmlformats.org/presentationml/2006/ole">
            <mc:AlternateContent xmlns:mc="http://schemas.openxmlformats.org/markup-compatibility/2006">
              <mc:Choice xmlns:v="urn:schemas-microsoft-com:vml" Requires="v">
                <p:oleObj spid="_x0000_s157858" name="Graph" r:id="rId4" imgW="3157920" imgH="2695680" progId="">
                  <p:embed/>
                </p:oleObj>
              </mc:Choice>
              <mc:Fallback>
                <p:oleObj name="Graph" r:id="rId4" imgW="3157920" imgH="26956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869" r="-1140" b="401"/>
                      <a:stretch>
                        <a:fillRect/>
                      </a:stretch>
                    </p:blipFill>
                    <p:spPr bwMode="auto">
                      <a:xfrm>
                        <a:off x="2193925" y="1412875"/>
                        <a:ext cx="4181475"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AutoShape 14"/>
          <p:cNvSpPr>
            <a:spLocks noChangeAspect="1" noChangeArrowheads="1"/>
          </p:cNvSpPr>
          <p:nvPr/>
        </p:nvSpPr>
        <p:spPr bwMode="auto">
          <a:xfrm flipH="1">
            <a:off x="4618038" y="2992438"/>
            <a:ext cx="1081087" cy="1793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4" name="Text Box 17"/>
          <p:cNvSpPr txBox="1">
            <a:spLocks noChangeArrowheads="1"/>
          </p:cNvSpPr>
          <p:nvPr/>
        </p:nvSpPr>
        <p:spPr bwMode="auto">
          <a:xfrm>
            <a:off x="3971925" y="1717675"/>
            <a:ext cx="3263900" cy="641350"/>
          </a:xfrm>
          <a:prstGeom prst="rect">
            <a:avLst/>
          </a:prstGeom>
          <a:noFill/>
          <a:ln w="9525">
            <a:noFill/>
            <a:miter lim="800000"/>
            <a:headEnd/>
            <a:tailEnd/>
          </a:ln>
        </p:spPr>
        <p:txBody>
          <a:bodyPr anchor="ctr">
            <a:spAutoFit/>
          </a:bodyPr>
          <a:lstStyle/>
          <a:p>
            <a:pPr algn="ctr" eaLnBrk="0" hangingPunct="0">
              <a:defRPr/>
            </a:pPr>
            <a:r>
              <a:rPr lang="en-US" b="1" dirty="0">
                <a:solidFill>
                  <a:srgbClr val="FF0000"/>
                </a:solidFill>
                <a:latin typeface="+mj-lt"/>
              </a:rPr>
              <a:t>G(0) </a:t>
            </a:r>
            <a:r>
              <a:rPr lang="en-US" b="1" dirty="0">
                <a:solidFill>
                  <a:srgbClr val="FF0000"/>
                </a:solidFill>
                <a:latin typeface="+mj-lt"/>
                <a:sym typeface="Symbol" pitchFamily="18" charset="2"/>
              </a:rPr>
              <a:t></a:t>
            </a:r>
            <a:r>
              <a:rPr lang="en-US" b="1" dirty="0">
                <a:solidFill>
                  <a:srgbClr val="FF0000"/>
                </a:solidFill>
                <a:latin typeface="+mj-lt"/>
              </a:rPr>
              <a:t> 1/N</a:t>
            </a:r>
          </a:p>
          <a:p>
            <a:pPr algn="ctr" eaLnBrk="0" hangingPunct="0">
              <a:defRPr/>
            </a:pPr>
            <a:r>
              <a:rPr lang="en-US" b="1" dirty="0">
                <a:solidFill>
                  <a:srgbClr val="FF0000"/>
                </a:solidFill>
                <a:latin typeface="+mj-lt"/>
              </a:rPr>
              <a:t>as  time (tau)  approaches  0</a:t>
            </a:r>
            <a:endParaRPr lang="en-US" dirty="0">
              <a:latin typeface="+mj-lt"/>
            </a:endParaRPr>
          </a:p>
        </p:txBody>
      </p:sp>
      <p:sp>
        <p:nvSpPr>
          <p:cNvPr id="16" name="Line 21"/>
          <p:cNvSpPr>
            <a:spLocks noChangeShapeType="1"/>
          </p:cNvSpPr>
          <p:nvPr/>
        </p:nvSpPr>
        <p:spPr bwMode="auto">
          <a:xfrm>
            <a:off x="4503738" y="2009775"/>
            <a:ext cx="1587" cy="2084388"/>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Text Box 22"/>
          <p:cNvSpPr txBox="1">
            <a:spLocks noChangeArrowheads="1"/>
          </p:cNvSpPr>
          <p:nvPr/>
        </p:nvSpPr>
        <p:spPr bwMode="auto">
          <a:xfrm>
            <a:off x="5765800" y="2862263"/>
            <a:ext cx="1306513" cy="461962"/>
          </a:xfrm>
          <a:prstGeom prst="rect">
            <a:avLst/>
          </a:prstGeom>
          <a:noFill/>
          <a:ln w="9525">
            <a:noFill/>
            <a:miter lim="800000"/>
            <a:headEnd/>
            <a:tailEnd/>
          </a:ln>
        </p:spPr>
        <p:txBody>
          <a:bodyPr wrap="none" anchor="ctr">
            <a:spAutoFit/>
          </a:bodyPr>
          <a:lstStyle/>
          <a:p>
            <a:pPr algn="ctr" eaLnBrk="0" hangingPunct="0">
              <a:defRPr/>
            </a:pPr>
            <a:r>
              <a:rPr lang="en-US" sz="2400" dirty="0">
                <a:solidFill>
                  <a:srgbClr val="00CC00"/>
                </a:solidFill>
                <a:latin typeface="+mj-lt"/>
              </a:rPr>
              <a:t>Diffusion</a:t>
            </a:r>
            <a:endParaRPr lang="en-US" sz="2400" dirty="0">
              <a:latin typeface="+mj-lt"/>
            </a:endParaRPr>
          </a:p>
        </p:txBody>
      </p:sp>
      <p:cxnSp>
        <p:nvCxnSpPr>
          <p:cNvPr id="19" name="Straight Arrow Connector 18"/>
          <p:cNvCxnSpPr/>
          <p:nvPr/>
        </p:nvCxnSpPr>
        <p:spPr>
          <a:xfrm rot="10800000">
            <a:off x="2903538" y="1933575"/>
            <a:ext cx="180975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 Box 27"/>
          <p:cNvSpPr txBox="1">
            <a:spLocks noChangeArrowheads="1"/>
          </p:cNvSpPr>
          <p:nvPr/>
        </p:nvSpPr>
        <p:spPr bwMode="auto">
          <a:xfrm>
            <a:off x="0" y="5221288"/>
            <a:ext cx="9144000" cy="1016000"/>
          </a:xfrm>
          <a:prstGeom prst="rect">
            <a:avLst/>
          </a:prstGeom>
          <a:noFill/>
          <a:ln w="9525">
            <a:noFill/>
            <a:miter lim="800000"/>
            <a:headEnd/>
            <a:tailEnd/>
          </a:ln>
        </p:spPr>
        <p:txBody>
          <a:bodyPr>
            <a:spAutoFit/>
          </a:bodyPr>
          <a:lstStyle/>
          <a:p>
            <a:pPr algn="ctr">
              <a:defRPr/>
            </a:pPr>
            <a:r>
              <a:rPr lang="en-US" sz="2000" dirty="0">
                <a:latin typeface="+mj-lt"/>
              </a:rPr>
              <a:t>In the simplest case, two parameters define the autocorrelation function: the amplitude of the fluctuation (G(0)) and the characteristic relaxation time of the fluctuation</a:t>
            </a:r>
          </a:p>
        </p:txBody>
      </p:sp>
      <p:grpSp>
        <p:nvGrpSpPr>
          <p:cNvPr id="4" name="Group 3"/>
          <p:cNvGrpSpPr>
            <a:grpSpLocks/>
          </p:cNvGrpSpPr>
          <p:nvPr/>
        </p:nvGrpSpPr>
        <p:grpSpPr bwMode="auto">
          <a:xfrm>
            <a:off x="1311275" y="3324225"/>
            <a:ext cx="1184275" cy="1619250"/>
            <a:chOff x="1632" y="1104"/>
            <a:chExt cx="864" cy="1138"/>
          </a:xfrm>
        </p:grpSpPr>
        <p:grpSp>
          <p:nvGrpSpPr>
            <p:cNvPr id="1056" name="Group 4"/>
            <p:cNvGrpSpPr>
              <a:grpSpLocks/>
            </p:cNvGrpSpPr>
            <p:nvPr/>
          </p:nvGrpSpPr>
          <p:grpSpPr bwMode="auto">
            <a:xfrm>
              <a:off x="1632" y="1104"/>
              <a:ext cx="864" cy="864"/>
              <a:chOff x="1488" y="1248"/>
              <a:chExt cx="864" cy="864"/>
            </a:xfrm>
          </p:grpSpPr>
          <p:sp>
            <p:nvSpPr>
              <p:cNvPr id="1058" name="Oval 5"/>
              <p:cNvSpPr>
                <a:spLocks noChangeArrowheads="1"/>
              </p:cNvSpPr>
              <p:nvPr/>
            </p:nvSpPr>
            <p:spPr bwMode="auto">
              <a:xfrm>
                <a:off x="1488" y="1248"/>
                <a:ext cx="864" cy="864"/>
              </a:xfrm>
              <a:prstGeom prst="ellipse">
                <a:avLst/>
              </a:prstGeom>
              <a:gradFill rotWithShape="0">
                <a:gsLst>
                  <a:gs pos="0">
                    <a:srgbClr val="33CCCC"/>
                  </a:gs>
                  <a:gs pos="100000">
                    <a:srgbClr val="00009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59" name="Oval 6"/>
              <p:cNvSpPr>
                <a:spLocks noChangeArrowheads="1"/>
              </p:cNvSpPr>
              <p:nvPr/>
            </p:nvSpPr>
            <p:spPr bwMode="auto">
              <a:xfrm>
                <a:off x="1680" y="1728"/>
                <a:ext cx="96" cy="96"/>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60" name="Oval 7"/>
              <p:cNvSpPr>
                <a:spLocks noChangeArrowheads="1"/>
              </p:cNvSpPr>
              <p:nvPr/>
            </p:nvSpPr>
            <p:spPr bwMode="auto">
              <a:xfrm>
                <a:off x="1872" y="1344"/>
                <a:ext cx="96" cy="96"/>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61" name="Oval 8"/>
              <p:cNvSpPr>
                <a:spLocks noChangeArrowheads="1"/>
              </p:cNvSpPr>
              <p:nvPr/>
            </p:nvSpPr>
            <p:spPr bwMode="auto">
              <a:xfrm>
                <a:off x="2016" y="1632"/>
                <a:ext cx="96" cy="96"/>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62" name="Oval 9"/>
              <p:cNvSpPr>
                <a:spLocks noChangeArrowheads="1"/>
              </p:cNvSpPr>
              <p:nvPr/>
            </p:nvSpPr>
            <p:spPr bwMode="auto">
              <a:xfrm>
                <a:off x="1776" y="1536"/>
                <a:ext cx="96" cy="96"/>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1057" name="Text Box 10"/>
            <p:cNvSpPr txBox="1">
              <a:spLocks noChangeArrowheads="1"/>
            </p:cNvSpPr>
            <p:nvPr/>
          </p:nvSpPr>
          <p:spPr bwMode="auto">
            <a:xfrm>
              <a:off x="1663" y="1918"/>
              <a:ext cx="831"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latin typeface="Calibri" pitchFamily="34" charset="0"/>
                </a:rPr>
                <a:t>&lt;N&gt; = 4</a:t>
              </a:r>
            </a:p>
          </p:txBody>
        </p:sp>
      </p:grpSp>
      <p:grpSp>
        <p:nvGrpSpPr>
          <p:cNvPr id="6" name="Group 12"/>
          <p:cNvGrpSpPr>
            <a:grpSpLocks/>
          </p:cNvGrpSpPr>
          <p:nvPr/>
        </p:nvGrpSpPr>
        <p:grpSpPr bwMode="auto">
          <a:xfrm>
            <a:off x="1311275" y="1441450"/>
            <a:ext cx="1184275" cy="1612900"/>
            <a:chOff x="240" y="1104"/>
            <a:chExt cx="864" cy="1178"/>
          </a:xfrm>
        </p:grpSpPr>
        <p:grpSp>
          <p:nvGrpSpPr>
            <p:cNvPr id="1051" name="Group 13"/>
            <p:cNvGrpSpPr>
              <a:grpSpLocks/>
            </p:cNvGrpSpPr>
            <p:nvPr/>
          </p:nvGrpSpPr>
          <p:grpSpPr bwMode="auto">
            <a:xfrm>
              <a:off x="240" y="1104"/>
              <a:ext cx="864" cy="864"/>
              <a:chOff x="480" y="1248"/>
              <a:chExt cx="864" cy="864"/>
            </a:xfrm>
          </p:grpSpPr>
          <p:sp>
            <p:nvSpPr>
              <p:cNvPr id="1053" name="Oval 14"/>
              <p:cNvSpPr>
                <a:spLocks noChangeArrowheads="1"/>
              </p:cNvSpPr>
              <p:nvPr/>
            </p:nvSpPr>
            <p:spPr bwMode="auto">
              <a:xfrm>
                <a:off x="480" y="1248"/>
                <a:ext cx="864" cy="864"/>
              </a:xfrm>
              <a:prstGeom prst="ellipse">
                <a:avLst/>
              </a:prstGeom>
              <a:gradFill rotWithShape="0">
                <a:gsLst>
                  <a:gs pos="0">
                    <a:srgbClr val="33CCCC"/>
                  </a:gs>
                  <a:gs pos="100000">
                    <a:srgbClr val="00009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54" name="Oval 15"/>
              <p:cNvSpPr>
                <a:spLocks noChangeArrowheads="1"/>
              </p:cNvSpPr>
              <p:nvPr/>
            </p:nvSpPr>
            <p:spPr bwMode="auto">
              <a:xfrm>
                <a:off x="672" y="1536"/>
                <a:ext cx="96" cy="96"/>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55" name="Oval 16"/>
              <p:cNvSpPr>
                <a:spLocks noChangeArrowheads="1"/>
              </p:cNvSpPr>
              <p:nvPr/>
            </p:nvSpPr>
            <p:spPr bwMode="auto">
              <a:xfrm>
                <a:off x="768" y="1824"/>
                <a:ext cx="96" cy="96"/>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1052" name="Text Box 17"/>
            <p:cNvSpPr txBox="1">
              <a:spLocks noChangeArrowheads="1"/>
            </p:cNvSpPr>
            <p:nvPr/>
          </p:nvSpPr>
          <p:spPr bwMode="auto">
            <a:xfrm>
              <a:off x="271" y="1945"/>
              <a:ext cx="831"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latin typeface="Calibri" pitchFamily="34" charset="0"/>
                </a:rPr>
                <a:t>&lt;N&gt; = 2</a:t>
              </a:r>
            </a:p>
          </p:txBody>
        </p:sp>
      </p:grpSp>
      <p:sp>
        <p:nvSpPr>
          <p:cNvPr id="76" name="Line 19"/>
          <p:cNvSpPr>
            <a:spLocks noChangeShapeType="1"/>
          </p:cNvSpPr>
          <p:nvPr/>
        </p:nvSpPr>
        <p:spPr bwMode="auto">
          <a:xfrm flipV="1">
            <a:off x="2541588" y="1582738"/>
            <a:ext cx="1792287" cy="4159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20"/>
          <p:cNvSpPr>
            <a:spLocks noChangeShapeType="1"/>
          </p:cNvSpPr>
          <p:nvPr/>
        </p:nvSpPr>
        <p:spPr bwMode="auto">
          <a:xfrm flipV="1">
            <a:off x="2528888" y="3144838"/>
            <a:ext cx="1793875" cy="693737"/>
          </a:xfrm>
          <a:prstGeom prst="line">
            <a:avLst/>
          </a:prstGeom>
          <a:noFill/>
          <a:ln w="19050">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78"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0313" y="1268413"/>
            <a:ext cx="4826000"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
          <p:cNvGrpSpPr>
            <a:grpSpLocks/>
          </p:cNvGrpSpPr>
          <p:nvPr/>
        </p:nvGrpSpPr>
        <p:grpSpPr bwMode="auto">
          <a:xfrm>
            <a:off x="685800" y="1485900"/>
            <a:ext cx="2638425" cy="1733550"/>
            <a:chOff x="144" y="876"/>
            <a:chExt cx="1662" cy="1092"/>
          </a:xfrm>
        </p:grpSpPr>
        <p:sp>
          <p:nvSpPr>
            <p:cNvPr id="1048" name="Text Box 4"/>
            <p:cNvSpPr txBox="1">
              <a:spLocks noChangeArrowheads="1"/>
            </p:cNvSpPr>
            <p:nvPr/>
          </p:nvSpPr>
          <p:spPr bwMode="auto">
            <a:xfrm>
              <a:off x="470" y="1257"/>
              <a:ext cx="87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000" b="1">
                  <a:solidFill>
                    <a:srgbClr val="FF0000"/>
                  </a:solidFill>
                </a:rPr>
                <a:t>300 um</a:t>
              </a:r>
              <a:r>
                <a:rPr lang="en-US" altLang="en-US" sz="2000" b="1" baseline="30000">
                  <a:solidFill>
                    <a:srgbClr val="FF0000"/>
                  </a:solidFill>
                </a:rPr>
                <a:t>2</a:t>
              </a:r>
              <a:r>
                <a:rPr lang="en-US" altLang="en-US" sz="2000" b="1">
                  <a:solidFill>
                    <a:srgbClr val="FF0000"/>
                  </a:solidFill>
                </a:rPr>
                <a:t>/s</a:t>
              </a:r>
              <a:endParaRPr lang="en-US" altLang="en-US" sz="2400"/>
            </a:p>
            <a:p>
              <a:r>
                <a:rPr lang="en-US" altLang="en-US" sz="2000" b="1">
                  <a:solidFill>
                    <a:srgbClr val="000099"/>
                  </a:solidFill>
                </a:rPr>
                <a:t>90  </a:t>
              </a:r>
              <a:r>
                <a:rPr lang="en-US" altLang="en-US" sz="2000" b="1" baseline="30000">
                  <a:solidFill>
                    <a:srgbClr val="000099"/>
                  </a:solidFill>
                </a:rPr>
                <a:t>  </a:t>
              </a:r>
              <a:r>
                <a:rPr lang="en-US" altLang="en-US" sz="2000" b="1">
                  <a:solidFill>
                    <a:srgbClr val="000099"/>
                  </a:solidFill>
                </a:rPr>
                <a:t>um</a:t>
              </a:r>
              <a:r>
                <a:rPr lang="en-US" altLang="en-US" sz="2000" b="1" baseline="30000">
                  <a:solidFill>
                    <a:srgbClr val="000099"/>
                  </a:solidFill>
                </a:rPr>
                <a:t>2</a:t>
              </a:r>
              <a:r>
                <a:rPr lang="en-US" altLang="en-US" sz="2000" b="1">
                  <a:solidFill>
                    <a:srgbClr val="000099"/>
                  </a:solidFill>
                </a:rPr>
                <a:t>/s</a:t>
              </a:r>
              <a:endParaRPr lang="en-US" altLang="en-US" sz="2400"/>
            </a:p>
            <a:p>
              <a:r>
                <a:rPr lang="en-US" altLang="en-US" sz="2000" b="1">
                  <a:solidFill>
                    <a:srgbClr val="00CC00"/>
                  </a:solidFill>
                </a:rPr>
                <a:t>71   um</a:t>
              </a:r>
              <a:r>
                <a:rPr lang="en-US" altLang="en-US" sz="2000" b="1" baseline="30000">
                  <a:solidFill>
                    <a:srgbClr val="00CC00"/>
                  </a:solidFill>
                </a:rPr>
                <a:t>2</a:t>
              </a:r>
              <a:r>
                <a:rPr lang="en-US" altLang="en-US" sz="2000" b="1">
                  <a:solidFill>
                    <a:srgbClr val="00CC00"/>
                  </a:solidFill>
                </a:rPr>
                <a:t>/s</a:t>
              </a:r>
              <a:endParaRPr lang="en-US" altLang="en-US" sz="2400"/>
            </a:p>
          </p:txBody>
        </p:sp>
        <p:sp>
          <p:nvSpPr>
            <p:cNvPr id="1049" name="Rectangle 5"/>
            <p:cNvSpPr>
              <a:spLocks noChangeArrowheads="1"/>
            </p:cNvSpPr>
            <p:nvPr/>
          </p:nvSpPr>
          <p:spPr bwMode="auto">
            <a:xfrm>
              <a:off x="336" y="1171"/>
              <a:ext cx="1104" cy="79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50" name="Text Box 6"/>
            <p:cNvSpPr txBox="1">
              <a:spLocks noChangeArrowheads="1"/>
            </p:cNvSpPr>
            <p:nvPr/>
          </p:nvSpPr>
          <p:spPr bwMode="auto">
            <a:xfrm>
              <a:off x="144" y="876"/>
              <a:ext cx="166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000" b="1">
                  <a:latin typeface="Calibri" pitchFamily="34" charset="0"/>
                </a:rPr>
                <a:t>Diffusion Constants (D)</a:t>
              </a:r>
              <a:endParaRPr lang="en-US" altLang="en-US" sz="2400">
                <a:latin typeface="Calibri" pitchFamily="34" charset="0"/>
              </a:endParaRPr>
            </a:p>
          </p:txBody>
        </p:sp>
      </p:grpSp>
      <p:grpSp>
        <p:nvGrpSpPr>
          <p:cNvPr id="9" name="Group 7"/>
          <p:cNvGrpSpPr>
            <a:grpSpLocks/>
          </p:cNvGrpSpPr>
          <p:nvPr/>
        </p:nvGrpSpPr>
        <p:grpSpPr bwMode="auto">
          <a:xfrm>
            <a:off x="4572000" y="2284413"/>
            <a:ext cx="3730625" cy="866775"/>
            <a:chOff x="3120" y="1631"/>
            <a:chExt cx="2350" cy="546"/>
          </a:xfrm>
        </p:grpSpPr>
        <p:sp>
          <p:nvSpPr>
            <p:cNvPr id="1045" name="Line 8"/>
            <p:cNvSpPr>
              <a:spLocks noChangeShapeType="1"/>
            </p:cNvSpPr>
            <p:nvPr/>
          </p:nvSpPr>
          <p:spPr bwMode="auto">
            <a:xfrm>
              <a:off x="3888" y="1920"/>
              <a:ext cx="912" cy="0"/>
            </a:xfrm>
            <a:prstGeom prst="line">
              <a:avLst/>
            </a:prstGeom>
            <a:noFill/>
            <a:ln w="190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1046" name="Text Box 9"/>
            <p:cNvSpPr txBox="1">
              <a:spLocks noChangeArrowheads="1"/>
            </p:cNvSpPr>
            <p:nvPr/>
          </p:nvSpPr>
          <p:spPr bwMode="auto">
            <a:xfrm>
              <a:off x="3120" y="1965"/>
              <a:ext cx="97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600" b="1"/>
                <a:t>Fast Diffusion</a:t>
              </a:r>
              <a:endParaRPr lang="en-US" altLang="en-US" sz="2400"/>
            </a:p>
          </p:txBody>
        </p:sp>
        <p:sp>
          <p:nvSpPr>
            <p:cNvPr id="1047" name="Text Box 10"/>
            <p:cNvSpPr txBox="1">
              <a:spLocks noChangeArrowheads="1"/>
            </p:cNvSpPr>
            <p:nvPr/>
          </p:nvSpPr>
          <p:spPr bwMode="auto">
            <a:xfrm>
              <a:off x="4464" y="1631"/>
              <a:ext cx="10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600" b="1"/>
                <a:t>Slow Diffusion</a:t>
              </a:r>
              <a:endParaRPr lang="en-US" altLang="en-US" b="1"/>
            </a:p>
          </p:txBody>
        </p:sp>
      </p:grpSp>
      <p:pic>
        <p:nvPicPr>
          <p:cNvPr id="9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9950" y="1273175"/>
            <a:ext cx="54102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 Box 3"/>
          <p:cNvSpPr txBox="1">
            <a:spLocks noChangeArrowheads="1"/>
          </p:cNvSpPr>
          <p:nvPr/>
        </p:nvSpPr>
        <p:spPr bwMode="auto">
          <a:xfrm>
            <a:off x="209550" y="3587750"/>
            <a:ext cx="36861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a:latin typeface="Calibri" pitchFamily="34" charset="0"/>
              </a:rPr>
              <a:t>For a 2-dimensional Gaussian excitation volume:</a:t>
            </a:r>
            <a:endParaRPr lang="en-US" altLang="en-US" sz="2400">
              <a:latin typeface="Calibri" pitchFamily="34" charset="0"/>
            </a:endParaRPr>
          </a:p>
        </p:txBody>
      </p:sp>
      <p:graphicFrame>
        <p:nvGraphicFramePr>
          <p:cNvPr id="98" name="Object 4"/>
          <p:cNvGraphicFramePr>
            <a:graphicFrameLocks noChangeAspect="1"/>
          </p:cNvGraphicFramePr>
          <p:nvPr/>
        </p:nvGraphicFramePr>
        <p:xfrm>
          <a:off x="611188" y="4221163"/>
          <a:ext cx="2473325" cy="893762"/>
        </p:xfrm>
        <a:graphic>
          <a:graphicData uri="http://schemas.openxmlformats.org/presentationml/2006/ole">
            <mc:AlternateContent xmlns:mc="http://schemas.openxmlformats.org/markup-compatibility/2006">
              <mc:Choice xmlns:v="urn:schemas-microsoft-com:vml" Requires="v">
                <p:oleObj spid="_x0000_s157859" name="Equation" r:id="rId8" imgW="1409400" imgH="507960" progId="Equation.3">
                  <p:embed/>
                </p:oleObj>
              </mc:Choice>
              <mc:Fallback>
                <p:oleObj name="Equation" r:id="rId8" imgW="1409400" imgH="5079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88" y="4221163"/>
                        <a:ext cx="2473325" cy="893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41" name="Picture 40"/>
          <p:cNvPicPr>
            <a:picLocks noChangeAspect="1"/>
          </p:cNvPicPr>
          <p:nvPr/>
        </p:nvPicPr>
        <p:blipFill>
          <a:blip r:embed="rId10"/>
          <a:stretch>
            <a:fillRect/>
          </a:stretch>
        </p:blipFill>
        <p:spPr>
          <a:xfrm>
            <a:off x="8534400" y="80034"/>
            <a:ext cx="462367" cy="647589"/>
          </a:xfrm>
          <a:prstGeom prst="rect">
            <a:avLst/>
          </a:prstGeom>
        </p:spPr>
      </p:pic>
      <p:sp>
        <p:nvSpPr>
          <p:cNvPr id="43" name="Title 1"/>
          <p:cNvSpPr txBox="1">
            <a:spLocks/>
          </p:cNvSpPr>
          <p:nvPr/>
        </p:nvSpPr>
        <p:spPr>
          <a:xfrm>
            <a:off x="145132" y="-96919"/>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300" smtClean="0"/>
              <a:t>Fluorescence Correlation Spectroscopy</a:t>
            </a:r>
            <a:endParaRPr lang="en-US" altLang="en-US" sz="3300" dirty="0" smtClean="0"/>
          </a:p>
        </p:txBody>
      </p:sp>
      <p:sp>
        <p:nvSpPr>
          <p:cNvPr id="42"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44" name="Slide Number Placeholder 4"/>
          <p:cNvSpPr>
            <a:spLocks noGrp="1"/>
          </p:cNvSpPr>
          <p:nvPr>
            <p:ph type="sldNum" sz="quarter" idx="12"/>
          </p:nvPr>
        </p:nvSpPr>
        <p:spPr>
          <a:xfrm>
            <a:off x="6858000" y="6492875"/>
            <a:ext cx="2133600" cy="365125"/>
          </a:xfrm>
        </p:spPr>
        <p:txBody>
          <a:bodyPr/>
          <a:lstStyle/>
          <a:p>
            <a:r>
              <a:rPr lang="en-US" dirty="0" smtClean="0"/>
              <a:t>5</a:t>
            </a:r>
            <a:endParaRPr lang="en-US" dirty="0"/>
          </a:p>
        </p:txBody>
      </p:sp>
    </p:spTree>
    <p:extLst>
      <p:ext uri="{BB962C8B-B14F-4D97-AF65-F5344CB8AC3E}">
        <p14:creationId xmlns:p14="http://schemas.microsoft.com/office/powerpoint/2010/main" val="351276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par>
                                <p:cTn id="28" presetID="3" presetClass="entr" presetSubtype="1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blinds(horizontal)">
                                      <p:cBhvr>
                                        <p:cTn id="33" dur="500"/>
                                        <p:tgtEl>
                                          <p:spTgt spid="7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blinds(horizontal)">
                                      <p:cBhvr>
                                        <p:cTn id="36" dur="500"/>
                                        <p:tgtEl>
                                          <p:spTgt spid="77"/>
                                        </p:tgtEl>
                                      </p:cBhvr>
                                    </p:animEffect>
                                  </p:childTnLst>
                                </p:cTn>
                              </p:par>
                              <p:par>
                                <p:cTn id="37" presetID="3" presetClass="entr" presetSubtype="10"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blinds(horizontal)">
                                      <p:cBhvr>
                                        <p:cTn id="39" dur="500"/>
                                        <p:tgtEl>
                                          <p:spTgt spid="7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xit" presetSubtype="10" fill="hold" nodeType="clickEffect">
                                  <p:stCondLst>
                                    <p:cond delay="0"/>
                                  </p:stCondLst>
                                  <p:childTnLst>
                                    <p:animEffect transition="out" filter="blinds(horizontal)">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76"/>
                                        </p:tgtEl>
                                      </p:cBhvr>
                                    </p:animEffect>
                                    <p:set>
                                      <p:cBhvr>
                                        <p:cTn id="50" dur="1" fill="hold">
                                          <p:stCondLst>
                                            <p:cond delay="499"/>
                                          </p:stCondLst>
                                        </p:cTn>
                                        <p:tgtEl>
                                          <p:spTgt spid="76"/>
                                        </p:tgtEl>
                                        <p:attrNameLst>
                                          <p:attrName>style.visibility</p:attrName>
                                        </p:attrNameLst>
                                      </p:cBhvr>
                                      <p:to>
                                        <p:strVal val="hidden"/>
                                      </p:to>
                                    </p:set>
                                  </p:childTnLst>
                                </p:cTn>
                              </p:par>
                              <p:par>
                                <p:cTn id="51" presetID="3" presetClass="exit" presetSubtype="10" fill="hold" grpId="1" nodeType="withEffect">
                                  <p:stCondLst>
                                    <p:cond delay="0"/>
                                  </p:stCondLst>
                                  <p:childTnLst>
                                    <p:animEffect transition="out" filter="blinds(horizontal)">
                                      <p:cBhvr>
                                        <p:cTn id="52" dur="500"/>
                                        <p:tgtEl>
                                          <p:spTgt spid="77"/>
                                        </p:tgtEl>
                                      </p:cBhvr>
                                    </p:animEffect>
                                    <p:set>
                                      <p:cBhvr>
                                        <p:cTn id="53" dur="1" fill="hold">
                                          <p:stCondLst>
                                            <p:cond delay="499"/>
                                          </p:stCondLst>
                                        </p:cTn>
                                        <p:tgtEl>
                                          <p:spTgt spid="77"/>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78"/>
                                        </p:tgtEl>
                                      </p:cBhvr>
                                    </p:animEffect>
                                    <p:set>
                                      <p:cBhvr>
                                        <p:cTn id="56" dur="1" fill="hold">
                                          <p:stCondLst>
                                            <p:cond delay="499"/>
                                          </p:stCondLst>
                                        </p:cTn>
                                        <p:tgtEl>
                                          <p:spTgt spid="7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linds(horizontal)">
                                      <p:cBhvr>
                                        <p:cTn id="61" dur="500"/>
                                        <p:tgtEl>
                                          <p:spTgt spid="8"/>
                                        </p:tgtEl>
                                      </p:cBhvr>
                                    </p:animEffect>
                                  </p:childTnLst>
                                </p:cTn>
                              </p:par>
                              <p:par>
                                <p:cTn id="62" presetID="3" presetClass="entr" presetSubtype="1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linds(horizontal)">
                                      <p:cBhvr>
                                        <p:cTn id="64" dur="500"/>
                                        <p:tgtEl>
                                          <p:spTgt spid="9"/>
                                        </p:tgtEl>
                                      </p:cBhvr>
                                    </p:animEffect>
                                  </p:childTnLst>
                                </p:cTn>
                              </p:par>
                              <p:par>
                                <p:cTn id="65" presetID="3" presetClass="entr" presetSubtype="10" fill="hold" nodeType="with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blinds(horizontal)">
                                      <p:cBhvr>
                                        <p:cTn id="67" dur="500"/>
                                        <p:tgtEl>
                                          <p:spTgt spid="96"/>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97"/>
                                        </p:tgtEl>
                                        <p:attrNameLst>
                                          <p:attrName>style.visibility</p:attrName>
                                        </p:attrNameLst>
                                      </p:cBhvr>
                                      <p:to>
                                        <p:strVal val="visible"/>
                                      </p:to>
                                    </p:set>
                                    <p:animEffect transition="in" filter="blinds(horizontal)">
                                      <p:cBhvr>
                                        <p:cTn id="70" dur="500"/>
                                        <p:tgtEl>
                                          <p:spTgt spid="97"/>
                                        </p:tgtEl>
                                      </p:cBhvr>
                                    </p:animEffect>
                                  </p:childTnLst>
                                </p:cTn>
                              </p:par>
                              <p:par>
                                <p:cTn id="71" presetID="3" presetClass="entr" presetSubtype="10" fill="hold" nodeType="withEffect">
                                  <p:stCondLst>
                                    <p:cond delay="0"/>
                                  </p:stCondLst>
                                  <p:childTnLst>
                                    <p:set>
                                      <p:cBhvr>
                                        <p:cTn id="72" dur="1" fill="hold">
                                          <p:stCondLst>
                                            <p:cond delay="0"/>
                                          </p:stCondLst>
                                        </p:cTn>
                                        <p:tgtEl>
                                          <p:spTgt spid="98"/>
                                        </p:tgtEl>
                                        <p:attrNameLst>
                                          <p:attrName>style.visibility</p:attrName>
                                        </p:attrNameLst>
                                      </p:cBhvr>
                                      <p:to>
                                        <p:strVal val="visible"/>
                                      </p:to>
                                    </p:set>
                                    <p:animEffect transition="in" filter="blinds(horizontal)">
                                      <p:cBhvr>
                                        <p:cTn id="7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p:bldP spid="76" grpId="0" animBg="1"/>
      <p:bldP spid="76" grpId="1" animBg="1"/>
      <p:bldP spid="77" grpId="0" animBg="1"/>
      <p:bldP spid="77" grpId="1" animBg="1"/>
      <p:bldP spid="9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1905000"/>
            <a:ext cx="9001125" cy="3785652"/>
          </a:xfrm>
          <a:prstGeom prst="rect">
            <a:avLst/>
          </a:prstGeom>
          <a:noFill/>
          <a:ln w="9525">
            <a:noFill/>
            <a:miter lim="800000"/>
            <a:headEnd/>
            <a:tailEnd/>
          </a:ln>
        </p:spPr>
        <p:txBody>
          <a:bodyPr>
            <a:spAutoFit/>
          </a:bodyPr>
          <a:lstStyle/>
          <a:p>
            <a:pPr defTabSz="595313"/>
            <a:r>
              <a:rPr lang="en-US" sz="2400" b="1" dirty="0">
                <a:latin typeface="+mj-lt"/>
              </a:rPr>
              <a:t>Orders of magnitude</a:t>
            </a:r>
            <a:r>
              <a:rPr lang="en-US" sz="2400" dirty="0">
                <a:latin typeface="+mj-lt"/>
              </a:rPr>
              <a:t> (for 1 </a:t>
            </a:r>
            <a:r>
              <a:rPr lang="el-GR" sz="2400" dirty="0">
                <a:latin typeface="+mj-lt"/>
              </a:rPr>
              <a:t>μ</a:t>
            </a:r>
            <a:r>
              <a:rPr lang="en-US" sz="2400" dirty="0">
                <a:latin typeface="+mj-lt"/>
              </a:rPr>
              <a:t>M solution, small molecule, water)</a:t>
            </a:r>
          </a:p>
          <a:p>
            <a:pPr defTabSz="595313"/>
            <a:endParaRPr lang="en-US" sz="2400" dirty="0">
              <a:latin typeface="Trebuchet MS" pitchFamily="34" charset="0"/>
            </a:endParaRPr>
          </a:p>
          <a:p>
            <a:pPr defTabSz="595313"/>
            <a:r>
              <a:rPr lang="en-US" sz="2100" b="1" dirty="0">
                <a:latin typeface="+mj-lt"/>
              </a:rPr>
              <a:t>Volume		Device	     </a:t>
            </a:r>
            <a:r>
              <a:rPr lang="en-US" sz="2100" b="1" dirty="0" smtClean="0">
                <a:latin typeface="+mj-lt"/>
              </a:rPr>
              <a:t>               Size(</a:t>
            </a:r>
            <a:r>
              <a:rPr lang="el-GR" sz="2100" b="1" dirty="0">
                <a:latin typeface="+mj-lt"/>
              </a:rPr>
              <a:t>μ</a:t>
            </a:r>
            <a:r>
              <a:rPr lang="en-US" sz="2100" b="1" dirty="0">
                <a:latin typeface="+mj-lt"/>
              </a:rPr>
              <a:t>m)  </a:t>
            </a:r>
            <a:r>
              <a:rPr lang="en-US" sz="2100" b="1" dirty="0" smtClean="0">
                <a:latin typeface="+mj-lt"/>
              </a:rPr>
              <a:t>        Molecules </a:t>
            </a:r>
            <a:r>
              <a:rPr lang="en-US" sz="2100" b="1" dirty="0">
                <a:latin typeface="+mj-lt"/>
              </a:rPr>
              <a:t> </a:t>
            </a:r>
            <a:r>
              <a:rPr lang="en-US" sz="2100" b="1" dirty="0" smtClean="0">
                <a:latin typeface="+mj-lt"/>
              </a:rPr>
              <a:t>Time (s)</a:t>
            </a:r>
            <a:endParaRPr lang="en-US" sz="2100" b="1" dirty="0">
              <a:latin typeface="+mj-lt"/>
            </a:endParaRPr>
          </a:p>
          <a:p>
            <a:pPr defTabSz="595313"/>
            <a:r>
              <a:rPr lang="en-US" sz="2400" dirty="0">
                <a:latin typeface="+mj-lt"/>
              </a:rPr>
              <a:t>milliliter</a:t>
            </a:r>
            <a:r>
              <a:rPr lang="en-US" sz="2400" dirty="0">
                <a:latin typeface="Trebuchet MS" pitchFamily="34" charset="0"/>
              </a:rPr>
              <a:t>	</a:t>
            </a:r>
            <a:r>
              <a:rPr lang="en-US" sz="2400" dirty="0" smtClean="0">
                <a:latin typeface="Trebuchet MS" pitchFamily="34" charset="0"/>
              </a:rPr>
              <a:t>      </a:t>
            </a:r>
            <a:r>
              <a:rPr lang="en-US" sz="2400" dirty="0" smtClean="0">
                <a:latin typeface="+mj-lt"/>
              </a:rPr>
              <a:t>cuvette</a:t>
            </a:r>
            <a:r>
              <a:rPr lang="en-US" sz="2400" dirty="0">
                <a:latin typeface="Trebuchet MS" pitchFamily="34" charset="0"/>
              </a:rPr>
              <a:t>			</a:t>
            </a:r>
            <a:r>
              <a:rPr lang="en-US" sz="2400" dirty="0" smtClean="0">
                <a:latin typeface="Trebuchet MS" pitchFamily="34" charset="0"/>
              </a:rPr>
              <a:t> </a:t>
            </a:r>
            <a:r>
              <a:rPr lang="en-US" sz="2400" dirty="0" smtClean="0">
                <a:latin typeface="+mj-lt"/>
              </a:rPr>
              <a:t>10000</a:t>
            </a:r>
            <a:r>
              <a:rPr lang="en-US" sz="2400" dirty="0">
                <a:latin typeface="Trebuchet MS" pitchFamily="34" charset="0"/>
              </a:rPr>
              <a:t>		</a:t>
            </a:r>
            <a:r>
              <a:rPr lang="en-US" sz="2400" dirty="0">
                <a:latin typeface="+mj-lt"/>
              </a:rPr>
              <a:t>6x10</a:t>
            </a:r>
            <a:r>
              <a:rPr lang="en-US" sz="2400" baseline="30000" dirty="0">
                <a:latin typeface="+mj-lt"/>
              </a:rPr>
              <a:t>14</a:t>
            </a:r>
            <a:r>
              <a:rPr lang="en-US" sz="2400" baseline="30000" dirty="0">
                <a:latin typeface="Trebuchet MS" pitchFamily="34" charset="0"/>
              </a:rPr>
              <a:t>	</a:t>
            </a:r>
            <a:r>
              <a:rPr lang="en-US" sz="2400" dirty="0">
                <a:latin typeface="+mj-lt"/>
              </a:rPr>
              <a:t>10</a:t>
            </a:r>
            <a:r>
              <a:rPr lang="en-US" sz="2400" baseline="30000" dirty="0">
                <a:latin typeface="+mj-lt"/>
              </a:rPr>
              <a:t>4</a:t>
            </a:r>
          </a:p>
          <a:p>
            <a:pPr defTabSz="595313"/>
            <a:r>
              <a:rPr lang="en-US" sz="2400" dirty="0">
                <a:latin typeface="+mj-lt"/>
              </a:rPr>
              <a:t>microliter</a:t>
            </a:r>
            <a:r>
              <a:rPr lang="en-US" sz="2400" dirty="0">
                <a:latin typeface="Trebuchet MS" pitchFamily="34" charset="0"/>
              </a:rPr>
              <a:t>	</a:t>
            </a:r>
            <a:r>
              <a:rPr lang="en-US" sz="2400" dirty="0">
                <a:latin typeface="+mj-lt"/>
              </a:rPr>
              <a:t>plate well</a:t>
            </a:r>
            <a:r>
              <a:rPr lang="en-US" sz="2400" dirty="0">
                <a:latin typeface="Trebuchet MS" pitchFamily="34" charset="0"/>
              </a:rPr>
              <a:t>		  </a:t>
            </a:r>
            <a:r>
              <a:rPr lang="en-US" sz="2400" dirty="0" smtClean="0">
                <a:latin typeface="Trebuchet MS" pitchFamily="34" charset="0"/>
              </a:rPr>
              <a:t> </a:t>
            </a:r>
            <a:r>
              <a:rPr lang="en-US" sz="2400" dirty="0" smtClean="0">
                <a:latin typeface="+mj-lt"/>
              </a:rPr>
              <a:t>1000</a:t>
            </a:r>
            <a:r>
              <a:rPr lang="en-US" sz="2400" dirty="0">
                <a:latin typeface="Trebuchet MS" pitchFamily="34" charset="0"/>
              </a:rPr>
              <a:t>		</a:t>
            </a:r>
            <a:r>
              <a:rPr lang="en-US" sz="2400" dirty="0">
                <a:latin typeface="+mj-lt"/>
              </a:rPr>
              <a:t>6x10</a:t>
            </a:r>
            <a:r>
              <a:rPr lang="en-US" sz="2400" baseline="30000" dirty="0">
                <a:latin typeface="+mj-lt"/>
              </a:rPr>
              <a:t>11</a:t>
            </a:r>
            <a:r>
              <a:rPr lang="en-US" sz="2400" baseline="30000" dirty="0">
                <a:latin typeface="Trebuchet MS" pitchFamily="34" charset="0"/>
              </a:rPr>
              <a:t>	</a:t>
            </a:r>
            <a:r>
              <a:rPr lang="en-US" sz="2400" dirty="0">
                <a:latin typeface="+mj-lt"/>
              </a:rPr>
              <a:t>10</a:t>
            </a:r>
            <a:r>
              <a:rPr lang="en-US" sz="2400" baseline="30000" dirty="0">
                <a:latin typeface="+mj-lt"/>
              </a:rPr>
              <a:t>2</a:t>
            </a:r>
          </a:p>
          <a:p>
            <a:pPr defTabSz="595313"/>
            <a:r>
              <a:rPr lang="en-US" sz="2400" dirty="0" err="1">
                <a:latin typeface="+mj-lt"/>
              </a:rPr>
              <a:t>nanoliter</a:t>
            </a:r>
            <a:r>
              <a:rPr lang="en-US" sz="2400" dirty="0">
                <a:latin typeface="Trebuchet MS" pitchFamily="34" charset="0"/>
              </a:rPr>
              <a:t>	</a:t>
            </a:r>
            <a:r>
              <a:rPr lang="en-US" sz="2400" dirty="0" smtClean="0">
                <a:latin typeface="Trebuchet MS" pitchFamily="34" charset="0"/>
              </a:rPr>
              <a:t>      </a:t>
            </a:r>
            <a:r>
              <a:rPr lang="en-US" sz="2400" dirty="0" err="1" smtClean="0">
                <a:latin typeface="+mj-lt"/>
              </a:rPr>
              <a:t>microfabrication</a:t>
            </a:r>
            <a:r>
              <a:rPr lang="en-US" sz="2400" dirty="0" smtClean="0">
                <a:latin typeface="Trebuchet MS" pitchFamily="34" charset="0"/>
              </a:rPr>
              <a:t> </a:t>
            </a:r>
            <a:r>
              <a:rPr lang="en-US" sz="2400" dirty="0">
                <a:latin typeface="Trebuchet MS" pitchFamily="34" charset="0"/>
              </a:rPr>
              <a:t>	    </a:t>
            </a:r>
            <a:r>
              <a:rPr lang="en-US" sz="2400" dirty="0" smtClean="0">
                <a:latin typeface="+mj-lt"/>
              </a:rPr>
              <a:t>100</a:t>
            </a:r>
            <a:r>
              <a:rPr lang="en-US" sz="2400" dirty="0">
                <a:latin typeface="Trebuchet MS" pitchFamily="34" charset="0"/>
              </a:rPr>
              <a:t>		</a:t>
            </a:r>
            <a:r>
              <a:rPr lang="en-US" sz="2400" dirty="0">
                <a:latin typeface="+mj-lt"/>
              </a:rPr>
              <a:t>6x10</a:t>
            </a:r>
            <a:r>
              <a:rPr lang="en-US" sz="2400" baseline="30000" dirty="0">
                <a:latin typeface="+mj-lt"/>
              </a:rPr>
              <a:t>8</a:t>
            </a:r>
            <a:r>
              <a:rPr lang="en-US" sz="2400" baseline="30000" dirty="0">
                <a:latin typeface="Trebuchet MS" pitchFamily="34" charset="0"/>
              </a:rPr>
              <a:t>	</a:t>
            </a:r>
            <a:r>
              <a:rPr lang="en-US" sz="2400" dirty="0">
                <a:latin typeface="+mj-lt"/>
              </a:rPr>
              <a:t>1</a:t>
            </a:r>
          </a:p>
          <a:p>
            <a:pPr defTabSz="595313"/>
            <a:r>
              <a:rPr lang="en-US" sz="2400" dirty="0" err="1">
                <a:latin typeface="+mj-lt"/>
              </a:rPr>
              <a:t>picoliter</a:t>
            </a:r>
            <a:r>
              <a:rPr lang="en-US" sz="2400" dirty="0">
                <a:latin typeface="Trebuchet MS" pitchFamily="34" charset="0"/>
              </a:rPr>
              <a:t>		</a:t>
            </a:r>
            <a:r>
              <a:rPr lang="en-US" sz="2400" dirty="0">
                <a:latin typeface="+mj-lt"/>
              </a:rPr>
              <a:t>typical cell</a:t>
            </a:r>
            <a:r>
              <a:rPr lang="en-US" sz="2400" dirty="0">
                <a:latin typeface="Trebuchet MS" pitchFamily="34" charset="0"/>
              </a:rPr>
              <a:t>		      </a:t>
            </a:r>
            <a:r>
              <a:rPr lang="en-US" sz="2400" dirty="0">
                <a:latin typeface="+mj-lt"/>
              </a:rPr>
              <a:t>10</a:t>
            </a:r>
            <a:r>
              <a:rPr lang="en-US" sz="2400" dirty="0">
                <a:latin typeface="Trebuchet MS" pitchFamily="34" charset="0"/>
              </a:rPr>
              <a:t>		</a:t>
            </a:r>
            <a:r>
              <a:rPr lang="en-US" sz="2400" dirty="0">
                <a:latin typeface="+mj-lt"/>
              </a:rPr>
              <a:t>6x10</a:t>
            </a:r>
            <a:r>
              <a:rPr lang="en-US" sz="2400" baseline="30000" dirty="0">
                <a:latin typeface="+mj-lt"/>
              </a:rPr>
              <a:t>5</a:t>
            </a:r>
            <a:r>
              <a:rPr lang="en-US" sz="2400" dirty="0">
                <a:latin typeface="Trebuchet MS" pitchFamily="34" charset="0"/>
              </a:rPr>
              <a:t>	</a:t>
            </a:r>
            <a:r>
              <a:rPr lang="en-US" sz="2400" dirty="0">
                <a:latin typeface="+mj-lt"/>
              </a:rPr>
              <a:t>10</a:t>
            </a:r>
            <a:r>
              <a:rPr lang="en-US" sz="2400" baseline="30000" dirty="0">
                <a:latin typeface="+mj-lt"/>
              </a:rPr>
              <a:t>-2</a:t>
            </a:r>
          </a:p>
          <a:p>
            <a:pPr defTabSz="595313"/>
            <a:r>
              <a:rPr lang="en-US" sz="2400" dirty="0" err="1">
                <a:latin typeface="+mj-lt"/>
              </a:rPr>
              <a:t>femtoliter</a:t>
            </a:r>
            <a:r>
              <a:rPr lang="en-US" sz="2400" dirty="0">
                <a:latin typeface="Trebuchet MS" pitchFamily="34" charset="0"/>
              </a:rPr>
              <a:t>	</a:t>
            </a:r>
            <a:r>
              <a:rPr lang="en-US" sz="2400" dirty="0">
                <a:latin typeface="+mj-lt"/>
              </a:rPr>
              <a:t>confocal volume </a:t>
            </a:r>
            <a:r>
              <a:rPr lang="en-US" sz="2400" dirty="0">
                <a:latin typeface="Trebuchet MS" pitchFamily="34" charset="0"/>
              </a:rPr>
              <a:t>	       </a:t>
            </a:r>
            <a:r>
              <a:rPr lang="en-US" sz="2400" dirty="0" smtClean="0">
                <a:latin typeface="Trebuchet MS" pitchFamily="34" charset="0"/>
              </a:rPr>
              <a:t> </a:t>
            </a:r>
            <a:r>
              <a:rPr lang="en-US" sz="2400" dirty="0" smtClean="0">
                <a:latin typeface="+mj-lt"/>
              </a:rPr>
              <a:t>1</a:t>
            </a:r>
            <a:r>
              <a:rPr lang="en-US" sz="2400" dirty="0">
                <a:latin typeface="Trebuchet MS" pitchFamily="34" charset="0"/>
              </a:rPr>
              <a:t>		</a:t>
            </a:r>
            <a:r>
              <a:rPr lang="en-US" sz="2400" dirty="0">
                <a:latin typeface="+mj-lt"/>
              </a:rPr>
              <a:t>6x10</a:t>
            </a:r>
            <a:r>
              <a:rPr lang="en-US" sz="2400" baseline="30000" dirty="0">
                <a:latin typeface="+mj-lt"/>
              </a:rPr>
              <a:t>2</a:t>
            </a:r>
            <a:r>
              <a:rPr lang="en-US" sz="2400" baseline="30000" dirty="0">
                <a:latin typeface="Trebuchet MS" pitchFamily="34" charset="0"/>
              </a:rPr>
              <a:t>	</a:t>
            </a:r>
            <a:r>
              <a:rPr lang="en-US" sz="2400" dirty="0" smtClean="0">
                <a:latin typeface="+mj-lt"/>
              </a:rPr>
              <a:t>10</a:t>
            </a:r>
            <a:r>
              <a:rPr lang="en-US" sz="2400" baseline="30000" dirty="0" smtClean="0">
                <a:latin typeface="+mj-lt"/>
              </a:rPr>
              <a:t>-4</a:t>
            </a:r>
            <a:endParaRPr lang="en-US" sz="2400" baseline="30000" dirty="0">
              <a:latin typeface="+mj-lt"/>
            </a:endParaRPr>
          </a:p>
          <a:p>
            <a:pPr defTabSz="595313"/>
            <a:r>
              <a:rPr lang="en-US" sz="2400" dirty="0" err="1">
                <a:latin typeface="+mj-lt"/>
              </a:rPr>
              <a:t>attoliter</a:t>
            </a:r>
            <a:r>
              <a:rPr lang="en-US" sz="2400" dirty="0">
                <a:latin typeface="+mj-lt"/>
              </a:rPr>
              <a:t>	</a:t>
            </a:r>
            <a:r>
              <a:rPr lang="en-US" sz="2400" dirty="0">
                <a:latin typeface="Trebuchet MS" pitchFamily="34" charset="0"/>
              </a:rPr>
              <a:t>	</a:t>
            </a:r>
            <a:r>
              <a:rPr lang="en-US" sz="2400" dirty="0">
                <a:latin typeface="+mj-lt"/>
              </a:rPr>
              <a:t>nanofabrication</a:t>
            </a:r>
            <a:r>
              <a:rPr lang="en-US" sz="2400" dirty="0">
                <a:latin typeface="Trebuchet MS" pitchFamily="34" charset="0"/>
              </a:rPr>
              <a:t>         </a:t>
            </a:r>
            <a:r>
              <a:rPr lang="en-US" sz="2400" dirty="0" smtClean="0">
                <a:latin typeface="Trebuchet MS" pitchFamily="34" charset="0"/>
              </a:rPr>
              <a:t> </a:t>
            </a:r>
            <a:r>
              <a:rPr lang="en-US" sz="2400" dirty="0" smtClean="0">
                <a:latin typeface="+mj-lt"/>
              </a:rPr>
              <a:t>0.1</a:t>
            </a:r>
            <a:r>
              <a:rPr lang="en-US" sz="2400" dirty="0">
                <a:latin typeface="Trebuchet MS" pitchFamily="34" charset="0"/>
              </a:rPr>
              <a:t>		</a:t>
            </a:r>
            <a:r>
              <a:rPr lang="en-US" sz="2400" dirty="0">
                <a:latin typeface="+mj-lt"/>
              </a:rPr>
              <a:t>6x10</a:t>
            </a:r>
            <a:r>
              <a:rPr lang="en-US" sz="2400" baseline="30000" dirty="0">
                <a:latin typeface="+mj-lt"/>
              </a:rPr>
              <a:t>-1</a:t>
            </a:r>
            <a:r>
              <a:rPr lang="en-US" sz="2400" baseline="30000" dirty="0">
                <a:latin typeface="Trebuchet MS" pitchFamily="34" charset="0"/>
              </a:rPr>
              <a:t>	</a:t>
            </a:r>
            <a:r>
              <a:rPr lang="en-US" sz="2400" dirty="0">
                <a:latin typeface="+mj-lt"/>
              </a:rPr>
              <a:t>10</a:t>
            </a:r>
            <a:r>
              <a:rPr lang="en-US" sz="2400" baseline="30000" dirty="0">
                <a:latin typeface="+mj-lt"/>
              </a:rPr>
              <a:t>-6</a:t>
            </a:r>
          </a:p>
          <a:p>
            <a:pPr defTabSz="595313"/>
            <a:endParaRPr lang="en-US" sz="2400" dirty="0">
              <a:latin typeface="Trebuchet MS" pitchFamily="34" charset="0"/>
            </a:endParaRPr>
          </a:p>
        </p:txBody>
      </p:sp>
      <p:sp>
        <p:nvSpPr>
          <p:cNvPr id="7" name="Text Box 2"/>
          <p:cNvSpPr txBox="1">
            <a:spLocks noChangeArrowheads="1"/>
          </p:cNvSpPr>
          <p:nvPr/>
        </p:nvSpPr>
        <p:spPr bwMode="auto">
          <a:xfrm>
            <a:off x="1537050" y="224225"/>
            <a:ext cx="6144631" cy="646331"/>
          </a:xfrm>
          <a:prstGeom prst="rect">
            <a:avLst/>
          </a:prstGeom>
          <a:noFill/>
          <a:ln>
            <a:noFill/>
          </a:ln>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3600" dirty="0">
                <a:latin typeface="+mj-lt"/>
              </a:rPr>
              <a:t>From cuvette to the microscope</a:t>
            </a:r>
          </a:p>
        </p:txBody>
      </p:sp>
      <p:sp>
        <p:nvSpPr>
          <p:cNvPr id="8" name="Rectangle 7"/>
          <p:cNvSpPr/>
          <p:nvPr/>
        </p:nvSpPr>
        <p:spPr>
          <a:xfrm>
            <a:off x="457200" y="4114800"/>
            <a:ext cx="7924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10" name="Picture 9"/>
          <p:cNvPicPr>
            <a:picLocks noChangeAspect="1"/>
          </p:cNvPicPr>
          <p:nvPr/>
        </p:nvPicPr>
        <p:blipFill>
          <a:blip r:embed="rId3"/>
          <a:stretch>
            <a:fillRect/>
          </a:stretch>
        </p:blipFill>
        <p:spPr>
          <a:xfrm>
            <a:off x="8534400" y="80034"/>
            <a:ext cx="462367" cy="647589"/>
          </a:xfrm>
          <a:prstGeom prst="rect">
            <a:avLst/>
          </a:prstGeom>
        </p:spPr>
      </p:pic>
      <p:sp>
        <p:nvSpPr>
          <p:cNvPr id="11"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2" name="Slide Number Placeholder 4"/>
          <p:cNvSpPr>
            <a:spLocks noGrp="1"/>
          </p:cNvSpPr>
          <p:nvPr>
            <p:ph type="sldNum" sz="quarter" idx="12"/>
          </p:nvPr>
        </p:nvSpPr>
        <p:spPr>
          <a:xfrm>
            <a:off x="6858000" y="6492875"/>
            <a:ext cx="2133600" cy="365125"/>
          </a:xfrm>
        </p:spPr>
        <p:txBody>
          <a:bodyPr/>
          <a:lstStyle/>
          <a:p>
            <a:r>
              <a:rPr lang="en-US" dirty="0" smtClean="0"/>
              <a:t>5</a:t>
            </a:r>
            <a:endParaRPr lang="en-US" dirty="0"/>
          </a:p>
        </p:txBody>
      </p:sp>
    </p:spTree>
    <p:extLst>
      <p:ext uri="{BB962C8B-B14F-4D97-AF65-F5344CB8AC3E}">
        <p14:creationId xmlns:p14="http://schemas.microsoft.com/office/powerpoint/2010/main" val="293395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2" name="Slide Number Placeholder 4"/>
          <p:cNvSpPr>
            <a:spLocks noGrp="1"/>
          </p:cNvSpPr>
          <p:nvPr>
            <p:ph type="sldNum" sz="quarter" idx="12"/>
          </p:nvPr>
        </p:nvSpPr>
        <p:spPr>
          <a:xfrm>
            <a:off x="6858000" y="6492875"/>
            <a:ext cx="2133600" cy="365125"/>
          </a:xfrm>
        </p:spPr>
        <p:txBody>
          <a:bodyPr/>
          <a:lstStyle/>
          <a:p>
            <a:r>
              <a:rPr lang="en-US" dirty="0" smtClean="0"/>
              <a:t>12</a:t>
            </a:r>
            <a:endParaRPr lang="en-US" dirty="0"/>
          </a:p>
        </p:txBody>
      </p:sp>
      <p:sp>
        <p:nvSpPr>
          <p:cNvPr id="13"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17" name="Rectangle 16"/>
          <p:cNvSpPr/>
          <p:nvPr/>
        </p:nvSpPr>
        <p:spPr>
          <a:xfrm>
            <a:off x="3810000" y="1098384"/>
            <a:ext cx="1676400" cy="224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17"/>
          <p:cNvSpPr txBox="1"/>
          <p:nvPr/>
        </p:nvSpPr>
        <p:spPr>
          <a:xfrm>
            <a:off x="2028462" y="150911"/>
            <a:ext cx="5309082" cy="584775"/>
          </a:xfrm>
          <a:prstGeom prst="rect">
            <a:avLst/>
          </a:prstGeom>
          <a:noFill/>
        </p:spPr>
        <p:txBody>
          <a:bodyPr wrap="none" rtlCol="0">
            <a:spAutoFit/>
          </a:bodyPr>
          <a:lstStyle/>
          <a:p>
            <a:r>
              <a:rPr lang="en-US" sz="3200" dirty="0" smtClean="0"/>
              <a:t>Pair Correlation Function </a:t>
            </a:r>
            <a:r>
              <a:rPr lang="it-IT" sz="3200" dirty="0" smtClean="0"/>
              <a:t>(pCF)</a:t>
            </a:r>
            <a:endParaRPr lang="it-IT" sz="3200" dirty="0"/>
          </a:p>
        </p:txBody>
      </p:sp>
      <p:sp>
        <p:nvSpPr>
          <p:cNvPr id="20" name="Rectangle 19"/>
          <p:cNvSpPr/>
          <p:nvPr/>
        </p:nvSpPr>
        <p:spPr>
          <a:xfrm>
            <a:off x="4038600" y="1210576"/>
            <a:ext cx="1676400" cy="237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 20"/>
          <p:cNvSpPr/>
          <p:nvPr/>
        </p:nvSpPr>
        <p:spPr>
          <a:xfrm>
            <a:off x="6736555" y="1528341"/>
            <a:ext cx="533400" cy="165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 127"/>
          <p:cNvSpPr/>
          <p:nvPr/>
        </p:nvSpPr>
        <p:spPr>
          <a:xfrm>
            <a:off x="5792098" y="2893791"/>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128"/>
          <p:cNvSpPr/>
          <p:nvPr/>
        </p:nvSpPr>
        <p:spPr>
          <a:xfrm>
            <a:off x="6373801" y="2904522"/>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130"/>
          <p:cNvSpPr/>
          <p:nvPr/>
        </p:nvSpPr>
        <p:spPr>
          <a:xfrm>
            <a:off x="7530763" y="2902374"/>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129"/>
          <p:cNvSpPr/>
          <p:nvPr/>
        </p:nvSpPr>
        <p:spPr>
          <a:xfrm>
            <a:off x="6946445" y="2902374"/>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131"/>
          <p:cNvSpPr/>
          <p:nvPr/>
        </p:nvSpPr>
        <p:spPr>
          <a:xfrm>
            <a:off x="5792098" y="3456171"/>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132"/>
          <p:cNvSpPr/>
          <p:nvPr/>
        </p:nvSpPr>
        <p:spPr>
          <a:xfrm>
            <a:off x="6374941" y="3472338"/>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133"/>
          <p:cNvSpPr/>
          <p:nvPr/>
        </p:nvSpPr>
        <p:spPr>
          <a:xfrm>
            <a:off x="6946445" y="3465295"/>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134"/>
          <p:cNvSpPr/>
          <p:nvPr/>
        </p:nvSpPr>
        <p:spPr>
          <a:xfrm>
            <a:off x="7530763" y="3465295"/>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135"/>
          <p:cNvSpPr/>
          <p:nvPr/>
        </p:nvSpPr>
        <p:spPr>
          <a:xfrm>
            <a:off x="5792098" y="4036799"/>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136"/>
          <p:cNvSpPr/>
          <p:nvPr/>
        </p:nvSpPr>
        <p:spPr>
          <a:xfrm>
            <a:off x="6374941" y="4036799"/>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137"/>
          <p:cNvSpPr/>
          <p:nvPr/>
        </p:nvSpPr>
        <p:spPr>
          <a:xfrm>
            <a:off x="6946445" y="4036799"/>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Oval 138"/>
          <p:cNvSpPr/>
          <p:nvPr/>
        </p:nvSpPr>
        <p:spPr>
          <a:xfrm>
            <a:off x="7530763" y="4036799"/>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113"/>
          <p:cNvSpPr/>
          <p:nvPr/>
        </p:nvSpPr>
        <p:spPr>
          <a:xfrm>
            <a:off x="1115762" y="2818665"/>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114"/>
          <p:cNvSpPr/>
          <p:nvPr/>
        </p:nvSpPr>
        <p:spPr>
          <a:xfrm>
            <a:off x="1697465" y="2829396"/>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115"/>
          <p:cNvSpPr/>
          <p:nvPr/>
        </p:nvSpPr>
        <p:spPr>
          <a:xfrm>
            <a:off x="2270109" y="2827248"/>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116"/>
          <p:cNvSpPr/>
          <p:nvPr/>
        </p:nvSpPr>
        <p:spPr>
          <a:xfrm>
            <a:off x="2854427" y="2827248"/>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117"/>
          <p:cNvSpPr/>
          <p:nvPr/>
        </p:nvSpPr>
        <p:spPr>
          <a:xfrm>
            <a:off x="1115762" y="3381045"/>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120"/>
          <p:cNvSpPr/>
          <p:nvPr/>
        </p:nvSpPr>
        <p:spPr>
          <a:xfrm>
            <a:off x="1698605" y="3397212"/>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121"/>
          <p:cNvSpPr/>
          <p:nvPr/>
        </p:nvSpPr>
        <p:spPr>
          <a:xfrm>
            <a:off x="2270109" y="3390169"/>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Oval 122"/>
          <p:cNvSpPr/>
          <p:nvPr/>
        </p:nvSpPr>
        <p:spPr>
          <a:xfrm>
            <a:off x="2854427" y="3390169"/>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Oval 123"/>
          <p:cNvSpPr/>
          <p:nvPr/>
        </p:nvSpPr>
        <p:spPr>
          <a:xfrm>
            <a:off x="1115762" y="3961673"/>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Oval 124"/>
          <p:cNvSpPr/>
          <p:nvPr/>
        </p:nvSpPr>
        <p:spPr>
          <a:xfrm>
            <a:off x="1698605" y="3961673"/>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Oval 125"/>
          <p:cNvSpPr/>
          <p:nvPr/>
        </p:nvSpPr>
        <p:spPr>
          <a:xfrm>
            <a:off x="2270109" y="3961673"/>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Oval 126"/>
          <p:cNvSpPr/>
          <p:nvPr/>
        </p:nvSpPr>
        <p:spPr>
          <a:xfrm>
            <a:off x="2854427" y="3961673"/>
            <a:ext cx="571504" cy="571504"/>
          </a:xfrm>
          <a:prstGeom prst="ellipse">
            <a:avLst/>
          </a:prstGeom>
          <a:gradFill flip="none" rotWithShape="1">
            <a:gsLst>
              <a:gs pos="0">
                <a:srgbClr val="8488C4"/>
              </a:gs>
              <a:gs pos="53000">
                <a:srgbClr val="D4DEFF"/>
              </a:gs>
              <a:gs pos="83000">
                <a:srgbClr val="D4DEFF"/>
              </a:gs>
              <a:gs pos="100000">
                <a:srgbClr val="96AB9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46" name="Group 568"/>
          <p:cNvGraphicFramePr>
            <a:graphicFrameLocks noGrp="1"/>
          </p:cNvGraphicFramePr>
          <p:nvPr>
            <p:extLst>
              <p:ext uri="{D42A27DB-BD31-4B8C-83A1-F6EECF244321}">
                <p14:modId xmlns:p14="http://schemas.microsoft.com/office/powerpoint/2010/main" val="2995245620"/>
              </p:ext>
            </p:extLst>
          </p:nvPr>
        </p:nvGraphicFramePr>
        <p:xfrm>
          <a:off x="5497511" y="2566267"/>
          <a:ext cx="2903538" cy="2379664"/>
        </p:xfrm>
        <a:graphic>
          <a:graphicData uri="http://schemas.openxmlformats.org/drawingml/2006/table">
            <a:tbl>
              <a:tblPr/>
              <a:tblGrid>
                <a:gridCol w="581025">
                  <a:extLst>
                    <a:ext uri="{9D8B030D-6E8A-4147-A177-3AD203B41FA5}">
                      <a16:colId xmlns:a16="http://schemas.microsoft.com/office/drawing/2014/main" val="20000"/>
                    </a:ext>
                  </a:extLst>
                </a:gridCol>
                <a:gridCol w="581025">
                  <a:extLst>
                    <a:ext uri="{9D8B030D-6E8A-4147-A177-3AD203B41FA5}">
                      <a16:colId xmlns:a16="http://schemas.microsoft.com/office/drawing/2014/main" val="20001"/>
                    </a:ext>
                  </a:extLst>
                </a:gridCol>
                <a:gridCol w="579438">
                  <a:extLst>
                    <a:ext uri="{9D8B030D-6E8A-4147-A177-3AD203B41FA5}">
                      <a16:colId xmlns:a16="http://schemas.microsoft.com/office/drawing/2014/main" val="20002"/>
                    </a:ext>
                  </a:extLst>
                </a:gridCol>
                <a:gridCol w="581025">
                  <a:extLst>
                    <a:ext uri="{9D8B030D-6E8A-4147-A177-3AD203B41FA5}">
                      <a16:colId xmlns:a16="http://schemas.microsoft.com/office/drawing/2014/main" val="20003"/>
                    </a:ext>
                  </a:extLst>
                </a:gridCol>
                <a:gridCol w="581025">
                  <a:extLst>
                    <a:ext uri="{9D8B030D-6E8A-4147-A177-3AD203B41FA5}">
                      <a16:colId xmlns:a16="http://schemas.microsoft.com/office/drawing/2014/main" val="20004"/>
                    </a:ext>
                  </a:extLst>
                </a:gridCol>
              </a:tblGrid>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12700" cap="flat" cmpd="sng" algn="ctr">
                      <a:solidFill>
                        <a:schemeClr val="tx1"/>
                      </a:solidFill>
                      <a:prstDash val="sysDash"/>
                      <a:round/>
                      <a:headEnd type="none" w="med" len="med"/>
                      <a:tailEnd type="none" w="med" len="med"/>
                    </a:lnR>
                    <a:lnT cap="flat">
                      <a:noFill/>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cap="flat">
                      <a:noFill/>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cap="flat">
                      <a:noFill/>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cap="flat">
                      <a:noFill/>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cap="flat">
                      <a:noFill/>
                    </a:lnR>
                    <a:lnT cap="flat">
                      <a:noFill/>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1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cap="flat">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cap="flat">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cap="flat">
                      <a:noFill/>
                    </a:lnR>
                    <a:lnT w="12700" cap="flat" cmpd="sng" algn="ctr">
                      <a:solidFill>
                        <a:schemeClr val="tx1"/>
                      </a:solidFill>
                      <a:prstDash val="sysDash"/>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7" name="Freeform 95"/>
          <p:cNvSpPr>
            <a:spLocks/>
          </p:cNvSpPr>
          <p:nvPr/>
        </p:nvSpPr>
        <p:spPr bwMode="auto">
          <a:xfrm>
            <a:off x="984249" y="2753592"/>
            <a:ext cx="2398712" cy="1778000"/>
          </a:xfrm>
          <a:custGeom>
            <a:avLst/>
            <a:gdLst>
              <a:gd name="T0" fmla="*/ 55443433 w 1511"/>
              <a:gd name="T1" fmla="*/ 2147483647 h 1120"/>
              <a:gd name="T2" fmla="*/ 171370584 w 1511"/>
              <a:gd name="T3" fmla="*/ 1907755862 h 1120"/>
              <a:gd name="T4" fmla="*/ 1086186369 w 1511"/>
              <a:gd name="T5" fmla="*/ 1907755862 h 1120"/>
              <a:gd name="T6" fmla="*/ 1161791017 w 1511"/>
              <a:gd name="T7" fmla="*/ 1454127538 h 1120"/>
              <a:gd name="T8" fmla="*/ 1607859230 w 1511"/>
              <a:gd name="T9" fmla="*/ 1096267094 h 1120"/>
              <a:gd name="T10" fmla="*/ 2066527820 w 1511"/>
              <a:gd name="T11" fmla="*/ 521671521 h 1120"/>
              <a:gd name="T12" fmla="*/ 2147483647 w 1511"/>
              <a:gd name="T13" fmla="*/ 78124041 h 1120"/>
              <a:gd name="T14" fmla="*/ 2147483647 w 1511"/>
              <a:gd name="T15" fmla="*/ 57962800 h 1120"/>
              <a:gd name="T16" fmla="*/ 2147483647 w 1511"/>
              <a:gd name="T17" fmla="*/ 57962800 h 1120"/>
              <a:gd name="T18" fmla="*/ 2147483647 w 1511"/>
              <a:gd name="T19" fmla="*/ 206652772 h 1120"/>
              <a:gd name="T20" fmla="*/ 2147483647 w 1511"/>
              <a:gd name="T21" fmla="*/ 209172183 h 1120"/>
              <a:gd name="T22" fmla="*/ 2147483647 w 1511"/>
              <a:gd name="T23" fmla="*/ 88204661 h 1120"/>
              <a:gd name="T24" fmla="*/ 2147483647 w 1511"/>
              <a:gd name="T25" fmla="*/ 206652772 h 1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11"/>
              <a:gd name="T40" fmla="*/ 0 h 1120"/>
              <a:gd name="T41" fmla="*/ 1511 w 1511"/>
              <a:gd name="T42" fmla="*/ 1120 h 1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11" h="1120">
                <a:moveTo>
                  <a:pt x="22" y="1120"/>
                </a:moveTo>
                <a:cubicBezTo>
                  <a:pt x="11" y="968"/>
                  <a:pt x="0" y="817"/>
                  <a:pt x="68" y="757"/>
                </a:cubicBezTo>
                <a:cubicBezTo>
                  <a:pt x="136" y="697"/>
                  <a:pt x="366" y="787"/>
                  <a:pt x="431" y="757"/>
                </a:cubicBezTo>
                <a:cubicBezTo>
                  <a:pt x="496" y="727"/>
                  <a:pt x="427" y="631"/>
                  <a:pt x="461" y="577"/>
                </a:cubicBezTo>
                <a:cubicBezTo>
                  <a:pt x="495" y="523"/>
                  <a:pt x="578" y="497"/>
                  <a:pt x="638" y="435"/>
                </a:cubicBezTo>
                <a:cubicBezTo>
                  <a:pt x="698" y="373"/>
                  <a:pt x="734" y="274"/>
                  <a:pt x="820" y="207"/>
                </a:cubicBezTo>
                <a:cubicBezTo>
                  <a:pt x="906" y="140"/>
                  <a:pt x="1099" y="62"/>
                  <a:pt x="1156" y="31"/>
                </a:cubicBezTo>
                <a:cubicBezTo>
                  <a:pt x="1213" y="0"/>
                  <a:pt x="1143" y="24"/>
                  <a:pt x="1161" y="23"/>
                </a:cubicBezTo>
                <a:cubicBezTo>
                  <a:pt x="1179" y="22"/>
                  <a:pt x="1226" y="13"/>
                  <a:pt x="1263" y="23"/>
                </a:cubicBezTo>
                <a:cubicBezTo>
                  <a:pt x="1300" y="33"/>
                  <a:pt x="1360" y="72"/>
                  <a:pt x="1381" y="82"/>
                </a:cubicBezTo>
                <a:cubicBezTo>
                  <a:pt x="1402" y="92"/>
                  <a:pt x="1322" y="1"/>
                  <a:pt x="1389" y="83"/>
                </a:cubicBezTo>
                <a:cubicBezTo>
                  <a:pt x="1390" y="75"/>
                  <a:pt x="1369" y="35"/>
                  <a:pt x="1389" y="35"/>
                </a:cubicBezTo>
                <a:lnTo>
                  <a:pt x="1511" y="82"/>
                </a:lnTo>
              </a:path>
            </a:pathLst>
          </a:custGeom>
          <a:noFill/>
          <a:ln w="28575">
            <a:solidFill>
              <a:srgbClr val="0000FF"/>
            </a:solidFill>
            <a:round/>
            <a:headEnd/>
            <a:tailEnd/>
          </a:ln>
        </p:spPr>
        <p:txBody>
          <a:bodyPr/>
          <a:lstStyle/>
          <a:p>
            <a:endParaRPr lang="en-US">
              <a:latin typeface="Calibri" pitchFamily="34" charset="0"/>
            </a:endParaRPr>
          </a:p>
        </p:txBody>
      </p:sp>
      <p:sp>
        <p:nvSpPr>
          <p:cNvPr id="48" name="Oval 96"/>
          <p:cNvSpPr>
            <a:spLocks noChangeArrowheads="1"/>
          </p:cNvSpPr>
          <p:nvPr/>
        </p:nvSpPr>
        <p:spPr bwMode="auto">
          <a:xfrm>
            <a:off x="1677986" y="3163167"/>
            <a:ext cx="73025" cy="71437"/>
          </a:xfrm>
          <a:prstGeom prst="ellipse">
            <a:avLst/>
          </a:prstGeom>
          <a:solidFill>
            <a:srgbClr val="FF0000"/>
          </a:solidFill>
          <a:ln w="28575">
            <a:solidFill>
              <a:srgbClr val="FF0000"/>
            </a:solidFill>
            <a:round/>
            <a:headEnd/>
            <a:tailEnd/>
          </a:ln>
        </p:spPr>
        <p:txBody>
          <a:bodyPr wrap="none" anchor="ctr"/>
          <a:lstStyle/>
          <a:p>
            <a:endParaRPr lang="en-US">
              <a:latin typeface="Calibri" pitchFamily="34" charset="0"/>
            </a:endParaRPr>
          </a:p>
        </p:txBody>
      </p:sp>
      <p:sp>
        <p:nvSpPr>
          <p:cNvPr id="49" name="Oval 97"/>
          <p:cNvSpPr>
            <a:spLocks noChangeArrowheads="1"/>
          </p:cNvSpPr>
          <p:nvPr/>
        </p:nvSpPr>
        <p:spPr bwMode="auto">
          <a:xfrm>
            <a:off x="2684461" y="3523529"/>
            <a:ext cx="73025" cy="71438"/>
          </a:xfrm>
          <a:prstGeom prst="ellipse">
            <a:avLst/>
          </a:prstGeom>
          <a:solidFill>
            <a:srgbClr val="FF0000"/>
          </a:solidFill>
          <a:ln w="28575">
            <a:solidFill>
              <a:srgbClr val="FF0000"/>
            </a:solidFill>
            <a:round/>
            <a:headEnd/>
            <a:tailEnd/>
          </a:ln>
        </p:spPr>
        <p:txBody>
          <a:bodyPr wrap="none" anchor="ctr"/>
          <a:lstStyle/>
          <a:p>
            <a:endParaRPr lang="en-US">
              <a:latin typeface="Calibri" pitchFamily="34" charset="0"/>
            </a:endParaRPr>
          </a:p>
        </p:txBody>
      </p:sp>
      <p:sp>
        <p:nvSpPr>
          <p:cNvPr id="50" name="Oval 98"/>
          <p:cNvSpPr>
            <a:spLocks noChangeArrowheads="1"/>
          </p:cNvSpPr>
          <p:nvPr/>
        </p:nvSpPr>
        <p:spPr bwMode="auto">
          <a:xfrm>
            <a:off x="1749424" y="4171229"/>
            <a:ext cx="73025" cy="71438"/>
          </a:xfrm>
          <a:prstGeom prst="ellipse">
            <a:avLst/>
          </a:prstGeom>
          <a:solidFill>
            <a:srgbClr val="FF0000"/>
          </a:solidFill>
          <a:ln w="28575">
            <a:solidFill>
              <a:srgbClr val="FF0000"/>
            </a:solidFill>
            <a:round/>
            <a:headEnd/>
            <a:tailEnd/>
          </a:ln>
        </p:spPr>
        <p:txBody>
          <a:bodyPr wrap="none" anchor="ctr"/>
          <a:lstStyle/>
          <a:p>
            <a:endParaRPr lang="en-US">
              <a:latin typeface="Calibri" pitchFamily="34" charset="0"/>
            </a:endParaRPr>
          </a:p>
        </p:txBody>
      </p:sp>
      <p:sp>
        <p:nvSpPr>
          <p:cNvPr id="51" name="Freeform 99"/>
          <p:cNvSpPr>
            <a:spLocks/>
          </p:cNvSpPr>
          <p:nvPr/>
        </p:nvSpPr>
        <p:spPr bwMode="auto">
          <a:xfrm>
            <a:off x="1984374" y="3444154"/>
            <a:ext cx="730250" cy="515938"/>
          </a:xfrm>
          <a:custGeom>
            <a:avLst/>
            <a:gdLst>
              <a:gd name="T0" fmla="*/ 730250 w 460"/>
              <a:gd name="T1" fmla="*/ 84138 h 325"/>
              <a:gd name="T2" fmla="*/ 568325 w 460"/>
              <a:gd name="T3" fmla="*/ 138113 h 325"/>
              <a:gd name="T4" fmla="*/ 339725 w 460"/>
              <a:gd name="T5" fmla="*/ 96838 h 325"/>
              <a:gd name="T6" fmla="*/ 327025 w 460"/>
              <a:gd name="T7" fmla="*/ 42863 h 325"/>
              <a:gd name="T8" fmla="*/ 246063 w 460"/>
              <a:gd name="T9" fmla="*/ 15875 h 325"/>
              <a:gd name="T10" fmla="*/ 206375 w 460"/>
              <a:gd name="T11" fmla="*/ 3175 h 325"/>
              <a:gd name="T12" fmla="*/ 31750 w 460"/>
              <a:gd name="T13" fmla="*/ 15875 h 325"/>
              <a:gd name="T14" fmla="*/ 31750 w 460"/>
              <a:gd name="T15" fmla="*/ 96838 h 325"/>
              <a:gd name="T16" fmla="*/ 179388 w 460"/>
              <a:gd name="T17" fmla="*/ 219075 h 325"/>
              <a:gd name="T18" fmla="*/ 366712 w 460"/>
              <a:gd name="T19" fmla="*/ 366713 h 325"/>
              <a:gd name="T20" fmla="*/ 622300 w 460"/>
              <a:gd name="T21" fmla="*/ 487363 h 325"/>
              <a:gd name="T22" fmla="*/ 676275 w 460"/>
              <a:gd name="T23" fmla="*/ 514350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0"/>
              <a:gd name="T37" fmla="*/ 0 h 325"/>
              <a:gd name="T38" fmla="*/ 460 w 460"/>
              <a:gd name="T39" fmla="*/ 325 h 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0" h="325">
                <a:moveTo>
                  <a:pt x="460" y="53"/>
                </a:moveTo>
                <a:cubicBezTo>
                  <a:pt x="374" y="72"/>
                  <a:pt x="406" y="56"/>
                  <a:pt x="358" y="87"/>
                </a:cubicBezTo>
                <a:cubicBezTo>
                  <a:pt x="309" y="83"/>
                  <a:pt x="241" y="102"/>
                  <a:pt x="214" y="61"/>
                </a:cubicBezTo>
                <a:cubicBezTo>
                  <a:pt x="208" y="51"/>
                  <a:pt x="215" y="35"/>
                  <a:pt x="206" y="27"/>
                </a:cubicBezTo>
                <a:cubicBezTo>
                  <a:pt x="192" y="15"/>
                  <a:pt x="172" y="16"/>
                  <a:pt x="155" y="10"/>
                </a:cubicBezTo>
                <a:cubicBezTo>
                  <a:pt x="147" y="7"/>
                  <a:pt x="130" y="2"/>
                  <a:pt x="130" y="2"/>
                </a:cubicBezTo>
                <a:cubicBezTo>
                  <a:pt x="93" y="5"/>
                  <a:pt x="55" y="0"/>
                  <a:pt x="20" y="10"/>
                </a:cubicBezTo>
                <a:cubicBezTo>
                  <a:pt x="0" y="16"/>
                  <a:pt x="16" y="55"/>
                  <a:pt x="20" y="61"/>
                </a:cubicBezTo>
                <a:cubicBezTo>
                  <a:pt x="46" y="101"/>
                  <a:pt x="75" y="113"/>
                  <a:pt x="113" y="138"/>
                </a:cubicBezTo>
                <a:cubicBezTo>
                  <a:pt x="143" y="182"/>
                  <a:pt x="186" y="206"/>
                  <a:pt x="231" y="231"/>
                </a:cubicBezTo>
                <a:cubicBezTo>
                  <a:pt x="284" y="261"/>
                  <a:pt x="332" y="291"/>
                  <a:pt x="392" y="307"/>
                </a:cubicBezTo>
                <a:cubicBezTo>
                  <a:pt x="420" y="325"/>
                  <a:pt x="408" y="324"/>
                  <a:pt x="426" y="324"/>
                </a:cubicBezTo>
              </a:path>
            </a:pathLst>
          </a:custGeom>
          <a:noFill/>
          <a:ln w="28575">
            <a:solidFill>
              <a:schemeClr val="tx1"/>
            </a:solidFill>
            <a:prstDash val="sysDot"/>
            <a:round/>
            <a:headEnd/>
            <a:tailEnd type="triangle" w="med" len="med"/>
          </a:ln>
        </p:spPr>
        <p:txBody>
          <a:bodyPr/>
          <a:lstStyle/>
          <a:p>
            <a:endParaRPr lang="en-US">
              <a:latin typeface="Calibri" pitchFamily="34" charset="0"/>
            </a:endParaRPr>
          </a:p>
        </p:txBody>
      </p:sp>
      <p:sp>
        <p:nvSpPr>
          <p:cNvPr id="52" name="Freeform 101"/>
          <p:cNvSpPr>
            <a:spLocks/>
          </p:cNvSpPr>
          <p:nvPr/>
        </p:nvSpPr>
        <p:spPr bwMode="auto">
          <a:xfrm>
            <a:off x="1389061" y="2761529"/>
            <a:ext cx="984250" cy="433388"/>
          </a:xfrm>
          <a:custGeom>
            <a:avLst/>
            <a:gdLst>
              <a:gd name="T0" fmla="*/ 458668455 w 620"/>
              <a:gd name="T1" fmla="*/ 637600974 h 273"/>
              <a:gd name="T2" fmla="*/ 788808000 w 620"/>
              <a:gd name="T3" fmla="*/ 637600974 h 273"/>
              <a:gd name="T4" fmla="*/ 1010581861 w 620"/>
              <a:gd name="T5" fmla="*/ 509072121 h 273"/>
              <a:gd name="T6" fmla="*/ 1116428382 w 620"/>
              <a:gd name="T7" fmla="*/ 622480026 h 273"/>
              <a:gd name="T8" fmla="*/ 1103828400 w 620"/>
              <a:gd name="T9" fmla="*/ 622480026 h 273"/>
              <a:gd name="T10" fmla="*/ 1224795852 w 620"/>
              <a:gd name="T11" fmla="*/ 619959074 h 273"/>
              <a:gd name="T12" fmla="*/ 1209674921 w 620"/>
              <a:gd name="T13" fmla="*/ 453628644 h 273"/>
              <a:gd name="T14" fmla="*/ 1239916784 w 620"/>
              <a:gd name="T15" fmla="*/ 468749592 h 273"/>
              <a:gd name="T16" fmla="*/ 1496972620 w 620"/>
              <a:gd name="T17" fmla="*/ 327620643 h 273"/>
              <a:gd name="T18" fmla="*/ 1517133862 w 620"/>
              <a:gd name="T19" fmla="*/ 166330480 h 273"/>
              <a:gd name="T20" fmla="*/ 1224795852 w 620"/>
              <a:gd name="T21" fmla="*/ 10080635 h 273"/>
              <a:gd name="T22" fmla="*/ 846772563 w 620"/>
              <a:gd name="T23" fmla="*/ 234375590 h 273"/>
              <a:gd name="T24" fmla="*/ 0 w 620"/>
              <a:gd name="T25" fmla="*/ 178932064 h 2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0"/>
              <a:gd name="T40" fmla="*/ 0 h 273"/>
              <a:gd name="T41" fmla="*/ 620 w 620"/>
              <a:gd name="T42" fmla="*/ 273 h 2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0" h="273">
                <a:moveTo>
                  <a:pt x="182" y="253"/>
                </a:moveTo>
                <a:cubicBezTo>
                  <a:pt x="265" y="249"/>
                  <a:pt x="277" y="261"/>
                  <a:pt x="313" y="253"/>
                </a:cubicBezTo>
                <a:cubicBezTo>
                  <a:pt x="349" y="245"/>
                  <a:pt x="379" y="203"/>
                  <a:pt x="401" y="202"/>
                </a:cubicBezTo>
                <a:cubicBezTo>
                  <a:pt x="423" y="201"/>
                  <a:pt x="437" y="240"/>
                  <a:pt x="443" y="247"/>
                </a:cubicBezTo>
                <a:cubicBezTo>
                  <a:pt x="449" y="254"/>
                  <a:pt x="431" y="247"/>
                  <a:pt x="438" y="247"/>
                </a:cubicBezTo>
                <a:cubicBezTo>
                  <a:pt x="445" y="247"/>
                  <a:pt x="527" y="273"/>
                  <a:pt x="486" y="246"/>
                </a:cubicBezTo>
                <a:cubicBezTo>
                  <a:pt x="484" y="224"/>
                  <a:pt x="479" y="190"/>
                  <a:pt x="480" y="180"/>
                </a:cubicBezTo>
                <a:cubicBezTo>
                  <a:pt x="481" y="170"/>
                  <a:pt x="473" y="194"/>
                  <a:pt x="492" y="186"/>
                </a:cubicBezTo>
                <a:cubicBezTo>
                  <a:pt x="511" y="178"/>
                  <a:pt x="576" y="150"/>
                  <a:pt x="594" y="130"/>
                </a:cubicBezTo>
                <a:cubicBezTo>
                  <a:pt x="612" y="110"/>
                  <a:pt x="620" y="87"/>
                  <a:pt x="602" y="66"/>
                </a:cubicBezTo>
                <a:cubicBezTo>
                  <a:pt x="584" y="45"/>
                  <a:pt x="530" y="0"/>
                  <a:pt x="486" y="4"/>
                </a:cubicBezTo>
                <a:cubicBezTo>
                  <a:pt x="442" y="8"/>
                  <a:pt x="417" y="82"/>
                  <a:pt x="336" y="93"/>
                </a:cubicBezTo>
                <a:cubicBezTo>
                  <a:pt x="255" y="104"/>
                  <a:pt x="70" y="76"/>
                  <a:pt x="0" y="71"/>
                </a:cubicBezTo>
              </a:path>
            </a:pathLst>
          </a:custGeom>
          <a:noFill/>
          <a:ln w="28575">
            <a:solidFill>
              <a:schemeClr val="tx1"/>
            </a:solidFill>
            <a:prstDash val="sysDot"/>
            <a:round/>
            <a:headEnd/>
            <a:tailEnd type="triangle" w="med" len="med"/>
          </a:ln>
        </p:spPr>
        <p:txBody>
          <a:bodyPr/>
          <a:lstStyle/>
          <a:p>
            <a:endParaRPr lang="en-US">
              <a:latin typeface="Calibri" pitchFamily="34" charset="0"/>
            </a:endParaRPr>
          </a:p>
        </p:txBody>
      </p:sp>
      <p:sp>
        <p:nvSpPr>
          <p:cNvPr id="53" name="Oval 102"/>
          <p:cNvSpPr>
            <a:spLocks noChangeArrowheads="1"/>
          </p:cNvSpPr>
          <p:nvPr/>
        </p:nvSpPr>
        <p:spPr bwMode="auto">
          <a:xfrm>
            <a:off x="1246186" y="3523529"/>
            <a:ext cx="73025" cy="71438"/>
          </a:xfrm>
          <a:prstGeom prst="ellipse">
            <a:avLst/>
          </a:prstGeom>
          <a:solidFill>
            <a:srgbClr val="FF0000"/>
          </a:solidFill>
          <a:ln w="28575">
            <a:solidFill>
              <a:srgbClr val="FF0000"/>
            </a:solidFill>
            <a:round/>
            <a:headEnd/>
            <a:tailEnd/>
          </a:ln>
        </p:spPr>
        <p:txBody>
          <a:bodyPr wrap="none" anchor="ctr"/>
          <a:lstStyle/>
          <a:p>
            <a:endParaRPr lang="en-US">
              <a:latin typeface="Calibri" pitchFamily="34" charset="0"/>
            </a:endParaRPr>
          </a:p>
        </p:txBody>
      </p:sp>
      <p:sp>
        <p:nvSpPr>
          <p:cNvPr id="54" name="Freeform 105"/>
          <p:cNvSpPr>
            <a:spLocks/>
          </p:cNvSpPr>
          <p:nvPr/>
        </p:nvSpPr>
        <p:spPr bwMode="auto">
          <a:xfrm>
            <a:off x="1092199" y="3190154"/>
            <a:ext cx="595312" cy="765175"/>
          </a:xfrm>
          <a:custGeom>
            <a:avLst/>
            <a:gdLst>
              <a:gd name="T0" fmla="*/ 211137 w 375"/>
              <a:gd name="T1" fmla="*/ 422275 h 482"/>
              <a:gd name="T2" fmla="*/ 211137 w 375"/>
              <a:gd name="T3" fmla="*/ 647700 h 482"/>
              <a:gd name="T4" fmla="*/ 239712 w 375"/>
              <a:gd name="T5" fmla="*/ 688975 h 482"/>
              <a:gd name="T6" fmla="*/ 252412 w 375"/>
              <a:gd name="T7" fmla="*/ 746125 h 482"/>
              <a:gd name="T8" fmla="*/ 407987 w 375"/>
              <a:gd name="T9" fmla="*/ 688975 h 482"/>
              <a:gd name="T10" fmla="*/ 436562 w 375"/>
              <a:gd name="T11" fmla="*/ 647700 h 482"/>
              <a:gd name="T12" fmla="*/ 422275 w 375"/>
              <a:gd name="T13" fmla="*/ 549275 h 482"/>
              <a:gd name="T14" fmla="*/ 520700 w 375"/>
              <a:gd name="T15" fmla="*/ 520700 h 482"/>
              <a:gd name="T16" fmla="*/ 492125 w 375"/>
              <a:gd name="T17" fmla="*/ 225425 h 482"/>
              <a:gd name="T18" fmla="*/ 407987 w 375"/>
              <a:gd name="T19" fmla="*/ 169863 h 482"/>
              <a:gd name="T20" fmla="*/ 365125 w 375"/>
              <a:gd name="T21" fmla="*/ 127000 h 482"/>
              <a:gd name="T22" fmla="*/ 323850 w 375"/>
              <a:gd name="T23" fmla="*/ 112713 h 482"/>
              <a:gd name="T24" fmla="*/ 196850 w 375"/>
              <a:gd name="T25" fmla="*/ 28575 h 482"/>
              <a:gd name="T26" fmla="*/ 153987 w 375"/>
              <a:gd name="T27" fmla="*/ 0 h 482"/>
              <a:gd name="T28" fmla="*/ 42862 w 375"/>
              <a:gd name="T29" fmla="*/ 422275 h 4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5"/>
              <a:gd name="T46" fmla="*/ 0 h 482"/>
              <a:gd name="T47" fmla="*/ 375 w 375"/>
              <a:gd name="T48" fmla="*/ 482 h 4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5" h="482">
                <a:moveTo>
                  <a:pt x="133" y="266"/>
                </a:moveTo>
                <a:cubicBezTo>
                  <a:pt x="95" y="304"/>
                  <a:pt x="53" y="381"/>
                  <a:pt x="133" y="408"/>
                </a:cubicBezTo>
                <a:cubicBezTo>
                  <a:pt x="139" y="417"/>
                  <a:pt x="147" y="424"/>
                  <a:pt x="151" y="434"/>
                </a:cubicBezTo>
                <a:cubicBezTo>
                  <a:pt x="156" y="445"/>
                  <a:pt x="148" y="464"/>
                  <a:pt x="159" y="470"/>
                </a:cubicBezTo>
                <a:cubicBezTo>
                  <a:pt x="182" y="482"/>
                  <a:pt x="239" y="446"/>
                  <a:pt x="257" y="434"/>
                </a:cubicBezTo>
                <a:cubicBezTo>
                  <a:pt x="263" y="425"/>
                  <a:pt x="275" y="419"/>
                  <a:pt x="275" y="408"/>
                </a:cubicBezTo>
                <a:cubicBezTo>
                  <a:pt x="275" y="377"/>
                  <a:pt x="227" y="385"/>
                  <a:pt x="266" y="346"/>
                </a:cubicBezTo>
                <a:cubicBezTo>
                  <a:pt x="281" y="331"/>
                  <a:pt x="308" y="335"/>
                  <a:pt x="328" y="328"/>
                </a:cubicBezTo>
                <a:cubicBezTo>
                  <a:pt x="375" y="260"/>
                  <a:pt x="334" y="214"/>
                  <a:pt x="310" y="142"/>
                </a:cubicBezTo>
                <a:cubicBezTo>
                  <a:pt x="303" y="122"/>
                  <a:pt x="275" y="119"/>
                  <a:pt x="257" y="107"/>
                </a:cubicBezTo>
                <a:cubicBezTo>
                  <a:pt x="246" y="100"/>
                  <a:pt x="241" y="87"/>
                  <a:pt x="230" y="80"/>
                </a:cubicBezTo>
                <a:cubicBezTo>
                  <a:pt x="222" y="75"/>
                  <a:pt x="212" y="75"/>
                  <a:pt x="204" y="71"/>
                </a:cubicBezTo>
                <a:cubicBezTo>
                  <a:pt x="200" y="69"/>
                  <a:pt x="139" y="28"/>
                  <a:pt x="124" y="18"/>
                </a:cubicBezTo>
                <a:cubicBezTo>
                  <a:pt x="115" y="12"/>
                  <a:pt x="97" y="0"/>
                  <a:pt x="97" y="0"/>
                </a:cubicBezTo>
                <a:cubicBezTo>
                  <a:pt x="59" y="10"/>
                  <a:pt x="0" y="142"/>
                  <a:pt x="27" y="266"/>
                </a:cubicBezTo>
              </a:path>
            </a:pathLst>
          </a:custGeom>
          <a:noFill/>
          <a:ln w="28575">
            <a:solidFill>
              <a:schemeClr val="tx1"/>
            </a:solidFill>
            <a:prstDash val="sysDot"/>
            <a:round/>
            <a:headEnd/>
            <a:tailEnd type="triangle" w="med" len="med"/>
          </a:ln>
        </p:spPr>
        <p:txBody>
          <a:bodyPr/>
          <a:lstStyle/>
          <a:p>
            <a:endParaRPr lang="en-US">
              <a:latin typeface="Calibri" pitchFamily="34" charset="0"/>
            </a:endParaRPr>
          </a:p>
        </p:txBody>
      </p:sp>
      <p:sp>
        <p:nvSpPr>
          <p:cNvPr id="55" name="Freeform 107"/>
          <p:cNvSpPr>
            <a:spLocks/>
          </p:cNvSpPr>
          <p:nvPr/>
        </p:nvSpPr>
        <p:spPr bwMode="auto">
          <a:xfrm>
            <a:off x="1697036" y="3893417"/>
            <a:ext cx="450850" cy="830262"/>
          </a:xfrm>
          <a:custGeom>
            <a:avLst/>
            <a:gdLst>
              <a:gd name="T0" fmla="*/ 84137 w 284"/>
              <a:gd name="T1" fmla="*/ 295275 h 523"/>
              <a:gd name="T2" fmla="*/ 55563 w 284"/>
              <a:gd name="T3" fmla="*/ 184150 h 523"/>
              <a:gd name="T4" fmla="*/ 0 w 284"/>
              <a:gd name="T5" fmla="*/ 98425 h 523"/>
              <a:gd name="T6" fmla="*/ 211138 w 284"/>
              <a:gd name="T7" fmla="*/ 71437 h 523"/>
              <a:gd name="T8" fmla="*/ 338137 w 284"/>
              <a:gd name="T9" fmla="*/ 352425 h 523"/>
              <a:gd name="T10" fmla="*/ 422275 w 284"/>
              <a:gd name="T11" fmla="*/ 436562 h 523"/>
              <a:gd name="T12" fmla="*/ 450850 w 284"/>
              <a:gd name="T13" fmla="*/ 520700 h 523"/>
              <a:gd name="T14" fmla="*/ 239712 w 284"/>
              <a:gd name="T15" fmla="*/ 592137 h 523"/>
              <a:gd name="T16" fmla="*/ 155575 w 284"/>
              <a:gd name="T17" fmla="*/ 717549 h 523"/>
              <a:gd name="T18" fmla="*/ 168275 w 284"/>
              <a:gd name="T19" fmla="*/ 760412 h 523"/>
              <a:gd name="T20" fmla="*/ 141287 w 284"/>
              <a:gd name="T21" fmla="*/ 801687 h 523"/>
              <a:gd name="T22" fmla="*/ 141287 w 284"/>
              <a:gd name="T23" fmla="*/ 830262 h 5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4"/>
              <a:gd name="T37" fmla="*/ 0 h 523"/>
              <a:gd name="T38" fmla="*/ 284 w 284"/>
              <a:gd name="T39" fmla="*/ 523 h 5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4" h="523">
                <a:moveTo>
                  <a:pt x="53" y="186"/>
                </a:moveTo>
                <a:cubicBezTo>
                  <a:pt x="50" y="172"/>
                  <a:pt x="44" y="132"/>
                  <a:pt x="35" y="116"/>
                </a:cubicBezTo>
                <a:cubicBezTo>
                  <a:pt x="25" y="97"/>
                  <a:pt x="0" y="62"/>
                  <a:pt x="0" y="62"/>
                </a:cubicBezTo>
                <a:cubicBezTo>
                  <a:pt x="22" y="0"/>
                  <a:pt x="73" y="34"/>
                  <a:pt x="133" y="45"/>
                </a:cubicBezTo>
                <a:cubicBezTo>
                  <a:pt x="156" y="112"/>
                  <a:pt x="132" y="195"/>
                  <a:pt x="213" y="222"/>
                </a:cubicBezTo>
                <a:cubicBezTo>
                  <a:pt x="231" y="240"/>
                  <a:pt x="258" y="251"/>
                  <a:pt x="266" y="275"/>
                </a:cubicBezTo>
                <a:cubicBezTo>
                  <a:pt x="272" y="293"/>
                  <a:pt x="284" y="328"/>
                  <a:pt x="284" y="328"/>
                </a:cubicBezTo>
                <a:cubicBezTo>
                  <a:pt x="265" y="384"/>
                  <a:pt x="209" y="368"/>
                  <a:pt x="151" y="373"/>
                </a:cubicBezTo>
                <a:cubicBezTo>
                  <a:pt x="124" y="399"/>
                  <a:pt x="109" y="416"/>
                  <a:pt x="98" y="452"/>
                </a:cubicBezTo>
                <a:cubicBezTo>
                  <a:pt x="101" y="461"/>
                  <a:pt x="108" y="470"/>
                  <a:pt x="106" y="479"/>
                </a:cubicBezTo>
                <a:cubicBezTo>
                  <a:pt x="104" y="489"/>
                  <a:pt x="93" y="495"/>
                  <a:pt x="89" y="505"/>
                </a:cubicBezTo>
                <a:cubicBezTo>
                  <a:pt x="87" y="511"/>
                  <a:pt x="89" y="517"/>
                  <a:pt x="89" y="523"/>
                </a:cubicBezTo>
              </a:path>
            </a:pathLst>
          </a:custGeom>
          <a:noFill/>
          <a:ln w="28575">
            <a:solidFill>
              <a:schemeClr val="tx1"/>
            </a:solidFill>
            <a:prstDash val="sysDot"/>
            <a:round/>
            <a:headEnd/>
            <a:tailEnd type="triangle" w="med" len="med"/>
          </a:ln>
        </p:spPr>
        <p:txBody>
          <a:bodyPr/>
          <a:lstStyle/>
          <a:p>
            <a:endParaRPr lang="en-US">
              <a:latin typeface="Calibri" pitchFamily="34" charset="0"/>
            </a:endParaRPr>
          </a:p>
        </p:txBody>
      </p:sp>
      <p:sp>
        <p:nvSpPr>
          <p:cNvPr id="56" name="Oval 109"/>
          <p:cNvSpPr>
            <a:spLocks noChangeArrowheads="1"/>
          </p:cNvSpPr>
          <p:nvPr/>
        </p:nvSpPr>
        <p:spPr bwMode="auto">
          <a:xfrm>
            <a:off x="6357936" y="3666404"/>
            <a:ext cx="73025" cy="71438"/>
          </a:xfrm>
          <a:prstGeom prst="ellipse">
            <a:avLst/>
          </a:prstGeom>
          <a:solidFill>
            <a:srgbClr val="E41414"/>
          </a:solidFill>
          <a:ln w="9525">
            <a:solidFill>
              <a:srgbClr val="E41414"/>
            </a:solidFill>
            <a:round/>
            <a:headEnd/>
            <a:tailEnd/>
          </a:ln>
        </p:spPr>
        <p:txBody>
          <a:bodyPr wrap="none" anchor="ctr"/>
          <a:lstStyle/>
          <a:p>
            <a:endParaRPr lang="en-US">
              <a:latin typeface="Calibri" pitchFamily="34" charset="0"/>
            </a:endParaRPr>
          </a:p>
        </p:txBody>
      </p:sp>
      <p:sp>
        <p:nvSpPr>
          <p:cNvPr id="57" name="Oval 110"/>
          <p:cNvSpPr>
            <a:spLocks noChangeArrowheads="1"/>
          </p:cNvSpPr>
          <p:nvPr/>
        </p:nvSpPr>
        <p:spPr bwMode="auto">
          <a:xfrm>
            <a:off x="7797799" y="3450504"/>
            <a:ext cx="73025" cy="71438"/>
          </a:xfrm>
          <a:prstGeom prst="ellipse">
            <a:avLst/>
          </a:prstGeom>
          <a:solidFill>
            <a:srgbClr val="E41414"/>
          </a:solidFill>
          <a:ln w="9525">
            <a:solidFill>
              <a:srgbClr val="E41414"/>
            </a:solidFill>
            <a:round/>
            <a:headEnd/>
            <a:tailEnd/>
          </a:ln>
        </p:spPr>
        <p:txBody>
          <a:bodyPr wrap="none" anchor="ctr"/>
          <a:lstStyle/>
          <a:p>
            <a:endParaRPr lang="en-US">
              <a:latin typeface="Calibri" pitchFamily="34" charset="0"/>
            </a:endParaRPr>
          </a:p>
        </p:txBody>
      </p:sp>
      <p:sp>
        <p:nvSpPr>
          <p:cNvPr id="58" name="Oval 111"/>
          <p:cNvSpPr>
            <a:spLocks noChangeArrowheads="1"/>
          </p:cNvSpPr>
          <p:nvPr/>
        </p:nvSpPr>
        <p:spPr bwMode="auto">
          <a:xfrm>
            <a:off x="7005636" y="4242667"/>
            <a:ext cx="73025" cy="71437"/>
          </a:xfrm>
          <a:prstGeom prst="ellipse">
            <a:avLst/>
          </a:prstGeom>
          <a:solidFill>
            <a:srgbClr val="E41414"/>
          </a:solidFill>
          <a:ln w="9525">
            <a:solidFill>
              <a:srgbClr val="E41414"/>
            </a:solidFill>
            <a:round/>
            <a:headEnd/>
            <a:tailEnd/>
          </a:ln>
        </p:spPr>
        <p:txBody>
          <a:bodyPr wrap="none" anchor="ctr"/>
          <a:lstStyle/>
          <a:p>
            <a:endParaRPr lang="en-US">
              <a:latin typeface="Calibri" pitchFamily="34" charset="0"/>
            </a:endParaRPr>
          </a:p>
        </p:txBody>
      </p:sp>
      <p:sp>
        <p:nvSpPr>
          <p:cNvPr id="59" name="Freeform 113"/>
          <p:cNvSpPr>
            <a:spLocks/>
          </p:cNvSpPr>
          <p:nvPr/>
        </p:nvSpPr>
        <p:spPr bwMode="auto">
          <a:xfrm>
            <a:off x="6297611" y="2834554"/>
            <a:ext cx="1579563" cy="1160463"/>
          </a:xfrm>
          <a:custGeom>
            <a:avLst/>
            <a:gdLst>
              <a:gd name="T0" fmla="*/ 1490663 w 995"/>
              <a:gd name="T1" fmla="*/ 760413 h 731"/>
              <a:gd name="T2" fmla="*/ 1293813 w 995"/>
              <a:gd name="T3" fmla="*/ 788988 h 731"/>
              <a:gd name="T4" fmla="*/ 1250950 w 995"/>
              <a:gd name="T5" fmla="*/ 830263 h 731"/>
              <a:gd name="T6" fmla="*/ 1209675 w 995"/>
              <a:gd name="T7" fmla="*/ 844550 h 731"/>
              <a:gd name="T8" fmla="*/ 1139825 w 995"/>
              <a:gd name="T9" fmla="*/ 971550 h 731"/>
              <a:gd name="T10" fmla="*/ 1336675 w 995"/>
              <a:gd name="T11" fmla="*/ 1154113 h 731"/>
              <a:gd name="T12" fmla="*/ 1462088 w 995"/>
              <a:gd name="T13" fmla="*/ 1055688 h 731"/>
              <a:gd name="T14" fmla="*/ 1476375 w 995"/>
              <a:gd name="T15" fmla="*/ 1000125 h 731"/>
              <a:gd name="T16" fmla="*/ 1447800 w 995"/>
              <a:gd name="T17" fmla="*/ 957263 h 731"/>
              <a:gd name="T18" fmla="*/ 1406525 w 995"/>
              <a:gd name="T19" fmla="*/ 914400 h 731"/>
              <a:gd name="T20" fmla="*/ 1377950 w 995"/>
              <a:gd name="T21" fmla="*/ 830263 h 731"/>
              <a:gd name="T22" fmla="*/ 1377950 w 995"/>
              <a:gd name="T23" fmla="*/ 465138 h 731"/>
              <a:gd name="T24" fmla="*/ 1336675 w 995"/>
              <a:gd name="T25" fmla="*/ 323850 h 731"/>
              <a:gd name="T26" fmla="*/ 1322388 w 995"/>
              <a:gd name="T27" fmla="*/ 169863 h 731"/>
              <a:gd name="T28" fmla="*/ 1265238 w 995"/>
              <a:gd name="T29" fmla="*/ 85725 h 731"/>
              <a:gd name="T30" fmla="*/ 1054100 w 995"/>
              <a:gd name="T31" fmla="*/ 0 h 731"/>
              <a:gd name="T32" fmla="*/ 674688 w 995"/>
              <a:gd name="T33" fmla="*/ 14288 h 731"/>
              <a:gd name="T34" fmla="*/ 533400 w 995"/>
              <a:gd name="T35" fmla="*/ 57150 h 731"/>
              <a:gd name="T36" fmla="*/ 336550 w 995"/>
              <a:gd name="T37" fmla="*/ 141288 h 731"/>
              <a:gd name="T38" fmla="*/ 153988 w 995"/>
              <a:gd name="T39" fmla="*/ 141288 h 731"/>
              <a:gd name="T40" fmla="*/ 0 w 995"/>
              <a:gd name="T41" fmla="*/ 239713 h 7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95"/>
              <a:gd name="T64" fmla="*/ 0 h 731"/>
              <a:gd name="T65" fmla="*/ 995 w 995"/>
              <a:gd name="T66" fmla="*/ 731 h 7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5" h="731">
                <a:moveTo>
                  <a:pt x="939" y="479"/>
                </a:moveTo>
                <a:cubicBezTo>
                  <a:pt x="899" y="489"/>
                  <a:pt x="855" y="485"/>
                  <a:pt x="815" y="497"/>
                </a:cubicBezTo>
                <a:cubicBezTo>
                  <a:pt x="803" y="501"/>
                  <a:pt x="798" y="516"/>
                  <a:pt x="788" y="523"/>
                </a:cubicBezTo>
                <a:cubicBezTo>
                  <a:pt x="780" y="528"/>
                  <a:pt x="771" y="529"/>
                  <a:pt x="762" y="532"/>
                </a:cubicBezTo>
                <a:cubicBezTo>
                  <a:pt x="721" y="593"/>
                  <a:pt x="732" y="565"/>
                  <a:pt x="718" y="612"/>
                </a:cubicBezTo>
                <a:cubicBezTo>
                  <a:pt x="732" y="687"/>
                  <a:pt x="772" y="710"/>
                  <a:pt x="842" y="727"/>
                </a:cubicBezTo>
                <a:cubicBezTo>
                  <a:pt x="910" y="719"/>
                  <a:pt x="943" y="731"/>
                  <a:pt x="921" y="665"/>
                </a:cubicBezTo>
                <a:cubicBezTo>
                  <a:pt x="924" y="653"/>
                  <a:pt x="923" y="640"/>
                  <a:pt x="930" y="630"/>
                </a:cubicBezTo>
                <a:cubicBezTo>
                  <a:pt x="951" y="600"/>
                  <a:pt x="995" y="620"/>
                  <a:pt x="912" y="603"/>
                </a:cubicBezTo>
                <a:cubicBezTo>
                  <a:pt x="903" y="594"/>
                  <a:pt x="892" y="587"/>
                  <a:pt x="886" y="576"/>
                </a:cubicBezTo>
                <a:cubicBezTo>
                  <a:pt x="877" y="560"/>
                  <a:pt x="868" y="523"/>
                  <a:pt x="868" y="523"/>
                </a:cubicBezTo>
                <a:cubicBezTo>
                  <a:pt x="890" y="439"/>
                  <a:pt x="940" y="397"/>
                  <a:pt x="868" y="293"/>
                </a:cubicBezTo>
                <a:cubicBezTo>
                  <a:pt x="860" y="263"/>
                  <a:pt x="851" y="234"/>
                  <a:pt x="842" y="204"/>
                </a:cubicBezTo>
                <a:cubicBezTo>
                  <a:pt x="839" y="172"/>
                  <a:pt x="842" y="138"/>
                  <a:pt x="833" y="107"/>
                </a:cubicBezTo>
                <a:cubicBezTo>
                  <a:pt x="827" y="87"/>
                  <a:pt x="809" y="72"/>
                  <a:pt x="797" y="54"/>
                </a:cubicBezTo>
                <a:cubicBezTo>
                  <a:pt x="765" y="6"/>
                  <a:pt x="719" y="8"/>
                  <a:pt x="664" y="0"/>
                </a:cubicBezTo>
                <a:cubicBezTo>
                  <a:pt x="584" y="3"/>
                  <a:pt x="505" y="4"/>
                  <a:pt x="425" y="9"/>
                </a:cubicBezTo>
                <a:cubicBezTo>
                  <a:pt x="394" y="11"/>
                  <a:pt x="336" y="36"/>
                  <a:pt x="336" y="36"/>
                </a:cubicBezTo>
                <a:cubicBezTo>
                  <a:pt x="304" y="84"/>
                  <a:pt x="248" y="46"/>
                  <a:pt x="212" y="89"/>
                </a:cubicBezTo>
                <a:cubicBezTo>
                  <a:pt x="197" y="107"/>
                  <a:pt x="123" y="82"/>
                  <a:pt x="97" y="89"/>
                </a:cubicBezTo>
                <a:cubicBezTo>
                  <a:pt x="83" y="93"/>
                  <a:pt x="15" y="151"/>
                  <a:pt x="0" y="151"/>
                </a:cubicBezTo>
              </a:path>
            </a:pathLst>
          </a:custGeom>
          <a:noFill/>
          <a:ln w="28575">
            <a:solidFill>
              <a:schemeClr val="tx1"/>
            </a:solidFill>
            <a:prstDash val="sysDot"/>
            <a:round/>
            <a:headEnd/>
            <a:tailEnd type="triangle" w="med" len="med"/>
          </a:ln>
        </p:spPr>
        <p:txBody>
          <a:bodyPr/>
          <a:lstStyle/>
          <a:p>
            <a:endParaRPr lang="en-US">
              <a:latin typeface="Calibri" pitchFamily="34" charset="0"/>
            </a:endParaRPr>
          </a:p>
        </p:txBody>
      </p:sp>
      <p:sp>
        <p:nvSpPr>
          <p:cNvPr id="60" name="Freeform 116"/>
          <p:cNvSpPr>
            <a:spLocks/>
          </p:cNvSpPr>
          <p:nvPr/>
        </p:nvSpPr>
        <p:spPr bwMode="auto">
          <a:xfrm>
            <a:off x="5916611" y="3806104"/>
            <a:ext cx="1125538" cy="890588"/>
          </a:xfrm>
          <a:custGeom>
            <a:avLst/>
            <a:gdLst>
              <a:gd name="T0" fmla="*/ 1098550 w 709"/>
              <a:gd name="T1" fmla="*/ 534988 h 561"/>
              <a:gd name="T2" fmla="*/ 985838 w 709"/>
              <a:gd name="T3" fmla="*/ 463550 h 561"/>
              <a:gd name="T4" fmla="*/ 1027113 w 709"/>
              <a:gd name="T5" fmla="*/ 674688 h 561"/>
              <a:gd name="T6" fmla="*/ 1014413 w 709"/>
              <a:gd name="T7" fmla="*/ 885825 h 561"/>
              <a:gd name="T8" fmla="*/ 971550 w 709"/>
              <a:gd name="T9" fmla="*/ 871538 h 561"/>
              <a:gd name="T10" fmla="*/ 957263 w 709"/>
              <a:gd name="T11" fmla="*/ 830263 h 561"/>
              <a:gd name="T12" fmla="*/ 830263 w 709"/>
              <a:gd name="T13" fmla="*/ 674688 h 561"/>
              <a:gd name="T14" fmla="*/ 746125 w 709"/>
              <a:gd name="T15" fmla="*/ 731838 h 561"/>
              <a:gd name="T16" fmla="*/ 690563 w 709"/>
              <a:gd name="T17" fmla="*/ 619125 h 561"/>
              <a:gd name="T18" fmla="*/ 549275 w 709"/>
              <a:gd name="T19" fmla="*/ 506413 h 561"/>
              <a:gd name="T20" fmla="*/ 366713 w 709"/>
              <a:gd name="T21" fmla="*/ 731838 h 561"/>
              <a:gd name="T22" fmla="*/ 268288 w 709"/>
              <a:gd name="T23" fmla="*/ 815975 h 561"/>
              <a:gd name="T24" fmla="*/ 155575 w 709"/>
              <a:gd name="T25" fmla="*/ 660400 h 561"/>
              <a:gd name="T26" fmla="*/ 184150 w 709"/>
              <a:gd name="T27" fmla="*/ 520700 h 561"/>
              <a:gd name="T28" fmla="*/ 352425 w 709"/>
              <a:gd name="T29" fmla="*/ 422275 h 561"/>
              <a:gd name="T30" fmla="*/ 366713 w 709"/>
              <a:gd name="T31" fmla="*/ 295275 h 561"/>
              <a:gd name="T32" fmla="*/ 141288 w 709"/>
              <a:gd name="T33" fmla="*/ 69850 h 561"/>
              <a:gd name="T34" fmla="*/ 0 w 709"/>
              <a:gd name="T35" fmla="*/ 0 h 5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9"/>
              <a:gd name="T55" fmla="*/ 0 h 561"/>
              <a:gd name="T56" fmla="*/ 709 w 709"/>
              <a:gd name="T57" fmla="*/ 561 h 5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9" h="561">
                <a:moveTo>
                  <a:pt x="692" y="337"/>
                </a:moveTo>
                <a:cubicBezTo>
                  <a:pt x="652" y="324"/>
                  <a:pt x="660" y="306"/>
                  <a:pt x="621" y="292"/>
                </a:cubicBezTo>
                <a:cubicBezTo>
                  <a:pt x="583" y="350"/>
                  <a:pt x="587" y="386"/>
                  <a:pt x="647" y="425"/>
                </a:cubicBezTo>
                <a:cubicBezTo>
                  <a:pt x="675" y="467"/>
                  <a:pt x="709" y="534"/>
                  <a:pt x="639" y="558"/>
                </a:cubicBezTo>
                <a:cubicBezTo>
                  <a:pt x="630" y="555"/>
                  <a:pt x="619" y="556"/>
                  <a:pt x="612" y="549"/>
                </a:cubicBezTo>
                <a:cubicBezTo>
                  <a:pt x="605" y="543"/>
                  <a:pt x="612" y="525"/>
                  <a:pt x="603" y="523"/>
                </a:cubicBezTo>
                <a:cubicBezTo>
                  <a:pt x="583" y="518"/>
                  <a:pt x="544" y="422"/>
                  <a:pt x="523" y="425"/>
                </a:cubicBezTo>
                <a:cubicBezTo>
                  <a:pt x="511" y="461"/>
                  <a:pt x="501" y="441"/>
                  <a:pt x="470" y="461"/>
                </a:cubicBezTo>
                <a:cubicBezTo>
                  <a:pt x="388" y="442"/>
                  <a:pt x="460" y="538"/>
                  <a:pt x="435" y="390"/>
                </a:cubicBezTo>
                <a:cubicBezTo>
                  <a:pt x="429" y="357"/>
                  <a:pt x="373" y="328"/>
                  <a:pt x="346" y="319"/>
                </a:cubicBezTo>
                <a:cubicBezTo>
                  <a:pt x="281" y="328"/>
                  <a:pt x="265" y="410"/>
                  <a:pt x="231" y="461"/>
                </a:cubicBezTo>
                <a:cubicBezTo>
                  <a:pt x="221" y="553"/>
                  <a:pt x="237" y="561"/>
                  <a:pt x="169" y="514"/>
                </a:cubicBezTo>
                <a:cubicBezTo>
                  <a:pt x="144" y="476"/>
                  <a:pt x="113" y="462"/>
                  <a:pt x="98" y="416"/>
                </a:cubicBezTo>
                <a:cubicBezTo>
                  <a:pt x="102" y="386"/>
                  <a:pt x="95" y="349"/>
                  <a:pt x="116" y="328"/>
                </a:cubicBezTo>
                <a:cubicBezTo>
                  <a:pt x="148" y="296"/>
                  <a:pt x="186" y="289"/>
                  <a:pt x="222" y="266"/>
                </a:cubicBezTo>
                <a:cubicBezTo>
                  <a:pt x="249" y="226"/>
                  <a:pt x="244" y="247"/>
                  <a:pt x="231" y="186"/>
                </a:cubicBezTo>
                <a:cubicBezTo>
                  <a:pt x="217" y="119"/>
                  <a:pt x="151" y="69"/>
                  <a:pt x="89" y="44"/>
                </a:cubicBezTo>
                <a:cubicBezTo>
                  <a:pt x="51" y="29"/>
                  <a:pt x="28" y="28"/>
                  <a:pt x="0" y="0"/>
                </a:cubicBezTo>
              </a:path>
            </a:pathLst>
          </a:custGeom>
          <a:noFill/>
          <a:ln w="28575">
            <a:solidFill>
              <a:schemeClr val="tx1"/>
            </a:solidFill>
            <a:prstDash val="sysDot"/>
            <a:round/>
            <a:headEnd/>
            <a:tailEnd type="triangle" w="med" len="med"/>
          </a:ln>
        </p:spPr>
        <p:txBody>
          <a:bodyPr/>
          <a:lstStyle/>
          <a:p>
            <a:endParaRPr lang="en-US">
              <a:latin typeface="Calibri" pitchFamily="34" charset="0"/>
            </a:endParaRPr>
          </a:p>
        </p:txBody>
      </p:sp>
      <p:sp>
        <p:nvSpPr>
          <p:cNvPr id="61" name="Freeform 117"/>
          <p:cNvSpPr>
            <a:spLocks/>
          </p:cNvSpPr>
          <p:nvPr/>
        </p:nvSpPr>
        <p:spPr bwMode="auto">
          <a:xfrm>
            <a:off x="5945186" y="3175867"/>
            <a:ext cx="928688" cy="647700"/>
          </a:xfrm>
          <a:custGeom>
            <a:avLst/>
            <a:gdLst>
              <a:gd name="T0" fmla="*/ 492125 w 585"/>
              <a:gd name="T1" fmla="*/ 534988 h 408"/>
              <a:gd name="T2" fmla="*/ 661988 w 585"/>
              <a:gd name="T3" fmla="*/ 647700 h 408"/>
              <a:gd name="T4" fmla="*/ 717550 w 585"/>
              <a:gd name="T5" fmla="*/ 633413 h 408"/>
              <a:gd name="T6" fmla="*/ 717550 w 585"/>
              <a:gd name="T7" fmla="*/ 465138 h 408"/>
              <a:gd name="T8" fmla="*/ 676275 w 585"/>
              <a:gd name="T9" fmla="*/ 450850 h 408"/>
              <a:gd name="T10" fmla="*/ 534988 w 585"/>
              <a:gd name="T11" fmla="*/ 395287 h 408"/>
              <a:gd name="T12" fmla="*/ 604838 w 585"/>
              <a:gd name="T13" fmla="*/ 309563 h 408"/>
              <a:gd name="T14" fmla="*/ 746125 w 585"/>
              <a:gd name="T15" fmla="*/ 296863 h 408"/>
              <a:gd name="T16" fmla="*/ 928688 w 585"/>
              <a:gd name="T17" fmla="*/ 127000 h 408"/>
              <a:gd name="T18" fmla="*/ 731838 w 585"/>
              <a:gd name="T19" fmla="*/ 0 h 408"/>
              <a:gd name="T20" fmla="*/ 492125 w 585"/>
              <a:gd name="T21" fmla="*/ 42862 h 408"/>
              <a:gd name="T22" fmla="*/ 436563 w 585"/>
              <a:gd name="T23" fmla="*/ 57150 h 408"/>
              <a:gd name="T24" fmla="*/ 280988 w 585"/>
              <a:gd name="T25" fmla="*/ 71438 h 408"/>
              <a:gd name="T26" fmla="*/ 239713 w 585"/>
              <a:gd name="T27" fmla="*/ 98425 h 408"/>
              <a:gd name="T28" fmla="*/ 141288 w 585"/>
              <a:gd name="T29" fmla="*/ 127000 h 408"/>
              <a:gd name="T30" fmla="*/ 0 w 585"/>
              <a:gd name="T31" fmla="*/ 141288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5"/>
              <a:gd name="T49" fmla="*/ 0 h 408"/>
              <a:gd name="T50" fmla="*/ 585 w 585"/>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5" h="408">
                <a:moveTo>
                  <a:pt x="310" y="337"/>
                </a:moveTo>
                <a:cubicBezTo>
                  <a:pt x="370" y="352"/>
                  <a:pt x="370" y="377"/>
                  <a:pt x="417" y="408"/>
                </a:cubicBezTo>
                <a:cubicBezTo>
                  <a:pt x="429" y="405"/>
                  <a:pt x="443" y="406"/>
                  <a:pt x="452" y="399"/>
                </a:cubicBezTo>
                <a:cubicBezTo>
                  <a:pt x="471" y="384"/>
                  <a:pt x="456" y="303"/>
                  <a:pt x="452" y="293"/>
                </a:cubicBezTo>
                <a:cubicBezTo>
                  <a:pt x="449" y="284"/>
                  <a:pt x="435" y="287"/>
                  <a:pt x="426" y="284"/>
                </a:cubicBezTo>
                <a:cubicBezTo>
                  <a:pt x="391" y="274"/>
                  <a:pt x="368" y="268"/>
                  <a:pt x="337" y="249"/>
                </a:cubicBezTo>
                <a:cubicBezTo>
                  <a:pt x="321" y="202"/>
                  <a:pt x="341" y="209"/>
                  <a:pt x="381" y="195"/>
                </a:cubicBezTo>
                <a:cubicBezTo>
                  <a:pt x="421" y="235"/>
                  <a:pt x="437" y="235"/>
                  <a:pt x="470" y="187"/>
                </a:cubicBezTo>
                <a:cubicBezTo>
                  <a:pt x="486" y="138"/>
                  <a:pt x="548" y="117"/>
                  <a:pt x="585" y="80"/>
                </a:cubicBezTo>
                <a:cubicBezTo>
                  <a:pt x="562" y="14"/>
                  <a:pt x="528" y="10"/>
                  <a:pt x="461" y="0"/>
                </a:cubicBezTo>
                <a:cubicBezTo>
                  <a:pt x="406" y="14"/>
                  <a:pt x="372" y="21"/>
                  <a:pt x="310" y="27"/>
                </a:cubicBezTo>
                <a:cubicBezTo>
                  <a:pt x="298" y="30"/>
                  <a:pt x="287" y="34"/>
                  <a:pt x="275" y="36"/>
                </a:cubicBezTo>
                <a:cubicBezTo>
                  <a:pt x="242" y="40"/>
                  <a:pt x="209" y="38"/>
                  <a:pt x="177" y="45"/>
                </a:cubicBezTo>
                <a:cubicBezTo>
                  <a:pt x="167" y="47"/>
                  <a:pt x="161" y="58"/>
                  <a:pt x="151" y="62"/>
                </a:cubicBezTo>
                <a:cubicBezTo>
                  <a:pt x="131" y="70"/>
                  <a:pt x="109" y="73"/>
                  <a:pt x="89" y="80"/>
                </a:cubicBezTo>
                <a:cubicBezTo>
                  <a:pt x="59" y="51"/>
                  <a:pt x="18" y="107"/>
                  <a:pt x="0" y="89"/>
                </a:cubicBezTo>
              </a:path>
            </a:pathLst>
          </a:custGeom>
          <a:noFill/>
          <a:ln w="28575">
            <a:solidFill>
              <a:schemeClr val="tx1"/>
            </a:solidFill>
            <a:prstDash val="sysDot"/>
            <a:round/>
            <a:headEnd/>
            <a:tailEnd type="triangle" w="med" len="med"/>
          </a:ln>
        </p:spPr>
        <p:txBody>
          <a:bodyPr/>
          <a:lstStyle/>
          <a:p>
            <a:endParaRPr lang="en-US">
              <a:latin typeface="Calibri" pitchFamily="34" charset="0"/>
            </a:endParaRPr>
          </a:p>
        </p:txBody>
      </p:sp>
      <p:sp>
        <p:nvSpPr>
          <p:cNvPr id="62" name="Freeform 2"/>
          <p:cNvSpPr>
            <a:spLocks/>
          </p:cNvSpPr>
          <p:nvPr/>
        </p:nvSpPr>
        <p:spPr bwMode="auto">
          <a:xfrm>
            <a:off x="6537324" y="2950442"/>
            <a:ext cx="1098550" cy="1536700"/>
          </a:xfrm>
          <a:custGeom>
            <a:avLst/>
            <a:gdLst>
              <a:gd name="T0" fmla="*/ 393700 w 692"/>
              <a:gd name="T1" fmla="*/ 511175 h 968"/>
              <a:gd name="T2" fmla="*/ 520700 w 692"/>
              <a:gd name="T3" fmla="*/ 273050 h 968"/>
              <a:gd name="T4" fmla="*/ 619125 w 692"/>
              <a:gd name="T5" fmla="*/ 47625 h 968"/>
              <a:gd name="T6" fmla="*/ 900113 w 692"/>
              <a:gd name="T7" fmla="*/ 33338 h 968"/>
              <a:gd name="T8" fmla="*/ 1089025 w 692"/>
              <a:gd name="T9" fmla="*/ 252413 h 968"/>
              <a:gd name="T10" fmla="*/ 957263 w 692"/>
              <a:gd name="T11" fmla="*/ 722313 h 968"/>
              <a:gd name="T12" fmla="*/ 731837 w 692"/>
              <a:gd name="T13" fmla="*/ 849313 h 968"/>
              <a:gd name="T14" fmla="*/ 614362 w 692"/>
              <a:gd name="T15" fmla="*/ 979488 h 968"/>
              <a:gd name="T16" fmla="*/ 465138 w 692"/>
              <a:gd name="T17" fmla="*/ 1130300 h 968"/>
              <a:gd name="T18" fmla="*/ 182562 w 692"/>
              <a:gd name="T19" fmla="*/ 1525588 h 968"/>
              <a:gd name="T20" fmla="*/ 57150 w 692"/>
              <a:gd name="T21" fmla="*/ 1201738 h 968"/>
              <a:gd name="T22" fmla="*/ 34925 w 692"/>
              <a:gd name="T23" fmla="*/ 995363 h 968"/>
              <a:gd name="T24" fmla="*/ 268288 w 692"/>
              <a:gd name="T25" fmla="*/ 750888 h 968"/>
              <a:gd name="T26" fmla="*/ 393700 w 692"/>
              <a:gd name="T27" fmla="*/ 511175 h 9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2"/>
              <a:gd name="T43" fmla="*/ 0 h 968"/>
              <a:gd name="T44" fmla="*/ 692 w 692"/>
              <a:gd name="T45" fmla="*/ 968 h 9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2" h="968">
                <a:moveTo>
                  <a:pt x="248" y="322"/>
                </a:moveTo>
                <a:cubicBezTo>
                  <a:pt x="275" y="272"/>
                  <a:pt x="304" y="221"/>
                  <a:pt x="328" y="172"/>
                </a:cubicBezTo>
                <a:cubicBezTo>
                  <a:pt x="352" y="123"/>
                  <a:pt x="350" y="55"/>
                  <a:pt x="390" y="30"/>
                </a:cubicBezTo>
                <a:cubicBezTo>
                  <a:pt x="430" y="5"/>
                  <a:pt x="518" y="0"/>
                  <a:pt x="567" y="21"/>
                </a:cubicBezTo>
                <a:cubicBezTo>
                  <a:pt x="616" y="42"/>
                  <a:pt x="680" y="87"/>
                  <a:pt x="686" y="159"/>
                </a:cubicBezTo>
                <a:cubicBezTo>
                  <a:pt x="692" y="231"/>
                  <a:pt x="640" y="392"/>
                  <a:pt x="603" y="455"/>
                </a:cubicBezTo>
                <a:cubicBezTo>
                  <a:pt x="566" y="518"/>
                  <a:pt x="497" y="508"/>
                  <a:pt x="461" y="535"/>
                </a:cubicBezTo>
                <a:cubicBezTo>
                  <a:pt x="425" y="562"/>
                  <a:pt x="415" y="588"/>
                  <a:pt x="387" y="617"/>
                </a:cubicBezTo>
                <a:cubicBezTo>
                  <a:pt x="359" y="646"/>
                  <a:pt x="338" y="655"/>
                  <a:pt x="293" y="712"/>
                </a:cubicBezTo>
                <a:cubicBezTo>
                  <a:pt x="248" y="769"/>
                  <a:pt x="158" y="954"/>
                  <a:pt x="115" y="961"/>
                </a:cubicBezTo>
                <a:cubicBezTo>
                  <a:pt x="72" y="968"/>
                  <a:pt x="51" y="812"/>
                  <a:pt x="36" y="757"/>
                </a:cubicBezTo>
                <a:cubicBezTo>
                  <a:pt x="21" y="702"/>
                  <a:pt x="0" y="674"/>
                  <a:pt x="22" y="627"/>
                </a:cubicBezTo>
                <a:cubicBezTo>
                  <a:pt x="44" y="580"/>
                  <a:pt x="131" y="524"/>
                  <a:pt x="169" y="473"/>
                </a:cubicBezTo>
                <a:cubicBezTo>
                  <a:pt x="207" y="422"/>
                  <a:pt x="221" y="372"/>
                  <a:pt x="248" y="322"/>
                </a:cubicBezTo>
                <a:close/>
              </a:path>
            </a:pathLst>
          </a:custGeom>
          <a:gradFill rotWithShape="1">
            <a:gsLst>
              <a:gs pos="0">
                <a:srgbClr val="FBEAC7"/>
              </a:gs>
              <a:gs pos="17999">
                <a:srgbClr val="FEE7F2"/>
              </a:gs>
              <a:gs pos="36000">
                <a:srgbClr val="FAC77D"/>
              </a:gs>
              <a:gs pos="61000">
                <a:srgbClr val="FBA97D"/>
              </a:gs>
              <a:gs pos="82001">
                <a:srgbClr val="FBD49C"/>
              </a:gs>
              <a:gs pos="100000">
                <a:srgbClr val="FEE7F2"/>
              </a:gs>
            </a:gsLst>
            <a:lin ang="5400000"/>
          </a:gradFill>
          <a:ln w="9525">
            <a:noFill/>
            <a:round/>
            <a:headEnd/>
            <a:tailEnd/>
          </a:ln>
        </p:spPr>
        <p:txBody>
          <a:bodyPr/>
          <a:lstStyle/>
          <a:p>
            <a:endParaRPr lang="en-US">
              <a:latin typeface="Calibri" pitchFamily="34" charset="0"/>
            </a:endParaRPr>
          </a:p>
        </p:txBody>
      </p:sp>
      <p:sp>
        <p:nvSpPr>
          <p:cNvPr id="63" name="Oval 118"/>
          <p:cNvSpPr>
            <a:spLocks noChangeArrowheads="1"/>
          </p:cNvSpPr>
          <p:nvPr/>
        </p:nvSpPr>
        <p:spPr bwMode="auto">
          <a:xfrm>
            <a:off x="7581899" y="4314104"/>
            <a:ext cx="73025" cy="71438"/>
          </a:xfrm>
          <a:prstGeom prst="ellipse">
            <a:avLst/>
          </a:prstGeom>
          <a:solidFill>
            <a:srgbClr val="E41414"/>
          </a:solidFill>
          <a:ln w="9525">
            <a:solidFill>
              <a:srgbClr val="E41414"/>
            </a:solidFill>
            <a:round/>
            <a:headEnd/>
            <a:tailEnd/>
          </a:ln>
        </p:spPr>
        <p:txBody>
          <a:bodyPr wrap="none" anchor="ctr"/>
          <a:lstStyle/>
          <a:p>
            <a:endParaRPr lang="en-US">
              <a:latin typeface="Calibri" pitchFamily="34" charset="0"/>
            </a:endParaRPr>
          </a:p>
        </p:txBody>
      </p:sp>
      <p:sp>
        <p:nvSpPr>
          <p:cNvPr id="64" name="Freeform 119"/>
          <p:cNvSpPr>
            <a:spLocks/>
          </p:cNvSpPr>
          <p:nvPr/>
        </p:nvSpPr>
        <p:spPr bwMode="auto">
          <a:xfrm>
            <a:off x="7089774" y="3847379"/>
            <a:ext cx="571500" cy="971550"/>
          </a:xfrm>
          <a:custGeom>
            <a:avLst/>
            <a:gdLst>
              <a:gd name="T0" fmla="*/ 530225 w 360"/>
              <a:gd name="T1" fmla="*/ 520700 h 612"/>
              <a:gd name="T2" fmla="*/ 487363 w 360"/>
              <a:gd name="T3" fmla="*/ 381000 h 612"/>
              <a:gd name="T4" fmla="*/ 388937 w 360"/>
              <a:gd name="T5" fmla="*/ 366712 h 612"/>
              <a:gd name="T6" fmla="*/ 333375 w 360"/>
              <a:gd name="T7" fmla="*/ 282575 h 612"/>
              <a:gd name="T8" fmla="*/ 304800 w 360"/>
              <a:gd name="T9" fmla="*/ 239713 h 612"/>
              <a:gd name="T10" fmla="*/ 290512 w 360"/>
              <a:gd name="T11" fmla="*/ 85725 h 612"/>
              <a:gd name="T12" fmla="*/ 192087 w 360"/>
              <a:gd name="T13" fmla="*/ 98425 h 612"/>
              <a:gd name="T14" fmla="*/ 234950 w 360"/>
              <a:gd name="T15" fmla="*/ 127000 h 612"/>
              <a:gd name="T16" fmla="*/ 276225 w 360"/>
              <a:gd name="T17" fmla="*/ 112713 h 612"/>
              <a:gd name="T18" fmla="*/ 261938 w 360"/>
              <a:gd name="T19" fmla="*/ 57150 h 612"/>
              <a:gd name="T20" fmla="*/ 249238 w 360"/>
              <a:gd name="T21" fmla="*/ 14288 h 612"/>
              <a:gd name="T22" fmla="*/ 206375 w 360"/>
              <a:gd name="T23" fmla="*/ 0 h 612"/>
              <a:gd name="T24" fmla="*/ 122238 w 360"/>
              <a:gd name="T25" fmla="*/ 28575 h 612"/>
              <a:gd name="T26" fmla="*/ 79375 w 360"/>
              <a:gd name="T27" fmla="*/ 42862 h 612"/>
              <a:gd name="T28" fmla="*/ 50800 w 360"/>
              <a:gd name="T29" fmla="*/ 85725 h 612"/>
              <a:gd name="T30" fmla="*/ 23812 w 360"/>
              <a:gd name="T31" fmla="*/ 169862 h 612"/>
              <a:gd name="T32" fmla="*/ 136525 w 360"/>
              <a:gd name="T33" fmla="*/ 254000 h 612"/>
              <a:gd name="T34" fmla="*/ 149225 w 360"/>
              <a:gd name="T35" fmla="*/ 309562 h 612"/>
              <a:gd name="T36" fmla="*/ 192087 w 360"/>
              <a:gd name="T37" fmla="*/ 422275 h 612"/>
              <a:gd name="T38" fmla="*/ 79375 w 360"/>
              <a:gd name="T39" fmla="*/ 661987 h 612"/>
              <a:gd name="T40" fmla="*/ 122238 w 360"/>
              <a:gd name="T41" fmla="*/ 971550 h 612"/>
              <a:gd name="T42" fmla="*/ 249238 w 360"/>
              <a:gd name="T43" fmla="*/ 957263 h 612"/>
              <a:gd name="T44" fmla="*/ 333375 w 360"/>
              <a:gd name="T45" fmla="*/ 928688 h 612"/>
              <a:gd name="T46" fmla="*/ 571500 w 360"/>
              <a:gd name="T47" fmla="*/ 844550 h 6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0"/>
              <a:gd name="T73" fmla="*/ 0 h 612"/>
              <a:gd name="T74" fmla="*/ 360 w 360"/>
              <a:gd name="T75" fmla="*/ 612 h 6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0" h="612">
                <a:moveTo>
                  <a:pt x="334" y="328"/>
                </a:moveTo>
                <a:cubicBezTo>
                  <a:pt x="330" y="317"/>
                  <a:pt x="311" y="242"/>
                  <a:pt x="307" y="240"/>
                </a:cubicBezTo>
                <a:cubicBezTo>
                  <a:pt x="288" y="231"/>
                  <a:pt x="266" y="234"/>
                  <a:pt x="245" y="231"/>
                </a:cubicBezTo>
                <a:cubicBezTo>
                  <a:pt x="233" y="213"/>
                  <a:pt x="222" y="196"/>
                  <a:pt x="210" y="178"/>
                </a:cubicBezTo>
                <a:cubicBezTo>
                  <a:pt x="204" y="169"/>
                  <a:pt x="192" y="151"/>
                  <a:pt x="192" y="151"/>
                </a:cubicBezTo>
                <a:cubicBezTo>
                  <a:pt x="189" y="119"/>
                  <a:pt x="203" y="79"/>
                  <a:pt x="183" y="54"/>
                </a:cubicBezTo>
                <a:cubicBezTo>
                  <a:pt x="170" y="38"/>
                  <a:pt x="138" y="50"/>
                  <a:pt x="121" y="62"/>
                </a:cubicBezTo>
                <a:cubicBezTo>
                  <a:pt x="112" y="68"/>
                  <a:pt x="139" y="74"/>
                  <a:pt x="148" y="80"/>
                </a:cubicBezTo>
                <a:cubicBezTo>
                  <a:pt x="157" y="77"/>
                  <a:pt x="171" y="80"/>
                  <a:pt x="174" y="71"/>
                </a:cubicBezTo>
                <a:cubicBezTo>
                  <a:pt x="178" y="60"/>
                  <a:pt x="168" y="48"/>
                  <a:pt x="165" y="36"/>
                </a:cubicBezTo>
                <a:cubicBezTo>
                  <a:pt x="163" y="27"/>
                  <a:pt x="164" y="16"/>
                  <a:pt x="157" y="9"/>
                </a:cubicBezTo>
                <a:cubicBezTo>
                  <a:pt x="150" y="2"/>
                  <a:pt x="139" y="3"/>
                  <a:pt x="130" y="0"/>
                </a:cubicBezTo>
                <a:cubicBezTo>
                  <a:pt x="112" y="6"/>
                  <a:pt x="95" y="12"/>
                  <a:pt x="77" y="18"/>
                </a:cubicBezTo>
                <a:cubicBezTo>
                  <a:pt x="68" y="21"/>
                  <a:pt x="50" y="27"/>
                  <a:pt x="50" y="27"/>
                </a:cubicBezTo>
                <a:cubicBezTo>
                  <a:pt x="44" y="36"/>
                  <a:pt x="36" y="44"/>
                  <a:pt x="32" y="54"/>
                </a:cubicBezTo>
                <a:cubicBezTo>
                  <a:pt x="25" y="71"/>
                  <a:pt x="15" y="107"/>
                  <a:pt x="15" y="107"/>
                </a:cubicBezTo>
                <a:cubicBezTo>
                  <a:pt x="34" y="202"/>
                  <a:pt x="0" y="106"/>
                  <a:pt x="86" y="160"/>
                </a:cubicBezTo>
                <a:cubicBezTo>
                  <a:pt x="96" y="166"/>
                  <a:pt x="92" y="183"/>
                  <a:pt x="94" y="195"/>
                </a:cubicBezTo>
                <a:cubicBezTo>
                  <a:pt x="106" y="252"/>
                  <a:pt x="94" y="226"/>
                  <a:pt x="121" y="266"/>
                </a:cubicBezTo>
                <a:cubicBezTo>
                  <a:pt x="143" y="331"/>
                  <a:pt x="102" y="382"/>
                  <a:pt x="50" y="417"/>
                </a:cubicBezTo>
                <a:cubicBezTo>
                  <a:pt x="10" y="476"/>
                  <a:pt x="15" y="571"/>
                  <a:pt x="77" y="612"/>
                </a:cubicBezTo>
                <a:cubicBezTo>
                  <a:pt x="104" y="609"/>
                  <a:pt x="131" y="608"/>
                  <a:pt x="157" y="603"/>
                </a:cubicBezTo>
                <a:cubicBezTo>
                  <a:pt x="175" y="599"/>
                  <a:pt x="210" y="585"/>
                  <a:pt x="210" y="585"/>
                </a:cubicBezTo>
                <a:cubicBezTo>
                  <a:pt x="272" y="596"/>
                  <a:pt x="360" y="487"/>
                  <a:pt x="360" y="532"/>
                </a:cubicBezTo>
              </a:path>
            </a:pathLst>
          </a:custGeom>
          <a:noFill/>
          <a:ln w="28575">
            <a:solidFill>
              <a:schemeClr val="tx1"/>
            </a:solidFill>
            <a:prstDash val="sysDot"/>
            <a:round/>
            <a:headEnd/>
            <a:tailEnd type="triangle" w="med" len="med"/>
          </a:ln>
        </p:spPr>
        <p:txBody>
          <a:bodyPr/>
          <a:lstStyle/>
          <a:p>
            <a:endParaRPr lang="en-US">
              <a:latin typeface="Calibri" pitchFamily="34" charset="0"/>
            </a:endParaRPr>
          </a:p>
        </p:txBody>
      </p:sp>
      <p:graphicFrame>
        <p:nvGraphicFramePr>
          <p:cNvPr id="65" name="Group 570"/>
          <p:cNvGraphicFramePr>
            <a:graphicFrameLocks noGrp="1"/>
          </p:cNvGraphicFramePr>
          <p:nvPr>
            <p:extLst>
              <p:ext uri="{D42A27DB-BD31-4B8C-83A1-F6EECF244321}">
                <p14:modId xmlns:p14="http://schemas.microsoft.com/office/powerpoint/2010/main" val="3880778618"/>
              </p:ext>
            </p:extLst>
          </p:nvPr>
        </p:nvGraphicFramePr>
        <p:xfrm>
          <a:off x="788986" y="2521817"/>
          <a:ext cx="2903537" cy="2306639"/>
        </p:xfrm>
        <a:graphic>
          <a:graphicData uri="http://schemas.openxmlformats.org/drawingml/2006/table">
            <a:tbl>
              <a:tblPr/>
              <a:tblGrid>
                <a:gridCol w="581025">
                  <a:extLst>
                    <a:ext uri="{9D8B030D-6E8A-4147-A177-3AD203B41FA5}">
                      <a16:colId xmlns:a16="http://schemas.microsoft.com/office/drawing/2014/main" val="20000"/>
                    </a:ext>
                  </a:extLst>
                </a:gridCol>
                <a:gridCol w="581025">
                  <a:extLst>
                    <a:ext uri="{9D8B030D-6E8A-4147-A177-3AD203B41FA5}">
                      <a16:colId xmlns:a16="http://schemas.microsoft.com/office/drawing/2014/main" val="20001"/>
                    </a:ext>
                  </a:extLst>
                </a:gridCol>
                <a:gridCol w="579437">
                  <a:extLst>
                    <a:ext uri="{9D8B030D-6E8A-4147-A177-3AD203B41FA5}">
                      <a16:colId xmlns:a16="http://schemas.microsoft.com/office/drawing/2014/main" val="20002"/>
                    </a:ext>
                  </a:extLst>
                </a:gridCol>
                <a:gridCol w="581025">
                  <a:extLst>
                    <a:ext uri="{9D8B030D-6E8A-4147-A177-3AD203B41FA5}">
                      <a16:colId xmlns:a16="http://schemas.microsoft.com/office/drawing/2014/main" val="20003"/>
                    </a:ext>
                  </a:extLst>
                </a:gridCol>
                <a:gridCol w="581025">
                  <a:extLst>
                    <a:ext uri="{9D8B030D-6E8A-4147-A177-3AD203B41FA5}">
                      <a16:colId xmlns:a16="http://schemas.microsoft.com/office/drawing/2014/main" val="20004"/>
                    </a:ext>
                  </a:extLst>
                </a:gridCol>
              </a:tblGrid>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12700" cap="flat" cmpd="sng" algn="ctr">
                      <a:solidFill>
                        <a:schemeClr val="tx1"/>
                      </a:solidFill>
                      <a:prstDash val="sysDash"/>
                      <a:round/>
                      <a:headEnd type="none" w="med" len="med"/>
                      <a:tailEnd type="none" w="med" len="med"/>
                    </a:lnR>
                    <a:lnT cap="flat">
                      <a:noFill/>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cap="flat">
                      <a:noFill/>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cap="flat">
                      <a:noFill/>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cap="flat">
                      <a:noFill/>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cap="flat">
                      <a:noFill/>
                    </a:lnR>
                    <a:lnT cap="flat">
                      <a:noFill/>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1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cap="flat">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cap="flat">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ysDash"/>
                      <a:round/>
                      <a:headEnd type="none" w="med" len="med"/>
                      <a:tailEnd type="none" w="med" len="med"/>
                    </a:lnL>
                    <a:lnR cap="flat">
                      <a:noFill/>
                    </a:lnR>
                    <a:lnT w="12700" cap="flat" cmpd="sng" algn="ctr">
                      <a:solidFill>
                        <a:schemeClr val="tx1"/>
                      </a:solidFill>
                      <a:prstDash val="sysDash"/>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6" name="TextBox 45"/>
          <p:cNvSpPr txBox="1">
            <a:spLocks noChangeArrowheads="1"/>
          </p:cNvSpPr>
          <p:nvPr/>
        </p:nvSpPr>
        <p:spPr bwMode="auto">
          <a:xfrm>
            <a:off x="1130299" y="2775817"/>
            <a:ext cx="152400" cy="400050"/>
          </a:xfrm>
          <a:prstGeom prst="rect">
            <a:avLst/>
          </a:prstGeom>
          <a:noFill/>
          <a:ln w="9525">
            <a:noFill/>
            <a:miter lim="800000"/>
            <a:headEnd/>
            <a:tailEnd/>
          </a:ln>
        </p:spPr>
        <p:txBody>
          <a:bodyPr>
            <a:spAutoFit/>
          </a:bodyPr>
          <a:lstStyle/>
          <a:p>
            <a:r>
              <a:rPr lang="en-US" sz="2000" b="1">
                <a:solidFill>
                  <a:srgbClr val="FF0000"/>
                </a:solidFill>
                <a:latin typeface="Calibri" pitchFamily="34" charset="0"/>
              </a:rPr>
              <a:t>1</a:t>
            </a:r>
          </a:p>
        </p:txBody>
      </p:sp>
      <p:sp>
        <p:nvSpPr>
          <p:cNvPr id="67" name="TextBox 46"/>
          <p:cNvSpPr txBox="1">
            <a:spLocks noChangeArrowheads="1"/>
          </p:cNvSpPr>
          <p:nvPr/>
        </p:nvSpPr>
        <p:spPr bwMode="auto">
          <a:xfrm>
            <a:off x="1733549" y="2775817"/>
            <a:ext cx="152400" cy="400050"/>
          </a:xfrm>
          <a:prstGeom prst="rect">
            <a:avLst/>
          </a:prstGeom>
          <a:noFill/>
          <a:ln w="9525">
            <a:noFill/>
            <a:miter lim="800000"/>
            <a:headEnd/>
            <a:tailEnd/>
          </a:ln>
        </p:spPr>
        <p:txBody>
          <a:bodyPr>
            <a:spAutoFit/>
          </a:bodyPr>
          <a:lstStyle/>
          <a:p>
            <a:r>
              <a:rPr lang="en-US" sz="2000" b="1">
                <a:solidFill>
                  <a:srgbClr val="FF0000"/>
                </a:solidFill>
                <a:latin typeface="Calibri" pitchFamily="34" charset="0"/>
              </a:rPr>
              <a:t>2</a:t>
            </a:r>
          </a:p>
        </p:txBody>
      </p:sp>
      <p:sp>
        <p:nvSpPr>
          <p:cNvPr id="68" name="TextBox 47"/>
          <p:cNvSpPr txBox="1">
            <a:spLocks noChangeArrowheads="1"/>
          </p:cNvSpPr>
          <p:nvPr/>
        </p:nvSpPr>
        <p:spPr bwMode="auto">
          <a:xfrm>
            <a:off x="2308224" y="2775817"/>
            <a:ext cx="152400" cy="400050"/>
          </a:xfrm>
          <a:prstGeom prst="rect">
            <a:avLst/>
          </a:prstGeom>
          <a:noFill/>
          <a:ln w="9525">
            <a:noFill/>
            <a:miter lim="800000"/>
            <a:headEnd/>
            <a:tailEnd/>
          </a:ln>
        </p:spPr>
        <p:txBody>
          <a:bodyPr>
            <a:spAutoFit/>
          </a:bodyPr>
          <a:lstStyle/>
          <a:p>
            <a:r>
              <a:rPr lang="en-US" sz="2000" b="1">
                <a:solidFill>
                  <a:srgbClr val="FF0000"/>
                </a:solidFill>
                <a:latin typeface="Calibri" pitchFamily="34" charset="0"/>
              </a:rPr>
              <a:t>3</a:t>
            </a:r>
          </a:p>
        </p:txBody>
      </p:sp>
      <p:sp>
        <p:nvSpPr>
          <p:cNvPr id="69" name="TextBox 49"/>
          <p:cNvSpPr txBox="1">
            <a:spLocks noChangeArrowheads="1"/>
          </p:cNvSpPr>
          <p:nvPr/>
        </p:nvSpPr>
        <p:spPr bwMode="auto">
          <a:xfrm>
            <a:off x="2879724" y="2775817"/>
            <a:ext cx="152400" cy="400050"/>
          </a:xfrm>
          <a:prstGeom prst="rect">
            <a:avLst/>
          </a:prstGeom>
          <a:noFill/>
          <a:ln w="9525">
            <a:noFill/>
            <a:miter lim="800000"/>
            <a:headEnd/>
            <a:tailEnd/>
          </a:ln>
        </p:spPr>
        <p:txBody>
          <a:bodyPr>
            <a:spAutoFit/>
          </a:bodyPr>
          <a:lstStyle/>
          <a:p>
            <a:r>
              <a:rPr lang="en-US" sz="2000" b="1">
                <a:solidFill>
                  <a:srgbClr val="FF0000"/>
                </a:solidFill>
                <a:latin typeface="Calibri" pitchFamily="34" charset="0"/>
              </a:rPr>
              <a:t>4</a:t>
            </a:r>
          </a:p>
        </p:txBody>
      </p:sp>
      <p:sp>
        <p:nvSpPr>
          <p:cNvPr id="70" name="TextBox 50"/>
          <p:cNvSpPr txBox="1">
            <a:spLocks noChangeArrowheads="1"/>
          </p:cNvSpPr>
          <p:nvPr/>
        </p:nvSpPr>
        <p:spPr bwMode="auto">
          <a:xfrm>
            <a:off x="2132011" y="4818929"/>
            <a:ext cx="338138" cy="369888"/>
          </a:xfrm>
          <a:prstGeom prst="rect">
            <a:avLst/>
          </a:prstGeom>
          <a:noFill/>
          <a:ln w="9525">
            <a:noFill/>
            <a:miter lim="800000"/>
            <a:headEnd/>
            <a:tailEnd/>
          </a:ln>
        </p:spPr>
        <p:txBody>
          <a:bodyPr wrap="none">
            <a:spAutoFit/>
          </a:bodyPr>
          <a:lstStyle/>
          <a:p>
            <a:r>
              <a:rPr lang="en-US" dirty="0"/>
              <a:t>A</a:t>
            </a:r>
          </a:p>
        </p:txBody>
      </p:sp>
      <p:sp>
        <p:nvSpPr>
          <p:cNvPr id="71" name="TextBox 51"/>
          <p:cNvSpPr txBox="1">
            <a:spLocks noChangeArrowheads="1"/>
          </p:cNvSpPr>
          <p:nvPr/>
        </p:nvSpPr>
        <p:spPr bwMode="auto">
          <a:xfrm>
            <a:off x="6780211" y="4818929"/>
            <a:ext cx="338138" cy="369888"/>
          </a:xfrm>
          <a:prstGeom prst="rect">
            <a:avLst/>
          </a:prstGeom>
          <a:noFill/>
          <a:ln w="9525">
            <a:noFill/>
            <a:miter lim="800000"/>
            <a:headEnd/>
            <a:tailEnd/>
          </a:ln>
        </p:spPr>
        <p:txBody>
          <a:bodyPr wrap="none">
            <a:spAutoFit/>
          </a:bodyPr>
          <a:lstStyle/>
          <a:p>
            <a:r>
              <a:rPr lang="en-US"/>
              <a:t>B</a:t>
            </a:r>
          </a:p>
        </p:txBody>
      </p:sp>
      <p:sp>
        <p:nvSpPr>
          <p:cNvPr id="72" name="Rettangolo 67"/>
          <p:cNvSpPr/>
          <p:nvPr/>
        </p:nvSpPr>
        <p:spPr>
          <a:xfrm>
            <a:off x="2505837" y="6422032"/>
            <a:ext cx="4581556" cy="323165"/>
          </a:xfrm>
          <a:prstGeom prst="rect">
            <a:avLst/>
          </a:prstGeom>
          <a:ln>
            <a:solidFill>
              <a:schemeClr val="bg1"/>
            </a:solidFill>
          </a:ln>
        </p:spPr>
        <p:txBody>
          <a:bodyPr wrap="square">
            <a:spAutoFit/>
          </a:bodyPr>
          <a:lstStyle/>
          <a:p>
            <a:r>
              <a:rPr lang="en-US" sz="1500" dirty="0" err="1" smtClean="0"/>
              <a:t>Digman</a:t>
            </a:r>
            <a:r>
              <a:rPr lang="en-US" sz="1500" dirty="0" smtClean="0"/>
              <a:t> M. A., </a:t>
            </a:r>
            <a:r>
              <a:rPr lang="en-US" sz="1500" dirty="0" err="1" smtClean="0"/>
              <a:t>Gratton</a:t>
            </a:r>
            <a:r>
              <a:rPr lang="en-US" sz="1500" dirty="0" smtClean="0"/>
              <a:t> E. (2009) </a:t>
            </a:r>
            <a:r>
              <a:rPr lang="en-US" sz="1500" i="1" dirty="0" err="1" smtClean="0"/>
              <a:t>Biophys</a:t>
            </a:r>
            <a:r>
              <a:rPr lang="en-US" sz="1500" i="1" dirty="0" smtClean="0"/>
              <a:t> J</a:t>
            </a:r>
            <a:r>
              <a:rPr lang="en-US" sz="1500" dirty="0" smtClean="0"/>
              <a:t> </a:t>
            </a:r>
            <a:r>
              <a:rPr lang="en-US" sz="1500" b="1" dirty="0" smtClean="0"/>
              <a:t>97:</a:t>
            </a:r>
            <a:r>
              <a:rPr lang="en-US" sz="1500" dirty="0" smtClean="0"/>
              <a:t> 665-73</a:t>
            </a:r>
            <a:endParaRPr lang="it-IT" sz="1500" dirty="0"/>
          </a:p>
        </p:txBody>
      </p:sp>
      <p:sp>
        <p:nvSpPr>
          <p:cNvPr id="73" name="TextBox 53"/>
          <p:cNvSpPr txBox="1"/>
          <p:nvPr/>
        </p:nvSpPr>
        <p:spPr>
          <a:xfrm>
            <a:off x="259555" y="1747753"/>
            <a:ext cx="7929586" cy="707886"/>
          </a:xfrm>
          <a:prstGeom prst="rect">
            <a:avLst/>
          </a:prstGeom>
          <a:noFill/>
        </p:spPr>
        <p:txBody>
          <a:bodyPr wrap="square" rtlCol="0">
            <a:spAutoFit/>
          </a:bodyPr>
          <a:lstStyle/>
          <a:p>
            <a:pPr marL="457200" algn="ctr"/>
            <a:r>
              <a:rPr lang="en-US" sz="2000" dirty="0" smtClean="0"/>
              <a:t>We perform a single-molecule measurement in a sea of many molecules, in living unperturbed cells </a:t>
            </a:r>
            <a:endParaRPr lang="en-US" sz="2000" dirty="0"/>
          </a:p>
        </p:txBody>
      </p:sp>
      <p:pic>
        <p:nvPicPr>
          <p:cNvPr id="74" name="Picture 73"/>
          <p:cNvPicPr>
            <a:picLocks noChangeAspect="1"/>
          </p:cNvPicPr>
          <p:nvPr/>
        </p:nvPicPr>
        <p:blipFill>
          <a:blip r:embed="rId2"/>
          <a:stretch>
            <a:fillRect/>
          </a:stretch>
        </p:blipFill>
        <p:spPr>
          <a:xfrm>
            <a:off x="8534400" y="80034"/>
            <a:ext cx="462367" cy="647589"/>
          </a:xfrm>
          <a:prstGeom prst="rect">
            <a:avLst/>
          </a:prstGeom>
        </p:spPr>
      </p:pic>
      <p:sp>
        <p:nvSpPr>
          <p:cNvPr id="2" name="Rectangle 1"/>
          <p:cNvSpPr/>
          <p:nvPr/>
        </p:nvSpPr>
        <p:spPr>
          <a:xfrm>
            <a:off x="5257800" y="2455639"/>
            <a:ext cx="3505200" cy="2954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0568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po 116"/>
          <p:cNvGrpSpPr/>
          <p:nvPr/>
        </p:nvGrpSpPr>
        <p:grpSpPr>
          <a:xfrm>
            <a:off x="4071934" y="3143248"/>
            <a:ext cx="4214842" cy="3305412"/>
            <a:chOff x="4071934" y="3143248"/>
            <a:chExt cx="4214842" cy="3305412"/>
          </a:xfrm>
        </p:grpSpPr>
        <p:sp>
          <p:nvSpPr>
            <p:cNvPr id="50" name="Oval 25"/>
            <p:cNvSpPr/>
            <p:nvPr/>
          </p:nvSpPr>
          <p:spPr bwMode="auto">
            <a:xfrm>
              <a:off x="4071934" y="3143248"/>
              <a:ext cx="1428760" cy="3000396"/>
            </a:xfrm>
            <a:prstGeom prst="ellipse">
              <a:avLst/>
            </a:prstGeom>
            <a:gradFill flip="none" rotWithShape="1">
              <a:gsLst>
                <a:gs pos="57000">
                  <a:schemeClr val="accent6">
                    <a:lumMod val="40000"/>
                    <a:lumOff val="60000"/>
                    <a:alpha val="0"/>
                  </a:schemeClr>
                </a:gs>
                <a:gs pos="34000">
                  <a:schemeClr val="dk2">
                    <a:tint val="45000"/>
                    <a:shade val="99000"/>
                    <a:satMod val="3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51" name="Oval 25"/>
            <p:cNvSpPr/>
            <p:nvPr/>
          </p:nvSpPr>
          <p:spPr bwMode="auto">
            <a:xfrm>
              <a:off x="6858016" y="3143248"/>
              <a:ext cx="1428760" cy="3143272"/>
            </a:xfrm>
            <a:prstGeom prst="ellipse">
              <a:avLst/>
            </a:prstGeom>
            <a:gradFill flip="none" rotWithShape="1">
              <a:gsLst>
                <a:gs pos="57000">
                  <a:schemeClr val="accent6">
                    <a:lumMod val="40000"/>
                    <a:lumOff val="60000"/>
                    <a:alpha val="0"/>
                  </a:schemeClr>
                </a:gs>
                <a:gs pos="34000">
                  <a:schemeClr val="dk2">
                    <a:tint val="45000"/>
                    <a:shade val="99000"/>
                    <a:satMod val="3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 name="CasellaDiTesto 55"/>
            <p:cNvSpPr txBox="1"/>
            <p:nvPr/>
          </p:nvSpPr>
          <p:spPr>
            <a:xfrm>
              <a:off x="4903324" y="6035122"/>
              <a:ext cx="2597634" cy="400110"/>
            </a:xfrm>
            <a:prstGeom prst="rect">
              <a:avLst/>
            </a:prstGeom>
            <a:noFill/>
          </p:spPr>
          <p:txBody>
            <a:bodyPr wrap="none" rtlCol="0">
              <a:spAutoFit/>
            </a:bodyPr>
            <a:lstStyle/>
            <a:p>
              <a:r>
                <a:rPr lang="it-IT" sz="2000" dirty="0" smtClean="0"/>
                <a:t>2 </a:t>
              </a:r>
              <a:r>
                <a:rPr lang="it-IT" sz="2000" dirty="0" err="1" smtClean="0"/>
                <a:t>observation</a:t>
              </a:r>
              <a:r>
                <a:rPr lang="it-IT" sz="2000" dirty="0" smtClean="0"/>
                <a:t> </a:t>
              </a:r>
              <a:r>
                <a:rPr lang="it-IT" sz="2000" dirty="0" err="1" smtClean="0"/>
                <a:t>volumes</a:t>
              </a:r>
              <a:endParaRPr lang="it-IT" sz="2000" dirty="0"/>
            </a:p>
          </p:txBody>
        </p:sp>
        <p:sp>
          <p:nvSpPr>
            <p:cNvPr id="115" name="CasellaDiTesto 114"/>
            <p:cNvSpPr txBox="1"/>
            <p:nvPr/>
          </p:nvSpPr>
          <p:spPr>
            <a:xfrm>
              <a:off x="4513441" y="5720852"/>
              <a:ext cx="686406" cy="400110"/>
            </a:xfrm>
            <a:prstGeom prst="rect">
              <a:avLst/>
            </a:prstGeom>
            <a:noFill/>
          </p:spPr>
          <p:txBody>
            <a:bodyPr wrap="none" rtlCol="0">
              <a:spAutoFit/>
            </a:bodyPr>
            <a:lstStyle/>
            <a:p>
              <a:r>
                <a:rPr lang="it-IT" sz="2000" dirty="0" smtClean="0"/>
                <a:t>(t, 0)</a:t>
              </a:r>
              <a:endParaRPr lang="it-IT" sz="2000" dirty="0"/>
            </a:p>
          </p:txBody>
        </p:sp>
        <p:sp>
          <p:nvSpPr>
            <p:cNvPr id="116" name="CasellaDiTesto 115"/>
            <p:cNvSpPr txBox="1"/>
            <p:nvPr/>
          </p:nvSpPr>
          <p:spPr>
            <a:xfrm>
              <a:off x="7143768" y="5740774"/>
              <a:ext cx="1143008" cy="707886"/>
            </a:xfrm>
            <a:prstGeom prst="rect">
              <a:avLst/>
            </a:prstGeom>
            <a:noFill/>
          </p:spPr>
          <p:txBody>
            <a:bodyPr wrap="square" rtlCol="0">
              <a:spAutoFit/>
            </a:bodyPr>
            <a:lstStyle/>
            <a:p>
              <a:r>
                <a:rPr lang="it-IT" sz="2000" dirty="0" smtClean="0"/>
                <a:t>(t + </a:t>
              </a:r>
              <a:r>
                <a:rPr lang="el-GR" sz="2000" dirty="0" smtClean="0"/>
                <a:t>τ</a:t>
              </a:r>
              <a:r>
                <a:rPr lang="it-IT" sz="2000" dirty="0" smtClean="0"/>
                <a:t>, </a:t>
              </a:r>
              <a:r>
                <a:rPr lang="el-GR" sz="2000" dirty="0" smtClean="0"/>
                <a:t>δ</a:t>
              </a:r>
              <a:r>
                <a:rPr lang="it-IT" sz="2000" dirty="0" smtClean="0"/>
                <a:t>r)</a:t>
              </a:r>
            </a:p>
            <a:p>
              <a:pPr lvl="0"/>
              <a:endParaRPr lang="it-IT" sz="2000" dirty="0"/>
            </a:p>
          </p:txBody>
        </p:sp>
      </p:grpSp>
      <p:pic>
        <p:nvPicPr>
          <p:cNvPr id="4" name="Picture 2"/>
          <p:cNvPicPr>
            <a:picLocks noChangeAspect="1" noChangeArrowheads="1"/>
          </p:cNvPicPr>
          <p:nvPr/>
        </p:nvPicPr>
        <p:blipFill>
          <a:blip r:embed="rId3" cstate="print"/>
          <a:srcRect/>
          <a:stretch>
            <a:fillRect/>
          </a:stretch>
        </p:blipFill>
        <p:spPr bwMode="auto">
          <a:xfrm>
            <a:off x="899866" y="1427942"/>
            <a:ext cx="1821075" cy="4561483"/>
          </a:xfrm>
          <a:prstGeom prst="rect">
            <a:avLst/>
          </a:prstGeom>
          <a:noFill/>
          <a:ln w="9525">
            <a:noFill/>
            <a:miter lim="800000"/>
            <a:headEnd/>
            <a:tailEnd/>
          </a:ln>
        </p:spPr>
      </p:pic>
      <p:grpSp>
        <p:nvGrpSpPr>
          <p:cNvPr id="33" name="Gruppo 32"/>
          <p:cNvGrpSpPr/>
          <p:nvPr/>
        </p:nvGrpSpPr>
        <p:grpSpPr>
          <a:xfrm>
            <a:off x="857224" y="713149"/>
            <a:ext cx="1844509" cy="5286825"/>
            <a:chOff x="857224" y="713149"/>
            <a:chExt cx="1844509" cy="5286825"/>
          </a:xfrm>
        </p:grpSpPr>
        <p:sp>
          <p:nvSpPr>
            <p:cNvPr id="14" name="Rettangolo 13"/>
            <p:cNvSpPr/>
            <p:nvPr/>
          </p:nvSpPr>
          <p:spPr>
            <a:xfrm>
              <a:off x="857224" y="1427942"/>
              <a:ext cx="1844509" cy="4572032"/>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2 15"/>
            <p:cNvCxnSpPr/>
            <p:nvPr/>
          </p:nvCxnSpPr>
          <p:spPr>
            <a:xfrm rot="5400000">
              <a:off x="812751" y="1285066"/>
              <a:ext cx="28575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rot="5400000">
              <a:off x="2330870" y="1282918"/>
              <a:ext cx="28575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Parentesi graffa chiusa 29"/>
            <p:cNvSpPr/>
            <p:nvPr/>
          </p:nvSpPr>
          <p:spPr>
            <a:xfrm rot="16200000">
              <a:off x="1633685" y="315007"/>
              <a:ext cx="129996" cy="1500198"/>
            </a:xfrm>
            <a:prstGeom prst="rightBrace">
              <a:avLst>
                <a:gd name="adj1" fmla="val 8333"/>
                <a:gd name="adj2" fmla="val 5100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2" name="CasellaDiTesto 31"/>
            <p:cNvSpPr txBox="1"/>
            <p:nvPr/>
          </p:nvSpPr>
          <p:spPr>
            <a:xfrm>
              <a:off x="1525924" y="713149"/>
              <a:ext cx="385042" cy="369332"/>
            </a:xfrm>
            <a:prstGeom prst="rect">
              <a:avLst/>
            </a:prstGeom>
            <a:noFill/>
          </p:spPr>
          <p:txBody>
            <a:bodyPr wrap="none" rtlCol="0">
              <a:spAutoFit/>
            </a:bodyPr>
            <a:lstStyle/>
            <a:p>
              <a:r>
                <a:rPr lang="el-GR" dirty="0" smtClean="0"/>
                <a:t>δ</a:t>
              </a:r>
              <a:r>
                <a:rPr lang="it-IT" dirty="0" smtClean="0"/>
                <a:t>r</a:t>
              </a:r>
              <a:endParaRPr lang="it-IT" dirty="0"/>
            </a:p>
          </p:txBody>
        </p:sp>
      </p:grpSp>
      <p:cxnSp>
        <p:nvCxnSpPr>
          <p:cNvPr id="8" name="Connettore 2 7"/>
          <p:cNvCxnSpPr/>
          <p:nvPr/>
        </p:nvCxnSpPr>
        <p:spPr>
          <a:xfrm>
            <a:off x="857224" y="752993"/>
            <a:ext cx="18573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2357422" y="416462"/>
            <a:ext cx="264816" cy="369332"/>
          </a:xfrm>
          <a:prstGeom prst="rect">
            <a:avLst/>
          </a:prstGeom>
          <a:noFill/>
        </p:spPr>
        <p:txBody>
          <a:bodyPr wrap="none" rtlCol="0">
            <a:spAutoFit/>
          </a:bodyPr>
          <a:lstStyle/>
          <a:p>
            <a:r>
              <a:rPr lang="it-IT" dirty="0" smtClean="0"/>
              <a:t>r</a:t>
            </a:r>
            <a:endParaRPr lang="it-IT" dirty="0"/>
          </a:p>
        </p:txBody>
      </p:sp>
      <p:cxnSp>
        <p:nvCxnSpPr>
          <p:cNvPr id="11" name="Connettore 2 10"/>
          <p:cNvCxnSpPr/>
          <p:nvPr/>
        </p:nvCxnSpPr>
        <p:spPr>
          <a:xfrm rot="5400000">
            <a:off x="-1857420" y="3713958"/>
            <a:ext cx="457203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rot="16200000">
            <a:off x="-51063" y="3365032"/>
            <a:ext cx="614271" cy="369332"/>
          </a:xfrm>
          <a:prstGeom prst="rect">
            <a:avLst/>
          </a:prstGeom>
          <a:noFill/>
        </p:spPr>
        <p:txBody>
          <a:bodyPr wrap="none" rtlCol="0">
            <a:spAutoFit/>
          </a:bodyPr>
          <a:lstStyle/>
          <a:p>
            <a:r>
              <a:rPr lang="it-IT" dirty="0" err="1" smtClean="0"/>
              <a:t>time</a:t>
            </a:r>
            <a:endParaRPr lang="it-IT" dirty="0"/>
          </a:p>
        </p:txBody>
      </p:sp>
      <p:grpSp>
        <p:nvGrpSpPr>
          <p:cNvPr id="34" name="Gruppo 33"/>
          <p:cNvGrpSpPr/>
          <p:nvPr/>
        </p:nvGrpSpPr>
        <p:grpSpPr>
          <a:xfrm>
            <a:off x="526998" y="1453700"/>
            <a:ext cx="2213372" cy="4511325"/>
            <a:chOff x="526998" y="1453700"/>
            <a:chExt cx="2213372" cy="4511325"/>
          </a:xfrm>
        </p:grpSpPr>
        <p:sp>
          <p:nvSpPr>
            <p:cNvPr id="21" name="Figura a mano libera 20"/>
            <p:cNvSpPr/>
            <p:nvPr/>
          </p:nvSpPr>
          <p:spPr>
            <a:xfrm rot="5400000">
              <a:off x="-1261636" y="3255213"/>
              <a:ext cx="4461957" cy="884689"/>
            </a:xfrm>
            <a:custGeom>
              <a:avLst/>
              <a:gdLst>
                <a:gd name="connsiteX0" fmla="*/ 0 w 5756856"/>
                <a:gd name="connsiteY0" fmla="*/ 485443 h 884689"/>
                <a:gd name="connsiteX1" fmla="*/ 25758 w 5756856"/>
                <a:gd name="connsiteY1" fmla="*/ 408170 h 884689"/>
                <a:gd name="connsiteX2" fmla="*/ 38637 w 5756856"/>
                <a:gd name="connsiteY2" fmla="*/ 369534 h 884689"/>
                <a:gd name="connsiteX3" fmla="*/ 64394 w 5756856"/>
                <a:gd name="connsiteY3" fmla="*/ 408170 h 884689"/>
                <a:gd name="connsiteX4" fmla="*/ 77273 w 5756856"/>
                <a:gd name="connsiteY4" fmla="*/ 511201 h 884689"/>
                <a:gd name="connsiteX5" fmla="*/ 115910 w 5756856"/>
                <a:gd name="connsiteY5" fmla="*/ 536959 h 884689"/>
                <a:gd name="connsiteX6" fmla="*/ 154546 w 5756856"/>
                <a:gd name="connsiteY6" fmla="*/ 498322 h 884689"/>
                <a:gd name="connsiteX7" fmla="*/ 244699 w 5756856"/>
                <a:gd name="connsiteY7" fmla="*/ 459686 h 884689"/>
                <a:gd name="connsiteX8" fmla="*/ 296214 w 5756856"/>
                <a:gd name="connsiteY8" fmla="*/ 433928 h 884689"/>
                <a:gd name="connsiteX9" fmla="*/ 334851 w 5756856"/>
                <a:gd name="connsiteY9" fmla="*/ 395291 h 884689"/>
                <a:gd name="connsiteX10" fmla="*/ 347730 w 5756856"/>
                <a:gd name="connsiteY10" fmla="*/ 433928 h 884689"/>
                <a:gd name="connsiteX11" fmla="*/ 386366 w 5756856"/>
                <a:gd name="connsiteY11" fmla="*/ 421049 h 884689"/>
                <a:gd name="connsiteX12" fmla="*/ 425003 w 5756856"/>
                <a:gd name="connsiteY12" fmla="*/ 369534 h 884689"/>
                <a:gd name="connsiteX13" fmla="*/ 502276 w 5756856"/>
                <a:gd name="connsiteY13" fmla="*/ 305139 h 884689"/>
                <a:gd name="connsiteX14" fmla="*/ 515155 w 5756856"/>
                <a:gd name="connsiteY14" fmla="*/ 343776 h 884689"/>
                <a:gd name="connsiteX15" fmla="*/ 528034 w 5756856"/>
                <a:gd name="connsiteY15" fmla="*/ 421049 h 884689"/>
                <a:gd name="connsiteX16" fmla="*/ 605307 w 5756856"/>
                <a:gd name="connsiteY16" fmla="*/ 343776 h 884689"/>
                <a:gd name="connsiteX17" fmla="*/ 631065 w 5756856"/>
                <a:gd name="connsiteY17" fmla="*/ 382412 h 884689"/>
                <a:gd name="connsiteX18" fmla="*/ 643944 w 5756856"/>
                <a:gd name="connsiteY18" fmla="*/ 433928 h 884689"/>
                <a:gd name="connsiteX19" fmla="*/ 682580 w 5756856"/>
                <a:gd name="connsiteY19" fmla="*/ 395291 h 884689"/>
                <a:gd name="connsiteX20" fmla="*/ 721217 w 5756856"/>
                <a:gd name="connsiteY20" fmla="*/ 343776 h 884689"/>
                <a:gd name="connsiteX21" fmla="*/ 734096 w 5756856"/>
                <a:gd name="connsiteY21" fmla="*/ 292260 h 884689"/>
                <a:gd name="connsiteX22" fmla="*/ 746975 w 5756856"/>
                <a:gd name="connsiteY22" fmla="*/ 433928 h 884689"/>
                <a:gd name="connsiteX23" fmla="*/ 759853 w 5756856"/>
                <a:gd name="connsiteY23" fmla="*/ 601353 h 884689"/>
                <a:gd name="connsiteX24" fmla="*/ 772732 w 5756856"/>
                <a:gd name="connsiteY24" fmla="*/ 639990 h 884689"/>
                <a:gd name="connsiteX25" fmla="*/ 785611 w 5756856"/>
                <a:gd name="connsiteY25" fmla="*/ 704384 h 884689"/>
                <a:gd name="connsiteX26" fmla="*/ 811369 w 5756856"/>
                <a:gd name="connsiteY26" fmla="*/ 614232 h 884689"/>
                <a:gd name="connsiteX27" fmla="*/ 837127 w 5756856"/>
                <a:gd name="connsiteY27" fmla="*/ 562717 h 884689"/>
                <a:gd name="connsiteX28" fmla="*/ 862884 w 5756856"/>
                <a:gd name="connsiteY28" fmla="*/ 498322 h 884689"/>
                <a:gd name="connsiteX29" fmla="*/ 901521 w 5756856"/>
                <a:gd name="connsiteY29" fmla="*/ 408170 h 884689"/>
                <a:gd name="connsiteX30" fmla="*/ 940158 w 5756856"/>
                <a:gd name="connsiteY30" fmla="*/ 356655 h 884689"/>
                <a:gd name="connsiteX31" fmla="*/ 991673 w 5756856"/>
                <a:gd name="connsiteY31" fmla="*/ 279381 h 884689"/>
                <a:gd name="connsiteX32" fmla="*/ 1017431 w 5756856"/>
                <a:gd name="connsiteY32" fmla="*/ 240745 h 884689"/>
                <a:gd name="connsiteX33" fmla="*/ 1068946 w 5756856"/>
                <a:gd name="connsiteY33" fmla="*/ 421049 h 884689"/>
                <a:gd name="connsiteX34" fmla="*/ 1081825 w 5756856"/>
                <a:gd name="connsiteY34" fmla="*/ 459686 h 884689"/>
                <a:gd name="connsiteX35" fmla="*/ 1094704 w 5756856"/>
                <a:gd name="connsiteY35" fmla="*/ 536959 h 884689"/>
                <a:gd name="connsiteX36" fmla="*/ 1120462 w 5756856"/>
                <a:gd name="connsiteY36" fmla="*/ 743021 h 884689"/>
                <a:gd name="connsiteX37" fmla="*/ 1146220 w 5756856"/>
                <a:gd name="connsiteY37" fmla="*/ 665748 h 884689"/>
                <a:gd name="connsiteX38" fmla="*/ 1159099 w 5756856"/>
                <a:gd name="connsiteY38" fmla="*/ 627111 h 884689"/>
                <a:gd name="connsiteX39" fmla="*/ 1171977 w 5756856"/>
                <a:gd name="connsiteY39" fmla="*/ 575596 h 884689"/>
                <a:gd name="connsiteX40" fmla="*/ 1184856 w 5756856"/>
                <a:gd name="connsiteY40" fmla="*/ 459686 h 884689"/>
                <a:gd name="connsiteX41" fmla="*/ 1197735 w 5756856"/>
                <a:gd name="connsiteY41" fmla="*/ 421049 h 884689"/>
                <a:gd name="connsiteX42" fmla="*/ 1210614 w 5756856"/>
                <a:gd name="connsiteY42" fmla="*/ 369534 h 884689"/>
                <a:gd name="connsiteX43" fmla="*/ 1236372 w 5756856"/>
                <a:gd name="connsiteY43" fmla="*/ 382412 h 884689"/>
                <a:gd name="connsiteX44" fmla="*/ 1262130 w 5756856"/>
                <a:gd name="connsiteY44" fmla="*/ 343776 h 884689"/>
                <a:gd name="connsiteX45" fmla="*/ 1275008 w 5756856"/>
                <a:gd name="connsiteY45" fmla="*/ 421049 h 884689"/>
                <a:gd name="connsiteX46" fmla="*/ 1313645 w 5756856"/>
                <a:gd name="connsiteY46" fmla="*/ 408170 h 884689"/>
                <a:gd name="connsiteX47" fmla="*/ 1365161 w 5756856"/>
                <a:gd name="connsiteY47" fmla="*/ 395291 h 884689"/>
                <a:gd name="connsiteX48" fmla="*/ 1390918 w 5756856"/>
                <a:gd name="connsiteY48" fmla="*/ 356655 h 884689"/>
                <a:gd name="connsiteX49" fmla="*/ 1429555 w 5756856"/>
                <a:gd name="connsiteY49" fmla="*/ 395291 h 884689"/>
                <a:gd name="connsiteX50" fmla="*/ 1442434 w 5756856"/>
                <a:gd name="connsiteY50" fmla="*/ 446807 h 884689"/>
                <a:gd name="connsiteX51" fmla="*/ 1455313 w 5756856"/>
                <a:gd name="connsiteY51" fmla="*/ 485443 h 884689"/>
                <a:gd name="connsiteX52" fmla="*/ 1519707 w 5756856"/>
                <a:gd name="connsiteY52" fmla="*/ 408170 h 884689"/>
                <a:gd name="connsiteX53" fmla="*/ 1558344 w 5756856"/>
                <a:gd name="connsiteY53" fmla="*/ 369534 h 884689"/>
                <a:gd name="connsiteX54" fmla="*/ 1596980 w 5756856"/>
                <a:gd name="connsiteY54" fmla="*/ 472565 h 884689"/>
                <a:gd name="connsiteX55" fmla="*/ 1622738 w 5756856"/>
                <a:gd name="connsiteY55" fmla="*/ 511201 h 884689"/>
                <a:gd name="connsiteX56" fmla="*/ 1661375 w 5756856"/>
                <a:gd name="connsiteY56" fmla="*/ 472565 h 884689"/>
                <a:gd name="connsiteX57" fmla="*/ 1738648 w 5756856"/>
                <a:gd name="connsiteY57" fmla="*/ 343776 h 884689"/>
                <a:gd name="connsiteX58" fmla="*/ 1777284 w 5756856"/>
                <a:gd name="connsiteY58" fmla="*/ 472565 h 884689"/>
                <a:gd name="connsiteX59" fmla="*/ 1803042 w 5756856"/>
                <a:gd name="connsiteY59" fmla="*/ 421049 h 884689"/>
                <a:gd name="connsiteX60" fmla="*/ 1828800 w 5756856"/>
                <a:gd name="connsiteY60" fmla="*/ 472565 h 884689"/>
                <a:gd name="connsiteX61" fmla="*/ 1854558 w 5756856"/>
                <a:gd name="connsiteY61" fmla="*/ 395291 h 884689"/>
                <a:gd name="connsiteX62" fmla="*/ 1893194 w 5756856"/>
                <a:gd name="connsiteY62" fmla="*/ 279381 h 884689"/>
                <a:gd name="connsiteX63" fmla="*/ 1918952 w 5756856"/>
                <a:gd name="connsiteY63" fmla="*/ 240745 h 884689"/>
                <a:gd name="connsiteX64" fmla="*/ 1931831 w 5756856"/>
                <a:gd name="connsiteY64" fmla="*/ 189229 h 884689"/>
                <a:gd name="connsiteX65" fmla="*/ 1957589 w 5756856"/>
                <a:gd name="connsiteY65" fmla="*/ 124835 h 884689"/>
                <a:gd name="connsiteX66" fmla="*/ 1996225 w 5756856"/>
                <a:gd name="connsiteY66" fmla="*/ 8925 h 884689"/>
                <a:gd name="connsiteX67" fmla="*/ 1996225 w 5756856"/>
                <a:gd name="connsiteY67" fmla="*/ 755900 h 884689"/>
                <a:gd name="connsiteX68" fmla="*/ 2021983 w 5756856"/>
                <a:gd name="connsiteY68" fmla="*/ 833173 h 884689"/>
                <a:gd name="connsiteX69" fmla="*/ 2034862 w 5756856"/>
                <a:gd name="connsiteY69" fmla="*/ 884689 h 884689"/>
                <a:gd name="connsiteX70" fmla="*/ 2060620 w 5756856"/>
                <a:gd name="connsiteY70" fmla="*/ 755900 h 884689"/>
                <a:gd name="connsiteX71" fmla="*/ 2086377 w 5756856"/>
                <a:gd name="connsiteY71" fmla="*/ 639990 h 884689"/>
                <a:gd name="connsiteX72" fmla="*/ 2099256 w 5756856"/>
                <a:gd name="connsiteY72" fmla="*/ 421049 h 884689"/>
                <a:gd name="connsiteX73" fmla="*/ 2112135 w 5756856"/>
                <a:gd name="connsiteY73" fmla="*/ 382412 h 884689"/>
                <a:gd name="connsiteX74" fmla="*/ 2125014 w 5756856"/>
                <a:gd name="connsiteY74" fmla="*/ 446807 h 884689"/>
                <a:gd name="connsiteX75" fmla="*/ 2137893 w 5756856"/>
                <a:gd name="connsiteY75" fmla="*/ 588474 h 884689"/>
                <a:gd name="connsiteX76" fmla="*/ 2150772 w 5756856"/>
                <a:gd name="connsiteY76" fmla="*/ 639990 h 884689"/>
                <a:gd name="connsiteX77" fmla="*/ 2176530 w 5756856"/>
                <a:gd name="connsiteY77" fmla="*/ 536959 h 884689"/>
                <a:gd name="connsiteX78" fmla="*/ 2202287 w 5756856"/>
                <a:gd name="connsiteY78" fmla="*/ 485443 h 884689"/>
                <a:gd name="connsiteX79" fmla="*/ 2228045 w 5756856"/>
                <a:gd name="connsiteY79" fmla="*/ 588474 h 884689"/>
                <a:gd name="connsiteX80" fmla="*/ 2266682 w 5756856"/>
                <a:gd name="connsiteY80" fmla="*/ 485443 h 884689"/>
                <a:gd name="connsiteX81" fmla="*/ 2292439 w 5756856"/>
                <a:gd name="connsiteY81" fmla="*/ 433928 h 884689"/>
                <a:gd name="connsiteX82" fmla="*/ 2318197 w 5756856"/>
                <a:gd name="connsiteY82" fmla="*/ 485443 h 884689"/>
                <a:gd name="connsiteX83" fmla="*/ 2331076 w 5756856"/>
                <a:gd name="connsiteY83" fmla="*/ 536959 h 884689"/>
                <a:gd name="connsiteX84" fmla="*/ 2382591 w 5756856"/>
                <a:gd name="connsiteY84" fmla="*/ 459686 h 884689"/>
                <a:gd name="connsiteX85" fmla="*/ 2408349 w 5756856"/>
                <a:gd name="connsiteY85" fmla="*/ 498322 h 884689"/>
                <a:gd name="connsiteX86" fmla="*/ 2421228 w 5756856"/>
                <a:gd name="connsiteY86" fmla="*/ 562717 h 884689"/>
                <a:gd name="connsiteX87" fmla="*/ 2434107 w 5756856"/>
                <a:gd name="connsiteY87" fmla="*/ 601353 h 884689"/>
                <a:gd name="connsiteX88" fmla="*/ 2446986 w 5756856"/>
                <a:gd name="connsiteY88" fmla="*/ 665748 h 884689"/>
                <a:gd name="connsiteX89" fmla="*/ 2485622 w 5756856"/>
                <a:gd name="connsiteY89" fmla="*/ 678627 h 884689"/>
                <a:gd name="connsiteX90" fmla="*/ 2511380 w 5756856"/>
                <a:gd name="connsiteY90" fmla="*/ 627111 h 884689"/>
                <a:gd name="connsiteX91" fmla="*/ 2550017 w 5756856"/>
                <a:gd name="connsiteY91" fmla="*/ 575596 h 884689"/>
                <a:gd name="connsiteX92" fmla="*/ 2575775 w 5756856"/>
                <a:gd name="connsiteY92" fmla="*/ 511201 h 884689"/>
                <a:gd name="connsiteX93" fmla="*/ 2588653 w 5756856"/>
                <a:gd name="connsiteY93" fmla="*/ 446807 h 884689"/>
                <a:gd name="connsiteX94" fmla="*/ 2665927 w 5756856"/>
                <a:gd name="connsiteY94" fmla="*/ 305139 h 884689"/>
                <a:gd name="connsiteX95" fmla="*/ 2717442 w 5756856"/>
                <a:gd name="connsiteY95" fmla="*/ 214987 h 884689"/>
                <a:gd name="connsiteX96" fmla="*/ 2781837 w 5756856"/>
                <a:gd name="connsiteY96" fmla="*/ 343776 h 884689"/>
                <a:gd name="connsiteX97" fmla="*/ 2794715 w 5756856"/>
                <a:gd name="connsiteY97" fmla="*/ 472565 h 884689"/>
                <a:gd name="connsiteX98" fmla="*/ 2820473 w 5756856"/>
                <a:gd name="connsiteY98" fmla="*/ 549838 h 884689"/>
                <a:gd name="connsiteX99" fmla="*/ 2833352 w 5756856"/>
                <a:gd name="connsiteY99" fmla="*/ 601353 h 884689"/>
                <a:gd name="connsiteX100" fmla="*/ 2846231 w 5756856"/>
                <a:gd name="connsiteY100" fmla="*/ 549838 h 884689"/>
                <a:gd name="connsiteX101" fmla="*/ 2859110 w 5756856"/>
                <a:gd name="connsiteY101" fmla="*/ 433928 h 884689"/>
                <a:gd name="connsiteX102" fmla="*/ 2897746 w 5756856"/>
                <a:gd name="connsiteY102" fmla="*/ 343776 h 884689"/>
                <a:gd name="connsiteX103" fmla="*/ 2936383 w 5756856"/>
                <a:gd name="connsiteY103" fmla="*/ 305139 h 884689"/>
                <a:gd name="connsiteX104" fmla="*/ 2949262 w 5756856"/>
                <a:gd name="connsiteY104" fmla="*/ 343776 h 884689"/>
                <a:gd name="connsiteX105" fmla="*/ 2962141 w 5756856"/>
                <a:gd name="connsiteY105" fmla="*/ 421049 h 884689"/>
                <a:gd name="connsiteX106" fmla="*/ 2975020 w 5756856"/>
                <a:gd name="connsiteY106" fmla="*/ 485443 h 884689"/>
                <a:gd name="connsiteX107" fmla="*/ 3013656 w 5756856"/>
                <a:gd name="connsiteY107" fmla="*/ 382412 h 884689"/>
                <a:gd name="connsiteX108" fmla="*/ 3039414 w 5756856"/>
                <a:gd name="connsiteY108" fmla="*/ 330897 h 884689"/>
                <a:gd name="connsiteX109" fmla="*/ 3116687 w 5756856"/>
                <a:gd name="connsiteY109" fmla="*/ 459686 h 884689"/>
                <a:gd name="connsiteX110" fmla="*/ 3129566 w 5756856"/>
                <a:gd name="connsiteY110" fmla="*/ 498322 h 884689"/>
                <a:gd name="connsiteX111" fmla="*/ 3219718 w 5756856"/>
                <a:gd name="connsiteY111" fmla="*/ 433928 h 884689"/>
                <a:gd name="connsiteX112" fmla="*/ 3284113 w 5756856"/>
                <a:gd name="connsiteY112" fmla="*/ 395291 h 884689"/>
                <a:gd name="connsiteX113" fmla="*/ 3322749 w 5756856"/>
                <a:gd name="connsiteY113" fmla="*/ 382412 h 884689"/>
                <a:gd name="connsiteX114" fmla="*/ 3361386 w 5756856"/>
                <a:gd name="connsiteY114" fmla="*/ 421049 h 884689"/>
                <a:gd name="connsiteX115" fmla="*/ 3374265 w 5756856"/>
                <a:gd name="connsiteY115" fmla="*/ 459686 h 884689"/>
                <a:gd name="connsiteX116" fmla="*/ 3400022 w 5756856"/>
                <a:gd name="connsiteY116" fmla="*/ 408170 h 884689"/>
                <a:gd name="connsiteX117" fmla="*/ 3477296 w 5756856"/>
                <a:gd name="connsiteY117" fmla="*/ 356655 h 884689"/>
                <a:gd name="connsiteX118" fmla="*/ 3490175 w 5756856"/>
                <a:gd name="connsiteY118" fmla="*/ 408170 h 884689"/>
                <a:gd name="connsiteX119" fmla="*/ 3503053 w 5756856"/>
                <a:gd name="connsiteY119" fmla="*/ 472565 h 884689"/>
                <a:gd name="connsiteX120" fmla="*/ 3528811 w 5756856"/>
                <a:gd name="connsiteY120" fmla="*/ 575596 h 884689"/>
                <a:gd name="connsiteX121" fmla="*/ 3567448 w 5756856"/>
                <a:gd name="connsiteY121" fmla="*/ 536959 h 884689"/>
                <a:gd name="connsiteX122" fmla="*/ 3618963 w 5756856"/>
                <a:gd name="connsiteY122" fmla="*/ 459686 h 884689"/>
                <a:gd name="connsiteX123" fmla="*/ 3709115 w 5756856"/>
                <a:gd name="connsiteY123" fmla="*/ 408170 h 884689"/>
                <a:gd name="connsiteX124" fmla="*/ 3747752 w 5756856"/>
                <a:gd name="connsiteY124" fmla="*/ 421049 h 884689"/>
                <a:gd name="connsiteX125" fmla="*/ 3773510 w 5756856"/>
                <a:gd name="connsiteY125" fmla="*/ 498322 h 884689"/>
                <a:gd name="connsiteX126" fmla="*/ 3786389 w 5756856"/>
                <a:gd name="connsiteY126" fmla="*/ 575596 h 884689"/>
                <a:gd name="connsiteX127" fmla="*/ 3825025 w 5756856"/>
                <a:gd name="connsiteY127" fmla="*/ 549838 h 884689"/>
                <a:gd name="connsiteX128" fmla="*/ 3850783 w 5756856"/>
                <a:gd name="connsiteY128" fmla="*/ 511201 h 884689"/>
                <a:gd name="connsiteX129" fmla="*/ 3928056 w 5756856"/>
                <a:gd name="connsiteY129" fmla="*/ 421049 h 884689"/>
                <a:gd name="connsiteX130" fmla="*/ 3966693 w 5756856"/>
                <a:gd name="connsiteY130" fmla="*/ 446807 h 884689"/>
                <a:gd name="connsiteX131" fmla="*/ 3979572 w 5756856"/>
                <a:gd name="connsiteY131" fmla="*/ 485443 h 884689"/>
                <a:gd name="connsiteX132" fmla="*/ 4018208 w 5756856"/>
                <a:gd name="connsiteY132" fmla="*/ 588474 h 884689"/>
                <a:gd name="connsiteX133" fmla="*/ 4082603 w 5756856"/>
                <a:gd name="connsiteY133" fmla="*/ 498322 h 884689"/>
                <a:gd name="connsiteX134" fmla="*/ 4121239 w 5756856"/>
                <a:gd name="connsiteY134" fmla="*/ 485443 h 884689"/>
                <a:gd name="connsiteX135" fmla="*/ 4198513 w 5756856"/>
                <a:gd name="connsiteY135" fmla="*/ 421049 h 884689"/>
                <a:gd name="connsiteX136" fmla="*/ 4237149 w 5756856"/>
                <a:gd name="connsiteY136" fmla="*/ 408170 h 884689"/>
                <a:gd name="connsiteX137" fmla="*/ 4262907 w 5756856"/>
                <a:gd name="connsiteY137" fmla="*/ 446807 h 884689"/>
                <a:gd name="connsiteX138" fmla="*/ 4275786 w 5756856"/>
                <a:gd name="connsiteY138" fmla="*/ 498322 h 884689"/>
                <a:gd name="connsiteX139" fmla="*/ 4301544 w 5756856"/>
                <a:gd name="connsiteY139" fmla="*/ 549838 h 884689"/>
                <a:gd name="connsiteX140" fmla="*/ 4314422 w 5756856"/>
                <a:gd name="connsiteY140" fmla="*/ 614232 h 884689"/>
                <a:gd name="connsiteX141" fmla="*/ 4365938 w 5756856"/>
                <a:gd name="connsiteY141" fmla="*/ 691505 h 884689"/>
                <a:gd name="connsiteX142" fmla="*/ 4456090 w 5756856"/>
                <a:gd name="connsiteY142" fmla="*/ 601353 h 884689"/>
                <a:gd name="connsiteX143" fmla="*/ 4494727 w 5756856"/>
                <a:gd name="connsiteY143" fmla="*/ 524080 h 884689"/>
                <a:gd name="connsiteX144" fmla="*/ 4546242 w 5756856"/>
                <a:gd name="connsiteY144" fmla="*/ 485443 h 884689"/>
                <a:gd name="connsiteX145" fmla="*/ 4584879 w 5756856"/>
                <a:gd name="connsiteY145" fmla="*/ 446807 h 884689"/>
                <a:gd name="connsiteX146" fmla="*/ 4623515 w 5756856"/>
                <a:gd name="connsiteY146" fmla="*/ 498322 h 884689"/>
                <a:gd name="connsiteX147" fmla="*/ 4649273 w 5756856"/>
                <a:gd name="connsiteY147" fmla="*/ 575596 h 884689"/>
                <a:gd name="connsiteX148" fmla="*/ 4700789 w 5756856"/>
                <a:gd name="connsiteY148" fmla="*/ 485443 h 884689"/>
                <a:gd name="connsiteX149" fmla="*/ 4790941 w 5756856"/>
                <a:gd name="connsiteY149" fmla="*/ 356655 h 884689"/>
                <a:gd name="connsiteX150" fmla="*/ 4816699 w 5756856"/>
                <a:gd name="connsiteY150" fmla="*/ 318018 h 884689"/>
                <a:gd name="connsiteX151" fmla="*/ 4868214 w 5756856"/>
                <a:gd name="connsiteY151" fmla="*/ 292260 h 884689"/>
                <a:gd name="connsiteX152" fmla="*/ 4906851 w 5756856"/>
                <a:gd name="connsiteY152" fmla="*/ 266503 h 884689"/>
                <a:gd name="connsiteX153" fmla="*/ 4945487 w 5756856"/>
                <a:gd name="connsiteY153" fmla="*/ 343776 h 884689"/>
                <a:gd name="connsiteX154" fmla="*/ 4984124 w 5756856"/>
                <a:gd name="connsiteY154" fmla="*/ 433928 h 884689"/>
                <a:gd name="connsiteX155" fmla="*/ 5035639 w 5756856"/>
                <a:gd name="connsiteY155" fmla="*/ 343776 h 884689"/>
                <a:gd name="connsiteX156" fmla="*/ 5087155 w 5756856"/>
                <a:gd name="connsiteY156" fmla="*/ 292260 h 884689"/>
                <a:gd name="connsiteX157" fmla="*/ 5138670 w 5756856"/>
                <a:gd name="connsiteY157" fmla="*/ 395291 h 884689"/>
                <a:gd name="connsiteX158" fmla="*/ 5164428 w 5756856"/>
                <a:gd name="connsiteY158" fmla="*/ 433928 h 884689"/>
                <a:gd name="connsiteX159" fmla="*/ 5177307 w 5756856"/>
                <a:gd name="connsiteY159" fmla="*/ 472565 h 884689"/>
                <a:gd name="connsiteX160" fmla="*/ 5241701 w 5756856"/>
                <a:gd name="connsiteY160" fmla="*/ 369534 h 884689"/>
                <a:gd name="connsiteX161" fmla="*/ 5293217 w 5756856"/>
                <a:gd name="connsiteY161" fmla="*/ 279381 h 884689"/>
                <a:gd name="connsiteX162" fmla="*/ 5331853 w 5756856"/>
                <a:gd name="connsiteY162" fmla="*/ 318018 h 884689"/>
                <a:gd name="connsiteX163" fmla="*/ 5344732 w 5756856"/>
                <a:gd name="connsiteY163" fmla="*/ 356655 h 884689"/>
                <a:gd name="connsiteX164" fmla="*/ 5370490 w 5756856"/>
                <a:gd name="connsiteY164" fmla="*/ 395291 h 884689"/>
                <a:gd name="connsiteX165" fmla="*/ 5396248 w 5756856"/>
                <a:gd name="connsiteY165" fmla="*/ 472565 h 884689"/>
                <a:gd name="connsiteX166" fmla="*/ 5409127 w 5756856"/>
                <a:gd name="connsiteY166" fmla="*/ 511201 h 884689"/>
                <a:gd name="connsiteX167" fmla="*/ 5447763 w 5756856"/>
                <a:gd name="connsiteY167" fmla="*/ 459686 h 884689"/>
                <a:gd name="connsiteX168" fmla="*/ 5486400 w 5756856"/>
                <a:gd name="connsiteY168" fmla="*/ 382412 h 884689"/>
                <a:gd name="connsiteX169" fmla="*/ 5525037 w 5756856"/>
                <a:gd name="connsiteY169" fmla="*/ 369534 h 884689"/>
                <a:gd name="connsiteX170" fmla="*/ 5563673 w 5756856"/>
                <a:gd name="connsiteY170" fmla="*/ 421049 h 884689"/>
                <a:gd name="connsiteX171" fmla="*/ 5576552 w 5756856"/>
                <a:gd name="connsiteY171" fmla="*/ 459686 h 884689"/>
                <a:gd name="connsiteX172" fmla="*/ 5653825 w 5756856"/>
                <a:gd name="connsiteY172" fmla="*/ 524080 h 884689"/>
                <a:gd name="connsiteX173" fmla="*/ 5692462 w 5756856"/>
                <a:gd name="connsiteY173" fmla="*/ 536959 h 884689"/>
                <a:gd name="connsiteX174" fmla="*/ 5756856 w 5756856"/>
                <a:gd name="connsiteY174" fmla="*/ 485443 h 88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756856" h="884689">
                  <a:moveTo>
                    <a:pt x="0" y="485443"/>
                  </a:moveTo>
                  <a:lnTo>
                    <a:pt x="25758" y="408170"/>
                  </a:lnTo>
                  <a:lnTo>
                    <a:pt x="38637" y="369534"/>
                  </a:lnTo>
                  <a:cubicBezTo>
                    <a:pt x="47223" y="382413"/>
                    <a:pt x="60321" y="393237"/>
                    <a:pt x="64394" y="408170"/>
                  </a:cubicBezTo>
                  <a:cubicBezTo>
                    <a:pt x="73501" y="441561"/>
                    <a:pt x="64419" y="479066"/>
                    <a:pt x="77273" y="511201"/>
                  </a:cubicBezTo>
                  <a:cubicBezTo>
                    <a:pt x="83022" y="525573"/>
                    <a:pt x="103031" y="528373"/>
                    <a:pt x="115910" y="536959"/>
                  </a:cubicBezTo>
                  <a:cubicBezTo>
                    <a:pt x="128789" y="524080"/>
                    <a:pt x="139725" y="508908"/>
                    <a:pt x="154546" y="498322"/>
                  </a:cubicBezTo>
                  <a:cubicBezTo>
                    <a:pt x="197257" y="467814"/>
                    <a:pt x="202661" y="477703"/>
                    <a:pt x="244699" y="459686"/>
                  </a:cubicBezTo>
                  <a:cubicBezTo>
                    <a:pt x="262345" y="452123"/>
                    <a:pt x="280592" y="445087"/>
                    <a:pt x="296214" y="433928"/>
                  </a:cubicBezTo>
                  <a:cubicBezTo>
                    <a:pt x="311035" y="423341"/>
                    <a:pt x="321972" y="408170"/>
                    <a:pt x="334851" y="395291"/>
                  </a:cubicBezTo>
                  <a:cubicBezTo>
                    <a:pt x="339144" y="408170"/>
                    <a:pt x="335588" y="427857"/>
                    <a:pt x="347730" y="433928"/>
                  </a:cubicBezTo>
                  <a:cubicBezTo>
                    <a:pt x="359872" y="439999"/>
                    <a:pt x="375937" y="429740"/>
                    <a:pt x="386366" y="421049"/>
                  </a:cubicBezTo>
                  <a:cubicBezTo>
                    <a:pt x="402856" y="407308"/>
                    <a:pt x="411034" y="385831"/>
                    <a:pt x="425003" y="369534"/>
                  </a:cubicBezTo>
                  <a:cubicBezTo>
                    <a:pt x="458059" y="330968"/>
                    <a:pt x="462528" y="331638"/>
                    <a:pt x="502276" y="305139"/>
                  </a:cubicBezTo>
                  <a:cubicBezTo>
                    <a:pt x="506569" y="318018"/>
                    <a:pt x="512210" y="330524"/>
                    <a:pt x="515155" y="343776"/>
                  </a:cubicBezTo>
                  <a:cubicBezTo>
                    <a:pt x="520820" y="369267"/>
                    <a:pt x="505642" y="407614"/>
                    <a:pt x="528034" y="421049"/>
                  </a:cubicBezTo>
                  <a:cubicBezTo>
                    <a:pt x="550853" y="434741"/>
                    <a:pt x="597264" y="355840"/>
                    <a:pt x="605307" y="343776"/>
                  </a:cubicBezTo>
                  <a:cubicBezTo>
                    <a:pt x="613893" y="356655"/>
                    <a:pt x="624968" y="368185"/>
                    <a:pt x="631065" y="382412"/>
                  </a:cubicBezTo>
                  <a:cubicBezTo>
                    <a:pt x="638038" y="398681"/>
                    <a:pt x="626772" y="429635"/>
                    <a:pt x="643944" y="433928"/>
                  </a:cubicBezTo>
                  <a:cubicBezTo>
                    <a:pt x="661614" y="438345"/>
                    <a:pt x="670727" y="409120"/>
                    <a:pt x="682580" y="395291"/>
                  </a:cubicBezTo>
                  <a:cubicBezTo>
                    <a:pt x="696549" y="378994"/>
                    <a:pt x="708338" y="360948"/>
                    <a:pt x="721217" y="343776"/>
                  </a:cubicBezTo>
                  <a:cubicBezTo>
                    <a:pt x="725510" y="326604"/>
                    <a:pt x="729233" y="275241"/>
                    <a:pt x="734096" y="292260"/>
                  </a:cubicBezTo>
                  <a:cubicBezTo>
                    <a:pt x="747123" y="337853"/>
                    <a:pt x="743037" y="386674"/>
                    <a:pt x="746975" y="433928"/>
                  </a:cubicBezTo>
                  <a:cubicBezTo>
                    <a:pt x="751623" y="489708"/>
                    <a:pt x="752911" y="545812"/>
                    <a:pt x="759853" y="601353"/>
                  </a:cubicBezTo>
                  <a:cubicBezTo>
                    <a:pt x="761537" y="614824"/>
                    <a:pt x="769439" y="626820"/>
                    <a:pt x="772732" y="639990"/>
                  </a:cubicBezTo>
                  <a:cubicBezTo>
                    <a:pt x="778041" y="661226"/>
                    <a:pt x="781318" y="682919"/>
                    <a:pt x="785611" y="704384"/>
                  </a:cubicBezTo>
                  <a:cubicBezTo>
                    <a:pt x="792146" y="678244"/>
                    <a:pt x="800284" y="640097"/>
                    <a:pt x="811369" y="614232"/>
                  </a:cubicBezTo>
                  <a:cubicBezTo>
                    <a:pt x="818932" y="596586"/>
                    <a:pt x="829330" y="580261"/>
                    <a:pt x="837127" y="562717"/>
                  </a:cubicBezTo>
                  <a:cubicBezTo>
                    <a:pt x="846516" y="541591"/>
                    <a:pt x="854767" y="519968"/>
                    <a:pt x="862884" y="498322"/>
                  </a:cubicBezTo>
                  <a:cubicBezTo>
                    <a:pt x="879314" y="454507"/>
                    <a:pt x="873256" y="453394"/>
                    <a:pt x="901521" y="408170"/>
                  </a:cubicBezTo>
                  <a:cubicBezTo>
                    <a:pt x="912897" y="389968"/>
                    <a:pt x="927849" y="374240"/>
                    <a:pt x="940158" y="356655"/>
                  </a:cubicBezTo>
                  <a:cubicBezTo>
                    <a:pt x="957911" y="331294"/>
                    <a:pt x="974501" y="305139"/>
                    <a:pt x="991673" y="279381"/>
                  </a:cubicBezTo>
                  <a:lnTo>
                    <a:pt x="1017431" y="240745"/>
                  </a:lnTo>
                  <a:cubicBezTo>
                    <a:pt x="1111371" y="272058"/>
                    <a:pt x="1045948" y="237062"/>
                    <a:pt x="1068946" y="421049"/>
                  </a:cubicBezTo>
                  <a:cubicBezTo>
                    <a:pt x="1070630" y="434520"/>
                    <a:pt x="1078880" y="446434"/>
                    <a:pt x="1081825" y="459686"/>
                  </a:cubicBezTo>
                  <a:cubicBezTo>
                    <a:pt x="1087490" y="485177"/>
                    <a:pt x="1090733" y="511150"/>
                    <a:pt x="1094704" y="536959"/>
                  </a:cubicBezTo>
                  <a:cubicBezTo>
                    <a:pt x="1109405" y="632517"/>
                    <a:pt x="1108937" y="639301"/>
                    <a:pt x="1120462" y="743021"/>
                  </a:cubicBezTo>
                  <a:lnTo>
                    <a:pt x="1146220" y="665748"/>
                  </a:lnTo>
                  <a:cubicBezTo>
                    <a:pt x="1150513" y="652869"/>
                    <a:pt x="1155807" y="640281"/>
                    <a:pt x="1159099" y="627111"/>
                  </a:cubicBezTo>
                  <a:lnTo>
                    <a:pt x="1171977" y="575596"/>
                  </a:lnTo>
                  <a:cubicBezTo>
                    <a:pt x="1176270" y="536959"/>
                    <a:pt x="1178465" y="498032"/>
                    <a:pt x="1184856" y="459686"/>
                  </a:cubicBezTo>
                  <a:cubicBezTo>
                    <a:pt x="1187088" y="446295"/>
                    <a:pt x="1194005" y="434102"/>
                    <a:pt x="1197735" y="421049"/>
                  </a:cubicBezTo>
                  <a:cubicBezTo>
                    <a:pt x="1202598" y="404030"/>
                    <a:pt x="1206321" y="386706"/>
                    <a:pt x="1210614" y="369534"/>
                  </a:cubicBezTo>
                  <a:cubicBezTo>
                    <a:pt x="1230801" y="450279"/>
                    <a:pt x="1214816" y="425523"/>
                    <a:pt x="1236372" y="382412"/>
                  </a:cubicBezTo>
                  <a:cubicBezTo>
                    <a:pt x="1243294" y="368568"/>
                    <a:pt x="1253544" y="356655"/>
                    <a:pt x="1262130" y="343776"/>
                  </a:cubicBezTo>
                  <a:cubicBezTo>
                    <a:pt x="1266423" y="369534"/>
                    <a:pt x="1258695" y="400658"/>
                    <a:pt x="1275008" y="421049"/>
                  </a:cubicBezTo>
                  <a:cubicBezTo>
                    <a:pt x="1283489" y="431650"/>
                    <a:pt x="1300592" y="411900"/>
                    <a:pt x="1313645" y="408170"/>
                  </a:cubicBezTo>
                  <a:cubicBezTo>
                    <a:pt x="1330664" y="403307"/>
                    <a:pt x="1347989" y="399584"/>
                    <a:pt x="1365161" y="395291"/>
                  </a:cubicBezTo>
                  <a:cubicBezTo>
                    <a:pt x="1373747" y="382412"/>
                    <a:pt x="1375440" y="356655"/>
                    <a:pt x="1390918" y="356655"/>
                  </a:cubicBezTo>
                  <a:cubicBezTo>
                    <a:pt x="1409131" y="356655"/>
                    <a:pt x="1420519" y="379477"/>
                    <a:pt x="1429555" y="395291"/>
                  </a:cubicBezTo>
                  <a:cubicBezTo>
                    <a:pt x="1438337" y="410659"/>
                    <a:pt x="1437571" y="429788"/>
                    <a:pt x="1442434" y="446807"/>
                  </a:cubicBezTo>
                  <a:cubicBezTo>
                    <a:pt x="1446163" y="459860"/>
                    <a:pt x="1451020" y="472564"/>
                    <a:pt x="1455313" y="485443"/>
                  </a:cubicBezTo>
                  <a:cubicBezTo>
                    <a:pt x="1568197" y="372559"/>
                    <a:pt x="1430048" y="515760"/>
                    <a:pt x="1519707" y="408170"/>
                  </a:cubicBezTo>
                  <a:cubicBezTo>
                    <a:pt x="1531367" y="394178"/>
                    <a:pt x="1545465" y="382413"/>
                    <a:pt x="1558344" y="369534"/>
                  </a:cubicBezTo>
                  <a:cubicBezTo>
                    <a:pt x="1618750" y="460145"/>
                    <a:pt x="1549235" y="345246"/>
                    <a:pt x="1596980" y="472565"/>
                  </a:cubicBezTo>
                  <a:cubicBezTo>
                    <a:pt x="1602415" y="487058"/>
                    <a:pt x="1614152" y="498322"/>
                    <a:pt x="1622738" y="511201"/>
                  </a:cubicBezTo>
                  <a:cubicBezTo>
                    <a:pt x="1635617" y="498322"/>
                    <a:pt x="1650193" y="486942"/>
                    <a:pt x="1661375" y="472565"/>
                  </a:cubicBezTo>
                  <a:cubicBezTo>
                    <a:pt x="1704887" y="416621"/>
                    <a:pt x="1710613" y="399845"/>
                    <a:pt x="1738648" y="343776"/>
                  </a:cubicBezTo>
                  <a:cubicBezTo>
                    <a:pt x="1770003" y="437841"/>
                    <a:pt x="1757821" y="394709"/>
                    <a:pt x="1777284" y="472565"/>
                  </a:cubicBezTo>
                  <a:cubicBezTo>
                    <a:pt x="1785870" y="455393"/>
                    <a:pt x="1783843" y="421049"/>
                    <a:pt x="1803042" y="421049"/>
                  </a:cubicBezTo>
                  <a:cubicBezTo>
                    <a:pt x="1822241" y="421049"/>
                    <a:pt x="1811628" y="481151"/>
                    <a:pt x="1828800" y="472565"/>
                  </a:cubicBezTo>
                  <a:cubicBezTo>
                    <a:pt x="1853085" y="460423"/>
                    <a:pt x="1847973" y="421632"/>
                    <a:pt x="1854558" y="395291"/>
                  </a:cubicBezTo>
                  <a:cubicBezTo>
                    <a:pt x="1866855" y="346106"/>
                    <a:pt x="1868948" y="327874"/>
                    <a:pt x="1893194" y="279381"/>
                  </a:cubicBezTo>
                  <a:cubicBezTo>
                    <a:pt x="1900116" y="265537"/>
                    <a:pt x="1910366" y="253624"/>
                    <a:pt x="1918952" y="240745"/>
                  </a:cubicBezTo>
                  <a:cubicBezTo>
                    <a:pt x="1923245" y="223573"/>
                    <a:pt x="1926234" y="206021"/>
                    <a:pt x="1931831" y="189229"/>
                  </a:cubicBezTo>
                  <a:cubicBezTo>
                    <a:pt x="1939142" y="167297"/>
                    <a:pt x="1950946" y="146978"/>
                    <a:pt x="1957589" y="124835"/>
                  </a:cubicBezTo>
                  <a:cubicBezTo>
                    <a:pt x="1995040" y="0"/>
                    <a:pt x="1942430" y="116520"/>
                    <a:pt x="1996225" y="8925"/>
                  </a:cubicBezTo>
                  <a:cubicBezTo>
                    <a:pt x="1985288" y="304218"/>
                    <a:pt x="1971719" y="453668"/>
                    <a:pt x="1996225" y="755900"/>
                  </a:cubicBezTo>
                  <a:cubicBezTo>
                    <a:pt x="1998419" y="782962"/>
                    <a:pt x="2015398" y="806833"/>
                    <a:pt x="2021983" y="833173"/>
                  </a:cubicBezTo>
                  <a:lnTo>
                    <a:pt x="2034862" y="884689"/>
                  </a:lnTo>
                  <a:cubicBezTo>
                    <a:pt x="2059546" y="810636"/>
                    <a:pt x="2040888" y="874290"/>
                    <a:pt x="2060620" y="755900"/>
                  </a:cubicBezTo>
                  <a:cubicBezTo>
                    <a:pt x="2068794" y="706854"/>
                    <a:pt x="2074801" y="686296"/>
                    <a:pt x="2086377" y="639990"/>
                  </a:cubicBezTo>
                  <a:cubicBezTo>
                    <a:pt x="2090670" y="567010"/>
                    <a:pt x="2091982" y="493793"/>
                    <a:pt x="2099256" y="421049"/>
                  </a:cubicBezTo>
                  <a:cubicBezTo>
                    <a:pt x="2100607" y="407541"/>
                    <a:pt x="2102536" y="372813"/>
                    <a:pt x="2112135" y="382412"/>
                  </a:cubicBezTo>
                  <a:cubicBezTo>
                    <a:pt x="2127614" y="397891"/>
                    <a:pt x="2120721" y="425342"/>
                    <a:pt x="2125014" y="446807"/>
                  </a:cubicBezTo>
                  <a:cubicBezTo>
                    <a:pt x="2129307" y="494029"/>
                    <a:pt x="2131626" y="541473"/>
                    <a:pt x="2137893" y="588474"/>
                  </a:cubicBezTo>
                  <a:cubicBezTo>
                    <a:pt x="2140232" y="606019"/>
                    <a:pt x="2140152" y="654150"/>
                    <a:pt x="2150772" y="639990"/>
                  </a:cubicBezTo>
                  <a:cubicBezTo>
                    <a:pt x="2172013" y="611670"/>
                    <a:pt x="2160699" y="568623"/>
                    <a:pt x="2176530" y="536959"/>
                  </a:cubicBezTo>
                  <a:lnTo>
                    <a:pt x="2202287" y="485443"/>
                  </a:lnTo>
                  <a:cubicBezTo>
                    <a:pt x="2210873" y="519787"/>
                    <a:pt x="2216850" y="622058"/>
                    <a:pt x="2228045" y="588474"/>
                  </a:cubicBezTo>
                  <a:cubicBezTo>
                    <a:pt x="2242206" y="545992"/>
                    <a:pt x="2246149" y="531642"/>
                    <a:pt x="2266682" y="485443"/>
                  </a:cubicBezTo>
                  <a:cubicBezTo>
                    <a:pt x="2274479" y="467899"/>
                    <a:pt x="2283853" y="451100"/>
                    <a:pt x="2292439" y="433928"/>
                  </a:cubicBezTo>
                  <a:cubicBezTo>
                    <a:pt x="2301025" y="451100"/>
                    <a:pt x="2311456" y="467467"/>
                    <a:pt x="2318197" y="485443"/>
                  </a:cubicBezTo>
                  <a:cubicBezTo>
                    <a:pt x="2324412" y="502016"/>
                    <a:pt x="2314641" y="543533"/>
                    <a:pt x="2331076" y="536959"/>
                  </a:cubicBezTo>
                  <a:cubicBezTo>
                    <a:pt x="2359819" y="525462"/>
                    <a:pt x="2382591" y="459686"/>
                    <a:pt x="2382591" y="459686"/>
                  </a:cubicBezTo>
                  <a:cubicBezTo>
                    <a:pt x="2391177" y="472565"/>
                    <a:pt x="2402914" y="483829"/>
                    <a:pt x="2408349" y="498322"/>
                  </a:cubicBezTo>
                  <a:cubicBezTo>
                    <a:pt x="2416035" y="518818"/>
                    <a:pt x="2415919" y="541481"/>
                    <a:pt x="2421228" y="562717"/>
                  </a:cubicBezTo>
                  <a:cubicBezTo>
                    <a:pt x="2424521" y="575887"/>
                    <a:pt x="2430814" y="588183"/>
                    <a:pt x="2434107" y="601353"/>
                  </a:cubicBezTo>
                  <a:cubicBezTo>
                    <a:pt x="2439416" y="622589"/>
                    <a:pt x="2434844" y="647534"/>
                    <a:pt x="2446986" y="665748"/>
                  </a:cubicBezTo>
                  <a:cubicBezTo>
                    <a:pt x="2454516" y="677043"/>
                    <a:pt x="2472743" y="674334"/>
                    <a:pt x="2485622" y="678627"/>
                  </a:cubicBezTo>
                  <a:cubicBezTo>
                    <a:pt x="2494208" y="661455"/>
                    <a:pt x="2501205" y="643392"/>
                    <a:pt x="2511380" y="627111"/>
                  </a:cubicBezTo>
                  <a:cubicBezTo>
                    <a:pt x="2522756" y="608909"/>
                    <a:pt x="2539593" y="594360"/>
                    <a:pt x="2550017" y="575596"/>
                  </a:cubicBezTo>
                  <a:cubicBezTo>
                    <a:pt x="2561244" y="555387"/>
                    <a:pt x="2567189" y="532666"/>
                    <a:pt x="2575775" y="511201"/>
                  </a:cubicBezTo>
                  <a:cubicBezTo>
                    <a:pt x="2580068" y="489736"/>
                    <a:pt x="2581172" y="467379"/>
                    <a:pt x="2588653" y="446807"/>
                  </a:cubicBezTo>
                  <a:cubicBezTo>
                    <a:pt x="2607774" y="394225"/>
                    <a:pt x="2639169" y="353304"/>
                    <a:pt x="2665927" y="305139"/>
                  </a:cubicBezTo>
                  <a:cubicBezTo>
                    <a:pt x="2720394" y="207097"/>
                    <a:pt x="2663468" y="295948"/>
                    <a:pt x="2717442" y="214987"/>
                  </a:cubicBezTo>
                  <a:cubicBezTo>
                    <a:pt x="2739506" y="251760"/>
                    <a:pt x="2773073" y="299957"/>
                    <a:pt x="2781837" y="343776"/>
                  </a:cubicBezTo>
                  <a:cubicBezTo>
                    <a:pt x="2790298" y="386082"/>
                    <a:pt x="2786764" y="430160"/>
                    <a:pt x="2794715" y="472565"/>
                  </a:cubicBezTo>
                  <a:cubicBezTo>
                    <a:pt x="2799719" y="499251"/>
                    <a:pt x="2813888" y="523498"/>
                    <a:pt x="2820473" y="549838"/>
                  </a:cubicBezTo>
                  <a:lnTo>
                    <a:pt x="2833352" y="601353"/>
                  </a:lnTo>
                  <a:cubicBezTo>
                    <a:pt x="2837645" y="584181"/>
                    <a:pt x="2843540" y="567332"/>
                    <a:pt x="2846231" y="549838"/>
                  </a:cubicBezTo>
                  <a:cubicBezTo>
                    <a:pt x="2852142" y="511416"/>
                    <a:pt x="2852719" y="472274"/>
                    <a:pt x="2859110" y="433928"/>
                  </a:cubicBezTo>
                  <a:cubicBezTo>
                    <a:pt x="2862766" y="411995"/>
                    <a:pt x="2887547" y="358055"/>
                    <a:pt x="2897746" y="343776"/>
                  </a:cubicBezTo>
                  <a:cubicBezTo>
                    <a:pt x="2908332" y="328955"/>
                    <a:pt x="2923504" y="318018"/>
                    <a:pt x="2936383" y="305139"/>
                  </a:cubicBezTo>
                  <a:cubicBezTo>
                    <a:pt x="2940676" y="318018"/>
                    <a:pt x="2946317" y="330524"/>
                    <a:pt x="2949262" y="343776"/>
                  </a:cubicBezTo>
                  <a:cubicBezTo>
                    <a:pt x="2954927" y="369267"/>
                    <a:pt x="2957470" y="395357"/>
                    <a:pt x="2962141" y="421049"/>
                  </a:cubicBezTo>
                  <a:cubicBezTo>
                    <a:pt x="2966057" y="442586"/>
                    <a:pt x="2970727" y="463978"/>
                    <a:pt x="2975020" y="485443"/>
                  </a:cubicBezTo>
                  <a:cubicBezTo>
                    <a:pt x="2989179" y="442968"/>
                    <a:pt x="2993128" y="428601"/>
                    <a:pt x="3013656" y="382412"/>
                  </a:cubicBezTo>
                  <a:cubicBezTo>
                    <a:pt x="3021453" y="364868"/>
                    <a:pt x="3030828" y="348069"/>
                    <a:pt x="3039414" y="330897"/>
                  </a:cubicBezTo>
                  <a:cubicBezTo>
                    <a:pt x="3076043" y="385839"/>
                    <a:pt x="3092923" y="404237"/>
                    <a:pt x="3116687" y="459686"/>
                  </a:cubicBezTo>
                  <a:cubicBezTo>
                    <a:pt x="3122035" y="472164"/>
                    <a:pt x="3125273" y="485443"/>
                    <a:pt x="3129566" y="498322"/>
                  </a:cubicBezTo>
                  <a:cubicBezTo>
                    <a:pt x="3167337" y="469994"/>
                    <a:pt x="3182063" y="457463"/>
                    <a:pt x="3219718" y="433928"/>
                  </a:cubicBezTo>
                  <a:cubicBezTo>
                    <a:pt x="3240945" y="420661"/>
                    <a:pt x="3261723" y="406486"/>
                    <a:pt x="3284113" y="395291"/>
                  </a:cubicBezTo>
                  <a:cubicBezTo>
                    <a:pt x="3296255" y="389220"/>
                    <a:pt x="3309870" y="386705"/>
                    <a:pt x="3322749" y="382412"/>
                  </a:cubicBezTo>
                  <a:cubicBezTo>
                    <a:pt x="3335628" y="395291"/>
                    <a:pt x="3351283" y="405894"/>
                    <a:pt x="3361386" y="421049"/>
                  </a:cubicBezTo>
                  <a:cubicBezTo>
                    <a:pt x="3368916" y="432345"/>
                    <a:pt x="3361386" y="463979"/>
                    <a:pt x="3374265" y="459686"/>
                  </a:cubicBezTo>
                  <a:cubicBezTo>
                    <a:pt x="3392478" y="453615"/>
                    <a:pt x="3388863" y="423793"/>
                    <a:pt x="3400022" y="408170"/>
                  </a:cubicBezTo>
                  <a:cubicBezTo>
                    <a:pt x="3430169" y="365965"/>
                    <a:pt x="3434864" y="370799"/>
                    <a:pt x="3477296" y="356655"/>
                  </a:cubicBezTo>
                  <a:cubicBezTo>
                    <a:pt x="3481589" y="373827"/>
                    <a:pt x="3486335" y="390891"/>
                    <a:pt x="3490175" y="408170"/>
                  </a:cubicBezTo>
                  <a:cubicBezTo>
                    <a:pt x="3494923" y="429539"/>
                    <a:pt x="3498131" y="451236"/>
                    <a:pt x="3503053" y="472565"/>
                  </a:cubicBezTo>
                  <a:cubicBezTo>
                    <a:pt x="3511013" y="507059"/>
                    <a:pt x="3528811" y="575596"/>
                    <a:pt x="3528811" y="575596"/>
                  </a:cubicBezTo>
                  <a:cubicBezTo>
                    <a:pt x="3541690" y="562717"/>
                    <a:pt x="3556266" y="551336"/>
                    <a:pt x="3567448" y="536959"/>
                  </a:cubicBezTo>
                  <a:cubicBezTo>
                    <a:pt x="3586454" y="512523"/>
                    <a:pt x="3593205" y="476858"/>
                    <a:pt x="3618963" y="459686"/>
                  </a:cubicBezTo>
                  <a:cubicBezTo>
                    <a:pt x="3673574" y="423279"/>
                    <a:pt x="3643756" y="440850"/>
                    <a:pt x="3709115" y="408170"/>
                  </a:cubicBezTo>
                  <a:cubicBezTo>
                    <a:pt x="3721994" y="412463"/>
                    <a:pt x="3739861" y="410002"/>
                    <a:pt x="3747752" y="421049"/>
                  </a:cubicBezTo>
                  <a:cubicBezTo>
                    <a:pt x="3763533" y="443143"/>
                    <a:pt x="3773510" y="498322"/>
                    <a:pt x="3773510" y="498322"/>
                  </a:cubicBezTo>
                  <a:cubicBezTo>
                    <a:pt x="3777803" y="524080"/>
                    <a:pt x="3767924" y="557131"/>
                    <a:pt x="3786389" y="575596"/>
                  </a:cubicBezTo>
                  <a:cubicBezTo>
                    <a:pt x="3797334" y="586541"/>
                    <a:pt x="3814080" y="560783"/>
                    <a:pt x="3825025" y="549838"/>
                  </a:cubicBezTo>
                  <a:cubicBezTo>
                    <a:pt x="3835970" y="538893"/>
                    <a:pt x="3841786" y="523796"/>
                    <a:pt x="3850783" y="511201"/>
                  </a:cubicBezTo>
                  <a:cubicBezTo>
                    <a:pt x="3892085" y="453379"/>
                    <a:pt x="3881254" y="467852"/>
                    <a:pt x="3928056" y="421049"/>
                  </a:cubicBezTo>
                  <a:cubicBezTo>
                    <a:pt x="3940935" y="429635"/>
                    <a:pt x="3957023" y="434720"/>
                    <a:pt x="3966693" y="446807"/>
                  </a:cubicBezTo>
                  <a:cubicBezTo>
                    <a:pt x="3975174" y="457407"/>
                    <a:pt x="3974805" y="472732"/>
                    <a:pt x="3979572" y="485443"/>
                  </a:cubicBezTo>
                  <a:cubicBezTo>
                    <a:pt x="4025761" y="608612"/>
                    <a:pt x="3988983" y="500795"/>
                    <a:pt x="4018208" y="588474"/>
                  </a:cubicBezTo>
                  <a:cubicBezTo>
                    <a:pt x="4029953" y="570857"/>
                    <a:pt x="4070624" y="508305"/>
                    <a:pt x="4082603" y="498322"/>
                  </a:cubicBezTo>
                  <a:cubicBezTo>
                    <a:pt x="4093032" y="489631"/>
                    <a:pt x="4108360" y="489736"/>
                    <a:pt x="4121239" y="485443"/>
                  </a:cubicBezTo>
                  <a:cubicBezTo>
                    <a:pt x="4149722" y="456961"/>
                    <a:pt x="4162652" y="438979"/>
                    <a:pt x="4198513" y="421049"/>
                  </a:cubicBezTo>
                  <a:cubicBezTo>
                    <a:pt x="4210655" y="414978"/>
                    <a:pt x="4224270" y="412463"/>
                    <a:pt x="4237149" y="408170"/>
                  </a:cubicBezTo>
                  <a:cubicBezTo>
                    <a:pt x="4245735" y="421049"/>
                    <a:pt x="4256810" y="432580"/>
                    <a:pt x="4262907" y="446807"/>
                  </a:cubicBezTo>
                  <a:cubicBezTo>
                    <a:pt x="4269880" y="463076"/>
                    <a:pt x="4269571" y="481749"/>
                    <a:pt x="4275786" y="498322"/>
                  </a:cubicBezTo>
                  <a:cubicBezTo>
                    <a:pt x="4282527" y="516298"/>
                    <a:pt x="4292958" y="532666"/>
                    <a:pt x="4301544" y="549838"/>
                  </a:cubicBezTo>
                  <a:cubicBezTo>
                    <a:pt x="4305837" y="571303"/>
                    <a:pt x="4305364" y="594304"/>
                    <a:pt x="4314422" y="614232"/>
                  </a:cubicBezTo>
                  <a:cubicBezTo>
                    <a:pt x="4327232" y="642414"/>
                    <a:pt x="4365938" y="691505"/>
                    <a:pt x="4365938" y="691505"/>
                  </a:cubicBezTo>
                  <a:cubicBezTo>
                    <a:pt x="4395989" y="661454"/>
                    <a:pt x="4437084" y="639364"/>
                    <a:pt x="4456090" y="601353"/>
                  </a:cubicBezTo>
                  <a:cubicBezTo>
                    <a:pt x="4468969" y="575595"/>
                    <a:pt x="4477047" y="546812"/>
                    <a:pt x="4494727" y="524080"/>
                  </a:cubicBezTo>
                  <a:cubicBezTo>
                    <a:pt x="4507905" y="507137"/>
                    <a:pt x="4529945" y="499412"/>
                    <a:pt x="4546242" y="485443"/>
                  </a:cubicBezTo>
                  <a:cubicBezTo>
                    <a:pt x="4560071" y="473590"/>
                    <a:pt x="4572000" y="459686"/>
                    <a:pt x="4584879" y="446807"/>
                  </a:cubicBezTo>
                  <a:cubicBezTo>
                    <a:pt x="4597758" y="463979"/>
                    <a:pt x="4613916" y="479124"/>
                    <a:pt x="4623515" y="498322"/>
                  </a:cubicBezTo>
                  <a:cubicBezTo>
                    <a:pt x="4635657" y="522607"/>
                    <a:pt x="4649273" y="575596"/>
                    <a:pt x="4649273" y="575596"/>
                  </a:cubicBezTo>
                  <a:cubicBezTo>
                    <a:pt x="4736021" y="488848"/>
                    <a:pt x="4648900" y="589221"/>
                    <a:pt x="4700789" y="485443"/>
                  </a:cubicBezTo>
                  <a:cubicBezTo>
                    <a:pt x="4720530" y="445960"/>
                    <a:pt x="4764017" y="394349"/>
                    <a:pt x="4790941" y="356655"/>
                  </a:cubicBezTo>
                  <a:cubicBezTo>
                    <a:pt x="4799938" y="344060"/>
                    <a:pt x="4804808" y="327927"/>
                    <a:pt x="4816699" y="318018"/>
                  </a:cubicBezTo>
                  <a:cubicBezTo>
                    <a:pt x="4831448" y="305727"/>
                    <a:pt x="4851545" y="301785"/>
                    <a:pt x="4868214" y="292260"/>
                  </a:cubicBezTo>
                  <a:cubicBezTo>
                    <a:pt x="4881653" y="284581"/>
                    <a:pt x="4893972" y="275089"/>
                    <a:pt x="4906851" y="266503"/>
                  </a:cubicBezTo>
                  <a:cubicBezTo>
                    <a:pt x="4956351" y="340755"/>
                    <a:pt x="4913493" y="269125"/>
                    <a:pt x="4945487" y="343776"/>
                  </a:cubicBezTo>
                  <a:cubicBezTo>
                    <a:pt x="4993231" y="455177"/>
                    <a:pt x="4953920" y="343317"/>
                    <a:pt x="4984124" y="433928"/>
                  </a:cubicBezTo>
                  <a:cubicBezTo>
                    <a:pt x="5106471" y="311581"/>
                    <a:pt x="4949158" y="482147"/>
                    <a:pt x="5035639" y="343776"/>
                  </a:cubicBezTo>
                  <a:cubicBezTo>
                    <a:pt x="5048510" y="323182"/>
                    <a:pt x="5069983" y="309432"/>
                    <a:pt x="5087155" y="292260"/>
                  </a:cubicBezTo>
                  <a:cubicBezTo>
                    <a:pt x="5172965" y="406676"/>
                    <a:pt x="5090442" y="282761"/>
                    <a:pt x="5138670" y="395291"/>
                  </a:cubicBezTo>
                  <a:cubicBezTo>
                    <a:pt x="5144767" y="409518"/>
                    <a:pt x="5157506" y="420083"/>
                    <a:pt x="5164428" y="433928"/>
                  </a:cubicBezTo>
                  <a:cubicBezTo>
                    <a:pt x="5170499" y="446070"/>
                    <a:pt x="5173014" y="459686"/>
                    <a:pt x="5177307" y="472565"/>
                  </a:cubicBezTo>
                  <a:cubicBezTo>
                    <a:pt x="5198772" y="438221"/>
                    <a:pt x="5223589" y="405758"/>
                    <a:pt x="5241701" y="369534"/>
                  </a:cubicBezTo>
                  <a:cubicBezTo>
                    <a:pt x="5274381" y="304173"/>
                    <a:pt x="5256809" y="333992"/>
                    <a:pt x="5293217" y="279381"/>
                  </a:cubicBezTo>
                  <a:cubicBezTo>
                    <a:pt x="5306096" y="292260"/>
                    <a:pt x="5321750" y="302863"/>
                    <a:pt x="5331853" y="318018"/>
                  </a:cubicBezTo>
                  <a:cubicBezTo>
                    <a:pt x="5339383" y="329314"/>
                    <a:pt x="5338661" y="344513"/>
                    <a:pt x="5344732" y="356655"/>
                  </a:cubicBezTo>
                  <a:cubicBezTo>
                    <a:pt x="5351654" y="370499"/>
                    <a:pt x="5361904" y="382412"/>
                    <a:pt x="5370490" y="395291"/>
                  </a:cubicBezTo>
                  <a:lnTo>
                    <a:pt x="5396248" y="472565"/>
                  </a:lnTo>
                  <a:lnTo>
                    <a:pt x="5409127" y="511201"/>
                  </a:lnTo>
                  <a:cubicBezTo>
                    <a:pt x="5422006" y="494029"/>
                    <a:pt x="5437114" y="478322"/>
                    <a:pt x="5447763" y="459686"/>
                  </a:cubicBezTo>
                  <a:cubicBezTo>
                    <a:pt x="5467410" y="425304"/>
                    <a:pt x="5450976" y="410751"/>
                    <a:pt x="5486400" y="382412"/>
                  </a:cubicBezTo>
                  <a:cubicBezTo>
                    <a:pt x="5497001" y="373932"/>
                    <a:pt x="5512158" y="373827"/>
                    <a:pt x="5525037" y="369534"/>
                  </a:cubicBezTo>
                  <a:cubicBezTo>
                    <a:pt x="5537916" y="386706"/>
                    <a:pt x="5553024" y="402413"/>
                    <a:pt x="5563673" y="421049"/>
                  </a:cubicBezTo>
                  <a:cubicBezTo>
                    <a:pt x="5570408" y="432836"/>
                    <a:pt x="5569022" y="448390"/>
                    <a:pt x="5576552" y="459686"/>
                  </a:cubicBezTo>
                  <a:cubicBezTo>
                    <a:pt x="5590792" y="481046"/>
                    <a:pt x="5630070" y="512202"/>
                    <a:pt x="5653825" y="524080"/>
                  </a:cubicBezTo>
                  <a:cubicBezTo>
                    <a:pt x="5665967" y="530151"/>
                    <a:pt x="5679583" y="532666"/>
                    <a:pt x="5692462" y="536959"/>
                  </a:cubicBezTo>
                  <a:cubicBezTo>
                    <a:pt x="5741202" y="504466"/>
                    <a:pt x="5720154" y="522146"/>
                    <a:pt x="5756856" y="485443"/>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2" name="Figura a mano libera 21"/>
            <p:cNvSpPr/>
            <p:nvPr/>
          </p:nvSpPr>
          <p:spPr>
            <a:xfrm rot="5400000">
              <a:off x="199124" y="3423442"/>
              <a:ext cx="4510988" cy="571504"/>
            </a:xfrm>
            <a:custGeom>
              <a:avLst/>
              <a:gdLst>
                <a:gd name="connsiteX0" fmla="*/ 0 w 5153931"/>
                <a:gd name="connsiteY0" fmla="*/ 489397 h 966601"/>
                <a:gd name="connsiteX1" fmla="*/ 77274 w 5153931"/>
                <a:gd name="connsiteY1" fmla="*/ 437882 h 966601"/>
                <a:gd name="connsiteX2" fmla="*/ 128789 w 5153931"/>
                <a:gd name="connsiteY2" fmla="*/ 412124 h 966601"/>
                <a:gd name="connsiteX3" fmla="*/ 167426 w 5153931"/>
                <a:gd name="connsiteY3" fmla="*/ 386366 h 966601"/>
                <a:gd name="connsiteX4" fmla="*/ 218941 w 5153931"/>
                <a:gd name="connsiteY4" fmla="*/ 373487 h 966601"/>
                <a:gd name="connsiteX5" fmla="*/ 309093 w 5153931"/>
                <a:gd name="connsiteY5" fmla="*/ 334851 h 966601"/>
                <a:gd name="connsiteX6" fmla="*/ 373488 w 5153931"/>
                <a:gd name="connsiteY6" fmla="*/ 347729 h 966601"/>
                <a:gd name="connsiteX7" fmla="*/ 386367 w 5153931"/>
                <a:gd name="connsiteY7" fmla="*/ 425003 h 966601"/>
                <a:gd name="connsiteX8" fmla="*/ 399245 w 5153931"/>
                <a:gd name="connsiteY8" fmla="*/ 476518 h 966601"/>
                <a:gd name="connsiteX9" fmla="*/ 437882 w 5153931"/>
                <a:gd name="connsiteY9" fmla="*/ 502276 h 966601"/>
                <a:gd name="connsiteX10" fmla="*/ 515155 w 5153931"/>
                <a:gd name="connsiteY10" fmla="*/ 489397 h 966601"/>
                <a:gd name="connsiteX11" fmla="*/ 553792 w 5153931"/>
                <a:gd name="connsiteY11" fmla="*/ 437882 h 966601"/>
                <a:gd name="connsiteX12" fmla="*/ 605307 w 5153931"/>
                <a:gd name="connsiteY12" fmla="*/ 347729 h 966601"/>
                <a:gd name="connsiteX13" fmla="*/ 618186 w 5153931"/>
                <a:gd name="connsiteY13" fmla="*/ 386366 h 966601"/>
                <a:gd name="connsiteX14" fmla="*/ 643944 w 5153931"/>
                <a:gd name="connsiteY14" fmla="*/ 425003 h 966601"/>
                <a:gd name="connsiteX15" fmla="*/ 656823 w 5153931"/>
                <a:gd name="connsiteY15" fmla="*/ 476518 h 966601"/>
                <a:gd name="connsiteX16" fmla="*/ 721217 w 5153931"/>
                <a:gd name="connsiteY16" fmla="*/ 553791 h 966601"/>
                <a:gd name="connsiteX17" fmla="*/ 759854 w 5153931"/>
                <a:gd name="connsiteY17" fmla="*/ 566670 h 966601"/>
                <a:gd name="connsiteX18" fmla="*/ 811369 w 5153931"/>
                <a:gd name="connsiteY18" fmla="*/ 476518 h 966601"/>
                <a:gd name="connsiteX19" fmla="*/ 837127 w 5153931"/>
                <a:gd name="connsiteY19" fmla="*/ 399245 h 966601"/>
                <a:gd name="connsiteX20" fmla="*/ 850006 w 5153931"/>
                <a:gd name="connsiteY20" fmla="*/ 360608 h 966601"/>
                <a:gd name="connsiteX21" fmla="*/ 875764 w 5153931"/>
                <a:gd name="connsiteY21" fmla="*/ 231820 h 966601"/>
                <a:gd name="connsiteX22" fmla="*/ 901522 w 5153931"/>
                <a:gd name="connsiteY22" fmla="*/ 103031 h 966601"/>
                <a:gd name="connsiteX23" fmla="*/ 940158 w 5153931"/>
                <a:gd name="connsiteY23" fmla="*/ 231820 h 966601"/>
                <a:gd name="connsiteX24" fmla="*/ 965916 w 5153931"/>
                <a:gd name="connsiteY24" fmla="*/ 283335 h 966601"/>
                <a:gd name="connsiteX25" fmla="*/ 978795 w 5153931"/>
                <a:gd name="connsiteY25" fmla="*/ 321972 h 966601"/>
                <a:gd name="connsiteX26" fmla="*/ 1017431 w 5153931"/>
                <a:gd name="connsiteY26" fmla="*/ 399245 h 966601"/>
                <a:gd name="connsiteX27" fmla="*/ 1030310 w 5153931"/>
                <a:gd name="connsiteY27" fmla="*/ 437882 h 966601"/>
                <a:gd name="connsiteX28" fmla="*/ 1056068 w 5153931"/>
                <a:gd name="connsiteY28" fmla="*/ 502276 h 966601"/>
                <a:gd name="connsiteX29" fmla="*/ 1068947 w 5153931"/>
                <a:gd name="connsiteY29" fmla="*/ 553791 h 966601"/>
                <a:gd name="connsiteX30" fmla="*/ 1094705 w 5153931"/>
                <a:gd name="connsiteY30" fmla="*/ 592428 h 966601"/>
                <a:gd name="connsiteX31" fmla="*/ 1133341 w 5153931"/>
                <a:gd name="connsiteY31" fmla="*/ 566670 h 966601"/>
                <a:gd name="connsiteX32" fmla="*/ 1146220 w 5153931"/>
                <a:gd name="connsiteY32" fmla="*/ 515155 h 966601"/>
                <a:gd name="connsiteX33" fmla="*/ 1171978 w 5153931"/>
                <a:gd name="connsiteY33" fmla="*/ 399245 h 966601"/>
                <a:gd name="connsiteX34" fmla="*/ 1184857 w 5153931"/>
                <a:gd name="connsiteY34" fmla="*/ 270456 h 966601"/>
                <a:gd name="connsiteX35" fmla="*/ 1171978 w 5153931"/>
                <a:gd name="connsiteY35" fmla="*/ 180304 h 966601"/>
                <a:gd name="connsiteX36" fmla="*/ 1210614 w 5153931"/>
                <a:gd name="connsiteY36" fmla="*/ 425003 h 966601"/>
                <a:gd name="connsiteX37" fmla="*/ 1236372 w 5153931"/>
                <a:gd name="connsiteY37" fmla="*/ 540913 h 966601"/>
                <a:gd name="connsiteX38" fmla="*/ 1262130 w 5153931"/>
                <a:gd name="connsiteY38" fmla="*/ 643944 h 966601"/>
                <a:gd name="connsiteX39" fmla="*/ 1287888 w 5153931"/>
                <a:gd name="connsiteY39" fmla="*/ 605307 h 966601"/>
                <a:gd name="connsiteX40" fmla="*/ 1313645 w 5153931"/>
                <a:gd name="connsiteY40" fmla="*/ 528034 h 966601"/>
                <a:gd name="connsiteX41" fmla="*/ 1326524 w 5153931"/>
                <a:gd name="connsiteY41" fmla="*/ 489397 h 966601"/>
                <a:gd name="connsiteX42" fmla="*/ 1352282 w 5153931"/>
                <a:gd name="connsiteY42" fmla="*/ 450760 h 966601"/>
                <a:gd name="connsiteX43" fmla="*/ 1403798 w 5153931"/>
                <a:gd name="connsiteY43" fmla="*/ 528034 h 966601"/>
                <a:gd name="connsiteX44" fmla="*/ 1429555 w 5153931"/>
                <a:gd name="connsiteY44" fmla="*/ 566670 h 966601"/>
                <a:gd name="connsiteX45" fmla="*/ 1468192 w 5153931"/>
                <a:gd name="connsiteY45" fmla="*/ 528034 h 966601"/>
                <a:gd name="connsiteX46" fmla="*/ 1519707 w 5153931"/>
                <a:gd name="connsiteY46" fmla="*/ 450760 h 966601"/>
                <a:gd name="connsiteX47" fmla="*/ 1558344 w 5153931"/>
                <a:gd name="connsiteY47" fmla="*/ 540913 h 966601"/>
                <a:gd name="connsiteX48" fmla="*/ 1584102 w 5153931"/>
                <a:gd name="connsiteY48" fmla="*/ 579549 h 966601"/>
                <a:gd name="connsiteX49" fmla="*/ 1687133 w 5153931"/>
                <a:gd name="connsiteY49" fmla="*/ 528034 h 966601"/>
                <a:gd name="connsiteX50" fmla="*/ 1738648 w 5153931"/>
                <a:gd name="connsiteY50" fmla="*/ 450760 h 966601"/>
                <a:gd name="connsiteX51" fmla="*/ 1764406 w 5153931"/>
                <a:gd name="connsiteY51" fmla="*/ 489397 h 966601"/>
                <a:gd name="connsiteX52" fmla="*/ 1790164 w 5153931"/>
                <a:gd name="connsiteY52" fmla="*/ 540913 h 966601"/>
                <a:gd name="connsiteX53" fmla="*/ 1880316 w 5153931"/>
                <a:gd name="connsiteY53" fmla="*/ 476518 h 966601"/>
                <a:gd name="connsiteX54" fmla="*/ 1906074 w 5153931"/>
                <a:gd name="connsiteY54" fmla="*/ 515155 h 966601"/>
                <a:gd name="connsiteX55" fmla="*/ 1957589 w 5153931"/>
                <a:gd name="connsiteY55" fmla="*/ 412124 h 966601"/>
                <a:gd name="connsiteX56" fmla="*/ 1970468 w 5153931"/>
                <a:gd name="connsiteY56" fmla="*/ 360608 h 966601"/>
                <a:gd name="connsiteX57" fmla="*/ 1996226 w 5153931"/>
                <a:gd name="connsiteY57" fmla="*/ 399245 h 966601"/>
                <a:gd name="connsiteX58" fmla="*/ 2009105 w 5153931"/>
                <a:gd name="connsiteY58" fmla="*/ 515155 h 966601"/>
                <a:gd name="connsiteX59" fmla="*/ 2073499 w 5153931"/>
                <a:gd name="connsiteY59" fmla="*/ 412124 h 966601"/>
                <a:gd name="connsiteX60" fmla="*/ 2086378 w 5153931"/>
                <a:gd name="connsiteY60" fmla="*/ 373487 h 966601"/>
                <a:gd name="connsiteX61" fmla="*/ 2099257 w 5153931"/>
                <a:gd name="connsiteY61" fmla="*/ 528034 h 966601"/>
                <a:gd name="connsiteX62" fmla="*/ 2112136 w 5153931"/>
                <a:gd name="connsiteY62" fmla="*/ 476518 h 966601"/>
                <a:gd name="connsiteX63" fmla="*/ 2125014 w 5153931"/>
                <a:gd name="connsiteY63" fmla="*/ 437882 h 966601"/>
                <a:gd name="connsiteX64" fmla="*/ 2137893 w 5153931"/>
                <a:gd name="connsiteY64" fmla="*/ 476518 h 966601"/>
                <a:gd name="connsiteX65" fmla="*/ 2150772 w 5153931"/>
                <a:gd name="connsiteY65" fmla="*/ 528034 h 966601"/>
                <a:gd name="connsiteX66" fmla="*/ 2189409 w 5153931"/>
                <a:gd name="connsiteY66" fmla="*/ 515155 h 966601"/>
                <a:gd name="connsiteX67" fmla="*/ 2228045 w 5153931"/>
                <a:gd name="connsiteY67" fmla="*/ 425003 h 966601"/>
                <a:gd name="connsiteX68" fmla="*/ 2266682 w 5153931"/>
                <a:gd name="connsiteY68" fmla="*/ 592428 h 966601"/>
                <a:gd name="connsiteX69" fmla="*/ 2318198 w 5153931"/>
                <a:gd name="connsiteY69" fmla="*/ 515155 h 966601"/>
                <a:gd name="connsiteX70" fmla="*/ 2331076 w 5153931"/>
                <a:gd name="connsiteY70" fmla="*/ 476518 h 966601"/>
                <a:gd name="connsiteX71" fmla="*/ 2318198 w 5153931"/>
                <a:gd name="connsiteY71" fmla="*/ 553791 h 966601"/>
                <a:gd name="connsiteX72" fmla="*/ 2343955 w 5153931"/>
                <a:gd name="connsiteY72" fmla="*/ 502276 h 966601"/>
                <a:gd name="connsiteX73" fmla="*/ 2382592 w 5153931"/>
                <a:gd name="connsiteY73" fmla="*/ 399245 h 966601"/>
                <a:gd name="connsiteX74" fmla="*/ 2408350 w 5153931"/>
                <a:gd name="connsiteY74" fmla="*/ 309093 h 966601"/>
                <a:gd name="connsiteX75" fmla="*/ 2434107 w 5153931"/>
                <a:gd name="connsiteY75" fmla="*/ 437882 h 966601"/>
                <a:gd name="connsiteX76" fmla="*/ 2446986 w 5153931"/>
                <a:gd name="connsiteY76" fmla="*/ 489397 h 966601"/>
                <a:gd name="connsiteX77" fmla="*/ 2459865 w 5153931"/>
                <a:gd name="connsiteY77" fmla="*/ 553791 h 966601"/>
                <a:gd name="connsiteX78" fmla="*/ 2524260 w 5153931"/>
                <a:gd name="connsiteY78" fmla="*/ 528034 h 966601"/>
                <a:gd name="connsiteX79" fmla="*/ 2550017 w 5153931"/>
                <a:gd name="connsiteY79" fmla="*/ 489397 h 966601"/>
                <a:gd name="connsiteX80" fmla="*/ 2640169 w 5153931"/>
                <a:gd name="connsiteY80" fmla="*/ 386366 h 966601"/>
                <a:gd name="connsiteX81" fmla="*/ 2678806 w 5153931"/>
                <a:gd name="connsiteY81" fmla="*/ 334851 h 966601"/>
                <a:gd name="connsiteX82" fmla="*/ 2704564 w 5153931"/>
                <a:gd name="connsiteY82" fmla="*/ 373487 h 966601"/>
                <a:gd name="connsiteX83" fmla="*/ 2730322 w 5153931"/>
                <a:gd name="connsiteY83" fmla="*/ 476518 h 966601"/>
                <a:gd name="connsiteX84" fmla="*/ 2743200 w 5153931"/>
                <a:gd name="connsiteY84" fmla="*/ 515155 h 966601"/>
                <a:gd name="connsiteX85" fmla="*/ 2781837 w 5153931"/>
                <a:gd name="connsiteY85" fmla="*/ 489397 h 966601"/>
                <a:gd name="connsiteX86" fmla="*/ 2820474 w 5153931"/>
                <a:gd name="connsiteY86" fmla="*/ 437882 h 966601"/>
                <a:gd name="connsiteX87" fmla="*/ 2871989 w 5153931"/>
                <a:gd name="connsiteY87" fmla="*/ 386366 h 966601"/>
                <a:gd name="connsiteX88" fmla="*/ 2884868 w 5153931"/>
                <a:gd name="connsiteY88" fmla="*/ 347729 h 966601"/>
                <a:gd name="connsiteX89" fmla="*/ 2962141 w 5153931"/>
                <a:gd name="connsiteY89" fmla="*/ 244698 h 966601"/>
                <a:gd name="connsiteX90" fmla="*/ 3013657 w 5153931"/>
                <a:gd name="connsiteY90" fmla="*/ 141667 h 966601"/>
                <a:gd name="connsiteX91" fmla="*/ 3078051 w 5153931"/>
                <a:gd name="connsiteY91" fmla="*/ 51515 h 966601"/>
                <a:gd name="connsiteX92" fmla="*/ 3116688 w 5153931"/>
                <a:gd name="connsiteY92" fmla="*/ 180304 h 966601"/>
                <a:gd name="connsiteX93" fmla="*/ 3142445 w 5153931"/>
                <a:gd name="connsiteY93" fmla="*/ 360608 h 966601"/>
                <a:gd name="connsiteX94" fmla="*/ 3155324 w 5153931"/>
                <a:gd name="connsiteY94" fmla="*/ 425003 h 966601"/>
                <a:gd name="connsiteX95" fmla="*/ 3168203 w 5153931"/>
                <a:gd name="connsiteY95" fmla="*/ 502276 h 966601"/>
                <a:gd name="connsiteX96" fmla="*/ 3181082 w 5153931"/>
                <a:gd name="connsiteY96" fmla="*/ 566670 h 966601"/>
                <a:gd name="connsiteX97" fmla="*/ 3193961 w 5153931"/>
                <a:gd name="connsiteY97" fmla="*/ 656822 h 966601"/>
                <a:gd name="connsiteX98" fmla="*/ 3232598 w 5153931"/>
                <a:gd name="connsiteY98" fmla="*/ 643944 h 966601"/>
                <a:gd name="connsiteX99" fmla="*/ 3309871 w 5153931"/>
                <a:gd name="connsiteY99" fmla="*/ 515155 h 966601"/>
                <a:gd name="connsiteX100" fmla="*/ 3348507 w 5153931"/>
                <a:gd name="connsiteY100" fmla="*/ 463639 h 966601"/>
                <a:gd name="connsiteX101" fmla="*/ 3387144 w 5153931"/>
                <a:gd name="connsiteY101" fmla="*/ 386366 h 966601"/>
                <a:gd name="connsiteX102" fmla="*/ 3464417 w 5153931"/>
                <a:gd name="connsiteY102" fmla="*/ 270456 h 966601"/>
                <a:gd name="connsiteX103" fmla="*/ 3554569 w 5153931"/>
                <a:gd name="connsiteY103" fmla="*/ 206062 h 966601"/>
                <a:gd name="connsiteX104" fmla="*/ 3593206 w 5153931"/>
                <a:gd name="connsiteY104" fmla="*/ 231820 h 966601"/>
                <a:gd name="connsiteX105" fmla="*/ 3618964 w 5153931"/>
                <a:gd name="connsiteY105" fmla="*/ 309093 h 966601"/>
                <a:gd name="connsiteX106" fmla="*/ 3631843 w 5153931"/>
                <a:gd name="connsiteY106" fmla="*/ 347729 h 966601"/>
                <a:gd name="connsiteX107" fmla="*/ 3644722 w 5153931"/>
                <a:gd name="connsiteY107" fmla="*/ 399245 h 966601"/>
                <a:gd name="connsiteX108" fmla="*/ 3683358 w 5153931"/>
                <a:gd name="connsiteY108" fmla="*/ 502276 h 966601"/>
                <a:gd name="connsiteX109" fmla="*/ 3721995 w 5153931"/>
                <a:gd name="connsiteY109" fmla="*/ 476518 h 966601"/>
                <a:gd name="connsiteX110" fmla="*/ 3734874 w 5153931"/>
                <a:gd name="connsiteY110" fmla="*/ 425003 h 966601"/>
                <a:gd name="connsiteX111" fmla="*/ 3773510 w 5153931"/>
                <a:gd name="connsiteY111" fmla="*/ 373487 h 966601"/>
                <a:gd name="connsiteX112" fmla="*/ 3786389 w 5153931"/>
                <a:gd name="connsiteY112" fmla="*/ 321972 h 966601"/>
                <a:gd name="connsiteX113" fmla="*/ 3799268 w 5153931"/>
                <a:gd name="connsiteY113" fmla="*/ 360608 h 966601"/>
                <a:gd name="connsiteX114" fmla="*/ 3825026 w 5153931"/>
                <a:gd name="connsiteY114" fmla="*/ 528034 h 966601"/>
                <a:gd name="connsiteX115" fmla="*/ 3863662 w 5153931"/>
                <a:gd name="connsiteY115" fmla="*/ 489397 h 966601"/>
                <a:gd name="connsiteX116" fmla="*/ 3902299 w 5153931"/>
                <a:gd name="connsiteY116" fmla="*/ 463639 h 966601"/>
                <a:gd name="connsiteX117" fmla="*/ 3953814 w 5153931"/>
                <a:gd name="connsiteY117" fmla="*/ 540913 h 966601"/>
                <a:gd name="connsiteX118" fmla="*/ 4031088 w 5153931"/>
                <a:gd name="connsiteY118" fmla="*/ 476518 h 966601"/>
                <a:gd name="connsiteX119" fmla="*/ 4134119 w 5153931"/>
                <a:gd name="connsiteY119" fmla="*/ 399245 h 966601"/>
                <a:gd name="connsiteX120" fmla="*/ 4172755 w 5153931"/>
                <a:gd name="connsiteY120" fmla="*/ 373487 h 966601"/>
                <a:gd name="connsiteX121" fmla="*/ 4185634 w 5153931"/>
                <a:gd name="connsiteY121" fmla="*/ 425003 h 966601"/>
                <a:gd name="connsiteX122" fmla="*/ 4211392 w 5153931"/>
                <a:gd name="connsiteY122" fmla="*/ 515155 h 966601"/>
                <a:gd name="connsiteX123" fmla="*/ 4301544 w 5153931"/>
                <a:gd name="connsiteY123" fmla="*/ 399245 h 966601"/>
                <a:gd name="connsiteX124" fmla="*/ 4314423 w 5153931"/>
                <a:gd name="connsiteY124" fmla="*/ 476518 h 966601"/>
                <a:gd name="connsiteX125" fmla="*/ 4353060 w 5153931"/>
                <a:gd name="connsiteY125" fmla="*/ 463639 h 966601"/>
                <a:gd name="connsiteX126" fmla="*/ 4378817 w 5153931"/>
                <a:gd name="connsiteY126" fmla="*/ 412124 h 966601"/>
                <a:gd name="connsiteX127" fmla="*/ 4443212 w 5153931"/>
                <a:gd name="connsiteY127" fmla="*/ 334851 h 966601"/>
                <a:gd name="connsiteX128" fmla="*/ 4456091 w 5153931"/>
                <a:gd name="connsiteY128" fmla="*/ 425003 h 966601"/>
                <a:gd name="connsiteX129" fmla="*/ 4468969 w 5153931"/>
                <a:gd name="connsiteY129" fmla="*/ 463639 h 966601"/>
                <a:gd name="connsiteX130" fmla="*/ 4481848 w 5153931"/>
                <a:gd name="connsiteY130" fmla="*/ 553791 h 966601"/>
                <a:gd name="connsiteX131" fmla="*/ 4520485 w 5153931"/>
                <a:gd name="connsiteY131" fmla="*/ 515155 h 966601"/>
                <a:gd name="connsiteX132" fmla="*/ 4597758 w 5153931"/>
                <a:gd name="connsiteY132" fmla="*/ 425003 h 966601"/>
                <a:gd name="connsiteX133" fmla="*/ 4636395 w 5153931"/>
                <a:gd name="connsiteY133" fmla="*/ 347729 h 966601"/>
                <a:gd name="connsiteX134" fmla="*/ 4662153 w 5153931"/>
                <a:gd name="connsiteY134" fmla="*/ 257577 h 966601"/>
                <a:gd name="connsiteX135" fmla="*/ 4675031 w 5153931"/>
                <a:gd name="connsiteY135" fmla="*/ 218941 h 966601"/>
                <a:gd name="connsiteX136" fmla="*/ 4700789 w 5153931"/>
                <a:gd name="connsiteY136" fmla="*/ 953036 h 966601"/>
                <a:gd name="connsiteX137" fmla="*/ 4713668 w 5153931"/>
                <a:gd name="connsiteY137" fmla="*/ 914400 h 966601"/>
                <a:gd name="connsiteX138" fmla="*/ 4752305 w 5153931"/>
                <a:gd name="connsiteY138" fmla="*/ 862884 h 966601"/>
                <a:gd name="connsiteX139" fmla="*/ 4790941 w 5153931"/>
                <a:gd name="connsiteY139" fmla="*/ 695459 h 966601"/>
                <a:gd name="connsiteX140" fmla="*/ 4803820 w 5153931"/>
                <a:gd name="connsiteY140" fmla="*/ 643944 h 966601"/>
                <a:gd name="connsiteX141" fmla="*/ 4829578 w 5153931"/>
                <a:gd name="connsiteY141" fmla="*/ 412124 h 966601"/>
                <a:gd name="connsiteX142" fmla="*/ 4842457 w 5153931"/>
                <a:gd name="connsiteY142" fmla="*/ 347729 h 966601"/>
                <a:gd name="connsiteX143" fmla="*/ 4855336 w 5153931"/>
                <a:gd name="connsiteY143" fmla="*/ 244698 h 966601"/>
                <a:gd name="connsiteX144" fmla="*/ 4868214 w 5153931"/>
                <a:gd name="connsiteY144" fmla="*/ 154546 h 966601"/>
                <a:gd name="connsiteX145" fmla="*/ 4893972 w 5153931"/>
                <a:gd name="connsiteY145" fmla="*/ 0 h 966601"/>
                <a:gd name="connsiteX146" fmla="*/ 4906851 w 5153931"/>
                <a:gd name="connsiteY146" fmla="*/ 38636 h 966601"/>
                <a:gd name="connsiteX147" fmla="*/ 4932609 w 5153931"/>
                <a:gd name="connsiteY147" fmla="*/ 141667 h 966601"/>
                <a:gd name="connsiteX148" fmla="*/ 4945488 w 5153931"/>
                <a:gd name="connsiteY148" fmla="*/ 218941 h 966601"/>
                <a:gd name="connsiteX149" fmla="*/ 4971245 w 5153931"/>
                <a:gd name="connsiteY149" fmla="*/ 399245 h 966601"/>
                <a:gd name="connsiteX150" fmla="*/ 4984124 w 5153931"/>
                <a:gd name="connsiteY150" fmla="*/ 437882 h 966601"/>
                <a:gd name="connsiteX151" fmla="*/ 4997003 w 5153931"/>
                <a:gd name="connsiteY151" fmla="*/ 592428 h 966601"/>
                <a:gd name="connsiteX152" fmla="*/ 5022761 w 5153931"/>
                <a:gd name="connsiteY152" fmla="*/ 553791 h 966601"/>
                <a:gd name="connsiteX153" fmla="*/ 5087155 w 5153931"/>
                <a:gd name="connsiteY153" fmla="*/ 425003 h 966601"/>
                <a:gd name="connsiteX154" fmla="*/ 5100034 w 5153931"/>
                <a:gd name="connsiteY154" fmla="*/ 386366 h 966601"/>
                <a:gd name="connsiteX155" fmla="*/ 5151550 w 5153931"/>
                <a:gd name="connsiteY155" fmla="*/ 476518 h 96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153931" h="966601">
                  <a:moveTo>
                    <a:pt x="0" y="489397"/>
                  </a:moveTo>
                  <a:cubicBezTo>
                    <a:pt x="42042" y="426335"/>
                    <a:pt x="3348" y="465604"/>
                    <a:pt x="77274" y="437882"/>
                  </a:cubicBezTo>
                  <a:cubicBezTo>
                    <a:pt x="95250" y="431141"/>
                    <a:pt x="112120" y="421649"/>
                    <a:pt x="128789" y="412124"/>
                  </a:cubicBezTo>
                  <a:cubicBezTo>
                    <a:pt x="142228" y="404444"/>
                    <a:pt x="153199" y="392463"/>
                    <a:pt x="167426" y="386366"/>
                  </a:cubicBezTo>
                  <a:cubicBezTo>
                    <a:pt x="183695" y="379393"/>
                    <a:pt x="201922" y="378350"/>
                    <a:pt x="218941" y="373487"/>
                  </a:cubicBezTo>
                  <a:cubicBezTo>
                    <a:pt x="263158" y="360853"/>
                    <a:pt x="263301" y="357746"/>
                    <a:pt x="309093" y="334851"/>
                  </a:cubicBezTo>
                  <a:cubicBezTo>
                    <a:pt x="330558" y="339144"/>
                    <a:pt x="359242" y="331109"/>
                    <a:pt x="373488" y="347729"/>
                  </a:cubicBezTo>
                  <a:cubicBezTo>
                    <a:pt x="390482" y="367556"/>
                    <a:pt x="381246" y="399397"/>
                    <a:pt x="386367" y="425003"/>
                  </a:cubicBezTo>
                  <a:cubicBezTo>
                    <a:pt x="389838" y="442359"/>
                    <a:pt x="389427" y="461791"/>
                    <a:pt x="399245" y="476518"/>
                  </a:cubicBezTo>
                  <a:cubicBezTo>
                    <a:pt x="407831" y="489397"/>
                    <a:pt x="425003" y="493690"/>
                    <a:pt x="437882" y="502276"/>
                  </a:cubicBezTo>
                  <a:cubicBezTo>
                    <a:pt x="463640" y="497983"/>
                    <a:pt x="492328" y="502079"/>
                    <a:pt x="515155" y="489397"/>
                  </a:cubicBezTo>
                  <a:cubicBezTo>
                    <a:pt x="533919" y="478973"/>
                    <a:pt x="541316" y="455349"/>
                    <a:pt x="553792" y="437882"/>
                  </a:cubicBezTo>
                  <a:cubicBezTo>
                    <a:pt x="584132" y="395407"/>
                    <a:pt x="580154" y="398036"/>
                    <a:pt x="605307" y="347729"/>
                  </a:cubicBezTo>
                  <a:cubicBezTo>
                    <a:pt x="609600" y="360608"/>
                    <a:pt x="612115" y="374224"/>
                    <a:pt x="618186" y="386366"/>
                  </a:cubicBezTo>
                  <a:cubicBezTo>
                    <a:pt x="625108" y="400211"/>
                    <a:pt x="637847" y="410776"/>
                    <a:pt x="643944" y="425003"/>
                  </a:cubicBezTo>
                  <a:cubicBezTo>
                    <a:pt x="650917" y="441272"/>
                    <a:pt x="649850" y="460249"/>
                    <a:pt x="656823" y="476518"/>
                  </a:cubicBezTo>
                  <a:cubicBezTo>
                    <a:pt x="666326" y="498692"/>
                    <a:pt x="702650" y="541413"/>
                    <a:pt x="721217" y="553791"/>
                  </a:cubicBezTo>
                  <a:cubicBezTo>
                    <a:pt x="732513" y="561321"/>
                    <a:pt x="746975" y="562377"/>
                    <a:pt x="759854" y="566670"/>
                  </a:cubicBezTo>
                  <a:cubicBezTo>
                    <a:pt x="783091" y="531816"/>
                    <a:pt x="795027" y="517374"/>
                    <a:pt x="811369" y="476518"/>
                  </a:cubicBezTo>
                  <a:cubicBezTo>
                    <a:pt x="821453" y="451309"/>
                    <a:pt x="828541" y="425003"/>
                    <a:pt x="837127" y="399245"/>
                  </a:cubicBezTo>
                  <a:cubicBezTo>
                    <a:pt x="841420" y="386366"/>
                    <a:pt x="847344" y="373920"/>
                    <a:pt x="850006" y="360608"/>
                  </a:cubicBezTo>
                  <a:cubicBezTo>
                    <a:pt x="858592" y="317679"/>
                    <a:pt x="869573" y="275160"/>
                    <a:pt x="875764" y="231820"/>
                  </a:cubicBezTo>
                  <a:cubicBezTo>
                    <a:pt x="890563" y="128228"/>
                    <a:pt x="879043" y="170465"/>
                    <a:pt x="901522" y="103031"/>
                  </a:cubicBezTo>
                  <a:cubicBezTo>
                    <a:pt x="910765" y="140007"/>
                    <a:pt x="924479" y="200462"/>
                    <a:pt x="940158" y="231820"/>
                  </a:cubicBezTo>
                  <a:cubicBezTo>
                    <a:pt x="948744" y="248992"/>
                    <a:pt x="958353" y="265689"/>
                    <a:pt x="965916" y="283335"/>
                  </a:cubicBezTo>
                  <a:cubicBezTo>
                    <a:pt x="971264" y="295813"/>
                    <a:pt x="973281" y="309566"/>
                    <a:pt x="978795" y="321972"/>
                  </a:cubicBezTo>
                  <a:cubicBezTo>
                    <a:pt x="990491" y="348288"/>
                    <a:pt x="1005735" y="372929"/>
                    <a:pt x="1017431" y="399245"/>
                  </a:cubicBezTo>
                  <a:cubicBezTo>
                    <a:pt x="1022945" y="411651"/>
                    <a:pt x="1025543" y="425171"/>
                    <a:pt x="1030310" y="437882"/>
                  </a:cubicBezTo>
                  <a:cubicBezTo>
                    <a:pt x="1038427" y="459528"/>
                    <a:pt x="1048757" y="480344"/>
                    <a:pt x="1056068" y="502276"/>
                  </a:cubicBezTo>
                  <a:cubicBezTo>
                    <a:pt x="1061665" y="519068"/>
                    <a:pt x="1061974" y="537522"/>
                    <a:pt x="1068947" y="553791"/>
                  </a:cubicBezTo>
                  <a:cubicBezTo>
                    <a:pt x="1075044" y="568018"/>
                    <a:pt x="1086119" y="579549"/>
                    <a:pt x="1094705" y="592428"/>
                  </a:cubicBezTo>
                  <a:cubicBezTo>
                    <a:pt x="1107584" y="583842"/>
                    <a:pt x="1124755" y="579549"/>
                    <a:pt x="1133341" y="566670"/>
                  </a:cubicBezTo>
                  <a:cubicBezTo>
                    <a:pt x="1143159" y="551943"/>
                    <a:pt x="1142380" y="532434"/>
                    <a:pt x="1146220" y="515155"/>
                  </a:cubicBezTo>
                  <a:cubicBezTo>
                    <a:pt x="1178921" y="368004"/>
                    <a:pt x="1140569" y="524878"/>
                    <a:pt x="1171978" y="399245"/>
                  </a:cubicBezTo>
                  <a:cubicBezTo>
                    <a:pt x="1176271" y="356315"/>
                    <a:pt x="1184857" y="313600"/>
                    <a:pt x="1184857" y="270456"/>
                  </a:cubicBezTo>
                  <a:cubicBezTo>
                    <a:pt x="1184857" y="240100"/>
                    <a:pt x="1171978" y="149948"/>
                    <a:pt x="1171978" y="180304"/>
                  </a:cubicBezTo>
                  <a:cubicBezTo>
                    <a:pt x="1171978" y="553778"/>
                    <a:pt x="1174415" y="207810"/>
                    <a:pt x="1210614" y="425003"/>
                  </a:cubicBezTo>
                  <a:cubicBezTo>
                    <a:pt x="1246053" y="637633"/>
                    <a:pt x="1204667" y="414095"/>
                    <a:pt x="1236372" y="540913"/>
                  </a:cubicBezTo>
                  <a:lnTo>
                    <a:pt x="1262130" y="643944"/>
                  </a:lnTo>
                  <a:cubicBezTo>
                    <a:pt x="1270716" y="631065"/>
                    <a:pt x="1281602" y="619452"/>
                    <a:pt x="1287888" y="605307"/>
                  </a:cubicBezTo>
                  <a:cubicBezTo>
                    <a:pt x="1298915" y="580496"/>
                    <a:pt x="1305059" y="553792"/>
                    <a:pt x="1313645" y="528034"/>
                  </a:cubicBezTo>
                  <a:cubicBezTo>
                    <a:pt x="1317938" y="515155"/>
                    <a:pt x="1318994" y="500693"/>
                    <a:pt x="1326524" y="489397"/>
                  </a:cubicBezTo>
                  <a:lnTo>
                    <a:pt x="1352282" y="450760"/>
                  </a:lnTo>
                  <a:lnTo>
                    <a:pt x="1403798" y="528034"/>
                  </a:lnTo>
                  <a:lnTo>
                    <a:pt x="1429555" y="566670"/>
                  </a:lnTo>
                  <a:cubicBezTo>
                    <a:pt x="1442434" y="553791"/>
                    <a:pt x="1457010" y="542411"/>
                    <a:pt x="1468192" y="528034"/>
                  </a:cubicBezTo>
                  <a:cubicBezTo>
                    <a:pt x="1487198" y="503598"/>
                    <a:pt x="1519707" y="450760"/>
                    <a:pt x="1519707" y="450760"/>
                  </a:cubicBezTo>
                  <a:cubicBezTo>
                    <a:pt x="1584375" y="547762"/>
                    <a:pt x="1508443" y="424479"/>
                    <a:pt x="1558344" y="540913"/>
                  </a:cubicBezTo>
                  <a:cubicBezTo>
                    <a:pt x="1564441" y="555140"/>
                    <a:pt x="1575516" y="566670"/>
                    <a:pt x="1584102" y="579549"/>
                  </a:cubicBezTo>
                  <a:cubicBezTo>
                    <a:pt x="1633229" y="567267"/>
                    <a:pt x="1649605" y="570253"/>
                    <a:pt x="1687133" y="528034"/>
                  </a:cubicBezTo>
                  <a:cubicBezTo>
                    <a:pt x="1707700" y="504896"/>
                    <a:pt x="1738648" y="450760"/>
                    <a:pt x="1738648" y="450760"/>
                  </a:cubicBezTo>
                  <a:cubicBezTo>
                    <a:pt x="1747234" y="463639"/>
                    <a:pt x="1756726" y="475958"/>
                    <a:pt x="1764406" y="489397"/>
                  </a:cubicBezTo>
                  <a:cubicBezTo>
                    <a:pt x="1773931" y="506066"/>
                    <a:pt x="1771950" y="534842"/>
                    <a:pt x="1790164" y="540913"/>
                  </a:cubicBezTo>
                  <a:cubicBezTo>
                    <a:pt x="1815591" y="549389"/>
                    <a:pt x="1868309" y="488525"/>
                    <a:pt x="1880316" y="476518"/>
                  </a:cubicBezTo>
                  <a:cubicBezTo>
                    <a:pt x="1888902" y="489397"/>
                    <a:pt x="1894183" y="525064"/>
                    <a:pt x="1906074" y="515155"/>
                  </a:cubicBezTo>
                  <a:cubicBezTo>
                    <a:pt x="1935572" y="490574"/>
                    <a:pt x="1957589" y="412124"/>
                    <a:pt x="1957589" y="412124"/>
                  </a:cubicBezTo>
                  <a:cubicBezTo>
                    <a:pt x="1961882" y="394952"/>
                    <a:pt x="1953676" y="366205"/>
                    <a:pt x="1970468" y="360608"/>
                  </a:cubicBezTo>
                  <a:cubicBezTo>
                    <a:pt x="1985152" y="355713"/>
                    <a:pt x="1992472" y="384229"/>
                    <a:pt x="1996226" y="399245"/>
                  </a:cubicBezTo>
                  <a:cubicBezTo>
                    <a:pt x="2005654" y="436959"/>
                    <a:pt x="2004812" y="476518"/>
                    <a:pt x="2009105" y="515155"/>
                  </a:cubicBezTo>
                  <a:cubicBezTo>
                    <a:pt x="2029533" y="484511"/>
                    <a:pt x="2057971" y="443180"/>
                    <a:pt x="2073499" y="412124"/>
                  </a:cubicBezTo>
                  <a:cubicBezTo>
                    <a:pt x="2079570" y="399982"/>
                    <a:pt x="2082085" y="386366"/>
                    <a:pt x="2086378" y="373487"/>
                  </a:cubicBezTo>
                  <a:cubicBezTo>
                    <a:pt x="2090671" y="425003"/>
                    <a:pt x="2086719" y="477883"/>
                    <a:pt x="2099257" y="528034"/>
                  </a:cubicBezTo>
                  <a:cubicBezTo>
                    <a:pt x="2103550" y="545206"/>
                    <a:pt x="2107273" y="493537"/>
                    <a:pt x="2112136" y="476518"/>
                  </a:cubicBezTo>
                  <a:cubicBezTo>
                    <a:pt x="2115865" y="463465"/>
                    <a:pt x="2120721" y="450761"/>
                    <a:pt x="2125014" y="437882"/>
                  </a:cubicBezTo>
                  <a:cubicBezTo>
                    <a:pt x="2129307" y="450761"/>
                    <a:pt x="2134164" y="463465"/>
                    <a:pt x="2137893" y="476518"/>
                  </a:cubicBezTo>
                  <a:cubicBezTo>
                    <a:pt x="2142756" y="493537"/>
                    <a:pt x="2136612" y="517414"/>
                    <a:pt x="2150772" y="528034"/>
                  </a:cubicBezTo>
                  <a:cubicBezTo>
                    <a:pt x="2161633" y="536179"/>
                    <a:pt x="2176530" y="519448"/>
                    <a:pt x="2189409" y="515155"/>
                  </a:cubicBezTo>
                  <a:cubicBezTo>
                    <a:pt x="2191479" y="508945"/>
                    <a:pt x="2220088" y="417046"/>
                    <a:pt x="2228045" y="425003"/>
                  </a:cubicBezTo>
                  <a:cubicBezTo>
                    <a:pt x="2235812" y="432770"/>
                    <a:pt x="2261268" y="565358"/>
                    <a:pt x="2266682" y="592428"/>
                  </a:cubicBezTo>
                  <a:cubicBezTo>
                    <a:pt x="2283854" y="566670"/>
                    <a:pt x="2308409" y="544524"/>
                    <a:pt x="2318198" y="515155"/>
                  </a:cubicBezTo>
                  <a:cubicBezTo>
                    <a:pt x="2322491" y="502276"/>
                    <a:pt x="2331076" y="462942"/>
                    <a:pt x="2331076" y="476518"/>
                  </a:cubicBezTo>
                  <a:cubicBezTo>
                    <a:pt x="2331076" y="502631"/>
                    <a:pt x="2306520" y="530435"/>
                    <a:pt x="2318198" y="553791"/>
                  </a:cubicBezTo>
                  <a:cubicBezTo>
                    <a:pt x="2326784" y="570963"/>
                    <a:pt x="2336158" y="519820"/>
                    <a:pt x="2343955" y="502276"/>
                  </a:cubicBezTo>
                  <a:cubicBezTo>
                    <a:pt x="2354843" y="477777"/>
                    <a:pt x="2374095" y="428985"/>
                    <a:pt x="2382592" y="399245"/>
                  </a:cubicBezTo>
                  <a:cubicBezTo>
                    <a:pt x="2414932" y="286053"/>
                    <a:pt x="2377473" y="401722"/>
                    <a:pt x="2408350" y="309093"/>
                  </a:cubicBezTo>
                  <a:cubicBezTo>
                    <a:pt x="2438265" y="428749"/>
                    <a:pt x="2402530" y="279994"/>
                    <a:pt x="2434107" y="437882"/>
                  </a:cubicBezTo>
                  <a:cubicBezTo>
                    <a:pt x="2437578" y="455238"/>
                    <a:pt x="2443146" y="472118"/>
                    <a:pt x="2446986" y="489397"/>
                  </a:cubicBezTo>
                  <a:cubicBezTo>
                    <a:pt x="2451735" y="510765"/>
                    <a:pt x="2455572" y="532326"/>
                    <a:pt x="2459865" y="553791"/>
                  </a:cubicBezTo>
                  <a:cubicBezTo>
                    <a:pt x="2481330" y="545205"/>
                    <a:pt x="2505448" y="541471"/>
                    <a:pt x="2524260" y="528034"/>
                  </a:cubicBezTo>
                  <a:cubicBezTo>
                    <a:pt x="2536855" y="519037"/>
                    <a:pt x="2540730" y="501780"/>
                    <a:pt x="2550017" y="489397"/>
                  </a:cubicBezTo>
                  <a:cubicBezTo>
                    <a:pt x="2669088" y="330636"/>
                    <a:pt x="2544874" y="497544"/>
                    <a:pt x="2640169" y="386366"/>
                  </a:cubicBezTo>
                  <a:cubicBezTo>
                    <a:pt x="2654138" y="370069"/>
                    <a:pt x="2665927" y="352023"/>
                    <a:pt x="2678806" y="334851"/>
                  </a:cubicBezTo>
                  <a:cubicBezTo>
                    <a:pt x="2687392" y="347730"/>
                    <a:pt x="2699274" y="358941"/>
                    <a:pt x="2704564" y="373487"/>
                  </a:cubicBezTo>
                  <a:cubicBezTo>
                    <a:pt x="2716662" y="406756"/>
                    <a:pt x="2719128" y="442934"/>
                    <a:pt x="2730322" y="476518"/>
                  </a:cubicBezTo>
                  <a:lnTo>
                    <a:pt x="2743200" y="515155"/>
                  </a:lnTo>
                  <a:cubicBezTo>
                    <a:pt x="2756079" y="506569"/>
                    <a:pt x="2770892" y="500342"/>
                    <a:pt x="2781837" y="489397"/>
                  </a:cubicBezTo>
                  <a:cubicBezTo>
                    <a:pt x="2797015" y="474219"/>
                    <a:pt x="2806339" y="454036"/>
                    <a:pt x="2820474" y="437882"/>
                  </a:cubicBezTo>
                  <a:cubicBezTo>
                    <a:pt x="2836466" y="419606"/>
                    <a:pt x="2854817" y="403538"/>
                    <a:pt x="2871989" y="386366"/>
                  </a:cubicBezTo>
                  <a:cubicBezTo>
                    <a:pt x="2876282" y="373487"/>
                    <a:pt x="2878797" y="359871"/>
                    <a:pt x="2884868" y="347729"/>
                  </a:cubicBezTo>
                  <a:cubicBezTo>
                    <a:pt x="2898534" y="320397"/>
                    <a:pt x="2949511" y="260486"/>
                    <a:pt x="2962141" y="244698"/>
                  </a:cubicBezTo>
                  <a:cubicBezTo>
                    <a:pt x="2985686" y="174066"/>
                    <a:pt x="2962966" y="232912"/>
                    <a:pt x="3013657" y="141667"/>
                  </a:cubicBezTo>
                  <a:cubicBezTo>
                    <a:pt x="3056036" y="65385"/>
                    <a:pt x="3017797" y="111769"/>
                    <a:pt x="3078051" y="51515"/>
                  </a:cubicBezTo>
                  <a:cubicBezTo>
                    <a:pt x="3094477" y="100793"/>
                    <a:pt x="3106956" y="131646"/>
                    <a:pt x="3116688" y="180304"/>
                  </a:cubicBezTo>
                  <a:cubicBezTo>
                    <a:pt x="3135040" y="272063"/>
                    <a:pt x="3126616" y="257716"/>
                    <a:pt x="3142445" y="360608"/>
                  </a:cubicBezTo>
                  <a:cubicBezTo>
                    <a:pt x="3145773" y="382244"/>
                    <a:pt x="3151408" y="403466"/>
                    <a:pt x="3155324" y="425003"/>
                  </a:cubicBezTo>
                  <a:cubicBezTo>
                    <a:pt x="3159995" y="450695"/>
                    <a:pt x="3163532" y="476584"/>
                    <a:pt x="3168203" y="502276"/>
                  </a:cubicBezTo>
                  <a:cubicBezTo>
                    <a:pt x="3172119" y="523813"/>
                    <a:pt x="3177483" y="545078"/>
                    <a:pt x="3181082" y="566670"/>
                  </a:cubicBezTo>
                  <a:cubicBezTo>
                    <a:pt x="3186073" y="596613"/>
                    <a:pt x="3189668" y="626771"/>
                    <a:pt x="3193961" y="656822"/>
                  </a:cubicBezTo>
                  <a:cubicBezTo>
                    <a:pt x="3206840" y="652529"/>
                    <a:pt x="3222999" y="653543"/>
                    <a:pt x="3232598" y="643944"/>
                  </a:cubicBezTo>
                  <a:cubicBezTo>
                    <a:pt x="3285523" y="591019"/>
                    <a:pt x="3275998" y="569351"/>
                    <a:pt x="3309871" y="515155"/>
                  </a:cubicBezTo>
                  <a:cubicBezTo>
                    <a:pt x="3321247" y="496953"/>
                    <a:pt x="3337463" y="482045"/>
                    <a:pt x="3348507" y="463639"/>
                  </a:cubicBezTo>
                  <a:cubicBezTo>
                    <a:pt x="3363323" y="438945"/>
                    <a:pt x="3373354" y="411648"/>
                    <a:pt x="3387144" y="386366"/>
                  </a:cubicBezTo>
                  <a:cubicBezTo>
                    <a:pt x="3401856" y="359394"/>
                    <a:pt x="3440747" y="294126"/>
                    <a:pt x="3464417" y="270456"/>
                  </a:cubicBezTo>
                  <a:cubicBezTo>
                    <a:pt x="3480385" y="254488"/>
                    <a:pt x="3532636" y="220684"/>
                    <a:pt x="3554569" y="206062"/>
                  </a:cubicBezTo>
                  <a:cubicBezTo>
                    <a:pt x="3567448" y="214648"/>
                    <a:pt x="3585002" y="218694"/>
                    <a:pt x="3593206" y="231820"/>
                  </a:cubicBezTo>
                  <a:cubicBezTo>
                    <a:pt x="3607596" y="254844"/>
                    <a:pt x="3610378" y="283335"/>
                    <a:pt x="3618964" y="309093"/>
                  </a:cubicBezTo>
                  <a:cubicBezTo>
                    <a:pt x="3623257" y="321972"/>
                    <a:pt x="3628550" y="334559"/>
                    <a:pt x="3631843" y="347729"/>
                  </a:cubicBezTo>
                  <a:cubicBezTo>
                    <a:pt x="3636136" y="364901"/>
                    <a:pt x="3638507" y="382671"/>
                    <a:pt x="3644722" y="399245"/>
                  </a:cubicBezTo>
                  <a:cubicBezTo>
                    <a:pt x="3695232" y="533940"/>
                    <a:pt x="3650299" y="370041"/>
                    <a:pt x="3683358" y="502276"/>
                  </a:cubicBezTo>
                  <a:cubicBezTo>
                    <a:pt x="3696237" y="493690"/>
                    <a:pt x="3713409" y="489397"/>
                    <a:pt x="3721995" y="476518"/>
                  </a:cubicBezTo>
                  <a:cubicBezTo>
                    <a:pt x="3731813" y="461791"/>
                    <a:pt x="3726958" y="440835"/>
                    <a:pt x="3734874" y="425003"/>
                  </a:cubicBezTo>
                  <a:cubicBezTo>
                    <a:pt x="3744473" y="405804"/>
                    <a:pt x="3760631" y="390659"/>
                    <a:pt x="3773510" y="373487"/>
                  </a:cubicBezTo>
                  <a:cubicBezTo>
                    <a:pt x="3777803" y="356315"/>
                    <a:pt x="3770557" y="329888"/>
                    <a:pt x="3786389" y="321972"/>
                  </a:cubicBezTo>
                  <a:cubicBezTo>
                    <a:pt x="3798531" y="315901"/>
                    <a:pt x="3799268" y="347033"/>
                    <a:pt x="3799268" y="360608"/>
                  </a:cubicBezTo>
                  <a:cubicBezTo>
                    <a:pt x="3799268" y="549839"/>
                    <a:pt x="3726107" y="561007"/>
                    <a:pt x="3825026" y="528034"/>
                  </a:cubicBezTo>
                  <a:cubicBezTo>
                    <a:pt x="3837905" y="515155"/>
                    <a:pt x="3849670" y="501057"/>
                    <a:pt x="3863662" y="489397"/>
                  </a:cubicBezTo>
                  <a:cubicBezTo>
                    <a:pt x="3875553" y="479488"/>
                    <a:pt x="3888860" y="455959"/>
                    <a:pt x="3902299" y="463639"/>
                  </a:cubicBezTo>
                  <a:cubicBezTo>
                    <a:pt x="3929177" y="478998"/>
                    <a:pt x="3953814" y="540913"/>
                    <a:pt x="3953814" y="540913"/>
                  </a:cubicBezTo>
                  <a:cubicBezTo>
                    <a:pt x="4000761" y="470493"/>
                    <a:pt x="3952656" y="528806"/>
                    <a:pt x="4031088" y="476518"/>
                  </a:cubicBezTo>
                  <a:cubicBezTo>
                    <a:pt x="4066808" y="452705"/>
                    <a:pt x="4098400" y="423058"/>
                    <a:pt x="4134119" y="399245"/>
                  </a:cubicBezTo>
                  <a:lnTo>
                    <a:pt x="4172755" y="373487"/>
                  </a:lnTo>
                  <a:cubicBezTo>
                    <a:pt x="4177048" y="390659"/>
                    <a:pt x="4180771" y="407984"/>
                    <a:pt x="4185634" y="425003"/>
                  </a:cubicBezTo>
                  <a:cubicBezTo>
                    <a:pt x="4222587" y="554337"/>
                    <a:pt x="4171130" y="354105"/>
                    <a:pt x="4211392" y="515155"/>
                  </a:cubicBezTo>
                  <a:cubicBezTo>
                    <a:pt x="4273010" y="422727"/>
                    <a:pt x="4241017" y="459772"/>
                    <a:pt x="4301544" y="399245"/>
                  </a:cubicBezTo>
                  <a:cubicBezTo>
                    <a:pt x="4305837" y="425003"/>
                    <a:pt x="4298110" y="456127"/>
                    <a:pt x="4314423" y="476518"/>
                  </a:cubicBezTo>
                  <a:cubicBezTo>
                    <a:pt x="4322904" y="487119"/>
                    <a:pt x="4343461" y="473238"/>
                    <a:pt x="4353060" y="463639"/>
                  </a:cubicBezTo>
                  <a:cubicBezTo>
                    <a:pt x="4366635" y="450064"/>
                    <a:pt x="4369292" y="428793"/>
                    <a:pt x="4378817" y="412124"/>
                  </a:cubicBezTo>
                  <a:cubicBezTo>
                    <a:pt x="4402724" y="370286"/>
                    <a:pt x="4407696" y="370367"/>
                    <a:pt x="4443212" y="334851"/>
                  </a:cubicBezTo>
                  <a:cubicBezTo>
                    <a:pt x="4447505" y="364902"/>
                    <a:pt x="4450138" y="395237"/>
                    <a:pt x="4456091" y="425003"/>
                  </a:cubicBezTo>
                  <a:cubicBezTo>
                    <a:pt x="4458753" y="438315"/>
                    <a:pt x="4466307" y="450327"/>
                    <a:pt x="4468969" y="463639"/>
                  </a:cubicBezTo>
                  <a:cubicBezTo>
                    <a:pt x="4474922" y="493405"/>
                    <a:pt x="4477555" y="523740"/>
                    <a:pt x="4481848" y="553791"/>
                  </a:cubicBezTo>
                  <a:cubicBezTo>
                    <a:pt x="4494727" y="540912"/>
                    <a:pt x="4508632" y="528984"/>
                    <a:pt x="4520485" y="515155"/>
                  </a:cubicBezTo>
                  <a:cubicBezTo>
                    <a:pt x="4619623" y="399496"/>
                    <a:pt x="4501881" y="520880"/>
                    <a:pt x="4597758" y="425003"/>
                  </a:cubicBezTo>
                  <a:cubicBezTo>
                    <a:pt x="4630129" y="327891"/>
                    <a:pt x="4586464" y="447590"/>
                    <a:pt x="4636395" y="347729"/>
                  </a:cubicBezTo>
                  <a:cubicBezTo>
                    <a:pt x="4646689" y="327142"/>
                    <a:pt x="4656651" y="276835"/>
                    <a:pt x="4662153" y="257577"/>
                  </a:cubicBezTo>
                  <a:cubicBezTo>
                    <a:pt x="4665882" y="244524"/>
                    <a:pt x="4670738" y="231820"/>
                    <a:pt x="4675031" y="218941"/>
                  </a:cubicBezTo>
                  <a:cubicBezTo>
                    <a:pt x="4762206" y="480459"/>
                    <a:pt x="4671027" y="194110"/>
                    <a:pt x="4700789" y="953036"/>
                  </a:cubicBezTo>
                  <a:cubicBezTo>
                    <a:pt x="4701321" y="966601"/>
                    <a:pt x="4706933" y="926187"/>
                    <a:pt x="4713668" y="914400"/>
                  </a:cubicBezTo>
                  <a:cubicBezTo>
                    <a:pt x="4724318" y="895763"/>
                    <a:pt x="4739426" y="880056"/>
                    <a:pt x="4752305" y="862884"/>
                  </a:cubicBezTo>
                  <a:cubicBezTo>
                    <a:pt x="4772125" y="763778"/>
                    <a:pt x="4759874" y="819724"/>
                    <a:pt x="4790941" y="695459"/>
                  </a:cubicBezTo>
                  <a:lnTo>
                    <a:pt x="4803820" y="643944"/>
                  </a:lnTo>
                  <a:cubicBezTo>
                    <a:pt x="4812406" y="566671"/>
                    <a:pt x="4814330" y="488363"/>
                    <a:pt x="4829578" y="412124"/>
                  </a:cubicBezTo>
                  <a:cubicBezTo>
                    <a:pt x="4833871" y="390659"/>
                    <a:pt x="4839128" y="369365"/>
                    <a:pt x="4842457" y="347729"/>
                  </a:cubicBezTo>
                  <a:cubicBezTo>
                    <a:pt x="4847720" y="313521"/>
                    <a:pt x="4850762" y="279005"/>
                    <a:pt x="4855336" y="244698"/>
                  </a:cubicBezTo>
                  <a:cubicBezTo>
                    <a:pt x="4859348" y="214609"/>
                    <a:pt x="4864202" y="184635"/>
                    <a:pt x="4868214" y="154546"/>
                  </a:cubicBezTo>
                  <a:cubicBezTo>
                    <a:pt x="4885441" y="25343"/>
                    <a:pt x="4871598" y="89495"/>
                    <a:pt x="4893972" y="0"/>
                  </a:cubicBezTo>
                  <a:cubicBezTo>
                    <a:pt x="4898265" y="12879"/>
                    <a:pt x="4903558" y="25466"/>
                    <a:pt x="4906851" y="38636"/>
                  </a:cubicBezTo>
                  <a:lnTo>
                    <a:pt x="4932609" y="141667"/>
                  </a:lnTo>
                  <a:cubicBezTo>
                    <a:pt x="4936902" y="167425"/>
                    <a:pt x="4941795" y="193090"/>
                    <a:pt x="4945488" y="218941"/>
                  </a:cubicBezTo>
                  <a:cubicBezTo>
                    <a:pt x="4953284" y="273511"/>
                    <a:pt x="4958956" y="343944"/>
                    <a:pt x="4971245" y="399245"/>
                  </a:cubicBezTo>
                  <a:cubicBezTo>
                    <a:pt x="4974190" y="412497"/>
                    <a:pt x="4979831" y="425003"/>
                    <a:pt x="4984124" y="437882"/>
                  </a:cubicBezTo>
                  <a:cubicBezTo>
                    <a:pt x="4988417" y="489397"/>
                    <a:pt x="4980656" y="543387"/>
                    <a:pt x="4997003" y="592428"/>
                  </a:cubicBezTo>
                  <a:cubicBezTo>
                    <a:pt x="5001898" y="607112"/>
                    <a:pt x="5016474" y="567936"/>
                    <a:pt x="5022761" y="553791"/>
                  </a:cubicBezTo>
                  <a:cubicBezTo>
                    <a:pt x="5081935" y="420650"/>
                    <a:pt x="5011177" y="526308"/>
                    <a:pt x="5087155" y="425003"/>
                  </a:cubicBezTo>
                  <a:cubicBezTo>
                    <a:pt x="5091448" y="412124"/>
                    <a:pt x="5088393" y="379382"/>
                    <a:pt x="5100034" y="386366"/>
                  </a:cubicBezTo>
                  <a:cubicBezTo>
                    <a:pt x="5153931" y="418704"/>
                    <a:pt x="5151550" y="439409"/>
                    <a:pt x="5151550" y="47651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24" name="Connettore 1 23"/>
            <p:cNvCxnSpPr/>
            <p:nvPr/>
          </p:nvCxnSpPr>
          <p:spPr>
            <a:xfrm rot="5400000">
              <a:off x="-1281791" y="3703997"/>
              <a:ext cx="450059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rot="5400000">
              <a:off x="217199" y="3714728"/>
              <a:ext cx="450059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pic>
        <p:nvPicPr>
          <p:cNvPr id="125954" name="Picture 2"/>
          <p:cNvPicPr>
            <a:picLocks noChangeAspect="1" noChangeArrowheads="1"/>
          </p:cNvPicPr>
          <p:nvPr/>
        </p:nvPicPr>
        <p:blipFill>
          <a:blip r:embed="rId4" cstate="print"/>
          <a:srcRect/>
          <a:stretch>
            <a:fillRect/>
          </a:stretch>
        </p:blipFill>
        <p:spPr bwMode="auto">
          <a:xfrm>
            <a:off x="5025320" y="1065154"/>
            <a:ext cx="2560977" cy="583624"/>
          </a:xfrm>
          <a:prstGeom prst="rect">
            <a:avLst/>
          </a:prstGeom>
          <a:noFill/>
          <a:ln w="9525">
            <a:noFill/>
            <a:miter lim="800000"/>
            <a:headEnd/>
            <a:tailEnd/>
          </a:ln>
        </p:spPr>
      </p:pic>
      <p:sp>
        <p:nvSpPr>
          <p:cNvPr id="59" name="CasellaDiTesto 58"/>
          <p:cNvSpPr txBox="1"/>
          <p:nvPr/>
        </p:nvSpPr>
        <p:spPr>
          <a:xfrm>
            <a:off x="3977632" y="1743670"/>
            <a:ext cx="4861203" cy="923330"/>
          </a:xfrm>
          <a:prstGeom prst="rect">
            <a:avLst/>
          </a:prstGeom>
          <a:noFill/>
        </p:spPr>
        <p:txBody>
          <a:bodyPr wrap="none" rtlCol="0">
            <a:spAutoFit/>
          </a:bodyPr>
          <a:lstStyle/>
          <a:p>
            <a:r>
              <a:rPr lang="it-IT" b="1" dirty="0" err="1" smtClean="0"/>
              <a:t>Only</a:t>
            </a:r>
            <a:r>
              <a:rPr lang="it-IT" b="1" dirty="0" smtClean="0"/>
              <a:t> the </a:t>
            </a:r>
            <a:r>
              <a:rPr lang="it-IT" b="1" dirty="0" err="1" smtClean="0"/>
              <a:t>same</a:t>
            </a:r>
            <a:r>
              <a:rPr lang="it-IT" b="1" dirty="0" smtClean="0"/>
              <a:t> </a:t>
            </a:r>
            <a:r>
              <a:rPr lang="it-IT" b="1" dirty="0" err="1" smtClean="0"/>
              <a:t>particle</a:t>
            </a:r>
            <a:r>
              <a:rPr lang="it-IT" b="1" dirty="0" smtClean="0"/>
              <a:t> </a:t>
            </a:r>
            <a:r>
              <a:rPr lang="it-IT" b="1" dirty="0" err="1" smtClean="0"/>
              <a:t>will</a:t>
            </a:r>
            <a:r>
              <a:rPr lang="it-IT" b="1" dirty="0" smtClean="0"/>
              <a:t> produce </a:t>
            </a:r>
            <a:r>
              <a:rPr lang="it-IT" b="1" dirty="0" err="1" smtClean="0"/>
              <a:t>an</a:t>
            </a:r>
            <a:r>
              <a:rPr lang="it-IT" b="1" dirty="0" smtClean="0"/>
              <a:t> </a:t>
            </a:r>
            <a:r>
              <a:rPr lang="it-IT" b="1" dirty="0" err="1" smtClean="0"/>
              <a:t>average</a:t>
            </a:r>
            <a:r>
              <a:rPr lang="it-IT" b="1" dirty="0" smtClean="0"/>
              <a:t> </a:t>
            </a:r>
          </a:p>
          <a:p>
            <a:r>
              <a:rPr lang="it-IT" b="1" dirty="0" smtClean="0"/>
              <a:t>positive </a:t>
            </a:r>
            <a:r>
              <a:rPr lang="it-IT" b="1" dirty="0" err="1" smtClean="0"/>
              <a:t>cross-correlation</a:t>
            </a:r>
            <a:r>
              <a:rPr lang="it-IT" b="1" dirty="0" smtClean="0"/>
              <a:t> </a:t>
            </a:r>
            <a:r>
              <a:rPr lang="it-IT" b="1" dirty="0" err="1" smtClean="0"/>
              <a:t>with</a:t>
            </a:r>
            <a:r>
              <a:rPr lang="it-IT" b="1" dirty="0" smtClean="0"/>
              <a:t> a </a:t>
            </a:r>
            <a:r>
              <a:rPr lang="it-IT" b="1" dirty="0" err="1" smtClean="0"/>
              <a:t>given</a:t>
            </a:r>
            <a:r>
              <a:rPr lang="it-IT" b="1" dirty="0" smtClean="0"/>
              <a:t> </a:t>
            </a:r>
            <a:r>
              <a:rPr lang="it-IT" b="1" dirty="0" err="1" smtClean="0"/>
              <a:t>time</a:t>
            </a:r>
            <a:r>
              <a:rPr lang="it-IT" b="1" dirty="0" smtClean="0"/>
              <a:t> </a:t>
            </a:r>
            <a:r>
              <a:rPr lang="it-IT" b="1" dirty="0" err="1" smtClean="0"/>
              <a:t>delay</a:t>
            </a:r>
            <a:endParaRPr lang="it-IT" b="1" dirty="0" smtClean="0"/>
          </a:p>
          <a:p>
            <a:r>
              <a:rPr lang="it-IT" b="1" dirty="0" smtClean="0"/>
              <a:t>at </a:t>
            </a:r>
            <a:r>
              <a:rPr lang="it-IT" b="1" dirty="0" err="1" smtClean="0"/>
              <a:t>two</a:t>
            </a:r>
            <a:r>
              <a:rPr lang="it-IT" b="1" dirty="0" smtClean="0"/>
              <a:t> </a:t>
            </a:r>
            <a:r>
              <a:rPr lang="it-IT" b="1" dirty="0" err="1" smtClean="0"/>
              <a:t>different</a:t>
            </a:r>
            <a:r>
              <a:rPr lang="it-IT" b="1" dirty="0" smtClean="0"/>
              <a:t> </a:t>
            </a:r>
            <a:r>
              <a:rPr lang="it-IT" b="1" dirty="0" err="1" smtClean="0"/>
              <a:t>points</a:t>
            </a:r>
            <a:r>
              <a:rPr lang="it-IT" b="1" dirty="0" smtClean="0"/>
              <a:t>. </a:t>
            </a:r>
            <a:r>
              <a:rPr lang="it-IT" b="1" dirty="0" err="1" smtClean="0">
                <a:solidFill>
                  <a:srgbClr val="FF0000"/>
                </a:solidFill>
              </a:rPr>
              <a:t>Why</a:t>
            </a:r>
            <a:r>
              <a:rPr lang="it-IT" b="1" dirty="0" smtClean="0">
                <a:solidFill>
                  <a:srgbClr val="FF0000"/>
                </a:solidFill>
              </a:rPr>
              <a:t>?</a:t>
            </a:r>
            <a:endParaRPr lang="it-IT" b="1" dirty="0">
              <a:solidFill>
                <a:srgbClr val="FF0000"/>
              </a:solidFill>
            </a:endParaRPr>
          </a:p>
        </p:txBody>
      </p:sp>
      <p:grpSp>
        <p:nvGrpSpPr>
          <p:cNvPr id="80" name="Gruppo 79"/>
          <p:cNvGrpSpPr/>
          <p:nvPr/>
        </p:nvGrpSpPr>
        <p:grpSpPr>
          <a:xfrm>
            <a:off x="3643306" y="3357562"/>
            <a:ext cx="4714908" cy="2203609"/>
            <a:chOff x="3643306" y="3357562"/>
            <a:chExt cx="4714908" cy="2203609"/>
          </a:xfrm>
        </p:grpSpPr>
        <p:grpSp>
          <p:nvGrpSpPr>
            <p:cNvPr id="69" name="Gruppo 68"/>
            <p:cNvGrpSpPr/>
            <p:nvPr/>
          </p:nvGrpSpPr>
          <p:grpSpPr>
            <a:xfrm>
              <a:off x="3643306" y="3643314"/>
              <a:ext cx="4714908" cy="1917857"/>
              <a:chOff x="3643306" y="3643314"/>
              <a:chExt cx="4714908" cy="1917857"/>
            </a:xfrm>
          </p:grpSpPr>
          <p:sp>
            <p:nvSpPr>
              <p:cNvPr id="60" name="Ovale 59"/>
              <p:cNvSpPr/>
              <p:nvPr/>
            </p:nvSpPr>
            <p:spPr>
              <a:xfrm>
                <a:off x="4643438" y="4429132"/>
                <a:ext cx="129997" cy="1428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2" name="Connettore 7 61"/>
              <p:cNvCxnSpPr/>
              <p:nvPr/>
            </p:nvCxnSpPr>
            <p:spPr>
              <a:xfrm>
                <a:off x="3643306" y="3643314"/>
                <a:ext cx="2168898" cy="1917857"/>
              </a:xfrm>
              <a:prstGeom prst="curvedConnector3">
                <a:avLst>
                  <a:gd name="adj1" fmla="val 50000"/>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64" name="Ovale 63"/>
              <p:cNvSpPr/>
              <p:nvPr/>
            </p:nvSpPr>
            <p:spPr>
              <a:xfrm>
                <a:off x="7799589" y="4357694"/>
                <a:ext cx="129997" cy="1428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5" name="Connettore 7 64"/>
              <p:cNvCxnSpPr/>
              <p:nvPr/>
            </p:nvCxnSpPr>
            <p:spPr>
              <a:xfrm rot="5400000" flipH="1" flipV="1">
                <a:off x="6858016" y="3714752"/>
                <a:ext cx="1500198" cy="1500198"/>
              </a:xfrm>
              <a:prstGeom prst="curvedConnector3">
                <a:avLst>
                  <a:gd name="adj1" fmla="val 50000"/>
                </a:avLst>
              </a:prstGeom>
              <a:ln>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70" name="Figura a mano libera 69"/>
            <p:cNvSpPr/>
            <p:nvPr/>
          </p:nvSpPr>
          <p:spPr>
            <a:xfrm>
              <a:off x="4572000" y="3359240"/>
              <a:ext cx="420710" cy="227526"/>
            </a:xfrm>
            <a:custGeom>
              <a:avLst/>
              <a:gdLst>
                <a:gd name="connsiteX0" fmla="*/ 0 w 420710"/>
                <a:gd name="connsiteY0" fmla="*/ 221087 h 227526"/>
                <a:gd name="connsiteX1" fmla="*/ 38637 w 420710"/>
                <a:gd name="connsiteY1" fmla="*/ 182450 h 227526"/>
                <a:gd name="connsiteX2" fmla="*/ 103031 w 420710"/>
                <a:gd name="connsiteY2" fmla="*/ 2146 h 227526"/>
                <a:gd name="connsiteX3" fmla="*/ 244699 w 420710"/>
                <a:gd name="connsiteY3" fmla="*/ 195329 h 227526"/>
                <a:gd name="connsiteX4" fmla="*/ 399245 w 420710"/>
                <a:gd name="connsiteY4" fmla="*/ 195329 h 227526"/>
                <a:gd name="connsiteX5" fmla="*/ 373487 w 420710"/>
                <a:gd name="connsiteY5" fmla="*/ 182450 h 22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10" h="227526">
                  <a:moveTo>
                    <a:pt x="0" y="221087"/>
                  </a:moveTo>
                  <a:cubicBezTo>
                    <a:pt x="10732" y="220013"/>
                    <a:pt x="21465" y="218940"/>
                    <a:pt x="38637" y="182450"/>
                  </a:cubicBezTo>
                  <a:cubicBezTo>
                    <a:pt x="55809" y="145960"/>
                    <a:pt x="68687" y="0"/>
                    <a:pt x="103031" y="2146"/>
                  </a:cubicBezTo>
                  <a:cubicBezTo>
                    <a:pt x="137375" y="4292"/>
                    <a:pt x="195330" y="163132"/>
                    <a:pt x="244699" y="195329"/>
                  </a:cubicBezTo>
                  <a:cubicBezTo>
                    <a:pt x="294068" y="227526"/>
                    <a:pt x="377780" y="197476"/>
                    <a:pt x="399245" y="195329"/>
                  </a:cubicBezTo>
                  <a:cubicBezTo>
                    <a:pt x="420710" y="193183"/>
                    <a:pt x="397098" y="187816"/>
                    <a:pt x="373487" y="18245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1" name="Figura a mano libera 70"/>
            <p:cNvSpPr/>
            <p:nvPr/>
          </p:nvSpPr>
          <p:spPr>
            <a:xfrm>
              <a:off x="7500958" y="3357562"/>
              <a:ext cx="420710" cy="227526"/>
            </a:xfrm>
            <a:custGeom>
              <a:avLst/>
              <a:gdLst>
                <a:gd name="connsiteX0" fmla="*/ 0 w 420710"/>
                <a:gd name="connsiteY0" fmla="*/ 221087 h 227526"/>
                <a:gd name="connsiteX1" fmla="*/ 38637 w 420710"/>
                <a:gd name="connsiteY1" fmla="*/ 182450 h 227526"/>
                <a:gd name="connsiteX2" fmla="*/ 103031 w 420710"/>
                <a:gd name="connsiteY2" fmla="*/ 2146 h 227526"/>
                <a:gd name="connsiteX3" fmla="*/ 244699 w 420710"/>
                <a:gd name="connsiteY3" fmla="*/ 195329 h 227526"/>
                <a:gd name="connsiteX4" fmla="*/ 399245 w 420710"/>
                <a:gd name="connsiteY4" fmla="*/ 195329 h 227526"/>
                <a:gd name="connsiteX5" fmla="*/ 373487 w 420710"/>
                <a:gd name="connsiteY5" fmla="*/ 182450 h 22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10" h="227526">
                  <a:moveTo>
                    <a:pt x="0" y="221087"/>
                  </a:moveTo>
                  <a:cubicBezTo>
                    <a:pt x="10732" y="220013"/>
                    <a:pt x="21465" y="218940"/>
                    <a:pt x="38637" y="182450"/>
                  </a:cubicBezTo>
                  <a:cubicBezTo>
                    <a:pt x="55809" y="145960"/>
                    <a:pt x="68687" y="0"/>
                    <a:pt x="103031" y="2146"/>
                  </a:cubicBezTo>
                  <a:cubicBezTo>
                    <a:pt x="137375" y="4292"/>
                    <a:pt x="195330" y="163132"/>
                    <a:pt x="244699" y="195329"/>
                  </a:cubicBezTo>
                  <a:cubicBezTo>
                    <a:pt x="294068" y="227526"/>
                    <a:pt x="377780" y="197476"/>
                    <a:pt x="399245" y="195329"/>
                  </a:cubicBezTo>
                  <a:cubicBezTo>
                    <a:pt x="420710" y="193183"/>
                    <a:pt x="397098" y="187816"/>
                    <a:pt x="373487" y="18245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nvGrpSpPr>
          <p:cNvPr id="84" name="Gruppo 83"/>
          <p:cNvGrpSpPr/>
          <p:nvPr/>
        </p:nvGrpSpPr>
        <p:grpSpPr>
          <a:xfrm>
            <a:off x="3857620" y="3143248"/>
            <a:ext cx="5000660" cy="2694722"/>
            <a:chOff x="3857620" y="3143248"/>
            <a:chExt cx="5000660" cy="2694722"/>
          </a:xfrm>
        </p:grpSpPr>
        <p:grpSp>
          <p:nvGrpSpPr>
            <p:cNvPr id="81" name="Gruppo 80"/>
            <p:cNvGrpSpPr/>
            <p:nvPr/>
          </p:nvGrpSpPr>
          <p:grpSpPr>
            <a:xfrm>
              <a:off x="3857620" y="4449054"/>
              <a:ext cx="5000660" cy="1388916"/>
              <a:chOff x="3857620" y="4449054"/>
              <a:chExt cx="5000660" cy="1388916"/>
            </a:xfrm>
          </p:grpSpPr>
          <p:sp>
            <p:nvSpPr>
              <p:cNvPr id="73" name="Ovale 72"/>
              <p:cNvSpPr/>
              <p:nvPr/>
            </p:nvSpPr>
            <p:spPr>
              <a:xfrm>
                <a:off x="4929190" y="4663368"/>
                <a:ext cx="129997" cy="1428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4" name="Connettore 7 73"/>
              <p:cNvCxnSpPr/>
              <p:nvPr/>
            </p:nvCxnSpPr>
            <p:spPr>
              <a:xfrm flipV="1">
                <a:off x="3857620" y="4449054"/>
                <a:ext cx="1928826" cy="1143008"/>
              </a:xfrm>
              <a:prstGeom prst="curvedConnector3">
                <a:avLst>
                  <a:gd name="adj1" fmla="val 50000"/>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75" name="Ovale 74"/>
              <p:cNvSpPr/>
              <p:nvPr/>
            </p:nvSpPr>
            <p:spPr>
              <a:xfrm>
                <a:off x="7663756" y="5610777"/>
                <a:ext cx="129997" cy="1428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6" name="Connettore 7 75"/>
              <p:cNvCxnSpPr/>
              <p:nvPr/>
            </p:nvCxnSpPr>
            <p:spPr>
              <a:xfrm flipV="1">
                <a:off x="6715140" y="5409342"/>
                <a:ext cx="2143140" cy="428628"/>
              </a:xfrm>
              <a:prstGeom prst="curvedConnector3">
                <a:avLst>
                  <a:gd name="adj1" fmla="val 50000"/>
                </a:avLst>
              </a:prstGeom>
              <a:ln>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82" name="Figura a mano libera 81"/>
            <p:cNvSpPr/>
            <p:nvPr/>
          </p:nvSpPr>
          <p:spPr>
            <a:xfrm>
              <a:off x="4572000" y="3143248"/>
              <a:ext cx="420710" cy="227526"/>
            </a:xfrm>
            <a:custGeom>
              <a:avLst/>
              <a:gdLst>
                <a:gd name="connsiteX0" fmla="*/ 0 w 420710"/>
                <a:gd name="connsiteY0" fmla="*/ 221087 h 227526"/>
                <a:gd name="connsiteX1" fmla="*/ 38637 w 420710"/>
                <a:gd name="connsiteY1" fmla="*/ 182450 h 227526"/>
                <a:gd name="connsiteX2" fmla="*/ 103031 w 420710"/>
                <a:gd name="connsiteY2" fmla="*/ 2146 h 227526"/>
                <a:gd name="connsiteX3" fmla="*/ 244699 w 420710"/>
                <a:gd name="connsiteY3" fmla="*/ 195329 h 227526"/>
                <a:gd name="connsiteX4" fmla="*/ 399245 w 420710"/>
                <a:gd name="connsiteY4" fmla="*/ 195329 h 227526"/>
                <a:gd name="connsiteX5" fmla="*/ 373487 w 420710"/>
                <a:gd name="connsiteY5" fmla="*/ 182450 h 22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10" h="227526">
                  <a:moveTo>
                    <a:pt x="0" y="221087"/>
                  </a:moveTo>
                  <a:cubicBezTo>
                    <a:pt x="10732" y="220013"/>
                    <a:pt x="21465" y="218940"/>
                    <a:pt x="38637" y="182450"/>
                  </a:cubicBezTo>
                  <a:cubicBezTo>
                    <a:pt x="55809" y="145960"/>
                    <a:pt x="68687" y="0"/>
                    <a:pt x="103031" y="2146"/>
                  </a:cubicBezTo>
                  <a:cubicBezTo>
                    <a:pt x="137375" y="4292"/>
                    <a:pt x="195330" y="163132"/>
                    <a:pt x="244699" y="195329"/>
                  </a:cubicBezTo>
                  <a:cubicBezTo>
                    <a:pt x="294068" y="227526"/>
                    <a:pt x="377780" y="197476"/>
                    <a:pt x="399245" y="195329"/>
                  </a:cubicBezTo>
                  <a:cubicBezTo>
                    <a:pt x="420710" y="193183"/>
                    <a:pt x="397098" y="187816"/>
                    <a:pt x="373487" y="18245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3" name="Figura a mano libera 82"/>
            <p:cNvSpPr/>
            <p:nvPr/>
          </p:nvSpPr>
          <p:spPr>
            <a:xfrm rot="10800000">
              <a:off x="7508876" y="3214686"/>
              <a:ext cx="420710" cy="45719"/>
            </a:xfrm>
            <a:custGeom>
              <a:avLst/>
              <a:gdLst>
                <a:gd name="connsiteX0" fmla="*/ 0 w 420710"/>
                <a:gd name="connsiteY0" fmla="*/ 221087 h 227526"/>
                <a:gd name="connsiteX1" fmla="*/ 38637 w 420710"/>
                <a:gd name="connsiteY1" fmla="*/ 182450 h 227526"/>
                <a:gd name="connsiteX2" fmla="*/ 103031 w 420710"/>
                <a:gd name="connsiteY2" fmla="*/ 2146 h 227526"/>
                <a:gd name="connsiteX3" fmla="*/ 244699 w 420710"/>
                <a:gd name="connsiteY3" fmla="*/ 195329 h 227526"/>
                <a:gd name="connsiteX4" fmla="*/ 399245 w 420710"/>
                <a:gd name="connsiteY4" fmla="*/ 195329 h 227526"/>
                <a:gd name="connsiteX5" fmla="*/ 373487 w 420710"/>
                <a:gd name="connsiteY5" fmla="*/ 182450 h 22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10" h="227526">
                  <a:moveTo>
                    <a:pt x="0" y="221087"/>
                  </a:moveTo>
                  <a:cubicBezTo>
                    <a:pt x="10732" y="220013"/>
                    <a:pt x="21465" y="218940"/>
                    <a:pt x="38637" y="182450"/>
                  </a:cubicBezTo>
                  <a:cubicBezTo>
                    <a:pt x="55809" y="145960"/>
                    <a:pt x="68687" y="0"/>
                    <a:pt x="103031" y="2146"/>
                  </a:cubicBezTo>
                  <a:cubicBezTo>
                    <a:pt x="137375" y="4292"/>
                    <a:pt x="195330" y="163132"/>
                    <a:pt x="244699" y="195329"/>
                  </a:cubicBezTo>
                  <a:cubicBezTo>
                    <a:pt x="294068" y="227526"/>
                    <a:pt x="377780" y="197476"/>
                    <a:pt x="399245" y="195329"/>
                  </a:cubicBezTo>
                  <a:cubicBezTo>
                    <a:pt x="420710" y="193183"/>
                    <a:pt x="397098" y="187816"/>
                    <a:pt x="373487" y="18245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nvGrpSpPr>
          <p:cNvPr id="98" name="Gruppo 97"/>
          <p:cNvGrpSpPr/>
          <p:nvPr/>
        </p:nvGrpSpPr>
        <p:grpSpPr>
          <a:xfrm>
            <a:off x="4429124" y="3104278"/>
            <a:ext cx="3500462" cy="1753482"/>
            <a:chOff x="4429124" y="3104278"/>
            <a:chExt cx="3500462" cy="1753482"/>
          </a:xfrm>
        </p:grpSpPr>
        <p:sp>
          <p:nvSpPr>
            <p:cNvPr id="85" name="Ovale 84"/>
            <p:cNvSpPr/>
            <p:nvPr/>
          </p:nvSpPr>
          <p:spPr>
            <a:xfrm>
              <a:off x="4929190" y="4357694"/>
              <a:ext cx="129997"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Ovale 85"/>
            <p:cNvSpPr/>
            <p:nvPr/>
          </p:nvSpPr>
          <p:spPr>
            <a:xfrm>
              <a:off x="7500958" y="4643446"/>
              <a:ext cx="129997"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8" name="Connettore 7 87"/>
            <p:cNvCxnSpPr>
              <a:endCxn id="86" idx="3"/>
            </p:cNvCxnSpPr>
            <p:nvPr/>
          </p:nvCxnSpPr>
          <p:spPr>
            <a:xfrm>
              <a:off x="5072066" y="4357694"/>
              <a:ext cx="2447930" cy="407704"/>
            </a:xfrm>
            <a:prstGeom prst="curvedConnector4">
              <a:avLst>
                <a:gd name="adj1" fmla="val 49611"/>
                <a:gd name="adj2" fmla="val 156070"/>
              </a:avLst>
            </a:prstGeom>
            <a:ln>
              <a:tailEnd type="arrow"/>
            </a:ln>
          </p:spPr>
          <p:style>
            <a:lnRef idx="1">
              <a:schemeClr val="accent1"/>
            </a:lnRef>
            <a:fillRef idx="0">
              <a:schemeClr val="accent1"/>
            </a:fillRef>
            <a:effectRef idx="0">
              <a:schemeClr val="accent1"/>
            </a:effectRef>
            <a:fontRef idx="minor">
              <a:schemeClr val="tx1"/>
            </a:fontRef>
          </p:style>
        </p:cxnSp>
        <p:sp>
          <p:nvSpPr>
            <p:cNvPr id="90" name="Ovale 89"/>
            <p:cNvSpPr/>
            <p:nvPr/>
          </p:nvSpPr>
          <p:spPr>
            <a:xfrm>
              <a:off x="4429124" y="4714884"/>
              <a:ext cx="129997"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Ovale 90"/>
            <p:cNvSpPr/>
            <p:nvPr/>
          </p:nvSpPr>
          <p:spPr>
            <a:xfrm>
              <a:off x="7286644" y="4286256"/>
              <a:ext cx="129997"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2" name="Connettore 7 87"/>
            <p:cNvCxnSpPr>
              <a:endCxn id="91" idx="2"/>
            </p:cNvCxnSpPr>
            <p:nvPr/>
          </p:nvCxnSpPr>
          <p:spPr>
            <a:xfrm flipV="1">
              <a:off x="4643438" y="4357694"/>
              <a:ext cx="2643206" cy="42862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94" name="Figura a mano libera 93"/>
            <p:cNvSpPr/>
            <p:nvPr/>
          </p:nvSpPr>
          <p:spPr>
            <a:xfrm>
              <a:off x="4572000" y="3331138"/>
              <a:ext cx="420710" cy="227526"/>
            </a:xfrm>
            <a:custGeom>
              <a:avLst/>
              <a:gdLst>
                <a:gd name="connsiteX0" fmla="*/ 0 w 420710"/>
                <a:gd name="connsiteY0" fmla="*/ 221087 h 227526"/>
                <a:gd name="connsiteX1" fmla="*/ 38637 w 420710"/>
                <a:gd name="connsiteY1" fmla="*/ 182450 h 227526"/>
                <a:gd name="connsiteX2" fmla="*/ 103031 w 420710"/>
                <a:gd name="connsiteY2" fmla="*/ 2146 h 227526"/>
                <a:gd name="connsiteX3" fmla="*/ 244699 w 420710"/>
                <a:gd name="connsiteY3" fmla="*/ 195329 h 227526"/>
                <a:gd name="connsiteX4" fmla="*/ 399245 w 420710"/>
                <a:gd name="connsiteY4" fmla="*/ 195329 h 227526"/>
                <a:gd name="connsiteX5" fmla="*/ 373487 w 420710"/>
                <a:gd name="connsiteY5" fmla="*/ 182450 h 22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10" h="227526">
                  <a:moveTo>
                    <a:pt x="0" y="221087"/>
                  </a:moveTo>
                  <a:cubicBezTo>
                    <a:pt x="10732" y="220013"/>
                    <a:pt x="21465" y="218940"/>
                    <a:pt x="38637" y="182450"/>
                  </a:cubicBezTo>
                  <a:cubicBezTo>
                    <a:pt x="55809" y="145960"/>
                    <a:pt x="68687" y="0"/>
                    <a:pt x="103031" y="2146"/>
                  </a:cubicBezTo>
                  <a:cubicBezTo>
                    <a:pt x="137375" y="4292"/>
                    <a:pt x="195330" y="163132"/>
                    <a:pt x="244699" y="195329"/>
                  </a:cubicBezTo>
                  <a:cubicBezTo>
                    <a:pt x="294068" y="227526"/>
                    <a:pt x="377780" y="197476"/>
                    <a:pt x="399245" y="195329"/>
                  </a:cubicBezTo>
                  <a:cubicBezTo>
                    <a:pt x="420710" y="193183"/>
                    <a:pt x="397098" y="187816"/>
                    <a:pt x="373487" y="18245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5" name="Figura a mano libera 94"/>
            <p:cNvSpPr/>
            <p:nvPr/>
          </p:nvSpPr>
          <p:spPr>
            <a:xfrm>
              <a:off x="7508876" y="3344350"/>
              <a:ext cx="420710" cy="227526"/>
            </a:xfrm>
            <a:custGeom>
              <a:avLst/>
              <a:gdLst>
                <a:gd name="connsiteX0" fmla="*/ 0 w 420710"/>
                <a:gd name="connsiteY0" fmla="*/ 221087 h 227526"/>
                <a:gd name="connsiteX1" fmla="*/ 38637 w 420710"/>
                <a:gd name="connsiteY1" fmla="*/ 182450 h 227526"/>
                <a:gd name="connsiteX2" fmla="*/ 103031 w 420710"/>
                <a:gd name="connsiteY2" fmla="*/ 2146 h 227526"/>
                <a:gd name="connsiteX3" fmla="*/ 244699 w 420710"/>
                <a:gd name="connsiteY3" fmla="*/ 195329 h 227526"/>
                <a:gd name="connsiteX4" fmla="*/ 399245 w 420710"/>
                <a:gd name="connsiteY4" fmla="*/ 195329 h 227526"/>
                <a:gd name="connsiteX5" fmla="*/ 373487 w 420710"/>
                <a:gd name="connsiteY5" fmla="*/ 182450 h 22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10" h="227526">
                  <a:moveTo>
                    <a:pt x="0" y="221087"/>
                  </a:moveTo>
                  <a:cubicBezTo>
                    <a:pt x="10732" y="220013"/>
                    <a:pt x="21465" y="218940"/>
                    <a:pt x="38637" y="182450"/>
                  </a:cubicBezTo>
                  <a:cubicBezTo>
                    <a:pt x="55809" y="145960"/>
                    <a:pt x="68687" y="0"/>
                    <a:pt x="103031" y="2146"/>
                  </a:cubicBezTo>
                  <a:cubicBezTo>
                    <a:pt x="137375" y="4292"/>
                    <a:pt x="195330" y="163132"/>
                    <a:pt x="244699" y="195329"/>
                  </a:cubicBezTo>
                  <a:cubicBezTo>
                    <a:pt x="294068" y="227526"/>
                    <a:pt x="377780" y="197476"/>
                    <a:pt x="399245" y="195329"/>
                  </a:cubicBezTo>
                  <a:cubicBezTo>
                    <a:pt x="420710" y="193183"/>
                    <a:pt x="397098" y="187816"/>
                    <a:pt x="373487" y="18245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6" name="Figura a mano libera 95"/>
            <p:cNvSpPr/>
            <p:nvPr/>
          </p:nvSpPr>
          <p:spPr>
            <a:xfrm>
              <a:off x="7490161" y="3130036"/>
              <a:ext cx="420710" cy="227526"/>
            </a:xfrm>
            <a:custGeom>
              <a:avLst/>
              <a:gdLst>
                <a:gd name="connsiteX0" fmla="*/ 0 w 420710"/>
                <a:gd name="connsiteY0" fmla="*/ 221087 h 227526"/>
                <a:gd name="connsiteX1" fmla="*/ 38637 w 420710"/>
                <a:gd name="connsiteY1" fmla="*/ 182450 h 227526"/>
                <a:gd name="connsiteX2" fmla="*/ 103031 w 420710"/>
                <a:gd name="connsiteY2" fmla="*/ 2146 h 227526"/>
                <a:gd name="connsiteX3" fmla="*/ 244699 w 420710"/>
                <a:gd name="connsiteY3" fmla="*/ 195329 h 227526"/>
                <a:gd name="connsiteX4" fmla="*/ 399245 w 420710"/>
                <a:gd name="connsiteY4" fmla="*/ 195329 h 227526"/>
                <a:gd name="connsiteX5" fmla="*/ 373487 w 420710"/>
                <a:gd name="connsiteY5" fmla="*/ 182450 h 22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10" h="227526">
                  <a:moveTo>
                    <a:pt x="0" y="221087"/>
                  </a:moveTo>
                  <a:cubicBezTo>
                    <a:pt x="10732" y="220013"/>
                    <a:pt x="21465" y="218940"/>
                    <a:pt x="38637" y="182450"/>
                  </a:cubicBezTo>
                  <a:cubicBezTo>
                    <a:pt x="55809" y="145960"/>
                    <a:pt x="68687" y="0"/>
                    <a:pt x="103031" y="2146"/>
                  </a:cubicBezTo>
                  <a:cubicBezTo>
                    <a:pt x="137375" y="4292"/>
                    <a:pt x="195330" y="163132"/>
                    <a:pt x="244699" y="195329"/>
                  </a:cubicBezTo>
                  <a:cubicBezTo>
                    <a:pt x="294068" y="227526"/>
                    <a:pt x="377780" y="197476"/>
                    <a:pt x="399245" y="195329"/>
                  </a:cubicBezTo>
                  <a:cubicBezTo>
                    <a:pt x="420710" y="193183"/>
                    <a:pt x="397098" y="187816"/>
                    <a:pt x="373487" y="18245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7" name="Figura a mano libera 96"/>
            <p:cNvSpPr/>
            <p:nvPr/>
          </p:nvSpPr>
          <p:spPr>
            <a:xfrm>
              <a:off x="4559121" y="3104278"/>
              <a:ext cx="420710" cy="227526"/>
            </a:xfrm>
            <a:custGeom>
              <a:avLst/>
              <a:gdLst>
                <a:gd name="connsiteX0" fmla="*/ 0 w 420710"/>
                <a:gd name="connsiteY0" fmla="*/ 221087 h 227526"/>
                <a:gd name="connsiteX1" fmla="*/ 38637 w 420710"/>
                <a:gd name="connsiteY1" fmla="*/ 182450 h 227526"/>
                <a:gd name="connsiteX2" fmla="*/ 103031 w 420710"/>
                <a:gd name="connsiteY2" fmla="*/ 2146 h 227526"/>
                <a:gd name="connsiteX3" fmla="*/ 244699 w 420710"/>
                <a:gd name="connsiteY3" fmla="*/ 195329 h 227526"/>
                <a:gd name="connsiteX4" fmla="*/ 399245 w 420710"/>
                <a:gd name="connsiteY4" fmla="*/ 195329 h 227526"/>
                <a:gd name="connsiteX5" fmla="*/ 373487 w 420710"/>
                <a:gd name="connsiteY5" fmla="*/ 182450 h 22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10" h="227526">
                  <a:moveTo>
                    <a:pt x="0" y="221087"/>
                  </a:moveTo>
                  <a:cubicBezTo>
                    <a:pt x="10732" y="220013"/>
                    <a:pt x="21465" y="218940"/>
                    <a:pt x="38637" y="182450"/>
                  </a:cubicBezTo>
                  <a:cubicBezTo>
                    <a:pt x="55809" y="145960"/>
                    <a:pt x="68687" y="0"/>
                    <a:pt x="103031" y="2146"/>
                  </a:cubicBezTo>
                  <a:cubicBezTo>
                    <a:pt x="137375" y="4292"/>
                    <a:pt x="195330" y="163132"/>
                    <a:pt x="244699" y="195329"/>
                  </a:cubicBezTo>
                  <a:cubicBezTo>
                    <a:pt x="294068" y="227526"/>
                    <a:pt x="377780" y="197476"/>
                    <a:pt x="399245" y="195329"/>
                  </a:cubicBezTo>
                  <a:cubicBezTo>
                    <a:pt x="420710" y="193183"/>
                    <a:pt x="397098" y="187816"/>
                    <a:pt x="373487" y="18245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nvGrpSpPr>
          <p:cNvPr id="114" name="Gruppo 113"/>
          <p:cNvGrpSpPr/>
          <p:nvPr/>
        </p:nvGrpSpPr>
        <p:grpSpPr>
          <a:xfrm>
            <a:off x="928662" y="1435779"/>
            <a:ext cx="2203260" cy="4207799"/>
            <a:chOff x="928662" y="1435779"/>
            <a:chExt cx="2203260" cy="4207799"/>
          </a:xfrm>
        </p:grpSpPr>
        <p:cxnSp>
          <p:nvCxnSpPr>
            <p:cNvPr id="38" name="Connettore 1 37"/>
            <p:cNvCxnSpPr/>
            <p:nvPr/>
          </p:nvCxnSpPr>
          <p:spPr>
            <a:xfrm>
              <a:off x="928662" y="1921759"/>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9" name="Connettore 1 98"/>
            <p:cNvCxnSpPr/>
            <p:nvPr/>
          </p:nvCxnSpPr>
          <p:spPr>
            <a:xfrm>
              <a:off x="961463" y="2216503"/>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0" name="Connettore 1 99"/>
            <p:cNvCxnSpPr/>
            <p:nvPr/>
          </p:nvCxnSpPr>
          <p:spPr>
            <a:xfrm>
              <a:off x="974342" y="2502255"/>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1" name="Connettore 1 100"/>
            <p:cNvCxnSpPr/>
            <p:nvPr/>
          </p:nvCxnSpPr>
          <p:spPr>
            <a:xfrm>
              <a:off x="974342" y="2788007"/>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2" name="Connettore 1 101"/>
            <p:cNvCxnSpPr/>
            <p:nvPr/>
          </p:nvCxnSpPr>
          <p:spPr>
            <a:xfrm>
              <a:off x="974342" y="3073759"/>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3" name="Connettore 1 102"/>
            <p:cNvCxnSpPr/>
            <p:nvPr/>
          </p:nvCxnSpPr>
          <p:spPr>
            <a:xfrm>
              <a:off x="980289" y="3359511"/>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4" name="Connettore 1 103"/>
            <p:cNvCxnSpPr/>
            <p:nvPr/>
          </p:nvCxnSpPr>
          <p:spPr>
            <a:xfrm>
              <a:off x="974342" y="3645263"/>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5" name="Connettore 1 104"/>
            <p:cNvCxnSpPr/>
            <p:nvPr/>
          </p:nvCxnSpPr>
          <p:spPr>
            <a:xfrm>
              <a:off x="974342" y="1674644"/>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6" name="Connettore 1 105"/>
            <p:cNvCxnSpPr/>
            <p:nvPr/>
          </p:nvCxnSpPr>
          <p:spPr>
            <a:xfrm>
              <a:off x="972194" y="1435779"/>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7" name="Parentesi graffa chiusa 106"/>
            <p:cNvSpPr/>
            <p:nvPr/>
          </p:nvSpPr>
          <p:spPr>
            <a:xfrm>
              <a:off x="2747413" y="1500174"/>
              <a:ext cx="142876" cy="428628"/>
            </a:xfrm>
            <a:prstGeom prst="rightBrace">
              <a:avLst>
                <a:gd name="adj1" fmla="val 8333"/>
                <a:gd name="adj2" fmla="val 5100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08" name="CasellaDiTesto 107"/>
            <p:cNvSpPr txBox="1"/>
            <p:nvPr/>
          </p:nvSpPr>
          <p:spPr>
            <a:xfrm>
              <a:off x="2857488" y="1500174"/>
              <a:ext cx="274434" cy="369332"/>
            </a:xfrm>
            <a:prstGeom prst="rect">
              <a:avLst/>
            </a:prstGeom>
            <a:noFill/>
          </p:spPr>
          <p:txBody>
            <a:bodyPr wrap="none" rtlCol="0">
              <a:spAutoFit/>
            </a:bodyPr>
            <a:lstStyle/>
            <a:p>
              <a:r>
                <a:rPr lang="el-GR" dirty="0" smtClean="0"/>
                <a:t>τ</a:t>
              </a:r>
              <a:endParaRPr lang="it-IT" dirty="0"/>
            </a:p>
          </p:txBody>
        </p:sp>
        <p:cxnSp>
          <p:nvCxnSpPr>
            <p:cNvPr id="109" name="Connettore 1 108"/>
            <p:cNvCxnSpPr/>
            <p:nvPr/>
          </p:nvCxnSpPr>
          <p:spPr>
            <a:xfrm>
              <a:off x="974342" y="3939332"/>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0" name="Connettore 1 109"/>
            <p:cNvCxnSpPr/>
            <p:nvPr/>
          </p:nvCxnSpPr>
          <p:spPr>
            <a:xfrm>
              <a:off x="973246" y="4242525"/>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1" name="Connettore 1 110"/>
            <p:cNvCxnSpPr/>
            <p:nvPr/>
          </p:nvCxnSpPr>
          <p:spPr>
            <a:xfrm>
              <a:off x="974342" y="4552086"/>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2" name="Connettore 1 111"/>
            <p:cNvCxnSpPr/>
            <p:nvPr/>
          </p:nvCxnSpPr>
          <p:spPr>
            <a:xfrm>
              <a:off x="974342" y="4857760"/>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3" name="Connettore 1 112"/>
            <p:cNvCxnSpPr/>
            <p:nvPr/>
          </p:nvCxnSpPr>
          <p:spPr>
            <a:xfrm>
              <a:off x="985073" y="5145461"/>
              <a:ext cx="1552810" cy="4981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77" name="TextBox 76"/>
          <p:cNvSpPr txBox="1"/>
          <p:nvPr/>
        </p:nvSpPr>
        <p:spPr>
          <a:xfrm>
            <a:off x="3198699" y="71701"/>
            <a:ext cx="2441823" cy="52322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800" dirty="0" smtClean="0"/>
              <a:t>pCF: the theory</a:t>
            </a:r>
            <a:endParaRPr lang="en-US" sz="2800" dirty="0"/>
          </a:p>
        </p:txBody>
      </p:sp>
      <p:sp>
        <p:nvSpPr>
          <p:cNvPr id="78"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79" name="Slide Number Placeholder 4"/>
          <p:cNvSpPr>
            <a:spLocks noGrp="1"/>
          </p:cNvSpPr>
          <p:nvPr>
            <p:ph type="sldNum" sz="quarter" idx="12"/>
          </p:nvPr>
        </p:nvSpPr>
        <p:spPr>
          <a:xfrm>
            <a:off x="6858000" y="6492875"/>
            <a:ext cx="2133600" cy="365125"/>
          </a:xfrm>
        </p:spPr>
        <p:txBody>
          <a:bodyPr/>
          <a:lstStyle/>
          <a:p>
            <a:r>
              <a:rPr lang="en-US" dirty="0" smtClean="0"/>
              <a:t>13</a:t>
            </a:r>
            <a:endParaRPr lang="en-US" dirty="0"/>
          </a:p>
        </p:txBody>
      </p:sp>
      <p:sp>
        <p:nvSpPr>
          <p:cNvPr id="87"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93" name="Rettangolo 67"/>
          <p:cNvSpPr/>
          <p:nvPr/>
        </p:nvSpPr>
        <p:spPr>
          <a:xfrm>
            <a:off x="1380300" y="6452391"/>
            <a:ext cx="4581556" cy="323165"/>
          </a:xfrm>
          <a:prstGeom prst="rect">
            <a:avLst/>
          </a:prstGeom>
          <a:ln>
            <a:solidFill>
              <a:schemeClr val="bg1"/>
            </a:solidFill>
          </a:ln>
        </p:spPr>
        <p:txBody>
          <a:bodyPr wrap="square">
            <a:spAutoFit/>
          </a:bodyPr>
          <a:lstStyle/>
          <a:p>
            <a:r>
              <a:rPr lang="en-US" sz="1500" dirty="0" err="1" smtClean="0"/>
              <a:t>Digman</a:t>
            </a:r>
            <a:r>
              <a:rPr lang="en-US" sz="1500" dirty="0" smtClean="0"/>
              <a:t> M. A., </a:t>
            </a:r>
            <a:r>
              <a:rPr lang="en-US" sz="1500" dirty="0" err="1" smtClean="0"/>
              <a:t>Gratton</a:t>
            </a:r>
            <a:r>
              <a:rPr lang="en-US" sz="1500" dirty="0" smtClean="0"/>
              <a:t> E. (2009) </a:t>
            </a:r>
            <a:r>
              <a:rPr lang="en-US" sz="1500" i="1" dirty="0" err="1" smtClean="0"/>
              <a:t>Biophys</a:t>
            </a:r>
            <a:r>
              <a:rPr lang="en-US" sz="1500" i="1" dirty="0" smtClean="0"/>
              <a:t> J</a:t>
            </a:r>
            <a:r>
              <a:rPr lang="en-US" sz="1500" dirty="0" smtClean="0"/>
              <a:t> </a:t>
            </a:r>
            <a:r>
              <a:rPr lang="en-US" sz="1500" b="1" dirty="0" smtClean="0"/>
              <a:t>97:</a:t>
            </a:r>
            <a:r>
              <a:rPr lang="en-US" sz="1500" dirty="0" smtClean="0"/>
              <a:t> 665-73</a:t>
            </a:r>
            <a:endParaRPr lang="it-IT" sz="1500" dirty="0"/>
          </a:p>
        </p:txBody>
      </p:sp>
      <p:pic>
        <p:nvPicPr>
          <p:cNvPr id="118" name="Picture 117"/>
          <p:cNvPicPr>
            <a:picLocks noChangeAspect="1"/>
          </p:cNvPicPr>
          <p:nvPr/>
        </p:nvPicPr>
        <p:blipFill>
          <a:blip r:embed="rId5"/>
          <a:stretch>
            <a:fillRect/>
          </a:stretch>
        </p:blipFill>
        <p:spPr>
          <a:xfrm>
            <a:off x="8534400" y="80034"/>
            <a:ext cx="462367" cy="647589"/>
          </a:xfrm>
          <a:prstGeom prst="rect">
            <a:avLst/>
          </a:prstGeom>
        </p:spPr>
      </p:pic>
    </p:spTree>
    <p:extLst>
      <p:ext uri="{BB962C8B-B14F-4D97-AF65-F5344CB8AC3E}">
        <p14:creationId xmlns:p14="http://schemas.microsoft.com/office/powerpoint/2010/main" val="359834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954"/>
                                        </p:tgtEl>
                                        <p:attrNameLst>
                                          <p:attrName>style.visibility</p:attrName>
                                        </p:attrNameLst>
                                      </p:cBhvr>
                                      <p:to>
                                        <p:strVal val="visible"/>
                                      </p:to>
                                    </p:set>
                                    <p:animEffect transition="in" filter="fade">
                                      <p:cBhvr>
                                        <p:cTn id="17" dur="500"/>
                                        <p:tgtEl>
                                          <p:spTgt spid="1259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2000"/>
                                        <p:tgtEl>
                                          <p:spTgt spid="1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80"/>
                                        </p:tgtEl>
                                      </p:cBhvr>
                                    </p:animEffect>
                                    <p:set>
                                      <p:cBhvr>
                                        <p:cTn id="42" dur="1" fill="hold">
                                          <p:stCondLst>
                                            <p:cond delay="1999"/>
                                          </p:stCondLst>
                                        </p:cTn>
                                        <p:tgtEl>
                                          <p:spTgt spid="8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20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84"/>
                                        </p:tgtEl>
                                      </p:cBhvr>
                                    </p:animEffect>
                                    <p:set>
                                      <p:cBhvr>
                                        <p:cTn id="52" dur="1" fill="hold">
                                          <p:stCondLst>
                                            <p:cond delay="1999"/>
                                          </p:stCondLst>
                                        </p:cTn>
                                        <p:tgtEl>
                                          <p:spTgt spid="8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stCxn id="2" idx="0"/>
          </p:cNvCxnSpPr>
          <p:nvPr/>
        </p:nvCxnSpPr>
        <p:spPr>
          <a:xfrm flipH="1" flipV="1">
            <a:off x="1596867" y="4880504"/>
            <a:ext cx="1" cy="745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33" y="1329809"/>
            <a:ext cx="2125758" cy="1623737"/>
          </a:xfrm>
          <a:prstGeom prst="rect">
            <a:avLst/>
          </a:prstGeom>
        </p:spPr>
      </p:pic>
      <p:sp>
        <p:nvSpPr>
          <p:cNvPr id="6"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7" name="Slide Number Placeholder 4"/>
          <p:cNvSpPr>
            <a:spLocks noGrp="1"/>
          </p:cNvSpPr>
          <p:nvPr>
            <p:ph type="sldNum" sz="quarter" idx="12"/>
          </p:nvPr>
        </p:nvSpPr>
        <p:spPr>
          <a:xfrm>
            <a:off x="6858000" y="6492875"/>
            <a:ext cx="2133600" cy="365125"/>
          </a:xfrm>
        </p:spPr>
        <p:txBody>
          <a:bodyPr/>
          <a:lstStyle/>
          <a:p>
            <a:r>
              <a:rPr lang="en-US" dirty="0" smtClean="0"/>
              <a:t>1</a:t>
            </a:r>
            <a:endParaRPr lang="en-US" dirty="0"/>
          </a:p>
        </p:txBody>
      </p:sp>
      <p:sp>
        <p:nvSpPr>
          <p:cNvPr id="9"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11" name="Picture 2" descr="Erwin Schrödinger (19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233" y="1825640"/>
            <a:ext cx="857252" cy="121184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04800" y="3037483"/>
            <a:ext cx="1120820" cy="246221"/>
          </a:xfrm>
          <a:prstGeom prst="rect">
            <a:avLst/>
          </a:prstGeom>
        </p:spPr>
        <p:txBody>
          <a:bodyPr wrap="none">
            <a:spAutoFit/>
          </a:bodyPr>
          <a:lstStyle/>
          <a:p>
            <a:r>
              <a:rPr lang="it-IT" sz="1000" i="1" dirty="0" smtClean="0">
                <a:effectLst>
                  <a:outerShdw blurRad="38100" dist="38100" dir="2700000" algn="tl">
                    <a:srgbClr val="000000">
                      <a:alpha val="43137"/>
                    </a:srgbClr>
                  </a:outerShdw>
                </a:effectLst>
              </a:rPr>
              <a:t>Erwin Schrödinger</a:t>
            </a:r>
            <a:endParaRPr lang="it-IT" sz="1000" i="1" dirty="0">
              <a:effectLst>
                <a:outerShdw blurRad="38100" dist="38100" dir="2700000" algn="tl">
                  <a:srgbClr val="000000">
                    <a:alpha val="43137"/>
                  </a:srgbClr>
                </a:outerShdw>
              </a:effectLst>
            </a:endParaRPr>
          </a:p>
        </p:txBody>
      </p:sp>
      <p:sp>
        <p:nvSpPr>
          <p:cNvPr id="13" name="Rectangle 12"/>
          <p:cNvSpPr/>
          <p:nvPr/>
        </p:nvSpPr>
        <p:spPr>
          <a:xfrm>
            <a:off x="304800" y="3300800"/>
            <a:ext cx="2592793" cy="1015663"/>
          </a:xfrm>
          <a:prstGeom prst="rect">
            <a:avLst/>
          </a:prstGeom>
        </p:spPr>
        <p:txBody>
          <a:bodyPr wrap="square">
            <a:spAutoFit/>
          </a:bodyPr>
          <a:lstStyle/>
          <a:p>
            <a:pPr algn="ctr"/>
            <a:r>
              <a:rPr lang="it-IT" sz="1200" dirty="0" smtClean="0"/>
              <a:t>«</a:t>
            </a:r>
            <a:r>
              <a:rPr lang="en-US" sz="1200" dirty="0"/>
              <a:t>H</a:t>
            </a:r>
            <a:r>
              <a:rPr lang="en-US" sz="1200" dirty="0" smtClean="0"/>
              <a:t>ow </a:t>
            </a:r>
            <a:r>
              <a:rPr lang="en-US" sz="1200" dirty="0"/>
              <a:t>can the </a:t>
            </a:r>
            <a:r>
              <a:rPr lang="en-US" sz="1200" dirty="0" smtClean="0"/>
              <a:t>molecular events </a:t>
            </a:r>
            <a:r>
              <a:rPr lang="en-US" sz="1200" dirty="0"/>
              <a:t>in </a:t>
            </a:r>
            <a:r>
              <a:rPr lang="en-US" sz="1200" b="1" i="1" dirty="0"/>
              <a:t>space</a:t>
            </a:r>
            <a:r>
              <a:rPr lang="en-US" sz="1200" dirty="0"/>
              <a:t> and </a:t>
            </a:r>
            <a:r>
              <a:rPr lang="en-US" sz="1200" b="1" i="1" dirty="0"/>
              <a:t>time</a:t>
            </a:r>
            <a:r>
              <a:rPr lang="en-US" sz="1200" i="1" dirty="0"/>
              <a:t> </a:t>
            </a:r>
            <a:r>
              <a:rPr lang="en-US" sz="1200" dirty="0"/>
              <a:t>which take place within the spatial boundary of a living organism be accounted for by physics and chemistry</a:t>
            </a:r>
            <a:r>
              <a:rPr lang="en-US" sz="1200" dirty="0" smtClean="0"/>
              <a:t>?</a:t>
            </a:r>
            <a:r>
              <a:rPr lang="it-IT" sz="1200" dirty="0" smtClean="0"/>
              <a:t>»</a:t>
            </a:r>
            <a:endParaRPr lang="it-IT" sz="1200" dirty="0"/>
          </a:p>
        </p:txBody>
      </p:sp>
      <p:sp>
        <p:nvSpPr>
          <p:cNvPr id="32" name="Right Arrow 31"/>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sp>
        <p:nvSpPr>
          <p:cNvPr id="2" name="TextBox 1"/>
          <p:cNvSpPr txBox="1"/>
          <p:nvPr/>
        </p:nvSpPr>
        <p:spPr>
          <a:xfrm>
            <a:off x="1219200" y="5626482"/>
            <a:ext cx="755335" cy="430887"/>
          </a:xfrm>
          <a:prstGeom prst="rect">
            <a:avLst/>
          </a:prstGeom>
          <a:noFill/>
        </p:spPr>
        <p:txBody>
          <a:bodyPr wrap="none" rtlCol="0">
            <a:spAutoFit/>
          </a:bodyPr>
          <a:lstStyle/>
          <a:p>
            <a:r>
              <a:rPr lang="it-IT" sz="2200" dirty="0" smtClean="0">
                <a:solidFill>
                  <a:schemeClr val="bg1">
                    <a:lumMod val="50000"/>
                  </a:schemeClr>
                </a:solidFill>
              </a:rPr>
              <a:t>1944</a:t>
            </a:r>
            <a:endParaRPr lang="it-IT" sz="2200" dirty="0">
              <a:solidFill>
                <a:schemeClr val="bg1">
                  <a:lumMod val="50000"/>
                </a:schemeClr>
              </a:solidFill>
            </a:endParaRPr>
          </a:p>
        </p:txBody>
      </p:sp>
      <p:sp>
        <p:nvSpPr>
          <p:cNvPr id="5" name="Oval 4"/>
          <p:cNvSpPr/>
          <p:nvPr/>
        </p:nvSpPr>
        <p:spPr>
          <a:xfrm>
            <a:off x="1553631" y="4829703"/>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extBox 15"/>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sp>
        <p:nvSpPr>
          <p:cNvPr id="66" name="TextBox 65"/>
          <p:cNvSpPr txBox="1"/>
          <p:nvPr/>
        </p:nvSpPr>
        <p:spPr>
          <a:xfrm>
            <a:off x="558975" y="4375730"/>
            <a:ext cx="2061462" cy="369332"/>
          </a:xfrm>
          <a:prstGeom prst="rect">
            <a:avLst/>
          </a:prstGeom>
          <a:noFill/>
        </p:spPr>
        <p:txBody>
          <a:bodyPr wrap="none" rtlCol="0">
            <a:spAutoFit/>
          </a:bodyPr>
          <a:lstStyle/>
          <a:p>
            <a:r>
              <a:rPr lang="it-IT" dirty="0" smtClean="0"/>
              <a:t>Biophysical sciences</a:t>
            </a:r>
            <a:endParaRPr lang="it-IT" dirty="0"/>
          </a:p>
        </p:txBody>
      </p:sp>
      <p:grpSp>
        <p:nvGrpSpPr>
          <p:cNvPr id="88" name="Group 87"/>
          <p:cNvGrpSpPr/>
          <p:nvPr/>
        </p:nvGrpSpPr>
        <p:grpSpPr>
          <a:xfrm>
            <a:off x="6694818" y="1371600"/>
            <a:ext cx="1741374" cy="1963360"/>
            <a:chOff x="6694818" y="1371600"/>
            <a:chExt cx="1741374" cy="1963360"/>
          </a:xfrm>
        </p:grpSpPr>
        <p:sp>
          <p:nvSpPr>
            <p:cNvPr id="57" name="Rounded Rectangle 56"/>
            <p:cNvSpPr/>
            <p:nvPr/>
          </p:nvSpPr>
          <p:spPr>
            <a:xfrm>
              <a:off x="6694818" y="1957288"/>
              <a:ext cx="1741374" cy="369332"/>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ounded Rectangle 2"/>
            <p:cNvSpPr/>
            <p:nvPr/>
          </p:nvSpPr>
          <p:spPr>
            <a:xfrm>
              <a:off x="6694818" y="1388385"/>
              <a:ext cx="1741374" cy="369332"/>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p:cNvSpPr txBox="1"/>
            <p:nvPr/>
          </p:nvSpPr>
          <p:spPr>
            <a:xfrm>
              <a:off x="6694818" y="1371600"/>
              <a:ext cx="1741374" cy="369332"/>
            </a:xfrm>
            <a:prstGeom prst="rect">
              <a:avLst/>
            </a:prstGeom>
            <a:noFill/>
          </p:spPr>
          <p:txBody>
            <a:bodyPr wrap="square" rtlCol="0">
              <a:spAutoFit/>
            </a:bodyPr>
            <a:lstStyle/>
            <a:p>
              <a:r>
                <a:rPr lang="it-IT" b="1" dirty="0" smtClean="0"/>
                <a:t>Space</a:t>
              </a:r>
              <a:r>
                <a:rPr lang="it-IT" dirty="0" smtClean="0"/>
                <a:t> resolution</a:t>
              </a:r>
              <a:endParaRPr lang="it-IT" dirty="0"/>
            </a:p>
          </p:txBody>
        </p:sp>
        <p:sp>
          <p:nvSpPr>
            <p:cNvPr id="18" name="TextBox 17"/>
            <p:cNvSpPr txBox="1"/>
            <p:nvPr/>
          </p:nvSpPr>
          <p:spPr>
            <a:xfrm>
              <a:off x="6776898" y="1956145"/>
              <a:ext cx="1654812" cy="369332"/>
            </a:xfrm>
            <a:prstGeom prst="rect">
              <a:avLst/>
            </a:prstGeom>
            <a:noFill/>
          </p:spPr>
          <p:txBody>
            <a:bodyPr wrap="none" rtlCol="0">
              <a:spAutoFit/>
            </a:bodyPr>
            <a:lstStyle/>
            <a:p>
              <a:r>
                <a:rPr lang="it-IT" b="1" dirty="0" smtClean="0"/>
                <a:t>Time</a:t>
              </a:r>
              <a:r>
                <a:rPr lang="it-IT" dirty="0" smtClean="0"/>
                <a:t> resolution</a:t>
              </a:r>
              <a:endParaRPr lang="it-IT" dirty="0"/>
            </a:p>
          </p:txBody>
        </p:sp>
        <p:sp>
          <p:nvSpPr>
            <p:cNvPr id="64" name="Isosceles Triangle 63"/>
            <p:cNvSpPr/>
            <p:nvPr/>
          </p:nvSpPr>
          <p:spPr>
            <a:xfrm rot="10800000">
              <a:off x="6734418" y="2426304"/>
              <a:ext cx="1697289" cy="908656"/>
            </a:xfrm>
            <a:prstGeom prst="triangle">
              <a:avLst>
                <a:gd name="adj" fmla="val 66355"/>
              </a:avLst>
            </a:prstGeom>
            <a:solidFill>
              <a:schemeClr val="bg1">
                <a:lumMod val="95000"/>
                <a:alpha val="5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75"/>
          <p:cNvGrpSpPr/>
          <p:nvPr/>
        </p:nvGrpSpPr>
        <p:grpSpPr>
          <a:xfrm>
            <a:off x="3412445" y="3289880"/>
            <a:ext cx="3666630" cy="585491"/>
            <a:chOff x="3688737" y="3289880"/>
            <a:chExt cx="3666630" cy="585491"/>
          </a:xfrm>
        </p:grpSpPr>
        <p:cxnSp>
          <p:nvCxnSpPr>
            <p:cNvPr id="85" name="Elbow Connector 84"/>
            <p:cNvCxnSpPr>
              <a:stCxn id="59" idx="1"/>
              <a:endCxn id="53" idx="3"/>
            </p:cNvCxnSpPr>
            <p:nvPr/>
          </p:nvCxnSpPr>
          <p:spPr>
            <a:xfrm rot="10800000">
              <a:off x="6454599" y="3805512"/>
              <a:ext cx="900768" cy="6985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59" idx="1"/>
              <a:endCxn id="26" idx="3"/>
            </p:cNvCxnSpPr>
            <p:nvPr/>
          </p:nvCxnSpPr>
          <p:spPr>
            <a:xfrm rot="10800000">
              <a:off x="5097627" y="3398696"/>
              <a:ext cx="2257740" cy="47667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92"/>
            <p:cNvCxnSpPr>
              <a:stCxn id="59" idx="1"/>
            </p:cNvCxnSpPr>
            <p:nvPr/>
          </p:nvCxnSpPr>
          <p:spPr>
            <a:xfrm rot="10800000">
              <a:off x="3688737" y="3289880"/>
              <a:ext cx="3666630" cy="58549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2819400" y="3048000"/>
            <a:ext cx="4948221" cy="1665650"/>
            <a:chOff x="3095692" y="3048000"/>
            <a:chExt cx="4948221" cy="1665650"/>
          </a:xfrm>
        </p:grpSpPr>
        <p:grpSp>
          <p:nvGrpSpPr>
            <p:cNvPr id="19" name="Group 18"/>
            <p:cNvGrpSpPr/>
            <p:nvPr/>
          </p:nvGrpSpPr>
          <p:grpSpPr>
            <a:xfrm>
              <a:off x="4344343" y="3334960"/>
              <a:ext cx="769729" cy="718898"/>
              <a:chOff x="209549" y="451600"/>
              <a:chExt cx="7131737" cy="5768447"/>
            </a:xfrm>
          </p:grpSpPr>
          <p:pic>
            <p:nvPicPr>
              <p:cNvPr id="20" name="Picture 2" descr="http://comps.canstockphoto.com/can-stock-photo_csp6873409.jpg"/>
              <p:cNvPicPr>
                <a:picLocks noChangeAspect="1" noChangeArrowheads="1"/>
              </p:cNvPicPr>
              <p:nvPr/>
            </p:nvPicPr>
            <p:blipFill rotWithShape="1">
              <a:blip r:embed="rId5" cstate="print">
                <a:clrChange>
                  <a:clrFrom>
                    <a:srgbClr val="C4C4C4"/>
                  </a:clrFrom>
                  <a:clrTo>
                    <a:srgbClr val="C4C4C4">
                      <a:alpha val="0"/>
                    </a:srgbClr>
                  </a:clrTo>
                </a:clrChange>
                <a:extLst>
                  <a:ext uri="{28A0092B-C50C-407E-A947-70E740481C1C}">
                    <a14:useLocalDpi xmlns:a14="http://schemas.microsoft.com/office/drawing/2010/main" val="0"/>
                  </a:ext>
                </a:extLst>
              </a:blip>
              <a:srcRect b="5460"/>
              <a:stretch/>
            </p:blipFill>
            <p:spPr bwMode="auto">
              <a:xfrm>
                <a:off x="209549" y="451600"/>
                <a:ext cx="7131737" cy="576844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01501" y="751367"/>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22" name="Rectangle 21"/>
              <p:cNvSpPr/>
              <p:nvPr/>
            </p:nvSpPr>
            <p:spPr>
              <a:xfrm>
                <a:off x="471145" y="5204078"/>
                <a:ext cx="942184" cy="736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23" name="Rectangle 22"/>
              <p:cNvSpPr/>
              <p:nvPr/>
            </p:nvSpPr>
            <p:spPr>
              <a:xfrm>
                <a:off x="1524000" y="4868379"/>
                <a:ext cx="722554" cy="282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24" name="Rectangle 23"/>
              <p:cNvSpPr/>
              <p:nvPr/>
            </p:nvSpPr>
            <p:spPr>
              <a:xfrm>
                <a:off x="1696123" y="4504117"/>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25" name="Rectangle 24"/>
              <p:cNvSpPr/>
              <p:nvPr/>
            </p:nvSpPr>
            <p:spPr>
              <a:xfrm>
                <a:off x="2107332" y="1928035"/>
                <a:ext cx="673480"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26" name="Rectangle 25"/>
              <p:cNvSpPr/>
              <p:nvPr/>
            </p:nvSpPr>
            <p:spPr>
              <a:xfrm>
                <a:off x="6466367" y="680484"/>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27" name="Rectangle 26"/>
              <p:cNvSpPr/>
              <p:nvPr/>
            </p:nvSpPr>
            <p:spPr>
              <a:xfrm>
                <a:off x="6365958" y="5365205"/>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28" name="Rectangle 27"/>
              <p:cNvSpPr/>
              <p:nvPr/>
            </p:nvSpPr>
            <p:spPr>
              <a:xfrm>
                <a:off x="5671089" y="4634463"/>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29" name="Oval 28"/>
              <p:cNvSpPr/>
              <p:nvPr/>
            </p:nvSpPr>
            <p:spPr>
              <a:xfrm>
                <a:off x="6032366" y="1338812"/>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0" name="Oval 29"/>
              <p:cNvSpPr/>
              <p:nvPr/>
            </p:nvSpPr>
            <p:spPr>
              <a:xfrm>
                <a:off x="4864398" y="2085617"/>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1" name="Oval 30"/>
              <p:cNvSpPr/>
              <p:nvPr/>
            </p:nvSpPr>
            <p:spPr>
              <a:xfrm>
                <a:off x="5288732" y="1656868"/>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4" name="Oval 33"/>
              <p:cNvSpPr/>
              <p:nvPr/>
            </p:nvSpPr>
            <p:spPr>
              <a:xfrm>
                <a:off x="4187628" y="3366815"/>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5" name="Oval 34"/>
              <p:cNvSpPr/>
              <p:nvPr/>
            </p:nvSpPr>
            <p:spPr>
              <a:xfrm>
                <a:off x="1623399" y="3095648"/>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6" name="Oval 35"/>
              <p:cNvSpPr/>
              <p:nvPr/>
            </p:nvSpPr>
            <p:spPr>
              <a:xfrm>
                <a:off x="2201676" y="3516574"/>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7" name="Oval 36"/>
              <p:cNvSpPr/>
              <p:nvPr/>
            </p:nvSpPr>
            <p:spPr>
              <a:xfrm>
                <a:off x="2018184" y="310982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8" name="Oval 37"/>
              <p:cNvSpPr/>
              <p:nvPr/>
            </p:nvSpPr>
            <p:spPr>
              <a:xfrm>
                <a:off x="1952456" y="2852831"/>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9" name="Oval 38"/>
              <p:cNvSpPr/>
              <p:nvPr/>
            </p:nvSpPr>
            <p:spPr>
              <a:xfrm>
                <a:off x="3974564" y="3490858"/>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0" name="Oval 39"/>
              <p:cNvSpPr/>
              <p:nvPr/>
            </p:nvSpPr>
            <p:spPr>
              <a:xfrm>
                <a:off x="3179985" y="3219691"/>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1" name="Oval 40"/>
              <p:cNvSpPr/>
              <p:nvPr/>
            </p:nvSpPr>
            <p:spPr>
              <a:xfrm>
                <a:off x="5007131" y="3445816"/>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2" name="Oval 41"/>
              <p:cNvSpPr/>
              <p:nvPr/>
            </p:nvSpPr>
            <p:spPr>
              <a:xfrm>
                <a:off x="4495800" y="2392224"/>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3" name="Oval 42"/>
              <p:cNvSpPr/>
              <p:nvPr/>
            </p:nvSpPr>
            <p:spPr>
              <a:xfrm>
                <a:off x="3613986" y="313817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4" name="Oval 43"/>
              <p:cNvSpPr/>
              <p:nvPr/>
            </p:nvSpPr>
            <p:spPr>
              <a:xfrm>
                <a:off x="1189398" y="1371600"/>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5" name="Oval 44"/>
              <p:cNvSpPr/>
              <p:nvPr/>
            </p:nvSpPr>
            <p:spPr>
              <a:xfrm>
                <a:off x="1306999" y="1609979"/>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6" name="Oval 45"/>
              <p:cNvSpPr/>
              <p:nvPr/>
            </p:nvSpPr>
            <p:spPr>
              <a:xfrm>
                <a:off x="1524000" y="1745562"/>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7" name="Oval 46"/>
              <p:cNvSpPr/>
              <p:nvPr/>
            </p:nvSpPr>
            <p:spPr>
              <a:xfrm>
                <a:off x="2214725" y="3016764"/>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8" name="Oval 47"/>
              <p:cNvSpPr/>
              <p:nvPr/>
            </p:nvSpPr>
            <p:spPr>
              <a:xfrm>
                <a:off x="4518676" y="4135247"/>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49" name="Oval 48"/>
              <p:cNvSpPr/>
              <p:nvPr/>
            </p:nvSpPr>
            <p:spPr>
              <a:xfrm>
                <a:off x="5423802" y="451548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50" name="Oval 49"/>
              <p:cNvSpPr/>
              <p:nvPr/>
            </p:nvSpPr>
            <p:spPr>
              <a:xfrm>
                <a:off x="1741000" y="3219691"/>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51" name="Oval 50"/>
              <p:cNvSpPr/>
              <p:nvPr/>
            </p:nvSpPr>
            <p:spPr>
              <a:xfrm>
                <a:off x="4404628" y="3245406"/>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52" name="Oval 51"/>
              <p:cNvSpPr/>
              <p:nvPr/>
            </p:nvSpPr>
            <p:spPr>
              <a:xfrm>
                <a:off x="2743827" y="346626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grpSp>
        <p:pic>
          <p:nvPicPr>
            <p:cNvPr id="53" name="Picture 6" descr="http://www.how-to-draw-cartoons-online.com/image-files/cartoon-cell-6.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36020" y="3496221"/>
              <a:ext cx="618579" cy="61857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upload.wikimedia.org/wikipedia/commons/0/0d/InsulinHexam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5367" y="3696881"/>
              <a:ext cx="340833" cy="356977"/>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Arrow Connector 54"/>
            <p:cNvCxnSpPr/>
            <p:nvPr/>
          </p:nvCxnSpPr>
          <p:spPr>
            <a:xfrm>
              <a:off x="3200400" y="4316463"/>
              <a:ext cx="4800600" cy="0"/>
            </a:xfrm>
            <a:prstGeom prst="straightConnector1">
              <a:avLst/>
            </a:prstGeom>
            <a:ln>
              <a:solidFill>
                <a:srgbClr val="BCBCBC"/>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095692" y="4423399"/>
              <a:ext cx="606256" cy="276999"/>
            </a:xfrm>
            <a:prstGeom prst="rect">
              <a:avLst/>
            </a:prstGeom>
            <a:noFill/>
          </p:spPr>
          <p:txBody>
            <a:bodyPr wrap="none" rtlCol="0">
              <a:spAutoFit/>
            </a:bodyPr>
            <a:lstStyle/>
            <a:p>
              <a:r>
                <a:rPr lang="it-IT" sz="1200" dirty="0">
                  <a:solidFill>
                    <a:schemeClr val="bg1">
                      <a:lumMod val="65000"/>
                    </a:schemeClr>
                  </a:solidFill>
                </a:rPr>
                <a:t>a</a:t>
              </a:r>
              <a:r>
                <a:rPr lang="it-IT" sz="1200" dirty="0" smtClean="0">
                  <a:solidFill>
                    <a:schemeClr val="bg1">
                      <a:lumMod val="65000"/>
                    </a:schemeClr>
                  </a:solidFill>
                </a:rPr>
                <a:t>nimal</a:t>
              </a:r>
              <a:endParaRPr lang="it-IT" sz="1200" dirty="0">
                <a:solidFill>
                  <a:schemeClr val="bg1">
                    <a:lumMod val="65000"/>
                  </a:schemeClr>
                </a:solidFill>
              </a:endParaRPr>
            </a:p>
          </p:txBody>
        </p:sp>
        <p:sp>
          <p:nvSpPr>
            <p:cNvPr id="67" name="TextBox 66"/>
            <p:cNvSpPr txBox="1"/>
            <p:nvPr/>
          </p:nvSpPr>
          <p:spPr>
            <a:xfrm>
              <a:off x="4456943" y="4436651"/>
              <a:ext cx="550151" cy="276999"/>
            </a:xfrm>
            <a:prstGeom prst="rect">
              <a:avLst/>
            </a:prstGeom>
            <a:noFill/>
          </p:spPr>
          <p:txBody>
            <a:bodyPr wrap="none" rtlCol="0">
              <a:spAutoFit/>
            </a:bodyPr>
            <a:lstStyle/>
            <a:p>
              <a:r>
                <a:rPr lang="it-IT" sz="1200" dirty="0" smtClean="0">
                  <a:solidFill>
                    <a:schemeClr val="bg1">
                      <a:lumMod val="65000"/>
                    </a:schemeClr>
                  </a:solidFill>
                </a:rPr>
                <a:t>tissue</a:t>
              </a:r>
              <a:endParaRPr lang="it-IT" sz="1200" dirty="0">
                <a:solidFill>
                  <a:schemeClr val="bg1">
                    <a:lumMod val="65000"/>
                  </a:schemeClr>
                </a:solidFill>
              </a:endParaRPr>
            </a:p>
          </p:txBody>
        </p:sp>
        <p:sp>
          <p:nvSpPr>
            <p:cNvPr id="68" name="TextBox 67"/>
            <p:cNvSpPr txBox="1"/>
            <p:nvPr/>
          </p:nvSpPr>
          <p:spPr>
            <a:xfrm>
              <a:off x="5943600" y="4423398"/>
              <a:ext cx="397866" cy="276999"/>
            </a:xfrm>
            <a:prstGeom prst="rect">
              <a:avLst/>
            </a:prstGeom>
            <a:noFill/>
          </p:spPr>
          <p:txBody>
            <a:bodyPr wrap="none" rtlCol="0">
              <a:spAutoFit/>
            </a:bodyPr>
            <a:lstStyle/>
            <a:p>
              <a:r>
                <a:rPr lang="it-IT" sz="1200" dirty="0" smtClean="0">
                  <a:solidFill>
                    <a:schemeClr val="bg1">
                      <a:lumMod val="65000"/>
                    </a:schemeClr>
                  </a:solidFill>
                </a:rPr>
                <a:t>cell</a:t>
              </a:r>
              <a:endParaRPr lang="it-IT" sz="1200" dirty="0">
                <a:solidFill>
                  <a:schemeClr val="bg1">
                    <a:lumMod val="65000"/>
                  </a:schemeClr>
                </a:solidFill>
              </a:endParaRPr>
            </a:p>
          </p:txBody>
        </p:sp>
        <p:sp>
          <p:nvSpPr>
            <p:cNvPr id="69" name="TextBox 68"/>
            <p:cNvSpPr txBox="1"/>
            <p:nvPr/>
          </p:nvSpPr>
          <p:spPr>
            <a:xfrm>
              <a:off x="7086600" y="4423397"/>
              <a:ext cx="957313" cy="276999"/>
            </a:xfrm>
            <a:prstGeom prst="rect">
              <a:avLst/>
            </a:prstGeom>
            <a:noFill/>
          </p:spPr>
          <p:txBody>
            <a:bodyPr wrap="none" rtlCol="0">
              <a:spAutoFit/>
            </a:bodyPr>
            <a:lstStyle/>
            <a:p>
              <a:r>
                <a:rPr lang="it-IT" sz="1200" dirty="0" smtClean="0">
                  <a:solidFill>
                    <a:schemeClr val="bg1">
                      <a:lumMod val="65000"/>
                    </a:schemeClr>
                  </a:solidFill>
                </a:rPr>
                <a:t>biomolecule</a:t>
              </a:r>
              <a:endParaRPr lang="it-IT" sz="1200" dirty="0">
                <a:solidFill>
                  <a:schemeClr val="bg1">
                    <a:lumMod val="65000"/>
                  </a:schemeClr>
                </a:solidFill>
              </a:endParaRPr>
            </a:p>
          </p:txBody>
        </p:sp>
        <p:grpSp>
          <p:nvGrpSpPr>
            <p:cNvPr id="73" name="Group 72"/>
            <p:cNvGrpSpPr/>
            <p:nvPr/>
          </p:nvGrpSpPr>
          <p:grpSpPr>
            <a:xfrm>
              <a:off x="3384011" y="4116578"/>
              <a:ext cx="82987" cy="358590"/>
              <a:chOff x="5519957" y="4823010"/>
              <a:chExt cx="82987" cy="358590"/>
            </a:xfrm>
          </p:grpSpPr>
          <p:cxnSp>
            <p:nvCxnSpPr>
              <p:cNvPr id="70" name="Straight Connector 69"/>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7" name="Group 76"/>
            <p:cNvGrpSpPr/>
            <p:nvPr/>
          </p:nvGrpSpPr>
          <p:grpSpPr>
            <a:xfrm>
              <a:off x="4690710" y="4135040"/>
              <a:ext cx="82987" cy="358590"/>
              <a:chOff x="5519957" y="4823010"/>
              <a:chExt cx="82987" cy="358590"/>
            </a:xfrm>
          </p:grpSpPr>
          <p:cxnSp>
            <p:nvCxnSpPr>
              <p:cNvPr id="78" name="Straight Connector 77"/>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0" name="Group 79"/>
            <p:cNvGrpSpPr/>
            <p:nvPr/>
          </p:nvGrpSpPr>
          <p:grpSpPr>
            <a:xfrm>
              <a:off x="6100269" y="4135040"/>
              <a:ext cx="82987" cy="358590"/>
              <a:chOff x="5519957" y="4823010"/>
              <a:chExt cx="82987" cy="358590"/>
            </a:xfrm>
          </p:grpSpPr>
          <p:cxnSp>
            <p:nvCxnSpPr>
              <p:cNvPr id="81" name="Straight Connector 80"/>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3" name="Group 82"/>
            <p:cNvGrpSpPr/>
            <p:nvPr/>
          </p:nvGrpSpPr>
          <p:grpSpPr>
            <a:xfrm>
              <a:off x="7484289" y="4101585"/>
              <a:ext cx="82987" cy="358590"/>
              <a:chOff x="5519957" y="4823010"/>
              <a:chExt cx="82987" cy="358590"/>
            </a:xfrm>
          </p:grpSpPr>
          <p:cxnSp>
            <p:nvCxnSpPr>
              <p:cNvPr id="84" name="Straight Connector 83"/>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4" name="Picture 2" descr="http://www.tooloop.com/wp-content/uploads/2013/12/outline-picture-anatomy-of-the-human-bod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1614" y="3048000"/>
              <a:ext cx="570442" cy="1005858"/>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Rectangle 91"/>
          <p:cNvSpPr/>
          <p:nvPr/>
        </p:nvSpPr>
        <p:spPr>
          <a:xfrm>
            <a:off x="1018698" y="5965036"/>
            <a:ext cx="1306512" cy="338554"/>
          </a:xfrm>
          <a:prstGeom prst="rect">
            <a:avLst/>
          </a:prstGeom>
        </p:spPr>
        <p:txBody>
          <a:bodyPr wrap="none">
            <a:spAutoFit/>
          </a:bodyPr>
          <a:lstStyle/>
          <a:p>
            <a:pPr algn="ctr"/>
            <a:r>
              <a:rPr lang="it-IT" sz="1600" dirty="0">
                <a:solidFill>
                  <a:schemeClr val="bg1">
                    <a:lumMod val="50000"/>
                  </a:schemeClr>
                </a:solidFill>
              </a:rPr>
              <a:t>(</a:t>
            </a:r>
            <a:r>
              <a:rPr lang="it-IT" sz="1600" dirty="0" smtClean="0">
                <a:solidFill>
                  <a:schemeClr val="bg1">
                    <a:lumMod val="50000"/>
                  </a:schemeClr>
                </a:solidFill>
              </a:rPr>
              <a:t>Schrödinger)</a:t>
            </a:r>
            <a:endParaRPr lang="it-IT" sz="1600" dirty="0">
              <a:solidFill>
                <a:schemeClr val="bg1">
                  <a:lumMod val="50000"/>
                </a:schemeClr>
              </a:solidFill>
            </a:endParaRPr>
          </a:p>
        </p:txBody>
      </p:sp>
      <p:grpSp>
        <p:nvGrpSpPr>
          <p:cNvPr id="94" name="Group 93"/>
          <p:cNvGrpSpPr/>
          <p:nvPr/>
        </p:nvGrpSpPr>
        <p:grpSpPr>
          <a:xfrm>
            <a:off x="2968191" y="1325653"/>
            <a:ext cx="6007500" cy="4731716"/>
            <a:chOff x="2968191" y="1325653"/>
            <a:chExt cx="6007500" cy="4731716"/>
          </a:xfrm>
        </p:grpSpPr>
        <p:cxnSp>
          <p:nvCxnSpPr>
            <p:cNvPr id="95" name="Straight Connector 94"/>
            <p:cNvCxnSpPr>
              <a:stCxn id="98" idx="0"/>
            </p:cNvCxnSpPr>
            <p:nvPr/>
          </p:nvCxnSpPr>
          <p:spPr>
            <a:xfrm flipV="1">
              <a:off x="8004333" y="3300800"/>
              <a:ext cx="0" cy="232568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6" name="Picture 95"/>
            <p:cNvPicPr>
              <a:picLocks noChangeAspect="1"/>
            </p:cNvPicPr>
            <p:nvPr/>
          </p:nvPicPr>
          <p:blipFill>
            <a:blip r:embed="rId9"/>
            <a:stretch>
              <a:fillRect/>
            </a:stretch>
          </p:blipFill>
          <p:spPr>
            <a:xfrm>
              <a:off x="2968191" y="1325653"/>
              <a:ext cx="6007500" cy="1782925"/>
            </a:xfrm>
            <a:prstGeom prst="rect">
              <a:avLst/>
            </a:prstGeom>
          </p:spPr>
        </p:pic>
        <p:pic>
          <p:nvPicPr>
            <p:cNvPr id="97" name="Picture 96"/>
            <p:cNvPicPr>
              <a:picLocks noChangeAspect="1"/>
            </p:cNvPicPr>
            <p:nvPr/>
          </p:nvPicPr>
          <p:blipFill>
            <a:blip r:embed="rId10"/>
            <a:stretch>
              <a:fillRect/>
            </a:stretch>
          </p:blipFill>
          <p:spPr>
            <a:xfrm>
              <a:off x="4431430" y="2820850"/>
              <a:ext cx="4450501" cy="216633"/>
            </a:xfrm>
            <a:prstGeom prst="rect">
              <a:avLst/>
            </a:prstGeom>
          </p:spPr>
        </p:pic>
        <p:sp>
          <p:nvSpPr>
            <p:cNvPr id="98" name="TextBox 97"/>
            <p:cNvSpPr txBox="1"/>
            <p:nvPr/>
          </p:nvSpPr>
          <p:spPr>
            <a:xfrm>
              <a:off x="7626665" y="5626482"/>
              <a:ext cx="755335" cy="430887"/>
            </a:xfrm>
            <a:prstGeom prst="rect">
              <a:avLst/>
            </a:prstGeom>
            <a:noFill/>
          </p:spPr>
          <p:txBody>
            <a:bodyPr wrap="none" rtlCol="0">
              <a:spAutoFit/>
            </a:bodyPr>
            <a:lstStyle/>
            <a:p>
              <a:r>
                <a:rPr lang="it-IT" sz="2200" dirty="0" smtClean="0">
                  <a:solidFill>
                    <a:schemeClr val="bg1">
                      <a:lumMod val="50000"/>
                    </a:schemeClr>
                  </a:solidFill>
                </a:rPr>
                <a:t>2019</a:t>
              </a:r>
              <a:endParaRPr lang="it-IT" sz="2200" dirty="0">
                <a:solidFill>
                  <a:schemeClr val="bg1">
                    <a:lumMod val="50000"/>
                  </a:schemeClr>
                </a:solidFill>
              </a:endParaRPr>
            </a:p>
          </p:txBody>
        </p:sp>
        <p:sp>
          <p:nvSpPr>
            <p:cNvPr id="99" name="Oval 98"/>
            <p:cNvSpPr/>
            <p:nvPr/>
          </p:nvSpPr>
          <p:spPr>
            <a:xfrm>
              <a:off x="7963681" y="3217332"/>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0" name="Rectangle 89"/>
          <p:cNvSpPr/>
          <p:nvPr/>
        </p:nvSpPr>
        <p:spPr>
          <a:xfrm>
            <a:off x="6810308" y="3363485"/>
            <a:ext cx="1007470" cy="133691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1" name="Picture 2" descr="http://publicdomainvectors.org/photos/office-glass-magnify.png"/>
          <p:cNvPicPr>
            <a:picLocks noChangeAspect="1" noChangeArrowheads="1"/>
          </p:cNvPicPr>
          <p:nvPr/>
        </p:nvPicPr>
        <p:blipFill>
          <a:blip r:embed="rId11"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rot="19572584">
            <a:off x="7230585" y="3388438"/>
            <a:ext cx="301785" cy="40781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p:cNvPicPr>
            <a:picLocks noChangeAspect="1"/>
          </p:cNvPicPr>
          <p:nvPr/>
        </p:nvPicPr>
        <p:blipFill>
          <a:blip r:embed="rId12"/>
          <a:stretch>
            <a:fillRect/>
          </a:stretch>
        </p:blipFill>
        <p:spPr>
          <a:xfrm>
            <a:off x="8534400" y="80034"/>
            <a:ext cx="462367" cy="647589"/>
          </a:xfrm>
          <a:prstGeom prst="rect">
            <a:avLst/>
          </a:prstGeom>
        </p:spPr>
      </p:pic>
    </p:spTree>
    <p:extLst>
      <p:ext uri="{BB962C8B-B14F-4D97-AF65-F5344CB8AC3E}">
        <p14:creationId xmlns:p14="http://schemas.microsoft.com/office/powerpoint/2010/main" val="1778117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94"/>
                                        </p:tgtEl>
                                      </p:cBhvr>
                                    </p:animEffect>
                                    <p:set>
                                      <p:cBhvr>
                                        <p:cTn id="7" dur="1" fill="hold">
                                          <p:stCondLst>
                                            <p:cond delay="499"/>
                                          </p:stCondLst>
                                        </p:cTn>
                                        <p:tgtEl>
                                          <p:spTgt spid="94"/>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wipe(down)">
                                      <p:cBhvr>
                                        <p:cTn id="10" dur="2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3" cstate="print"/>
          <a:srcRect/>
          <a:stretch>
            <a:fillRect/>
          </a:stretch>
        </p:blipFill>
        <p:spPr bwMode="auto">
          <a:xfrm>
            <a:off x="-32" y="857232"/>
            <a:ext cx="5276308" cy="3429024"/>
          </a:xfrm>
          <a:prstGeom prst="rect">
            <a:avLst/>
          </a:prstGeom>
          <a:noFill/>
          <a:ln w="9525">
            <a:noFill/>
            <a:miter lim="800000"/>
            <a:headEnd/>
            <a:tailEnd/>
          </a:ln>
          <a:effectLst/>
        </p:spPr>
      </p:pic>
      <p:grpSp>
        <p:nvGrpSpPr>
          <p:cNvPr id="39" name="Gruppo 38"/>
          <p:cNvGrpSpPr/>
          <p:nvPr/>
        </p:nvGrpSpPr>
        <p:grpSpPr>
          <a:xfrm>
            <a:off x="4500562" y="3643314"/>
            <a:ext cx="4214842" cy="3071834"/>
            <a:chOff x="122922" y="3760432"/>
            <a:chExt cx="4214842" cy="3071834"/>
          </a:xfrm>
        </p:grpSpPr>
        <p:sp>
          <p:nvSpPr>
            <p:cNvPr id="24" name="Oval 25"/>
            <p:cNvSpPr/>
            <p:nvPr/>
          </p:nvSpPr>
          <p:spPr bwMode="auto">
            <a:xfrm>
              <a:off x="122922" y="3760432"/>
              <a:ext cx="1428760" cy="3071834"/>
            </a:xfrm>
            <a:prstGeom prst="ellipse">
              <a:avLst/>
            </a:prstGeom>
            <a:gradFill flip="none" rotWithShape="1">
              <a:gsLst>
                <a:gs pos="57000">
                  <a:schemeClr val="accent6">
                    <a:lumMod val="40000"/>
                    <a:lumOff val="60000"/>
                    <a:alpha val="0"/>
                  </a:schemeClr>
                </a:gs>
                <a:gs pos="34000">
                  <a:schemeClr val="dk2">
                    <a:tint val="45000"/>
                    <a:shade val="99000"/>
                    <a:satMod val="3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5" name="Oval 25"/>
            <p:cNvSpPr/>
            <p:nvPr/>
          </p:nvSpPr>
          <p:spPr bwMode="auto">
            <a:xfrm>
              <a:off x="2909004" y="3760432"/>
              <a:ext cx="1428760" cy="2928958"/>
            </a:xfrm>
            <a:prstGeom prst="ellipse">
              <a:avLst/>
            </a:prstGeom>
            <a:gradFill flip="none" rotWithShape="1">
              <a:gsLst>
                <a:gs pos="57000">
                  <a:schemeClr val="accent6">
                    <a:lumMod val="40000"/>
                    <a:lumOff val="60000"/>
                    <a:alpha val="0"/>
                  </a:schemeClr>
                </a:gs>
                <a:gs pos="34000">
                  <a:schemeClr val="dk2">
                    <a:tint val="45000"/>
                    <a:shade val="99000"/>
                    <a:satMod val="3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 name="Ovale 26"/>
            <p:cNvSpPr/>
            <p:nvPr/>
          </p:nvSpPr>
          <p:spPr>
            <a:xfrm>
              <a:off x="837302" y="5142305"/>
              <a:ext cx="129997" cy="1331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p:cNvSpPr/>
            <p:nvPr/>
          </p:nvSpPr>
          <p:spPr>
            <a:xfrm>
              <a:off x="2551814" y="5617820"/>
              <a:ext cx="129997" cy="1331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9" name="Connettore 7 87"/>
            <p:cNvCxnSpPr/>
            <p:nvPr/>
          </p:nvCxnSpPr>
          <p:spPr>
            <a:xfrm>
              <a:off x="1051616" y="5260630"/>
              <a:ext cx="1428760" cy="42862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40" name="Rettangolo 39"/>
          <p:cNvSpPr/>
          <p:nvPr/>
        </p:nvSpPr>
        <p:spPr>
          <a:xfrm>
            <a:off x="4286248" y="1126040"/>
            <a:ext cx="4857752" cy="3231654"/>
          </a:xfrm>
          <a:prstGeom prst="rect">
            <a:avLst/>
          </a:prstGeom>
        </p:spPr>
        <p:txBody>
          <a:bodyPr wrap="square">
            <a:spAutoFit/>
          </a:bodyPr>
          <a:lstStyle/>
          <a:p>
            <a:pPr>
              <a:buFont typeface="Arial" pitchFamily="34" charset="0"/>
              <a:buChar char="•"/>
            </a:pPr>
            <a:r>
              <a:rPr lang="en-US" sz="1700" dirty="0" smtClean="0"/>
              <a:t>When the distance between the two points is small, points are in within the PSF, which produces correlation of the intensity fluctuations at very short time. </a:t>
            </a:r>
          </a:p>
          <a:p>
            <a:pPr>
              <a:buFont typeface="Arial" pitchFamily="34" charset="0"/>
              <a:buChar char="•"/>
            </a:pPr>
            <a:endParaRPr lang="en-US" sz="1700" dirty="0" smtClean="0"/>
          </a:p>
          <a:p>
            <a:pPr>
              <a:buFont typeface="Arial" pitchFamily="34" charset="0"/>
              <a:buChar char="•"/>
            </a:pPr>
            <a:r>
              <a:rPr lang="en-US" sz="1700" dirty="0" smtClean="0"/>
              <a:t>As the distance increases, the time cross -correlation curve starts at very low amplitude and then increases at a later time. </a:t>
            </a:r>
          </a:p>
          <a:p>
            <a:pPr>
              <a:buFont typeface="Arial" pitchFamily="34" charset="0"/>
              <a:buChar char="•"/>
            </a:pPr>
            <a:endParaRPr lang="en-US" sz="1700" dirty="0" smtClean="0"/>
          </a:p>
          <a:p>
            <a:pPr>
              <a:buFont typeface="Arial" pitchFamily="34" charset="0"/>
              <a:buChar char="•"/>
            </a:pPr>
            <a:r>
              <a:rPr lang="en-US" sz="1700" dirty="0" smtClean="0"/>
              <a:t>The characteristics </a:t>
            </a:r>
            <a:r>
              <a:rPr lang="en-US" sz="1700" dirty="0" err="1" smtClean="0"/>
              <a:t>anticorrelation</a:t>
            </a:r>
            <a:r>
              <a:rPr lang="en-US" sz="1700" dirty="0" smtClean="0"/>
              <a:t> at short time is the signature that we are detecting the “same” molecule at a later time.</a:t>
            </a:r>
            <a:endParaRPr lang="it-IT" sz="1700" dirty="0"/>
          </a:p>
        </p:txBody>
      </p:sp>
      <p:sp>
        <p:nvSpPr>
          <p:cNvPr id="13" name="TextBox 12"/>
          <p:cNvSpPr txBox="1"/>
          <p:nvPr/>
        </p:nvSpPr>
        <p:spPr>
          <a:xfrm>
            <a:off x="3198699" y="71701"/>
            <a:ext cx="2441823" cy="52322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800" dirty="0" smtClean="0"/>
              <a:t>pCF: the theory</a:t>
            </a:r>
            <a:endParaRPr lang="en-US" sz="2800" dirty="0"/>
          </a:p>
        </p:txBody>
      </p:sp>
      <p:sp>
        <p:nvSpPr>
          <p:cNvPr id="14"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5" name="Slide Number Placeholder 4"/>
          <p:cNvSpPr>
            <a:spLocks noGrp="1"/>
          </p:cNvSpPr>
          <p:nvPr>
            <p:ph type="sldNum" sz="quarter" idx="12"/>
          </p:nvPr>
        </p:nvSpPr>
        <p:spPr>
          <a:xfrm>
            <a:off x="6858000" y="6492875"/>
            <a:ext cx="2133600" cy="365125"/>
          </a:xfrm>
        </p:spPr>
        <p:txBody>
          <a:bodyPr/>
          <a:lstStyle/>
          <a:p>
            <a:r>
              <a:rPr lang="en-US" dirty="0" smtClean="0"/>
              <a:t>14</a:t>
            </a:r>
            <a:endParaRPr lang="en-US" dirty="0"/>
          </a:p>
        </p:txBody>
      </p:sp>
      <p:sp>
        <p:nvSpPr>
          <p:cNvPr id="16"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18" name="Rettangolo 67"/>
          <p:cNvSpPr/>
          <p:nvPr/>
        </p:nvSpPr>
        <p:spPr>
          <a:xfrm>
            <a:off x="1380300" y="6452391"/>
            <a:ext cx="4581556" cy="323165"/>
          </a:xfrm>
          <a:prstGeom prst="rect">
            <a:avLst/>
          </a:prstGeom>
          <a:ln>
            <a:solidFill>
              <a:schemeClr val="bg1"/>
            </a:solidFill>
          </a:ln>
        </p:spPr>
        <p:txBody>
          <a:bodyPr wrap="square">
            <a:spAutoFit/>
          </a:bodyPr>
          <a:lstStyle/>
          <a:p>
            <a:r>
              <a:rPr lang="en-US" sz="1500" dirty="0" err="1" smtClean="0"/>
              <a:t>Digman</a:t>
            </a:r>
            <a:r>
              <a:rPr lang="en-US" sz="1500" dirty="0" smtClean="0"/>
              <a:t> M. A., </a:t>
            </a:r>
            <a:r>
              <a:rPr lang="en-US" sz="1500" dirty="0" err="1" smtClean="0"/>
              <a:t>Gratton</a:t>
            </a:r>
            <a:r>
              <a:rPr lang="en-US" sz="1500" dirty="0" smtClean="0"/>
              <a:t> E. (2009) </a:t>
            </a:r>
            <a:r>
              <a:rPr lang="en-US" sz="1500" i="1" dirty="0" err="1" smtClean="0"/>
              <a:t>Biophys</a:t>
            </a:r>
            <a:r>
              <a:rPr lang="en-US" sz="1500" i="1" dirty="0" smtClean="0"/>
              <a:t> J</a:t>
            </a:r>
            <a:r>
              <a:rPr lang="en-US" sz="1500" dirty="0" smtClean="0"/>
              <a:t> </a:t>
            </a:r>
            <a:r>
              <a:rPr lang="en-US" sz="1500" b="1" dirty="0" smtClean="0"/>
              <a:t>97:</a:t>
            </a:r>
            <a:r>
              <a:rPr lang="en-US" sz="1500" dirty="0" smtClean="0"/>
              <a:t> 665-73</a:t>
            </a:r>
            <a:endParaRPr lang="it-IT" sz="1500" dirty="0"/>
          </a:p>
        </p:txBody>
      </p:sp>
      <p:pic>
        <p:nvPicPr>
          <p:cNvPr id="19" name="Picture 18"/>
          <p:cNvPicPr>
            <a:picLocks noChangeAspect="1"/>
          </p:cNvPicPr>
          <p:nvPr/>
        </p:nvPicPr>
        <p:blipFill>
          <a:blip r:embed="rId4"/>
          <a:stretch>
            <a:fillRect/>
          </a:stretch>
        </p:blipFill>
        <p:spPr>
          <a:xfrm>
            <a:off x="8534400" y="80034"/>
            <a:ext cx="462367" cy="647589"/>
          </a:xfrm>
          <a:prstGeom prst="rect">
            <a:avLst/>
          </a:prstGeom>
        </p:spPr>
      </p:pic>
    </p:spTree>
    <p:extLst>
      <p:ext uri="{BB962C8B-B14F-4D97-AF65-F5344CB8AC3E}">
        <p14:creationId xmlns:p14="http://schemas.microsoft.com/office/powerpoint/2010/main" val="30057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542006" y="955635"/>
            <a:ext cx="1719266" cy="1719266"/>
          </a:xfrm>
          <a:prstGeom prst="rect">
            <a:avLst/>
          </a:prstGeom>
          <a:noFill/>
          <a:ln w="9525">
            <a:noFill/>
            <a:miter lim="800000"/>
            <a:headEnd/>
            <a:tailEnd/>
          </a:ln>
        </p:spPr>
      </p:pic>
      <p:cxnSp>
        <p:nvCxnSpPr>
          <p:cNvPr id="6" name="Straight Arrow Connector 11"/>
          <p:cNvCxnSpPr/>
          <p:nvPr/>
        </p:nvCxnSpPr>
        <p:spPr>
          <a:xfrm rot="16200000" flipH="1">
            <a:off x="863477" y="1848610"/>
            <a:ext cx="500066" cy="42862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12"/>
          <p:cNvSpPr/>
          <p:nvPr/>
        </p:nvSpPr>
        <p:spPr>
          <a:xfrm>
            <a:off x="542006" y="1241387"/>
            <a:ext cx="336952" cy="369332"/>
          </a:xfrm>
          <a:prstGeom prst="rect">
            <a:avLst/>
          </a:prstGeom>
        </p:spPr>
        <p:txBody>
          <a:bodyPr wrap="none">
            <a:spAutoFit/>
          </a:bodyPr>
          <a:lstStyle/>
          <a:p>
            <a:r>
              <a:rPr lang="en-US" b="1" dirty="0" smtClean="0"/>
              <a:t>N</a:t>
            </a:r>
            <a:endParaRPr lang="en-US" dirty="0"/>
          </a:p>
        </p:txBody>
      </p:sp>
      <p:sp>
        <p:nvSpPr>
          <p:cNvPr id="8" name="Rectangle 13"/>
          <p:cNvSpPr/>
          <p:nvPr/>
        </p:nvSpPr>
        <p:spPr>
          <a:xfrm>
            <a:off x="1542138" y="1598577"/>
            <a:ext cx="306494" cy="369332"/>
          </a:xfrm>
          <a:prstGeom prst="rect">
            <a:avLst/>
          </a:prstGeom>
        </p:spPr>
        <p:txBody>
          <a:bodyPr wrap="none">
            <a:spAutoFit/>
          </a:bodyPr>
          <a:lstStyle/>
          <a:p>
            <a:r>
              <a:rPr lang="en-US" b="1" dirty="0" smtClean="0"/>
              <a:t>C</a:t>
            </a:r>
            <a:endParaRPr lang="en-US" dirty="0"/>
          </a:p>
        </p:txBody>
      </p:sp>
      <p:sp>
        <p:nvSpPr>
          <p:cNvPr id="9" name="Freeform 14"/>
          <p:cNvSpPr/>
          <p:nvPr/>
        </p:nvSpPr>
        <p:spPr>
          <a:xfrm>
            <a:off x="548875" y="936531"/>
            <a:ext cx="983087" cy="1236373"/>
          </a:xfrm>
          <a:custGeom>
            <a:avLst/>
            <a:gdLst>
              <a:gd name="connsiteX0" fmla="*/ 0 w 983087"/>
              <a:gd name="connsiteY0" fmla="*/ 1094705 h 1236373"/>
              <a:gd name="connsiteX1" fmla="*/ 141668 w 983087"/>
              <a:gd name="connsiteY1" fmla="*/ 1197736 h 1236373"/>
              <a:gd name="connsiteX2" fmla="*/ 412124 w 983087"/>
              <a:gd name="connsiteY2" fmla="*/ 1197736 h 1236373"/>
              <a:gd name="connsiteX3" fmla="*/ 721217 w 983087"/>
              <a:gd name="connsiteY3" fmla="*/ 965916 h 1236373"/>
              <a:gd name="connsiteX4" fmla="*/ 914400 w 983087"/>
              <a:gd name="connsiteY4" fmla="*/ 528034 h 1236373"/>
              <a:gd name="connsiteX5" fmla="*/ 953037 w 983087"/>
              <a:gd name="connsiteY5" fmla="*/ 296215 h 1236373"/>
              <a:gd name="connsiteX6" fmla="*/ 978794 w 983087"/>
              <a:gd name="connsiteY6" fmla="*/ 103031 h 1236373"/>
              <a:gd name="connsiteX7" fmla="*/ 978794 w 983087"/>
              <a:gd name="connsiteY7" fmla="*/ 0 h 123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087" h="1236373">
                <a:moveTo>
                  <a:pt x="0" y="1094705"/>
                </a:moveTo>
                <a:cubicBezTo>
                  <a:pt x="36490" y="1137634"/>
                  <a:pt x="72981" y="1180564"/>
                  <a:pt x="141668" y="1197736"/>
                </a:cubicBezTo>
                <a:cubicBezTo>
                  <a:pt x="210355" y="1214908"/>
                  <a:pt x="315532" y="1236373"/>
                  <a:pt x="412124" y="1197736"/>
                </a:cubicBezTo>
                <a:cubicBezTo>
                  <a:pt x="508716" y="1159099"/>
                  <a:pt x="637504" y="1077533"/>
                  <a:pt x="721217" y="965916"/>
                </a:cubicBezTo>
                <a:cubicBezTo>
                  <a:pt x="804930" y="854299"/>
                  <a:pt x="875763" y="639651"/>
                  <a:pt x="914400" y="528034"/>
                </a:cubicBezTo>
                <a:cubicBezTo>
                  <a:pt x="953037" y="416417"/>
                  <a:pt x="942305" y="367049"/>
                  <a:pt x="953037" y="296215"/>
                </a:cubicBezTo>
                <a:cubicBezTo>
                  <a:pt x="963769" y="225381"/>
                  <a:pt x="974501" y="152400"/>
                  <a:pt x="978794" y="103031"/>
                </a:cubicBezTo>
                <a:cubicBezTo>
                  <a:pt x="983087" y="53662"/>
                  <a:pt x="980940" y="26831"/>
                  <a:pt x="978794" y="0"/>
                </a:cubicBezTo>
              </a:path>
            </a:pathLst>
          </a:cu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15"/>
          <p:cNvSpPr/>
          <p:nvPr/>
        </p:nvSpPr>
        <p:spPr>
          <a:xfrm>
            <a:off x="1327824" y="1027073"/>
            <a:ext cx="449162" cy="369332"/>
          </a:xfrm>
          <a:prstGeom prst="rect">
            <a:avLst/>
          </a:prstGeom>
        </p:spPr>
        <p:txBody>
          <a:bodyPr wrap="none">
            <a:spAutoFit/>
          </a:bodyPr>
          <a:lstStyle/>
          <a:p>
            <a:r>
              <a:rPr lang="en-US" b="1" dirty="0" smtClean="0"/>
              <a:t>NE</a:t>
            </a:r>
            <a:endParaRPr lang="en-US" dirty="0"/>
          </a:p>
        </p:txBody>
      </p:sp>
      <p:sp>
        <p:nvSpPr>
          <p:cNvPr id="119" name="TextBox 118"/>
          <p:cNvSpPr txBox="1"/>
          <p:nvPr/>
        </p:nvSpPr>
        <p:spPr>
          <a:xfrm>
            <a:off x="1081004" y="70606"/>
            <a:ext cx="7138749" cy="52322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800" dirty="0" smtClean="0"/>
              <a:t>pCF: application to nucleocytoplasmic transport</a:t>
            </a:r>
            <a:endParaRPr lang="en-US" sz="2800" dirty="0"/>
          </a:p>
        </p:txBody>
      </p:sp>
      <p:sp>
        <p:nvSpPr>
          <p:cNvPr id="120"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21" name="Slide Number Placeholder 4"/>
          <p:cNvSpPr>
            <a:spLocks noGrp="1"/>
          </p:cNvSpPr>
          <p:nvPr>
            <p:ph type="sldNum" sz="quarter" idx="12"/>
          </p:nvPr>
        </p:nvSpPr>
        <p:spPr>
          <a:xfrm>
            <a:off x="6858000" y="6492875"/>
            <a:ext cx="2133600" cy="365125"/>
          </a:xfrm>
        </p:spPr>
        <p:txBody>
          <a:bodyPr/>
          <a:lstStyle/>
          <a:p>
            <a:r>
              <a:rPr lang="en-US" dirty="0" smtClean="0"/>
              <a:t>15</a:t>
            </a:r>
            <a:endParaRPr lang="en-US" dirty="0"/>
          </a:p>
        </p:txBody>
      </p:sp>
      <p:sp>
        <p:nvSpPr>
          <p:cNvPr id="122"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2" name="TextBox 1"/>
          <p:cNvSpPr txBox="1"/>
          <p:nvPr/>
        </p:nvSpPr>
        <p:spPr>
          <a:xfrm>
            <a:off x="777693" y="621268"/>
            <a:ext cx="978153" cy="369332"/>
          </a:xfrm>
          <a:prstGeom prst="rect">
            <a:avLst/>
          </a:prstGeom>
          <a:noFill/>
        </p:spPr>
        <p:txBody>
          <a:bodyPr wrap="none" rtlCol="0">
            <a:spAutoFit/>
          </a:bodyPr>
          <a:lstStyle/>
          <a:p>
            <a:r>
              <a:rPr lang="it-IT" dirty="0" smtClean="0"/>
              <a:t>NLS-GFP</a:t>
            </a:r>
            <a:endParaRPr lang="it-IT" dirty="0"/>
          </a:p>
        </p:txBody>
      </p:sp>
      <p:pic>
        <p:nvPicPr>
          <p:cNvPr id="124" name="Picture 123"/>
          <p:cNvPicPr>
            <a:picLocks noChangeAspect="1"/>
          </p:cNvPicPr>
          <p:nvPr/>
        </p:nvPicPr>
        <p:blipFill>
          <a:blip r:embed="rId4"/>
          <a:stretch>
            <a:fillRect/>
          </a:stretch>
        </p:blipFill>
        <p:spPr>
          <a:xfrm>
            <a:off x="8534400" y="80034"/>
            <a:ext cx="462367" cy="647589"/>
          </a:xfrm>
          <a:prstGeom prst="rect">
            <a:avLst/>
          </a:prstGeom>
        </p:spPr>
      </p:pic>
      <p:sp>
        <p:nvSpPr>
          <p:cNvPr id="123" name="Oval 6"/>
          <p:cNvSpPr>
            <a:spLocks noChangeArrowheads="1"/>
          </p:cNvSpPr>
          <p:nvPr/>
        </p:nvSpPr>
        <p:spPr bwMode="auto">
          <a:xfrm>
            <a:off x="2729512" y="3448048"/>
            <a:ext cx="773112" cy="280988"/>
          </a:xfrm>
          <a:prstGeom prst="ellipse">
            <a:avLst/>
          </a:prstGeom>
          <a:solidFill>
            <a:srgbClr val="E7FE0E"/>
          </a:solidFill>
          <a:ln w="9525">
            <a:solidFill>
              <a:schemeClr val="tx1"/>
            </a:solidFill>
            <a:round/>
            <a:headEnd/>
            <a:tailEnd/>
          </a:ln>
        </p:spPr>
        <p:txBody>
          <a:bodyPr wrap="none" anchor="ctr"/>
          <a:lstStyle/>
          <a:p>
            <a:pPr algn="ctr"/>
            <a:endParaRPr lang="el-GR" sz="1400">
              <a:latin typeface="Times New Roman" pitchFamily="18" charset="0"/>
              <a:cs typeface="Arial" pitchFamily="34" charset="0"/>
            </a:endParaRPr>
          </a:p>
        </p:txBody>
      </p:sp>
      <p:sp>
        <p:nvSpPr>
          <p:cNvPr id="125" name="Freeform 8"/>
          <p:cNvSpPr>
            <a:spLocks/>
          </p:cNvSpPr>
          <p:nvPr/>
        </p:nvSpPr>
        <p:spPr bwMode="auto">
          <a:xfrm>
            <a:off x="2766024" y="3341686"/>
            <a:ext cx="817563" cy="233362"/>
          </a:xfrm>
          <a:custGeom>
            <a:avLst/>
            <a:gdLst>
              <a:gd name="T0" fmla="*/ 2147483647 w 560"/>
              <a:gd name="T1" fmla="*/ 2147483647 h 160"/>
              <a:gd name="T2" fmla="*/ 2147483647 w 560"/>
              <a:gd name="T3" fmla="*/ 2147483647 h 160"/>
              <a:gd name="T4" fmla="*/ 2147483647 w 560"/>
              <a:gd name="T5" fmla="*/ 2147483647 h 160"/>
              <a:gd name="T6" fmla="*/ 2147483647 w 560"/>
              <a:gd name="T7" fmla="*/ 2147483647 h 160"/>
              <a:gd name="T8" fmla="*/ 2147483647 w 560"/>
              <a:gd name="T9" fmla="*/ 2147483647 h 160"/>
              <a:gd name="T10" fmla="*/ 0 w 560"/>
              <a:gd name="T11" fmla="*/ 2147483647 h 160"/>
              <a:gd name="T12" fmla="*/ 0 60000 65536"/>
              <a:gd name="T13" fmla="*/ 0 60000 65536"/>
              <a:gd name="T14" fmla="*/ 0 60000 65536"/>
              <a:gd name="T15" fmla="*/ 0 60000 65536"/>
              <a:gd name="T16" fmla="*/ 0 60000 65536"/>
              <a:gd name="T17" fmla="*/ 0 60000 65536"/>
              <a:gd name="T18" fmla="*/ 0 w 560"/>
              <a:gd name="T19" fmla="*/ 0 h 160"/>
              <a:gd name="T20" fmla="*/ 560 w 560"/>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560" h="160">
                <a:moveTo>
                  <a:pt x="505" y="160"/>
                </a:moveTo>
                <a:cubicBezTo>
                  <a:pt x="560" y="141"/>
                  <a:pt x="540" y="61"/>
                  <a:pt x="505" y="26"/>
                </a:cubicBezTo>
                <a:cubicBezTo>
                  <a:pt x="490" y="11"/>
                  <a:pt x="476" y="8"/>
                  <a:pt x="457" y="2"/>
                </a:cubicBezTo>
                <a:cubicBezTo>
                  <a:pt x="376" y="8"/>
                  <a:pt x="274" y="0"/>
                  <a:pt x="197" y="26"/>
                </a:cubicBezTo>
                <a:cubicBezTo>
                  <a:pt x="152" y="93"/>
                  <a:pt x="128" y="64"/>
                  <a:pt x="31" y="58"/>
                </a:cubicBezTo>
                <a:cubicBezTo>
                  <a:pt x="4" y="49"/>
                  <a:pt x="14" y="56"/>
                  <a:pt x="0" y="42"/>
                </a:cubicBezTo>
              </a:path>
            </a:pathLst>
          </a:custGeom>
          <a:noFill/>
          <a:ln w="19050">
            <a:solidFill>
              <a:schemeClr val="tx1"/>
            </a:solidFill>
            <a:round/>
            <a:headEnd/>
            <a:tailEnd/>
          </a:ln>
        </p:spPr>
        <p:txBody>
          <a:bodyPr/>
          <a:lstStyle/>
          <a:p>
            <a:endParaRPr lang="it-IT"/>
          </a:p>
        </p:txBody>
      </p:sp>
      <p:grpSp>
        <p:nvGrpSpPr>
          <p:cNvPr id="126" name="Gruppo 76"/>
          <p:cNvGrpSpPr>
            <a:grpSpLocks/>
          </p:cNvGrpSpPr>
          <p:nvPr/>
        </p:nvGrpSpPr>
        <p:grpSpPr bwMode="auto">
          <a:xfrm>
            <a:off x="4004274" y="2917823"/>
            <a:ext cx="271463" cy="750888"/>
            <a:chOff x="3352800" y="3444875"/>
            <a:chExt cx="271463" cy="750888"/>
          </a:xfrm>
        </p:grpSpPr>
        <p:sp>
          <p:nvSpPr>
            <p:cNvPr id="127" name="AutoShape 12"/>
            <p:cNvSpPr>
              <a:spLocks/>
            </p:cNvSpPr>
            <p:nvPr/>
          </p:nvSpPr>
          <p:spPr bwMode="auto">
            <a:xfrm>
              <a:off x="3411538" y="3563938"/>
              <a:ext cx="211137" cy="631825"/>
            </a:xfrm>
            <a:prstGeom prst="rightBracket">
              <a:avLst>
                <a:gd name="adj" fmla="val 149624"/>
              </a:avLst>
            </a:prstGeom>
            <a:noFill/>
            <a:ln w="203200">
              <a:solidFill>
                <a:srgbClr val="00CC00"/>
              </a:solidFill>
              <a:round/>
              <a:headEnd/>
              <a:tailEnd/>
            </a:ln>
          </p:spPr>
          <p:txBody>
            <a:bodyPr wrap="none" anchor="ctr"/>
            <a:lstStyle/>
            <a:p>
              <a:pPr algn="ctr"/>
              <a:endParaRPr lang="el-GR">
                <a:cs typeface="Arial" pitchFamily="34" charset="0"/>
              </a:endParaRPr>
            </a:p>
          </p:txBody>
        </p:sp>
        <p:sp>
          <p:nvSpPr>
            <p:cNvPr id="128" name="Text Box 14"/>
            <p:cNvSpPr txBox="1">
              <a:spLocks noChangeArrowheads="1"/>
            </p:cNvSpPr>
            <p:nvPr/>
          </p:nvSpPr>
          <p:spPr bwMode="auto">
            <a:xfrm>
              <a:off x="3352800" y="3444875"/>
              <a:ext cx="271463" cy="274638"/>
            </a:xfrm>
            <a:prstGeom prst="rect">
              <a:avLst/>
            </a:prstGeom>
            <a:noFill/>
            <a:ln w="9525">
              <a:noFill/>
              <a:miter lim="800000"/>
              <a:headEnd/>
              <a:tailEnd/>
            </a:ln>
          </p:spPr>
          <p:txBody>
            <a:bodyPr wrap="none">
              <a:spAutoFit/>
            </a:bodyPr>
            <a:lstStyle/>
            <a:p>
              <a:r>
                <a:rPr lang="el-GR" sz="1200" b="1" dirty="0">
                  <a:cs typeface="Arial" pitchFamily="34" charset="0"/>
                </a:rPr>
                <a:t>β</a:t>
              </a:r>
            </a:p>
          </p:txBody>
        </p:sp>
      </p:grpSp>
      <p:sp>
        <p:nvSpPr>
          <p:cNvPr id="129" name="Text Box 15"/>
          <p:cNvSpPr txBox="1">
            <a:spLocks noChangeArrowheads="1"/>
          </p:cNvSpPr>
          <p:nvPr/>
        </p:nvSpPr>
        <p:spPr bwMode="auto">
          <a:xfrm>
            <a:off x="2742212" y="3468686"/>
            <a:ext cx="273050" cy="274637"/>
          </a:xfrm>
          <a:prstGeom prst="rect">
            <a:avLst/>
          </a:prstGeom>
          <a:noFill/>
          <a:ln w="9525">
            <a:noFill/>
            <a:miter lim="800000"/>
            <a:headEnd/>
            <a:tailEnd/>
          </a:ln>
        </p:spPr>
        <p:txBody>
          <a:bodyPr wrap="none">
            <a:spAutoFit/>
          </a:bodyPr>
          <a:lstStyle/>
          <a:p>
            <a:r>
              <a:rPr lang="el-GR" sz="1200">
                <a:cs typeface="Arial" pitchFamily="34" charset="0"/>
              </a:rPr>
              <a:t>α</a:t>
            </a:r>
          </a:p>
        </p:txBody>
      </p:sp>
      <p:sp>
        <p:nvSpPr>
          <p:cNvPr id="130" name="AutoShape 42"/>
          <p:cNvSpPr>
            <a:spLocks noChangeArrowheads="1"/>
          </p:cNvSpPr>
          <p:nvPr/>
        </p:nvSpPr>
        <p:spPr bwMode="auto">
          <a:xfrm>
            <a:off x="5186962" y="2960686"/>
            <a:ext cx="631825" cy="209550"/>
          </a:xfrm>
          <a:prstGeom prst="roundRect">
            <a:avLst>
              <a:gd name="adj" fmla="val 16667"/>
            </a:avLst>
          </a:prstGeom>
          <a:solidFill>
            <a:srgbClr val="C0C0C0"/>
          </a:solidFill>
          <a:ln w="9525">
            <a:solidFill>
              <a:schemeClr val="tx1"/>
            </a:solidFill>
            <a:round/>
            <a:headEnd/>
            <a:tailEnd/>
          </a:ln>
        </p:spPr>
        <p:txBody>
          <a:bodyPr wrap="none" anchor="ctr"/>
          <a:lstStyle/>
          <a:p>
            <a:pPr algn="ctr">
              <a:defRPr/>
            </a:pPr>
            <a:r>
              <a:rPr lang="it-IT" sz="1400" b="1" dirty="0">
                <a:latin typeface="+mn-lt"/>
              </a:rPr>
              <a:t>NPC</a:t>
            </a:r>
          </a:p>
        </p:txBody>
      </p:sp>
      <p:sp>
        <p:nvSpPr>
          <p:cNvPr id="131" name="AutoShape 79"/>
          <p:cNvSpPr>
            <a:spLocks noChangeArrowheads="1"/>
          </p:cNvSpPr>
          <p:nvPr/>
        </p:nvSpPr>
        <p:spPr bwMode="auto">
          <a:xfrm>
            <a:off x="5186962" y="3662361"/>
            <a:ext cx="631825" cy="211137"/>
          </a:xfrm>
          <a:prstGeom prst="roundRect">
            <a:avLst>
              <a:gd name="adj" fmla="val 16667"/>
            </a:avLst>
          </a:prstGeom>
          <a:solidFill>
            <a:srgbClr val="C0C0C0"/>
          </a:solidFill>
          <a:ln w="9525">
            <a:solidFill>
              <a:schemeClr val="tx1"/>
            </a:solidFill>
            <a:round/>
            <a:headEnd/>
            <a:tailEnd/>
          </a:ln>
        </p:spPr>
        <p:txBody>
          <a:bodyPr wrap="none" anchor="ctr"/>
          <a:lstStyle/>
          <a:p>
            <a:pPr algn="ctr">
              <a:defRPr/>
            </a:pPr>
            <a:r>
              <a:rPr lang="it-IT" sz="1400" b="1" dirty="0">
                <a:latin typeface="+mn-lt"/>
              </a:rPr>
              <a:t>NPC</a:t>
            </a:r>
          </a:p>
        </p:txBody>
      </p:sp>
      <p:grpSp>
        <p:nvGrpSpPr>
          <p:cNvPr id="133" name="Gruppo 73"/>
          <p:cNvGrpSpPr>
            <a:grpSpLocks/>
          </p:cNvGrpSpPr>
          <p:nvPr/>
        </p:nvGrpSpPr>
        <p:grpSpPr bwMode="auto">
          <a:xfrm>
            <a:off x="1764313" y="2889250"/>
            <a:ext cx="758476" cy="446863"/>
            <a:chOff x="2332038" y="2070100"/>
            <a:chExt cx="759005" cy="447638"/>
          </a:xfrm>
        </p:grpSpPr>
        <p:pic>
          <p:nvPicPr>
            <p:cNvPr id="135" name="Picture 15"/>
            <p:cNvPicPr>
              <a:picLocks noChangeAspect="1" noChangeArrowheads="1"/>
            </p:cNvPicPr>
            <p:nvPr/>
          </p:nvPicPr>
          <p:blipFill>
            <a:blip r:embed="rId5" cstate="print"/>
            <a:srcRect/>
            <a:stretch>
              <a:fillRect/>
            </a:stretch>
          </p:blipFill>
          <p:spPr bwMode="auto">
            <a:xfrm>
              <a:off x="2332038" y="2070100"/>
              <a:ext cx="322262" cy="441325"/>
            </a:xfrm>
            <a:prstGeom prst="rect">
              <a:avLst/>
            </a:prstGeom>
            <a:noFill/>
            <a:ln w="9525">
              <a:noFill/>
              <a:miter lim="800000"/>
              <a:headEnd/>
              <a:tailEnd/>
            </a:ln>
          </p:spPr>
        </p:pic>
        <p:sp>
          <p:nvSpPr>
            <p:cNvPr id="136" name="Text Box 44"/>
            <p:cNvSpPr txBox="1">
              <a:spLocks noChangeArrowheads="1"/>
            </p:cNvSpPr>
            <p:nvPr/>
          </p:nvSpPr>
          <p:spPr bwMode="auto">
            <a:xfrm>
              <a:off x="2667234" y="2240258"/>
              <a:ext cx="423809" cy="277480"/>
            </a:xfrm>
            <a:prstGeom prst="rect">
              <a:avLst/>
            </a:prstGeom>
            <a:solidFill>
              <a:srgbClr val="E2AC00"/>
            </a:solidFill>
            <a:ln w="9525">
              <a:noFill/>
              <a:miter lim="800000"/>
              <a:headEnd/>
              <a:tailEnd/>
            </a:ln>
          </p:spPr>
          <p:txBody>
            <a:bodyPr wrap="none">
              <a:spAutoFit/>
            </a:bodyPr>
            <a:lstStyle/>
            <a:p>
              <a:pPr eaLnBrk="1" hangingPunct="1">
                <a:defRPr/>
              </a:pPr>
              <a:r>
                <a:rPr lang="it-IT" sz="1200" b="1" dirty="0">
                  <a:latin typeface="+mn-lt"/>
                </a:rPr>
                <a:t>NLS</a:t>
              </a:r>
            </a:p>
          </p:txBody>
        </p:sp>
      </p:grpSp>
      <p:grpSp>
        <p:nvGrpSpPr>
          <p:cNvPr id="137" name="Gruppo 87"/>
          <p:cNvGrpSpPr>
            <a:grpSpLocks/>
          </p:cNvGrpSpPr>
          <p:nvPr/>
        </p:nvGrpSpPr>
        <p:grpSpPr bwMode="auto">
          <a:xfrm>
            <a:off x="2627912" y="3054348"/>
            <a:ext cx="1228725" cy="689749"/>
            <a:chOff x="2535238" y="4699000"/>
            <a:chExt cx="1228725" cy="689749"/>
          </a:xfrm>
        </p:grpSpPr>
        <p:sp>
          <p:nvSpPr>
            <p:cNvPr id="139" name="AutoShape 26"/>
            <p:cNvSpPr>
              <a:spLocks/>
            </p:cNvSpPr>
            <p:nvPr/>
          </p:nvSpPr>
          <p:spPr bwMode="auto">
            <a:xfrm>
              <a:off x="3482975" y="4821238"/>
              <a:ext cx="280988" cy="420687"/>
            </a:xfrm>
            <a:prstGeom prst="rightBracket">
              <a:avLst>
                <a:gd name="adj" fmla="val 74859"/>
              </a:avLst>
            </a:prstGeom>
            <a:noFill/>
            <a:ln w="203200">
              <a:solidFill>
                <a:srgbClr val="00CC00"/>
              </a:solidFill>
              <a:round/>
              <a:headEnd/>
              <a:tailEnd/>
            </a:ln>
          </p:spPr>
          <p:txBody>
            <a:bodyPr wrap="none" anchor="ctr"/>
            <a:lstStyle/>
            <a:p>
              <a:pPr algn="ctr"/>
              <a:endParaRPr lang="el-GR">
                <a:cs typeface="Arial" pitchFamily="34" charset="0"/>
              </a:endParaRPr>
            </a:p>
          </p:txBody>
        </p:sp>
        <p:sp>
          <p:nvSpPr>
            <p:cNvPr id="140" name="Oval 20"/>
            <p:cNvSpPr>
              <a:spLocks noChangeArrowheads="1"/>
            </p:cNvSpPr>
            <p:nvPr/>
          </p:nvSpPr>
          <p:spPr bwMode="auto">
            <a:xfrm>
              <a:off x="2640013" y="5091113"/>
              <a:ext cx="771525" cy="280987"/>
            </a:xfrm>
            <a:prstGeom prst="ellipse">
              <a:avLst/>
            </a:prstGeom>
            <a:solidFill>
              <a:srgbClr val="E7FE0E"/>
            </a:solidFill>
            <a:ln w="9525">
              <a:solidFill>
                <a:schemeClr val="tx1"/>
              </a:solidFill>
              <a:round/>
              <a:headEnd/>
              <a:tailEnd/>
            </a:ln>
          </p:spPr>
          <p:txBody>
            <a:bodyPr wrap="none" anchor="ctr"/>
            <a:lstStyle/>
            <a:p>
              <a:pPr algn="ctr"/>
              <a:endParaRPr lang="el-GR" sz="1400">
                <a:latin typeface="Times New Roman" pitchFamily="18" charset="0"/>
                <a:cs typeface="Arial" pitchFamily="34" charset="0"/>
              </a:endParaRPr>
            </a:p>
          </p:txBody>
        </p:sp>
        <p:sp>
          <p:nvSpPr>
            <p:cNvPr id="141" name="Text Box 21"/>
            <p:cNvSpPr txBox="1">
              <a:spLocks noChangeArrowheads="1"/>
            </p:cNvSpPr>
            <p:nvPr/>
          </p:nvSpPr>
          <p:spPr bwMode="auto">
            <a:xfrm>
              <a:off x="2652713" y="5111750"/>
              <a:ext cx="276038" cy="276999"/>
            </a:xfrm>
            <a:prstGeom prst="rect">
              <a:avLst/>
            </a:prstGeom>
            <a:noFill/>
            <a:ln w="9525">
              <a:noFill/>
              <a:miter lim="800000"/>
              <a:headEnd/>
              <a:tailEnd/>
            </a:ln>
          </p:spPr>
          <p:txBody>
            <a:bodyPr wrap="none">
              <a:spAutoFit/>
            </a:bodyPr>
            <a:lstStyle/>
            <a:p>
              <a:r>
                <a:rPr lang="el-GR" sz="1200" b="1" dirty="0">
                  <a:cs typeface="Arial" pitchFamily="34" charset="0"/>
                </a:rPr>
                <a:t>α</a:t>
              </a:r>
            </a:p>
          </p:txBody>
        </p:sp>
        <p:sp>
          <p:nvSpPr>
            <p:cNvPr id="142" name="Freeform 25"/>
            <p:cNvSpPr>
              <a:spLocks/>
            </p:cNvSpPr>
            <p:nvPr/>
          </p:nvSpPr>
          <p:spPr bwMode="auto">
            <a:xfrm>
              <a:off x="3384550" y="4824413"/>
              <a:ext cx="330200" cy="379412"/>
            </a:xfrm>
            <a:custGeom>
              <a:avLst/>
              <a:gdLst>
                <a:gd name="T0" fmla="*/ 2147483647 w 226"/>
                <a:gd name="T1" fmla="*/ 2147483647 h 260"/>
                <a:gd name="T2" fmla="*/ 2147483647 w 226"/>
                <a:gd name="T3" fmla="*/ 2147483647 h 260"/>
                <a:gd name="T4" fmla="*/ 2147483647 w 226"/>
                <a:gd name="T5" fmla="*/ 2147483647 h 260"/>
                <a:gd name="T6" fmla="*/ 2147483647 w 226"/>
                <a:gd name="T7" fmla="*/ 2147483647 h 260"/>
                <a:gd name="T8" fmla="*/ 2147483647 w 226"/>
                <a:gd name="T9" fmla="*/ 2147483647 h 260"/>
                <a:gd name="T10" fmla="*/ 2147483647 w 226"/>
                <a:gd name="T11" fmla="*/ 2147483647 h 260"/>
                <a:gd name="T12" fmla="*/ 2147483647 w 226"/>
                <a:gd name="T13" fmla="*/ 2147483647 h 260"/>
                <a:gd name="T14" fmla="*/ 2147483647 w 226"/>
                <a:gd name="T15" fmla="*/ 2147483647 h 260"/>
                <a:gd name="T16" fmla="*/ 2147483647 w 226"/>
                <a:gd name="T17" fmla="*/ 2147483647 h 260"/>
                <a:gd name="T18" fmla="*/ 2147483647 w 226"/>
                <a:gd name="T19" fmla="*/ 2147483647 h 260"/>
                <a:gd name="T20" fmla="*/ 2147483647 w 226"/>
                <a:gd name="T21" fmla="*/ 2147483647 h 260"/>
                <a:gd name="T22" fmla="*/ 2147483647 w 226"/>
                <a:gd name="T23" fmla="*/ 2147483647 h 2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6"/>
                <a:gd name="T37" fmla="*/ 0 h 260"/>
                <a:gd name="T38" fmla="*/ 226 w 226"/>
                <a:gd name="T39" fmla="*/ 260 h 2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6" h="260">
                  <a:moveTo>
                    <a:pt x="10" y="260"/>
                  </a:moveTo>
                  <a:cubicBezTo>
                    <a:pt x="24" y="217"/>
                    <a:pt x="0" y="182"/>
                    <a:pt x="49" y="165"/>
                  </a:cubicBezTo>
                  <a:cubicBezTo>
                    <a:pt x="132" y="176"/>
                    <a:pt x="125" y="165"/>
                    <a:pt x="112" y="244"/>
                  </a:cubicBezTo>
                  <a:cubicBezTo>
                    <a:pt x="56" y="225"/>
                    <a:pt x="74" y="242"/>
                    <a:pt x="49" y="204"/>
                  </a:cubicBezTo>
                  <a:cubicBezTo>
                    <a:pt x="60" y="107"/>
                    <a:pt x="48" y="114"/>
                    <a:pt x="144" y="126"/>
                  </a:cubicBezTo>
                  <a:cubicBezTo>
                    <a:pt x="178" y="136"/>
                    <a:pt x="186" y="147"/>
                    <a:pt x="175" y="181"/>
                  </a:cubicBezTo>
                  <a:cubicBezTo>
                    <a:pt x="170" y="180"/>
                    <a:pt x="115" y="174"/>
                    <a:pt x="112" y="157"/>
                  </a:cubicBezTo>
                  <a:cubicBezTo>
                    <a:pt x="100" y="96"/>
                    <a:pt x="124" y="85"/>
                    <a:pt x="168" y="70"/>
                  </a:cubicBezTo>
                  <a:cubicBezTo>
                    <a:pt x="220" y="83"/>
                    <a:pt x="216" y="97"/>
                    <a:pt x="207" y="149"/>
                  </a:cubicBezTo>
                  <a:cubicBezTo>
                    <a:pt x="174" y="127"/>
                    <a:pt x="156" y="99"/>
                    <a:pt x="144" y="62"/>
                  </a:cubicBezTo>
                  <a:cubicBezTo>
                    <a:pt x="147" y="54"/>
                    <a:pt x="157" y="18"/>
                    <a:pt x="168" y="15"/>
                  </a:cubicBezTo>
                  <a:cubicBezTo>
                    <a:pt x="226" y="0"/>
                    <a:pt x="215" y="23"/>
                    <a:pt x="215" y="55"/>
                  </a:cubicBezTo>
                </a:path>
              </a:pathLst>
            </a:custGeom>
            <a:noFill/>
            <a:ln w="19050">
              <a:solidFill>
                <a:schemeClr val="tx1"/>
              </a:solidFill>
              <a:round/>
              <a:headEnd/>
              <a:tailEnd/>
            </a:ln>
          </p:spPr>
          <p:txBody>
            <a:bodyPr/>
            <a:lstStyle/>
            <a:p>
              <a:endParaRPr lang="it-IT"/>
            </a:p>
          </p:txBody>
        </p:sp>
        <p:sp>
          <p:nvSpPr>
            <p:cNvPr id="143" name="Text Box 27"/>
            <p:cNvSpPr txBox="1">
              <a:spLocks noChangeArrowheads="1"/>
            </p:cNvSpPr>
            <p:nvPr/>
          </p:nvSpPr>
          <p:spPr bwMode="auto">
            <a:xfrm>
              <a:off x="3411538" y="4702175"/>
              <a:ext cx="271462" cy="274638"/>
            </a:xfrm>
            <a:prstGeom prst="rect">
              <a:avLst/>
            </a:prstGeom>
            <a:noFill/>
            <a:ln w="9525">
              <a:noFill/>
              <a:miter lim="800000"/>
              <a:headEnd/>
              <a:tailEnd/>
            </a:ln>
          </p:spPr>
          <p:txBody>
            <a:bodyPr wrap="none">
              <a:spAutoFit/>
            </a:bodyPr>
            <a:lstStyle/>
            <a:p>
              <a:r>
                <a:rPr lang="el-GR" sz="1200" b="1" dirty="0">
                  <a:cs typeface="Arial" pitchFamily="34" charset="0"/>
                </a:rPr>
                <a:t>β</a:t>
              </a:r>
            </a:p>
          </p:txBody>
        </p:sp>
        <p:grpSp>
          <p:nvGrpSpPr>
            <p:cNvPr id="144" name="Gruppo 83"/>
            <p:cNvGrpSpPr>
              <a:grpSpLocks/>
            </p:cNvGrpSpPr>
            <p:nvPr/>
          </p:nvGrpSpPr>
          <p:grpSpPr bwMode="auto">
            <a:xfrm>
              <a:off x="2535238" y="4699000"/>
              <a:ext cx="758476" cy="446862"/>
              <a:chOff x="2332038" y="2070100"/>
              <a:chExt cx="758476" cy="446862"/>
            </a:xfrm>
          </p:grpSpPr>
          <p:pic>
            <p:nvPicPr>
              <p:cNvPr id="145" name="Picture 15"/>
              <p:cNvPicPr>
                <a:picLocks noChangeAspect="1" noChangeArrowheads="1"/>
              </p:cNvPicPr>
              <p:nvPr/>
            </p:nvPicPr>
            <p:blipFill>
              <a:blip r:embed="rId5" cstate="print"/>
              <a:srcRect/>
              <a:stretch>
                <a:fillRect/>
              </a:stretch>
            </p:blipFill>
            <p:spPr bwMode="auto">
              <a:xfrm>
                <a:off x="2332038" y="2070100"/>
                <a:ext cx="322262" cy="441325"/>
              </a:xfrm>
              <a:prstGeom prst="rect">
                <a:avLst/>
              </a:prstGeom>
              <a:noFill/>
              <a:ln w="9525">
                <a:noFill/>
                <a:miter lim="800000"/>
                <a:headEnd/>
                <a:tailEnd/>
              </a:ln>
            </p:spPr>
          </p:pic>
          <p:sp>
            <p:nvSpPr>
              <p:cNvPr id="146" name="Text Box 44"/>
              <p:cNvSpPr txBox="1">
                <a:spLocks noChangeArrowheads="1"/>
              </p:cNvSpPr>
              <p:nvPr/>
            </p:nvSpPr>
            <p:spPr bwMode="auto">
              <a:xfrm>
                <a:off x="2667000" y="2239963"/>
                <a:ext cx="423514" cy="276999"/>
              </a:xfrm>
              <a:prstGeom prst="rect">
                <a:avLst/>
              </a:prstGeom>
              <a:solidFill>
                <a:srgbClr val="E2AC00"/>
              </a:solidFill>
              <a:ln w="9525">
                <a:noFill/>
                <a:miter lim="800000"/>
                <a:headEnd/>
                <a:tailEnd/>
              </a:ln>
            </p:spPr>
            <p:txBody>
              <a:bodyPr wrap="none">
                <a:spAutoFit/>
              </a:bodyPr>
              <a:lstStyle/>
              <a:p>
                <a:pPr eaLnBrk="1" hangingPunct="1">
                  <a:defRPr/>
                </a:pPr>
                <a:r>
                  <a:rPr lang="it-IT" sz="1200" b="1" dirty="0">
                    <a:latin typeface="+mn-lt"/>
                  </a:rPr>
                  <a:t>NLS</a:t>
                </a:r>
              </a:p>
            </p:txBody>
          </p:sp>
        </p:grpSp>
      </p:grpSp>
      <p:grpSp>
        <p:nvGrpSpPr>
          <p:cNvPr id="147" name="Gruppo 101"/>
          <p:cNvGrpSpPr>
            <a:grpSpLocks/>
          </p:cNvGrpSpPr>
          <p:nvPr/>
        </p:nvGrpSpPr>
        <p:grpSpPr bwMode="auto">
          <a:xfrm>
            <a:off x="4766274" y="3935422"/>
            <a:ext cx="2170509" cy="649288"/>
            <a:chOff x="4114800" y="4927600"/>
            <a:chExt cx="2171099" cy="649732"/>
          </a:xfrm>
        </p:grpSpPr>
        <p:grpSp>
          <p:nvGrpSpPr>
            <p:cNvPr id="148" name="Group 61"/>
            <p:cNvGrpSpPr>
              <a:grpSpLocks/>
            </p:cNvGrpSpPr>
            <p:nvPr/>
          </p:nvGrpSpPr>
          <p:grpSpPr bwMode="auto">
            <a:xfrm>
              <a:off x="5827233" y="5014906"/>
              <a:ext cx="458666" cy="444053"/>
              <a:chOff x="4295" y="3216"/>
              <a:chExt cx="313" cy="304"/>
            </a:xfrm>
          </p:grpSpPr>
          <p:sp>
            <p:nvSpPr>
              <p:cNvPr id="177" name="Oval 59"/>
              <p:cNvSpPr>
                <a:spLocks noChangeArrowheads="1"/>
              </p:cNvSpPr>
              <p:nvPr/>
            </p:nvSpPr>
            <p:spPr bwMode="auto">
              <a:xfrm>
                <a:off x="4320" y="3216"/>
                <a:ext cx="288" cy="288"/>
              </a:xfrm>
              <a:prstGeom prst="ellipse">
                <a:avLst/>
              </a:prstGeom>
              <a:solidFill>
                <a:srgbClr val="FB57DC"/>
              </a:solidFill>
              <a:ln w="9525">
                <a:solidFill>
                  <a:schemeClr val="tx1"/>
                </a:solidFill>
                <a:round/>
                <a:headEnd/>
                <a:tailEnd/>
              </a:ln>
            </p:spPr>
            <p:txBody>
              <a:bodyPr wrap="none" anchor="ctr"/>
              <a:lstStyle/>
              <a:p>
                <a:endParaRPr lang="it-IT"/>
              </a:p>
            </p:txBody>
          </p:sp>
          <p:sp>
            <p:nvSpPr>
              <p:cNvPr id="181" name="Text Box 60"/>
              <p:cNvSpPr txBox="1">
                <a:spLocks noChangeArrowheads="1"/>
              </p:cNvSpPr>
              <p:nvPr/>
            </p:nvSpPr>
            <p:spPr bwMode="auto">
              <a:xfrm>
                <a:off x="4295" y="3225"/>
                <a:ext cx="309" cy="295"/>
              </a:xfrm>
              <a:prstGeom prst="rect">
                <a:avLst/>
              </a:prstGeom>
              <a:noFill/>
              <a:ln w="9525">
                <a:noFill/>
                <a:miter lim="800000"/>
                <a:headEnd/>
                <a:tailEnd/>
              </a:ln>
            </p:spPr>
            <p:txBody>
              <a:bodyPr wrap="none">
                <a:spAutoFit/>
              </a:bodyPr>
              <a:lstStyle/>
              <a:p>
                <a:pPr>
                  <a:defRPr/>
                </a:pPr>
                <a:r>
                  <a:rPr lang="it-IT" sz="1100" b="1" dirty="0" err="1">
                    <a:latin typeface="+mj-lt"/>
                  </a:rPr>
                  <a:t>Ran-</a:t>
                </a:r>
                <a:endParaRPr lang="it-IT" sz="1100" b="1" dirty="0">
                  <a:latin typeface="+mj-lt"/>
                </a:endParaRPr>
              </a:p>
              <a:p>
                <a:pPr>
                  <a:defRPr/>
                </a:pPr>
                <a:r>
                  <a:rPr lang="it-IT" sz="1100" b="1" dirty="0">
                    <a:latin typeface="+mj-lt"/>
                  </a:rPr>
                  <a:t>GTP</a:t>
                </a:r>
              </a:p>
            </p:txBody>
          </p:sp>
        </p:grpSp>
        <p:sp>
          <p:nvSpPr>
            <p:cNvPr id="170" name="Freccia a destra 44"/>
            <p:cNvSpPr/>
            <p:nvPr/>
          </p:nvSpPr>
          <p:spPr>
            <a:xfrm>
              <a:off x="4114800" y="4927600"/>
              <a:ext cx="1702263" cy="649732"/>
            </a:xfrm>
            <a:prstGeom prst="rightArrow">
              <a:avLst/>
            </a:prstGeom>
            <a:gradFill flip="none" rotWithShape="1">
              <a:gsLst>
                <a:gs pos="0">
                  <a:srgbClr val="A71D97">
                    <a:shade val="30000"/>
                    <a:satMod val="115000"/>
                  </a:srgbClr>
                </a:gs>
                <a:gs pos="50000">
                  <a:srgbClr val="A71D97">
                    <a:shade val="67500"/>
                    <a:satMod val="115000"/>
                  </a:srgbClr>
                </a:gs>
                <a:gs pos="100000">
                  <a:srgbClr val="A71D9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182" name="Gruppo 110"/>
          <p:cNvGrpSpPr>
            <a:grpSpLocks/>
          </p:cNvGrpSpPr>
          <p:nvPr/>
        </p:nvGrpSpPr>
        <p:grpSpPr bwMode="auto">
          <a:xfrm>
            <a:off x="6818912" y="2363786"/>
            <a:ext cx="1857375" cy="2181999"/>
            <a:chOff x="6167438" y="2928938"/>
            <a:chExt cx="1857375" cy="2181999"/>
          </a:xfrm>
        </p:grpSpPr>
        <p:grpSp>
          <p:nvGrpSpPr>
            <p:cNvPr id="183" name="Gruppo 109"/>
            <p:cNvGrpSpPr>
              <a:grpSpLocks/>
            </p:cNvGrpSpPr>
            <p:nvPr/>
          </p:nvGrpSpPr>
          <p:grpSpPr bwMode="auto">
            <a:xfrm>
              <a:off x="7325834" y="2928938"/>
              <a:ext cx="551341" cy="690562"/>
              <a:chOff x="7325834" y="2928938"/>
              <a:chExt cx="551341" cy="690562"/>
            </a:xfrm>
          </p:grpSpPr>
          <p:sp>
            <p:nvSpPr>
              <p:cNvPr id="196" name="AutoShape 62"/>
              <p:cNvSpPr>
                <a:spLocks/>
              </p:cNvSpPr>
              <p:nvPr/>
            </p:nvSpPr>
            <p:spPr bwMode="auto">
              <a:xfrm>
                <a:off x="7596188" y="3057525"/>
                <a:ext cx="280987" cy="561975"/>
              </a:xfrm>
              <a:prstGeom prst="rightBracket">
                <a:avLst>
                  <a:gd name="adj" fmla="val 100000"/>
                </a:avLst>
              </a:prstGeom>
              <a:noFill/>
              <a:ln w="203200">
                <a:solidFill>
                  <a:srgbClr val="00CC00"/>
                </a:solidFill>
                <a:round/>
                <a:headEnd/>
                <a:tailEnd/>
              </a:ln>
            </p:spPr>
            <p:txBody>
              <a:bodyPr wrap="none" anchor="ctr"/>
              <a:lstStyle/>
              <a:p>
                <a:pPr algn="ctr"/>
                <a:endParaRPr lang="el-GR">
                  <a:cs typeface="Arial" pitchFamily="34" charset="0"/>
                </a:endParaRPr>
              </a:p>
            </p:txBody>
          </p:sp>
          <p:sp>
            <p:nvSpPr>
              <p:cNvPr id="197" name="Text Box 66"/>
              <p:cNvSpPr txBox="1">
                <a:spLocks noChangeArrowheads="1"/>
              </p:cNvSpPr>
              <p:nvPr/>
            </p:nvSpPr>
            <p:spPr bwMode="auto">
              <a:xfrm>
                <a:off x="7537450" y="2928938"/>
                <a:ext cx="271463" cy="274637"/>
              </a:xfrm>
              <a:prstGeom prst="rect">
                <a:avLst/>
              </a:prstGeom>
              <a:noFill/>
              <a:ln w="9525">
                <a:noFill/>
                <a:miter lim="800000"/>
                <a:headEnd/>
                <a:tailEnd/>
              </a:ln>
            </p:spPr>
            <p:txBody>
              <a:bodyPr wrap="none">
                <a:spAutoFit/>
              </a:bodyPr>
              <a:lstStyle/>
              <a:p>
                <a:r>
                  <a:rPr lang="el-GR" sz="1200" b="1" dirty="0">
                    <a:cs typeface="Arial" pitchFamily="34" charset="0"/>
                  </a:rPr>
                  <a:t>β</a:t>
                </a:r>
              </a:p>
            </p:txBody>
          </p:sp>
          <p:grpSp>
            <p:nvGrpSpPr>
              <p:cNvPr id="198" name="Group 61"/>
              <p:cNvGrpSpPr>
                <a:grpSpLocks/>
              </p:cNvGrpSpPr>
              <p:nvPr/>
            </p:nvGrpSpPr>
            <p:grpSpPr bwMode="auto">
              <a:xfrm>
                <a:off x="7325834" y="3148006"/>
                <a:ext cx="458666" cy="444053"/>
                <a:chOff x="4295" y="3216"/>
                <a:chExt cx="313" cy="304"/>
              </a:xfrm>
            </p:grpSpPr>
            <p:sp>
              <p:nvSpPr>
                <p:cNvPr id="199" name="Oval 198"/>
                <p:cNvSpPr>
                  <a:spLocks noChangeArrowheads="1"/>
                </p:cNvSpPr>
                <p:nvPr/>
              </p:nvSpPr>
              <p:spPr bwMode="auto">
                <a:xfrm>
                  <a:off x="4320" y="3216"/>
                  <a:ext cx="288" cy="288"/>
                </a:xfrm>
                <a:prstGeom prst="ellipse">
                  <a:avLst/>
                </a:prstGeom>
                <a:solidFill>
                  <a:srgbClr val="FB57DC"/>
                </a:solidFill>
                <a:ln w="9525">
                  <a:solidFill>
                    <a:schemeClr val="tx1"/>
                  </a:solidFill>
                  <a:round/>
                  <a:headEnd/>
                  <a:tailEnd/>
                </a:ln>
              </p:spPr>
              <p:txBody>
                <a:bodyPr wrap="none" anchor="ctr"/>
                <a:lstStyle/>
                <a:p>
                  <a:endParaRPr lang="it-IT"/>
                </a:p>
              </p:txBody>
            </p:sp>
            <p:sp>
              <p:nvSpPr>
                <p:cNvPr id="200" name="Text Box 60"/>
                <p:cNvSpPr txBox="1">
                  <a:spLocks noChangeArrowheads="1"/>
                </p:cNvSpPr>
                <p:nvPr/>
              </p:nvSpPr>
              <p:spPr bwMode="auto">
                <a:xfrm>
                  <a:off x="4295" y="3225"/>
                  <a:ext cx="309" cy="295"/>
                </a:xfrm>
                <a:prstGeom prst="rect">
                  <a:avLst/>
                </a:prstGeom>
                <a:noFill/>
                <a:ln w="9525">
                  <a:noFill/>
                  <a:miter lim="800000"/>
                  <a:headEnd/>
                  <a:tailEnd/>
                </a:ln>
              </p:spPr>
              <p:txBody>
                <a:bodyPr wrap="none">
                  <a:spAutoFit/>
                </a:bodyPr>
                <a:lstStyle/>
                <a:p>
                  <a:pPr>
                    <a:defRPr/>
                  </a:pPr>
                  <a:r>
                    <a:rPr lang="it-IT" sz="1100" b="1" dirty="0" err="1">
                      <a:latin typeface="+mj-lt"/>
                    </a:rPr>
                    <a:t>Ran-</a:t>
                  </a:r>
                  <a:endParaRPr lang="it-IT" sz="1100" b="1" dirty="0">
                    <a:latin typeface="+mj-lt"/>
                  </a:endParaRPr>
                </a:p>
                <a:p>
                  <a:pPr>
                    <a:defRPr/>
                  </a:pPr>
                  <a:r>
                    <a:rPr lang="it-IT" sz="1100" b="1" dirty="0">
                      <a:latin typeface="+mj-lt"/>
                    </a:rPr>
                    <a:t>GTP</a:t>
                  </a:r>
                </a:p>
              </p:txBody>
            </p:sp>
          </p:grpSp>
        </p:grpSp>
        <p:grpSp>
          <p:nvGrpSpPr>
            <p:cNvPr id="184" name="Gruppo 105"/>
            <p:cNvGrpSpPr>
              <a:grpSpLocks/>
            </p:cNvGrpSpPr>
            <p:nvPr/>
          </p:nvGrpSpPr>
          <p:grpSpPr bwMode="auto">
            <a:xfrm>
              <a:off x="7170738" y="4706938"/>
              <a:ext cx="854075" cy="403999"/>
              <a:chOff x="2243138" y="1252538"/>
              <a:chExt cx="854075" cy="403999"/>
            </a:xfrm>
          </p:grpSpPr>
          <p:sp>
            <p:nvSpPr>
              <p:cNvPr id="193" name="Oval 6"/>
              <p:cNvSpPr>
                <a:spLocks noChangeArrowheads="1"/>
              </p:cNvSpPr>
              <p:nvPr/>
            </p:nvSpPr>
            <p:spPr bwMode="auto">
              <a:xfrm>
                <a:off x="2243138" y="1358900"/>
                <a:ext cx="773112" cy="280988"/>
              </a:xfrm>
              <a:prstGeom prst="ellipse">
                <a:avLst/>
              </a:prstGeom>
              <a:solidFill>
                <a:srgbClr val="E7FE0E"/>
              </a:solidFill>
              <a:ln w="9525">
                <a:solidFill>
                  <a:schemeClr val="tx1"/>
                </a:solidFill>
                <a:round/>
                <a:headEnd/>
                <a:tailEnd/>
              </a:ln>
            </p:spPr>
            <p:txBody>
              <a:bodyPr wrap="none" anchor="ctr"/>
              <a:lstStyle/>
              <a:p>
                <a:pPr algn="ctr"/>
                <a:endParaRPr lang="el-GR" sz="1400">
                  <a:latin typeface="Times New Roman" pitchFamily="18" charset="0"/>
                  <a:cs typeface="Arial" pitchFamily="34" charset="0"/>
                </a:endParaRPr>
              </a:p>
            </p:txBody>
          </p:sp>
          <p:sp>
            <p:nvSpPr>
              <p:cNvPr id="194" name="Freeform 8"/>
              <p:cNvSpPr>
                <a:spLocks/>
              </p:cNvSpPr>
              <p:nvPr/>
            </p:nvSpPr>
            <p:spPr bwMode="auto">
              <a:xfrm>
                <a:off x="2279650" y="1252538"/>
                <a:ext cx="817563" cy="233362"/>
              </a:xfrm>
              <a:custGeom>
                <a:avLst/>
                <a:gdLst>
                  <a:gd name="T0" fmla="*/ 2147483647 w 560"/>
                  <a:gd name="T1" fmla="*/ 2147483647 h 160"/>
                  <a:gd name="T2" fmla="*/ 2147483647 w 560"/>
                  <a:gd name="T3" fmla="*/ 2147483647 h 160"/>
                  <a:gd name="T4" fmla="*/ 2147483647 w 560"/>
                  <a:gd name="T5" fmla="*/ 2147483647 h 160"/>
                  <a:gd name="T6" fmla="*/ 2147483647 w 560"/>
                  <a:gd name="T7" fmla="*/ 2147483647 h 160"/>
                  <a:gd name="T8" fmla="*/ 2147483647 w 560"/>
                  <a:gd name="T9" fmla="*/ 2147483647 h 160"/>
                  <a:gd name="T10" fmla="*/ 0 w 560"/>
                  <a:gd name="T11" fmla="*/ 2147483647 h 160"/>
                  <a:gd name="T12" fmla="*/ 0 60000 65536"/>
                  <a:gd name="T13" fmla="*/ 0 60000 65536"/>
                  <a:gd name="T14" fmla="*/ 0 60000 65536"/>
                  <a:gd name="T15" fmla="*/ 0 60000 65536"/>
                  <a:gd name="T16" fmla="*/ 0 60000 65536"/>
                  <a:gd name="T17" fmla="*/ 0 60000 65536"/>
                  <a:gd name="T18" fmla="*/ 0 w 560"/>
                  <a:gd name="T19" fmla="*/ 0 h 160"/>
                  <a:gd name="T20" fmla="*/ 560 w 560"/>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560" h="160">
                    <a:moveTo>
                      <a:pt x="505" y="160"/>
                    </a:moveTo>
                    <a:cubicBezTo>
                      <a:pt x="560" y="141"/>
                      <a:pt x="540" y="61"/>
                      <a:pt x="505" y="26"/>
                    </a:cubicBezTo>
                    <a:cubicBezTo>
                      <a:pt x="490" y="11"/>
                      <a:pt x="476" y="8"/>
                      <a:pt x="457" y="2"/>
                    </a:cubicBezTo>
                    <a:cubicBezTo>
                      <a:pt x="376" y="8"/>
                      <a:pt x="274" y="0"/>
                      <a:pt x="197" y="26"/>
                    </a:cubicBezTo>
                    <a:cubicBezTo>
                      <a:pt x="152" y="93"/>
                      <a:pt x="128" y="64"/>
                      <a:pt x="31" y="58"/>
                    </a:cubicBezTo>
                    <a:cubicBezTo>
                      <a:pt x="4" y="49"/>
                      <a:pt x="14" y="56"/>
                      <a:pt x="0" y="42"/>
                    </a:cubicBezTo>
                  </a:path>
                </a:pathLst>
              </a:custGeom>
              <a:noFill/>
              <a:ln w="19050">
                <a:solidFill>
                  <a:schemeClr val="tx1"/>
                </a:solidFill>
                <a:round/>
                <a:headEnd/>
                <a:tailEnd/>
              </a:ln>
            </p:spPr>
            <p:txBody>
              <a:bodyPr/>
              <a:lstStyle/>
              <a:p>
                <a:endParaRPr lang="it-IT"/>
              </a:p>
            </p:txBody>
          </p:sp>
          <p:sp>
            <p:nvSpPr>
              <p:cNvPr id="195" name="Text Box 15"/>
              <p:cNvSpPr txBox="1">
                <a:spLocks noChangeArrowheads="1"/>
              </p:cNvSpPr>
              <p:nvPr/>
            </p:nvSpPr>
            <p:spPr bwMode="auto">
              <a:xfrm>
                <a:off x="2255838" y="1379538"/>
                <a:ext cx="276038" cy="276999"/>
              </a:xfrm>
              <a:prstGeom prst="rect">
                <a:avLst/>
              </a:prstGeom>
              <a:noFill/>
              <a:ln w="9525">
                <a:noFill/>
                <a:miter lim="800000"/>
                <a:headEnd/>
                <a:tailEnd/>
              </a:ln>
            </p:spPr>
            <p:txBody>
              <a:bodyPr wrap="none">
                <a:spAutoFit/>
              </a:bodyPr>
              <a:lstStyle/>
              <a:p>
                <a:r>
                  <a:rPr lang="el-GR" sz="1200" b="1" dirty="0">
                    <a:cs typeface="Arial" pitchFamily="34" charset="0"/>
                  </a:rPr>
                  <a:t>α</a:t>
                </a:r>
              </a:p>
            </p:txBody>
          </p:sp>
        </p:grpSp>
        <p:grpSp>
          <p:nvGrpSpPr>
            <p:cNvPr id="185" name="Gruppo 106"/>
            <p:cNvGrpSpPr>
              <a:grpSpLocks/>
            </p:cNvGrpSpPr>
            <p:nvPr/>
          </p:nvGrpSpPr>
          <p:grpSpPr bwMode="auto">
            <a:xfrm>
              <a:off x="6167438" y="3048000"/>
              <a:ext cx="758476" cy="446862"/>
              <a:chOff x="2332038" y="2070100"/>
              <a:chExt cx="758476" cy="446862"/>
            </a:xfrm>
          </p:grpSpPr>
          <p:pic>
            <p:nvPicPr>
              <p:cNvPr id="186" name="Picture 15"/>
              <p:cNvPicPr>
                <a:picLocks noChangeAspect="1" noChangeArrowheads="1"/>
              </p:cNvPicPr>
              <p:nvPr/>
            </p:nvPicPr>
            <p:blipFill>
              <a:blip r:embed="rId5" cstate="print"/>
              <a:srcRect/>
              <a:stretch>
                <a:fillRect/>
              </a:stretch>
            </p:blipFill>
            <p:spPr bwMode="auto">
              <a:xfrm>
                <a:off x="2332038" y="2070100"/>
                <a:ext cx="322262" cy="441325"/>
              </a:xfrm>
              <a:prstGeom prst="rect">
                <a:avLst/>
              </a:prstGeom>
              <a:noFill/>
              <a:ln w="9525">
                <a:noFill/>
                <a:miter lim="800000"/>
                <a:headEnd/>
                <a:tailEnd/>
              </a:ln>
            </p:spPr>
          </p:pic>
          <p:sp>
            <p:nvSpPr>
              <p:cNvPr id="192" name="Text Box 44"/>
              <p:cNvSpPr txBox="1">
                <a:spLocks noChangeArrowheads="1"/>
              </p:cNvSpPr>
              <p:nvPr/>
            </p:nvSpPr>
            <p:spPr bwMode="auto">
              <a:xfrm>
                <a:off x="2667000" y="2239963"/>
                <a:ext cx="423514" cy="276999"/>
              </a:xfrm>
              <a:prstGeom prst="rect">
                <a:avLst/>
              </a:prstGeom>
              <a:solidFill>
                <a:srgbClr val="E2AC00"/>
              </a:solidFill>
              <a:ln w="9525">
                <a:noFill/>
                <a:miter lim="800000"/>
                <a:headEnd/>
                <a:tailEnd/>
              </a:ln>
            </p:spPr>
            <p:txBody>
              <a:bodyPr wrap="none">
                <a:spAutoFit/>
              </a:bodyPr>
              <a:lstStyle/>
              <a:p>
                <a:pPr eaLnBrk="1" hangingPunct="1">
                  <a:defRPr/>
                </a:pPr>
                <a:r>
                  <a:rPr lang="it-IT" sz="1200" b="1" dirty="0">
                    <a:latin typeface="+mn-lt"/>
                  </a:rPr>
                  <a:t>NLS</a:t>
                </a:r>
              </a:p>
            </p:txBody>
          </p:sp>
        </p:grpSp>
      </p:grpSp>
      <p:sp>
        <p:nvSpPr>
          <p:cNvPr id="206" name="Text Box 21"/>
          <p:cNvSpPr txBox="1">
            <a:spLocks noChangeArrowheads="1"/>
          </p:cNvSpPr>
          <p:nvPr/>
        </p:nvSpPr>
        <p:spPr bwMode="auto">
          <a:xfrm>
            <a:off x="2580268" y="1963676"/>
            <a:ext cx="1531253" cy="461665"/>
          </a:xfrm>
          <a:prstGeom prst="rect">
            <a:avLst/>
          </a:prstGeom>
          <a:noFill/>
          <a:ln w="9525">
            <a:noFill/>
            <a:miter lim="800000"/>
            <a:headEnd/>
            <a:tailEnd/>
          </a:ln>
        </p:spPr>
        <p:txBody>
          <a:bodyPr wrap="none">
            <a:spAutoFit/>
          </a:bodyPr>
          <a:lstStyle/>
          <a:p>
            <a:pPr eaLnBrk="1" hangingPunct="1">
              <a:defRPr/>
            </a:pPr>
            <a:r>
              <a:rPr lang="it-IT" sz="2400" dirty="0" err="1">
                <a:latin typeface="+mj-lt"/>
                <a:ea typeface="Verdana" pitchFamily="34" charset="0"/>
                <a:cs typeface="Verdana" pitchFamily="34" charset="0"/>
              </a:rPr>
              <a:t>Cytoplasm</a:t>
            </a:r>
            <a:endParaRPr lang="it-IT" sz="2400" dirty="0">
              <a:latin typeface="+mj-lt"/>
              <a:ea typeface="Verdana" pitchFamily="34" charset="0"/>
              <a:cs typeface="Verdana" pitchFamily="34" charset="0"/>
            </a:endParaRPr>
          </a:p>
        </p:txBody>
      </p:sp>
      <p:sp>
        <p:nvSpPr>
          <p:cNvPr id="208" name="Text Box 21"/>
          <p:cNvSpPr txBox="1">
            <a:spLocks noChangeArrowheads="1"/>
          </p:cNvSpPr>
          <p:nvPr/>
        </p:nvSpPr>
        <p:spPr bwMode="auto">
          <a:xfrm>
            <a:off x="7009424" y="1963676"/>
            <a:ext cx="1199367" cy="461665"/>
          </a:xfrm>
          <a:prstGeom prst="rect">
            <a:avLst/>
          </a:prstGeom>
          <a:noFill/>
          <a:ln w="9525">
            <a:noFill/>
            <a:miter lim="800000"/>
            <a:headEnd/>
            <a:tailEnd/>
          </a:ln>
        </p:spPr>
        <p:txBody>
          <a:bodyPr wrap="none">
            <a:spAutoFit/>
          </a:bodyPr>
          <a:lstStyle/>
          <a:p>
            <a:pPr eaLnBrk="1" hangingPunct="1">
              <a:defRPr/>
            </a:pPr>
            <a:r>
              <a:rPr lang="it-IT" sz="2400" dirty="0" err="1">
                <a:latin typeface="+mj-lt"/>
                <a:ea typeface="Verdana" pitchFamily="34" charset="0"/>
                <a:cs typeface="Verdana" pitchFamily="34" charset="0"/>
              </a:rPr>
              <a:t>Nucleus</a:t>
            </a:r>
            <a:endParaRPr lang="it-IT" sz="2400" dirty="0">
              <a:latin typeface="+mj-lt"/>
              <a:ea typeface="Verdana" pitchFamily="34" charset="0"/>
              <a:cs typeface="Verdana" pitchFamily="34" charset="0"/>
            </a:endParaRPr>
          </a:p>
        </p:txBody>
      </p:sp>
      <p:cxnSp>
        <p:nvCxnSpPr>
          <p:cNvPr id="209" name="Connettore 1 66"/>
          <p:cNvCxnSpPr/>
          <p:nvPr/>
        </p:nvCxnSpPr>
        <p:spPr>
          <a:xfrm rot="5400000">
            <a:off x="4866284" y="4305491"/>
            <a:ext cx="857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Connettore 1 67"/>
          <p:cNvCxnSpPr/>
          <p:nvPr/>
        </p:nvCxnSpPr>
        <p:spPr>
          <a:xfrm rot="5400000">
            <a:off x="5294912" y="4305491"/>
            <a:ext cx="857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AutoShape 42"/>
          <p:cNvSpPr>
            <a:spLocks noChangeArrowheads="1"/>
          </p:cNvSpPr>
          <p:nvPr/>
        </p:nvSpPr>
        <p:spPr bwMode="auto">
          <a:xfrm>
            <a:off x="5197716" y="4665684"/>
            <a:ext cx="631825" cy="209550"/>
          </a:xfrm>
          <a:prstGeom prst="roundRect">
            <a:avLst>
              <a:gd name="adj" fmla="val 16667"/>
            </a:avLst>
          </a:prstGeom>
          <a:solidFill>
            <a:srgbClr val="C0C0C0"/>
          </a:solidFill>
          <a:ln w="9525">
            <a:solidFill>
              <a:schemeClr val="tx1"/>
            </a:solidFill>
            <a:round/>
            <a:headEnd/>
            <a:tailEnd/>
          </a:ln>
        </p:spPr>
        <p:txBody>
          <a:bodyPr wrap="none" anchor="ctr"/>
          <a:lstStyle/>
          <a:p>
            <a:pPr algn="ctr">
              <a:defRPr/>
            </a:pPr>
            <a:r>
              <a:rPr lang="it-IT" sz="1400" b="1" dirty="0">
                <a:latin typeface="+mn-lt"/>
              </a:rPr>
              <a:t>NPC</a:t>
            </a:r>
          </a:p>
        </p:txBody>
      </p:sp>
      <p:sp>
        <p:nvSpPr>
          <p:cNvPr id="212" name="AutoShape 79"/>
          <p:cNvSpPr>
            <a:spLocks noChangeArrowheads="1"/>
          </p:cNvSpPr>
          <p:nvPr/>
        </p:nvSpPr>
        <p:spPr bwMode="auto">
          <a:xfrm>
            <a:off x="5197716" y="5367359"/>
            <a:ext cx="631825" cy="211137"/>
          </a:xfrm>
          <a:prstGeom prst="roundRect">
            <a:avLst>
              <a:gd name="adj" fmla="val 16667"/>
            </a:avLst>
          </a:prstGeom>
          <a:solidFill>
            <a:srgbClr val="C0C0C0"/>
          </a:solidFill>
          <a:ln w="9525">
            <a:solidFill>
              <a:schemeClr val="tx1"/>
            </a:solidFill>
            <a:round/>
            <a:headEnd/>
            <a:tailEnd/>
          </a:ln>
        </p:spPr>
        <p:txBody>
          <a:bodyPr wrap="none" anchor="ctr"/>
          <a:lstStyle/>
          <a:p>
            <a:pPr algn="ctr">
              <a:defRPr/>
            </a:pPr>
            <a:r>
              <a:rPr lang="it-IT" sz="1400" b="1" dirty="0">
                <a:latin typeface="+mn-lt"/>
              </a:rPr>
              <a:t>NPC</a:t>
            </a:r>
          </a:p>
        </p:txBody>
      </p:sp>
      <p:grpSp>
        <p:nvGrpSpPr>
          <p:cNvPr id="213" name="Gruppo 80"/>
          <p:cNvGrpSpPr/>
          <p:nvPr/>
        </p:nvGrpSpPr>
        <p:grpSpPr>
          <a:xfrm>
            <a:off x="3536304" y="3007522"/>
            <a:ext cx="4088720" cy="2242302"/>
            <a:chOff x="2884830" y="1829640"/>
            <a:chExt cx="4088720" cy="2242302"/>
          </a:xfrm>
        </p:grpSpPr>
        <p:cxnSp>
          <p:nvCxnSpPr>
            <p:cNvPr id="215" name="Connettore 2 70"/>
            <p:cNvCxnSpPr/>
            <p:nvPr/>
          </p:nvCxnSpPr>
          <p:spPr>
            <a:xfrm>
              <a:off x="4000496" y="3927478"/>
              <a:ext cx="17907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16" name="Picture 15"/>
            <p:cNvPicPr>
              <a:picLocks noChangeAspect="1" noChangeArrowheads="1"/>
            </p:cNvPicPr>
            <p:nvPr/>
          </p:nvPicPr>
          <p:blipFill>
            <a:blip r:embed="rId5" cstate="print"/>
            <a:srcRect/>
            <a:stretch>
              <a:fillRect/>
            </a:stretch>
          </p:blipFill>
          <p:spPr bwMode="auto">
            <a:xfrm>
              <a:off x="6215074" y="3625080"/>
              <a:ext cx="322262" cy="441325"/>
            </a:xfrm>
            <a:prstGeom prst="rect">
              <a:avLst/>
            </a:prstGeom>
            <a:noFill/>
            <a:ln w="9525">
              <a:noFill/>
              <a:miter lim="800000"/>
              <a:headEnd/>
              <a:tailEnd/>
            </a:ln>
          </p:spPr>
        </p:pic>
        <p:sp>
          <p:nvSpPr>
            <p:cNvPr id="220" name="Text Box 44"/>
            <p:cNvSpPr txBox="1">
              <a:spLocks noChangeArrowheads="1"/>
            </p:cNvSpPr>
            <p:nvPr/>
          </p:nvSpPr>
          <p:spPr bwMode="auto">
            <a:xfrm>
              <a:off x="6550036" y="3794943"/>
              <a:ext cx="423514" cy="276999"/>
            </a:xfrm>
            <a:prstGeom prst="rect">
              <a:avLst/>
            </a:prstGeom>
            <a:solidFill>
              <a:srgbClr val="E2AC00"/>
            </a:solidFill>
            <a:ln w="9525">
              <a:noFill/>
              <a:miter lim="800000"/>
              <a:headEnd/>
              <a:tailEnd/>
            </a:ln>
          </p:spPr>
          <p:txBody>
            <a:bodyPr wrap="none">
              <a:spAutoFit/>
            </a:bodyPr>
            <a:lstStyle/>
            <a:p>
              <a:pPr eaLnBrk="1" hangingPunct="1">
                <a:defRPr/>
              </a:pPr>
              <a:r>
                <a:rPr lang="it-IT" sz="1200" b="1" dirty="0">
                  <a:latin typeface="+mn-lt"/>
                </a:rPr>
                <a:t>NLS</a:t>
              </a:r>
            </a:p>
          </p:txBody>
        </p:sp>
        <p:pic>
          <p:nvPicPr>
            <p:cNvPr id="278" name="Picture 15"/>
            <p:cNvPicPr>
              <a:picLocks noChangeAspect="1" noChangeArrowheads="1"/>
            </p:cNvPicPr>
            <p:nvPr/>
          </p:nvPicPr>
          <p:blipFill>
            <a:blip r:embed="rId5" cstate="print"/>
            <a:srcRect/>
            <a:stretch>
              <a:fillRect/>
            </a:stretch>
          </p:blipFill>
          <p:spPr bwMode="auto">
            <a:xfrm>
              <a:off x="2884830" y="3571876"/>
              <a:ext cx="322262" cy="441325"/>
            </a:xfrm>
            <a:prstGeom prst="rect">
              <a:avLst/>
            </a:prstGeom>
            <a:noFill/>
            <a:ln w="9525">
              <a:noFill/>
              <a:miter lim="800000"/>
              <a:headEnd/>
              <a:tailEnd/>
            </a:ln>
          </p:spPr>
        </p:pic>
        <p:sp>
          <p:nvSpPr>
            <p:cNvPr id="280" name="Text Box 44"/>
            <p:cNvSpPr txBox="1">
              <a:spLocks noChangeArrowheads="1"/>
            </p:cNvSpPr>
            <p:nvPr/>
          </p:nvSpPr>
          <p:spPr bwMode="auto">
            <a:xfrm>
              <a:off x="3219792" y="3741739"/>
              <a:ext cx="423514" cy="276999"/>
            </a:xfrm>
            <a:prstGeom prst="rect">
              <a:avLst/>
            </a:prstGeom>
            <a:solidFill>
              <a:srgbClr val="E2AC00"/>
            </a:solidFill>
            <a:ln w="9525">
              <a:noFill/>
              <a:miter lim="800000"/>
              <a:headEnd/>
              <a:tailEnd/>
            </a:ln>
          </p:spPr>
          <p:txBody>
            <a:bodyPr wrap="none">
              <a:spAutoFit/>
            </a:bodyPr>
            <a:lstStyle/>
            <a:p>
              <a:pPr eaLnBrk="1" hangingPunct="1">
                <a:defRPr/>
              </a:pPr>
              <a:r>
                <a:rPr lang="it-IT" sz="1200" b="1" dirty="0">
                  <a:latin typeface="+mn-lt"/>
                </a:rPr>
                <a:t>NLS</a:t>
              </a:r>
            </a:p>
          </p:txBody>
        </p:sp>
        <p:cxnSp>
          <p:nvCxnSpPr>
            <p:cNvPr id="283" name="Connettore 2 76"/>
            <p:cNvCxnSpPr/>
            <p:nvPr/>
          </p:nvCxnSpPr>
          <p:spPr>
            <a:xfrm rot="5400000">
              <a:off x="5844419" y="2700361"/>
              <a:ext cx="174223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284" name="Connettore 1 88"/>
          <p:cNvCxnSpPr/>
          <p:nvPr/>
        </p:nvCxnSpPr>
        <p:spPr>
          <a:xfrm rot="5400000">
            <a:off x="4866284" y="2509422"/>
            <a:ext cx="857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Connettore 1 89"/>
          <p:cNvCxnSpPr/>
          <p:nvPr/>
        </p:nvCxnSpPr>
        <p:spPr>
          <a:xfrm rot="5400000">
            <a:off x="5294912" y="2509422"/>
            <a:ext cx="857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Connettore 1 91"/>
          <p:cNvCxnSpPr/>
          <p:nvPr/>
        </p:nvCxnSpPr>
        <p:spPr>
          <a:xfrm rot="5400000">
            <a:off x="4877015" y="6015720"/>
            <a:ext cx="857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Connettore 1 94"/>
          <p:cNvCxnSpPr/>
          <p:nvPr/>
        </p:nvCxnSpPr>
        <p:spPr>
          <a:xfrm rot="5400000">
            <a:off x="5305643" y="6015720"/>
            <a:ext cx="857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67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3"/>
                                        </p:tgtEl>
                                      </p:cBhvr>
                                    </p:animEffect>
                                    <p:set>
                                      <p:cBhvr>
                                        <p:cTn id="7" dur="1" fill="hold">
                                          <p:stCondLst>
                                            <p:cond delay="499"/>
                                          </p:stCondLst>
                                        </p:cTn>
                                        <p:tgtEl>
                                          <p:spTgt spid="12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5"/>
                                        </p:tgtEl>
                                      </p:cBhvr>
                                    </p:animEffect>
                                    <p:set>
                                      <p:cBhvr>
                                        <p:cTn id="10" dur="1" fill="hold">
                                          <p:stCondLst>
                                            <p:cond delay="499"/>
                                          </p:stCondLst>
                                        </p:cTn>
                                        <p:tgtEl>
                                          <p:spTgt spid="12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6"/>
                                        </p:tgtEl>
                                      </p:cBhvr>
                                    </p:animEffect>
                                    <p:set>
                                      <p:cBhvr>
                                        <p:cTn id="13" dur="1" fill="hold">
                                          <p:stCondLst>
                                            <p:cond delay="499"/>
                                          </p:stCondLst>
                                        </p:cTn>
                                        <p:tgtEl>
                                          <p:spTgt spid="12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9"/>
                                        </p:tgtEl>
                                      </p:cBhvr>
                                    </p:animEffect>
                                    <p:set>
                                      <p:cBhvr>
                                        <p:cTn id="16" dur="1" fill="hold">
                                          <p:stCondLst>
                                            <p:cond delay="499"/>
                                          </p:stCondLst>
                                        </p:cTn>
                                        <p:tgtEl>
                                          <p:spTgt spid="12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33"/>
                                        </p:tgtEl>
                                      </p:cBhvr>
                                    </p:animEffect>
                                    <p:set>
                                      <p:cBhvr>
                                        <p:cTn id="19" dur="1" fill="hold">
                                          <p:stCondLst>
                                            <p:cond delay="499"/>
                                          </p:stCondLst>
                                        </p:cTn>
                                        <p:tgtEl>
                                          <p:spTgt spid="13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7"/>
                                        </p:tgtEl>
                                        <p:attrNameLst>
                                          <p:attrName>style.visibility</p:attrName>
                                        </p:attrNameLst>
                                      </p:cBhvr>
                                      <p:to>
                                        <p:strVal val="visible"/>
                                      </p:to>
                                    </p:set>
                                    <p:animEffect transition="in" filter="fade">
                                      <p:cBhvr>
                                        <p:cTn id="24" dur="500"/>
                                        <p:tgtEl>
                                          <p:spTgt spid="137"/>
                                        </p:tgtEl>
                                      </p:cBhvr>
                                    </p:animEffec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3.88889E-6 -1.85185E-6 L 0.43889 -1.85185E-6 " pathEditMode="relative" rAng="0" ptsTypes="AA">
                                      <p:cBhvr>
                                        <p:cTn id="28" dur="2000" fill="hold"/>
                                        <p:tgtEl>
                                          <p:spTgt spid="137"/>
                                        </p:tgtEl>
                                        <p:attrNameLst>
                                          <p:attrName>ppt_x</p:attrName>
                                          <p:attrName>ppt_y</p:attrName>
                                        </p:attrNameLst>
                                      </p:cBhvr>
                                      <p:rCtr x="21944" y="0"/>
                                    </p:animMotion>
                                  </p:childTnLst>
                                  <p:subTnLst>
                                    <p:set>
                                      <p:cBhvr override="childStyle">
                                        <p:cTn dur="1" fill="hold" display="0" masterRel="nextClick" afterEffect="1"/>
                                        <p:tgtEl>
                                          <p:spTgt spid="137"/>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2"/>
                                        </p:tgtEl>
                                        <p:attrNameLst>
                                          <p:attrName>style.visibility</p:attrName>
                                        </p:attrNameLst>
                                      </p:cBhvr>
                                      <p:to>
                                        <p:strVal val="visible"/>
                                      </p:to>
                                    </p:set>
                                    <p:animEffect transition="in" filter="fade">
                                      <p:cBhvr>
                                        <p:cTn id="33" dur="500"/>
                                        <p:tgtEl>
                                          <p:spTgt spid="18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7"/>
                                        </p:tgtEl>
                                        <p:attrNameLst>
                                          <p:attrName>style.visibility</p:attrName>
                                        </p:attrNameLst>
                                      </p:cBhvr>
                                      <p:to>
                                        <p:strVal val="visible"/>
                                      </p:to>
                                    </p:set>
                                    <p:animEffect transition="in" filter="fade">
                                      <p:cBhvr>
                                        <p:cTn id="38" dur="500"/>
                                        <p:tgtEl>
                                          <p:spTgt spid="1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3"/>
                                        </p:tgtEl>
                                        <p:attrNameLst>
                                          <p:attrName>style.visibility</p:attrName>
                                        </p:attrNameLst>
                                      </p:cBhvr>
                                      <p:to>
                                        <p:strVal val="visible"/>
                                      </p:to>
                                    </p:set>
                                    <p:animEffect transition="in" filter="fade">
                                      <p:cBhvr>
                                        <p:cTn id="43"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5" grpId="0" animBg="1"/>
      <p:bldP spid="1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Oval 31"/>
          <p:cNvSpPr>
            <a:spLocks noChangeAspect="1" noChangeArrowheads="1"/>
          </p:cNvSpPr>
          <p:nvPr/>
        </p:nvSpPr>
        <p:spPr bwMode="auto">
          <a:xfrm>
            <a:off x="6699588" y="1241387"/>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190" name="Oval 31"/>
          <p:cNvSpPr>
            <a:spLocks noChangeAspect="1" noChangeArrowheads="1"/>
          </p:cNvSpPr>
          <p:nvPr/>
        </p:nvSpPr>
        <p:spPr bwMode="auto">
          <a:xfrm>
            <a:off x="6328484" y="1241387"/>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188" name="Oval 31"/>
          <p:cNvSpPr>
            <a:spLocks noChangeAspect="1" noChangeArrowheads="1"/>
          </p:cNvSpPr>
          <p:nvPr/>
        </p:nvSpPr>
        <p:spPr bwMode="auto">
          <a:xfrm>
            <a:off x="4471096" y="1241387"/>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187" name="Oval 31"/>
          <p:cNvSpPr>
            <a:spLocks noChangeAspect="1" noChangeArrowheads="1"/>
          </p:cNvSpPr>
          <p:nvPr/>
        </p:nvSpPr>
        <p:spPr bwMode="auto">
          <a:xfrm>
            <a:off x="4099992" y="1241387"/>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171" name="Oval 31"/>
          <p:cNvSpPr>
            <a:spLocks noChangeAspect="1" noChangeArrowheads="1"/>
          </p:cNvSpPr>
          <p:nvPr/>
        </p:nvSpPr>
        <p:spPr bwMode="auto">
          <a:xfrm>
            <a:off x="3756716" y="1241387"/>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grpSp>
        <p:nvGrpSpPr>
          <p:cNvPr id="180" name="Gruppo 179"/>
          <p:cNvGrpSpPr/>
          <p:nvPr/>
        </p:nvGrpSpPr>
        <p:grpSpPr>
          <a:xfrm>
            <a:off x="2685146" y="884197"/>
            <a:ext cx="1715547" cy="1428760"/>
            <a:chOff x="2571736" y="1000108"/>
            <a:chExt cx="1715547" cy="1428760"/>
          </a:xfrm>
        </p:grpSpPr>
        <p:sp>
          <p:nvSpPr>
            <p:cNvPr id="172" name="Oval 31"/>
            <p:cNvSpPr>
              <a:spLocks noChangeAspect="1" noChangeArrowheads="1"/>
            </p:cNvSpPr>
            <p:nvPr/>
          </p:nvSpPr>
          <p:spPr bwMode="auto">
            <a:xfrm>
              <a:off x="3273237" y="1357298"/>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cxnSp>
          <p:nvCxnSpPr>
            <p:cNvPr id="178" name="Connettore 2 177"/>
            <p:cNvCxnSpPr/>
            <p:nvPr/>
          </p:nvCxnSpPr>
          <p:spPr>
            <a:xfrm rot="16200000" flipH="1">
              <a:off x="2893207" y="1250141"/>
              <a:ext cx="357190" cy="285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9" name="CasellaDiTesto 178"/>
            <p:cNvSpPr txBox="1"/>
            <p:nvPr/>
          </p:nvSpPr>
          <p:spPr>
            <a:xfrm>
              <a:off x="2571736" y="1000108"/>
              <a:ext cx="447558" cy="307777"/>
            </a:xfrm>
            <a:prstGeom prst="rect">
              <a:avLst/>
            </a:prstGeom>
            <a:noFill/>
          </p:spPr>
          <p:txBody>
            <a:bodyPr wrap="none" rtlCol="0">
              <a:spAutoFit/>
            </a:bodyPr>
            <a:lstStyle/>
            <a:p>
              <a:r>
                <a:rPr lang="it-IT" sz="1400" b="1" dirty="0" smtClean="0"/>
                <a:t>PSF</a:t>
              </a:r>
              <a:endParaRPr lang="it-IT" sz="1400" b="1" dirty="0"/>
            </a:p>
          </p:txBody>
        </p:sp>
      </p:grpSp>
      <p:pic>
        <p:nvPicPr>
          <p:cNvPr id="5" name="Picture 5"/>
          <p:cNvPicPr>
            <a:picLocks noChangeAspect="1" noChangeArrowheads="1"/>
          </p:cNvPicPr>
          <p:nvPr/>
        </p:nvPicPr>
        <p:blipFill>
          <a:blip r:embed="rId3" cstate="print"/>
          <a:srcRect/>
          <a:stretch>
            <a:fillRect/>
          </a:stretch>
        </p:blipFill>
        <p:spPr bwMode="auto">
          <a:xfrm>
            <a:off x="542006" y="955635"/>
            <a:ext cx="1719266" cy="1719266"/>
          </a:xfrm>
          <a:prstGeom prst="rect">
            <a:avLst/>
          </a:prstGeom>
          <a:noFill/>
          <a:ln w="9525">
            <a:noFill/>
            <a:miter lim="800000"/>
            <a:headEnd/>
            <a:tailEnd/>
          </a:ln>
        </p:spPr>
      </p:pic>
      <p:cxnSp>
        <p:nvCxnSpPr>
          <p:cNvPr id="6" name="Straight Arrow Connector 11"/>
          <p:cNvCxnSpPr/>
          <p:nvPr/>
        </p:nvCxnSpPr>
        <p:spPr>
          <a:xfrm rot="16200000" flipH="1">
            <a:off x="863477" y="1848610"/>
            <a:ext cx="500066" cy="42862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12"/>
          <p:cNvSpPr/>
          <p:nvPr/>
        </p:nvSpPr>
        <p:spPr>
          <a:xfrm>
            <a:off x="542006" y="1241387"/>
            <a:ext cx="336952" cy="369332"/>
          </a:xfrm>
          <a:prstGeom prst="rect">
            <a:avLst/>
          </a:prstGeom>
        </p:spPr>
        <p:txBody>
          <a:bodyPr wrap="none">
            <a:spAutoFit/>
          </a:bodyPr>
          <a:lstStyle/>
          <a:p>
            <a:r>
              <a:rPr lang="en-US" b="1" dirty="0" smtClean="0"/>
              <a:t>N</a:t>
            </a:r>
            <a:endParaRPr lang="en-US" dirty="0"/>
          </a:p>
        </p:txBody>
      </p:sp>
      <p:sp>
        <p:nvSpPr>
          <p:cNvPr id="8" name="Rectangle 13"/>
          <p:cNvSpPr/>
          <p:nvPr/>
        </p:nvSpPr>
        <p:spPr>
          <a:xfrm>
            <a:off x="1542138" y="1598577"/>
            <a:ext cx="306494" cy="369332"/>
          </a:xfrm>
          <a:prstGeom prst="rect">
            <a:avLst/>
          </a:prstGeom>
        </p:spPr>
        <p:txBody>
          <a:bodyPr wrap="none">
            <a:spAutoFit/>
          </a:bodyPr>
          <a:lstStyle/>
          <a:p>
            <a:r>
              <a:rPr lang="en-US" b="1" dirty="0" smtClean="0"/>
              <a:t>C</a:t>
            </a:r>
            <a:endParaRPr lang="en-US" dirty="0"/>
          </a:p>
        </p:txBody>
      </p:sp>
      <p:sp>
        <p:nvSpPr>
          <p:cNvPr id="9" name="Freeform 14"/>
          <p:cNvSpPr/>
          <p:nvPr/>
        </p:nvSpPr>
        <p:spPr>
          <a:xfrm>
            <a:off x="548875" y="936531"/>
            <a:ext cx="983087" cy="1236373"/>
          </a:xfrm>
          <a:custGeom>
            <a:avLst/>
            <a:gdLst>
              <a:gd name="connsiteX0" fmla="*/ 0 w 983087"/>
              <a:gd name="connsiteY0" fmla="*/ 1094705 h 1236373"/>
              <a:gd name="connsiteX1" fmla="*/ 141668 w 983087"/>
              <a:gd name="connsiteY1" fmla="*/ 1197736 h 1236373"/>
              <a:gd name="connsiteX2" fmla="*/ 412124 w 983087"/>
              <a:gd name="connsiteY2" fmla="*/ 1197736 h 1236373"/>
              <a:gd name="connsiteX3" fmla="*/ 721217 w 983087"/>
              <a:gd name="connsiteY3" fmla="*/ 965916 h 1236373"/>
              <a:gd name="connsiteX4" fmla="*/ 914400 w 983087"/>
              <a:gd name="connsiteY4" fmla="*/ 528034 h 1236373"/>
              <a:gd name="connsiteX5" fmla="*/ 953037 w 983087"/>
              <a:gd name="connsiteY5" fmla="*/ 296215 h 1236373"/>
              <a:gd name="connsiteX6" fmla="*/ 978794 w 983087"/>
              <a:gd name="connsiteY6" fmla="*/ 103031 h 1236373"/>
              <a:gd name="connsiteX7" fmla="*/ 978794 w 983087"/>
              <a:gd name="connsiteY7" fmla="*/ 0 h 123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3087" h="1236373">
                <a:moveTo>
                  <a:pt x="0" y="1094705"/>
                </a:moveTo>
                <a:cubicBezTo>
                  <a:pt x="36490" y="1137634"/>
                  <a:pt x="72981" y="1180564"/>
                  <a:pt x="141668" y="1197736"/>
                </a:cubicBezTo>
                <a:cubicBezTo>
                  <a:pt x="210355" y="1214908"/>
                  <a:pt x="315532" y="1236373"/>
                  <a:pt x="412124" y="1197736"/>
                </a:cubicBezTo>
                <a:cubicBezTo>
                  <a:pt x="508716" y="1159099"/>
                  <a:pt x="637504" y="1077533"/>
                  <a:pt x="721217" y="965916"/>
                </a:cubicBezTo>
                <a:cubicBezTo>
                  <a:pt x="804930" y="854299"/>
                  <a:pt x="875763" y="639651"/>
                  <a:pt x="914400" y="528034"/>
                </a:cubicBezTo>
                <a:cubicBezTo>
                  <a:pt x="953037" y="416417"/>
                  <a:pt x="942305" y="367049"/>
                  <a:pt x="953037" y="296215"/>
                </a:cubicBezTo>
                <a:cubicBezTo>
                  <a:pt x="963769" y="225381"/>
                  <a:pt x="974501" y="152400"/>
                  <a:pt x="978794" y="103031"/>
                </a:cubicBezTo>
                <a:cubicBezTo>
                  <a:pt x="983087" y="53662"/>
                  <a:pt x="980940" y="26831"/>
                  <a:pt x="978794" y="0"/>
                </a:cubicBezTo>
              </a:path>
            </a:pathLst>
          </a:cu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15"/>
          <p:cNvSpPr/>
          <p:nvPr/>
        </p:nvSpPr>
        <p:spPr>
          <a:xfrm>
            <a:off x="1327824" y="1027073"/>
            <a:ext cx="449162" cy="369332"/>
          </a:xfrm>
          <a:prstGeom prst="rect">
            <a:avLst/>
          </a:prstGeom>
        </p:spPr>
        <p:txBody>
          <a:bodyPr wrap="none">
            <a:spAutoFit/>
          </a:bodyPr>
          <a:lstStyle/>
          <a:p>
            <a:r>
              <a:rPr lang="en-US" b="1" dirty="0" smtClean="0"/>
              <a:t>NE</a:t>
            </a:r>
            <a:endParaRPr lang="en-US" dirty="0"/>
          </a:p>
        </p:txBody>
      </p:sp>
      <p:grpSp>
        <p:nvGrpSpPr>
          <p:cNvPr id="191" name="Gruppo 190"/>
          <p:cNvGrpSpPr/>
          <p:nvPr/>
        </p:nvGrpSpPr>
        <p:grpSpPr>
          <a:xfrm>
            <a:off x="3685278" y="2226725"/>
            <a:ext cx="731290" cy="608323"/>
            <a:chOff x="3571868" y="2342636"/>
            <a:chExt cx="731290" cy="608323"/>
          </a:xfrm>
        </p:grpSpPr>
        <p:sp>
          <p:nvSpPr>
            <p:cNvPr id="134" name="Text Box 335"/>
            <p:cNvSpPr txBox="1">
              <a:spLocks noChangeArrowheads="1"/>
            </p:cNvSpPr>
            <p:nvPr/>
          </p:nvSpPr>
          <p:spPr bwMode="auto">
            <a:xfrm>
              <a:off x="3571868" y="2643182"/>
              <a:ext cx="731290" cy="307777"/>
            </a:xfrm>
            <a:prstGeom prst="rect">
              <a:avLst/>
            </a:prstGeom>
            <a:noFill/>
            <a:ln w="9525">
              <a:noFill/>
              <a:miter lim="800000"/>
              <a:headEnd/>
              <a:tailEnd/>
            </a:ln>
          </p:spPr>
          <p:txBody>
            <a:bodyPr wrap="none">
              <a:spAutoFit/>
            </a:bodyPr>
            <a:lstStyle/>
            <a:p>
              <a:pPr eaLnBrk="0" hangingPunct="0"/>
              <a:r>
                <a:rPr lang="en-US" sz="1400" b="1" dirty="0" smtClean="0">
                  <a:latin typeface="Tahoma" pitchFamily="34" charset="0"/>
                </a:rPr>
                <a:t>6.3 µs</a:t>
              </a:r>
              <a:endParaRPr lang="en-US" sz="1400" b="1" dirty="0">
                <a:latin typeface="Tahoma" pitchFamily="34" charset="0"/>
              </a:endParaRPr>
            </a:p>
          </p:txBody>
        </p:sp>
        <p:sp>
          <p:nvSpPr>
            <p:cNvPr id="138" name="Arc 199"/>
            <p:cNvSpPr>
              <a:spLocks/>
            </p:cNvSpPr>
            <p:nvPr/>
          </p:nvSpPr>
          <p:spPr bwMode="auto">
            <a:xfrm rot="1213516" flipV="1">
              <a:off x="3710724" y="2342636"/>
              <a:ext cx="446088" cy="246063"/>
            </a:xfrm>
            <a:custGeom>
              <a:avLst/>
              <a:gdLst>
                <a:gd name="T0" fmla="*/ 0 w 35429"/>
                <a:gd name="T1" fmla="*/ 434 h 21600"/>
                <a:gd name="T2" fmla="*/ 6775 w 35429"/>
                <a:gd name="T3" fmla="*/ 1861 h 21600"/>
                <a:gd name="T4" fmla="*/ 2644 w 35429"/>
                <a:gd name="T5" fmla="*/ 1861 h 21600"/>
                <a:gd name="T6" fmla="*/ 0 60000 65536"/>
                <a:gd name="T7" fmla="*/ 0 60000 65536"/>
                <a:gd name="T8" fmla="*/ 0 60000 65536"/>
                <a:gd name="T9" fmla="*/ 0 w 35429"/>
                <a:gd name="T10" fmla="*/ 0 h 21600"/>
                <a:gd name="T11" fmla="*/ 35429 w 35429"/>
                <a:gd name="T12" fmla="*/ 21600 h 21600"/>
              </a:gdLst>
              <a:ahLst/>
              <a:cxnLst>
                <a:cxn ang="T6">
                  <a:pos x="T0" y="T1"/>
                </a:cxn>
                <a:cxn ang="T7">
                  <a:pos x="T2" y="T3"/>
                </a:cxn>
                <a:cxn ang="T8">
                  <a:pos x="T4" y="T5"/>
                </a:cxn>
              </a:cxnLst>
              <a:rect l="T9" t="T10" r="T11" b="T12"/>
              <a:pathLst>
                <a:path w="35429" h="21600" fill="none" extrusionOk="0">
                  <a:moveTo>
                    <a:pt x="0" y="5007"/>
                  </a:moveTo>
                  <a:cubicBezTo>
                    <a:pt x="3882" y="1771"/>
                    <a:pt x="8775" y="-1"/>
                    <a:pt x="13829" y="0"/>
                  </a:cubicBezTo>
                  <a:cubicBezTo>
                    <a:pt x="25758" y="0"/>
                    <a:pt x="35429" y="9670"/>
                    <a:pt x="35429" y="21600"/>
                  </a:cubicBezTo>
                </a:path>
                <a:path w="35429" h="21600" stroke="0" extrusionOk="0">
                  <a:moveTo>
                    <a:pt x="0" y="5007"/>
                  </a:moveTo>
                  <a:cubicBezTo>
                    <a:pt x="3882" y="1771"/>
                    <a:pt x="8775" y="-1"/>
                    <a:pt x="13829" y="0"/>
                  </a:cubicBezTo>
                  <a:cubicBezTo>
                    <a:pt x="25758" y="0"/>
                    <a:pt x="35429" y="9670"/>
                    <a:pt x="35429" y="21600"/>
                  </a:cubicBezTo>
                  <a:lnTo>
                    <a:pt x="13829" y="21600"/>
                  </a:lnTo>
                  <a:close/>
                </a:path>
              </a:pathLst>
            </a:custGeom>
            <a:noFill/>
            <a:ln w="9525">
              <a:solidFill>
                <a:schemeClr val="tx1"/>
              </a:solidFill>
              <a:round/>
              <a:headEnd/>
              <a:tailEnd type="triangle" w="med" len="med"/>
            </a:ln>
          </p:spPr>
          <p:txBody>
            <a:bodyPr wrap="none" anchor="ctr"/>
            <a:lstStyle/>
            <a:p>
              <a:endParaRPr lang="it-IT"/>
            </a:p>
          </p:txBody>
        </p:sp>
      </p:grpSp>
      <p:grpSp>
        <p:nvGrpSpPr>
          <p:cNvPr id="176" name="Gruppo 175"/>
          <p:cNvGrpSpPr/>
          <p:nvPr/>
        </p:nvGrpSpPr>
        <p:grpSpPr>
          <a:xfrm>
            <a:off x="3613840" y="884197"/>
            <a:ext cx="3859363" cy="1071570"/>
            <a:chOff x="3500430" y="1000108"/>
            <a:chExt cx="3859363" cy="1071570"/>
          </a:xfrm>
        </p:grpSpPr>
        <p:grpSp>
          <p:nvGrpSpPr>
            <p:cNvPr id="173" name="Gruppo 172"/>
            <p:cNvGrpSpPr/>
            <p:nvPr/>
          </p:nvGrpSpPr>
          <p:grpSpPr>
            <a:xfrm>
              <a:off x="3617548" y="1421693"/>
              <a:ext cx="3742245" cy="649985"/>
              <a:chOff x="3617548" y="1064503"/>
              <a:chExt cx="3742245" cy="649985"/>
            </a:xfrm>
          </p:grpSpPr>
          <p:sp>
            <p:nvSpPr>
              <p:cNvPr id="150" name="Oval 321"/>
              <p:cNvSpPr>
                <a:spLocks noChangeAspect="1" noChangeArrowheads="1"/>
              </p:cNvSpPr>
              <p:nvPr/>
            </p:nvSpPr>
            <p:spPr bwMode="auto">
              <a:xfrm>
                <a:off x="3718355" y="1421693"/>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51" name="Oval 323"/>
              <p:cNvSpPr>
                <a:spLocks noChangeAspect="1" noChangeArrowheads="1"/>
              </p:cNvSpPr>
              <p:nvPr/>
            </p:nvSpPr>
            <p:spPr bwMode="auto">
              <a:xfrm>
                <a:off x="3789793" y="1636007"/>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52" name="Oval 329"/>
              <p:cNvSpPr>
                <a:spLocks noChangeAspect="1" noChangeArrowheads="1"/>
              </p:cNvSpPr>
              <p:nvPr/>
            </p:nvSpPr>
            <p:spPr bwMode="auto">
              <a:xfrm>
                <a:off x="3681702" y="1564569"/>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55" name="Text Box 330"/>
              <p:cNvSpPr txBox="1">
                <a:spLocks noChangeArrowheads="1"/>
              </p:cNvSpPr>
              <p:nvPr/>
            </p:nvSpPr>
            <p:spPr bwMode="auto">
              <a:xfrm>
                <a:off x="3646917" y="1064503"/>
                <a:ext cx="3712876" cy="307777"/>
              </a:xfrm>
              <a:prstGeom prst="rect">
                <a:avLst/>
              </a:prstGeom>
              <a:noFill/>
              <a:ln w="9525">
                <a:noFill/>
                <a:miter lim="800000"/>
                <a:headEnd/>
                <a:tailEnd/>
              </a:ln>
            </p:spPr>
            <p:txBody>
              <a:bodyPr wrap="none">
                <a:spAutoFit/>
              </a:bodyPr>
              <a:lstStyle/>
              <a:p>
                <a:r>
                  <a:rPr lang="en-US" sz="1400" b="1" dirty="0"/>
                  <a:t>1   </a:t>
                </a:r>
                <a:r>
                  <a:rPr lang="en-US" sz="1400" b="1" dirty="0" smtClean="0"/>
                  <a:t>     2       </a:t>
                </a:r>
                <a:r>
                  <a:rPr lang="en-US" sz="1400" b="1" dirty="0"/>
                  <a:t>3   </a:t>
                </a:r>
                <a:r>
                  <a:rPr lang="en-US" sz="1400" b="1" dirty="0" smtClean="0"/>
                  <a:t>    4                 . . . .                  31     32</a:t>
                </a:r>
                <a:endParaRPr lang="en-US" sz="1400" b="1" dirty="0"/>
              </a:p>
            </p:txBody>
          </p:sp>
          <p:grpSp>
            <p:nvGrpSpPr>
              <p:cNvPr id="159" name="Gruppo 158"/>
              <p:cNvGrpSpPr/>
              <p:nvPr/>
            </p:nvGrpSpPr>
            <p:grpSpPr>
              <a:xfrm>
                <a:off x="3617548" y="1383056"/>
                <a:ext cx="3685586" cy="331432"/>
                <a:chOff x="4584879" y="1525932"/>
                <a:chExt cx="2383212" cy="214314"/>
              </a:xfrm>
            </p:grpSpPr>
            <p:sp>
              <p:nvSpPr>
                <p:cNvPr id="149" name="Rettangolo 148"/>
                <p:cNvSpPr/>
                <p:nvPr/>
              </p:nvSpPr>
              <p:spPr>
                <a:xfrm>
                  <a:off x="4584879"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3" name="Rettangolo 152"/>
                <p:cNvSpPr/>
                <p:nvPr/>
              </p:nvSpPr>
              <p:spPr>
                <a:xfrm>
                  <a:off x="4840311"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4" name="Rettangolo 153"/>
                <p:cNvSpPr/>
                <p:nvPr/>
              </p:nvSpPr>
              <p:spPr>
                <a:xfrm>
                  <a:off x="5085012"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6" name="Rettangolo 155"/>
                <p:cNvSpPr/>
                <p:nvPr/>
              </p:nvSpPr>
              <p:spPr>
                <a:xfrm>
                  <a:off x="5332060"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7" name="Rettangolo 156"/>
                <p:cNvSpPr/>
                <p:nvPr/>
              </p:nvSpPr>
              <p:spPr>
                <a:xfrm>
                  <a:off x="6500826"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Rettangolo 157"/>
                <p:cNvSpPr/>
                <p:nvPr/>
              </p:nvSpPr>
              <p:spPr>
                <a:xfrm>
                  <a:off x="6753777"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0" name="Oval 329"/>
              <p:cNvSpPr>
                <a:spLocks noChangeAspect="1" noChangeArrowheads="1"/>
              </p:cNvSpPr>
              <p:nvPr/>
            </p:nvSpPr>
            <p:spPr bwMode="auto">
              <a:xfrm>
                <a:off x="4143372" y="1489424"/>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61" name="Oval 329"/>
              <p:cNvSpPr>
                <a:spLocks noChangeAspect="1" noChangeArrowheads="1"/>
              </p:cNvSpPr>
              <p:nvPr/>
            </p:nvSpPr>
            <p:spPr bwMode="auto">
              <a:xfrm>
                <a:off x="4572000" y="1454494"/>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62" name="Oval 329"/>
              <p:cNvSpPr>
                <a:spLocks noChangeAspect="1" noChangeArrowheads="1"/>
              </p:cNvSpPr>
              <p:nvPr/>
            </p:nvSpPr>
            <p:spPr bwMode="auto">
              <a:xfrm>
                <a:off x="4463909" y="1597370"/>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63" name="Oval 329"/>
              <p:cNvSpPr>
                <a:spLocks noChangeAspect="1" noChangeArrowheads="1"/>
              </p:cNvSpPr>
              <p:nvPr/>
            </p:nvSpPr>
            <p:spPr bwMode="auto">
              <a:xfrm>
                <a:off x="4821099" y="1417986"/>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64" name="Oval 329"/>
              <p:cNvSpPr>
                <a:spLocks noChangeAspect="1" noChangeArrowheads="1"/>
              </p:cNvSpPr>
              <p:nvPr/>
            </p:nvSpPr>
            <p:spPr bwMode="auto">
              <a:xfrm>
                <a:off x="5143504" y="1525932"/>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65" name="Oval 329"/>
              <p:cNvSpPr>
                <a:spLocks noChangeAspect="1" noChangeArrowheads="1"/>
              </p:cNvSpPr>
              <p:nvPr/>
            </p:nvSpPr>
            <p:spPr bwMode="auto">
              <a:xfrm>
                <a:off x="4963975" y="1597370"/>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66" name="Oval 321"/>
              <p:cNvSpPr>
                <a:spLocks noChangeAspect="1" noChangeArrowheads="1"/>
              </p:cNvSpPr>
              <p:nvPr/>
            </p:nvSpPr>
            <p:spPr bwMode="auto">
              <a:xfrm>
                <a:off x="7108983" y="1421693"/>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67" name="Oval 323"/>
              <p:cNvSpPr>
                <a:spLocks noChangeAspect="1" noChangeArrowheads="1"/>
              </p:cNvSpPr>
              <p:nvPr/>
            </p:nvSpPr>
            <p:spPr bwMode="auto">
              <a:xfrm>
                <a:off x="7180421" y="1636007"/>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68" name="Oval 329"/>
              <p:cNvSpPr>
                <a:spLocks noChangeAspect="1" noChangeArrowheads="1"/>
              </p:cNvSpPr>
              <p:nvPr/>
            </p:nvSpPr>
            <p:spPr bwMode="auto">
              <a:xfrm>
                <a:off x="7072330" y="1564569"/>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169" name="Oval 329"/>
              <p:cNvSpPr>
                <a:spLocks noChangeAspect="1" noChangeArrowheads="1"/>
              </p:cNvSpPr>
              <p:nvPr/>
            </p:nvSpPr>
            <p:spPr bwMode="auto">
              <a:xfrm>
                <a:off x="6643702" y="1597370"/>
                <a:ext cx="36653" cy="36508"/>
              </a:xfrm>
              <a:prstGeom prst="ellipse">
                <a:avLst/>
              </a:prstGeom>
              <a:solidFill>
                <a:srgbClr val="008000"/>
              </a:solidFill>
              <a:ln w="9525">
                <a:solidFill>
                  <a:srgbClr val="008000"/>
                </a:solidFill>
                <a:round/>
                <a:headEnd/>
                <a:tailEnd/>
              </a:ln>
            </p:spPr>
            <p:txBody>
              <a:bodyPr wrap="none" anchor="ctr"/>
              <a:lstStyle/>
              <a:p>
                <a:endParaRPr lang="it-IT"/>
              </a:p>
            </p:txBody>
          </p:sp>
        </p:grpSp>
        <p:sp>
          <p:nvSpPr>
            <p:cNvPr id="174" name="Parentesi graffa chiusa 173"/>
            <p:cNvSpPr/>
            <p:nvPr/>
          </p:nvSpPr>
          <p:spPr>
            <a:xfrm rot="16200000">
              <a:off x="3717662" y="1178703"/>
              <a:ext cx="142876" cy="357190"/>
            </a:xfrm>
            <a:prstGeom prst="rightBrace">
              <a:avLst>
                <a:gd name="adj1" fmla="val 8333"/>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it-IT"/>
            </a:p>
          </p:txBody>
        </p:sp>
        <p:sp>
          <p:nvSpPr>
            <p:cNvPr id="175" name="CasellaDiTesto 174"/>
            <p:cNvSpPr txBox="1"/>
            <p:nvPr/>
          </p:nvSpPr>
          <p:spPr>
            <a:xfrm>
              <a:off x="3500430" y="1000108"/>
              <a:ext cx="740908" cy="307777"/>
            </a:xfrm>
            <a:prstGeom prst="rect">
              <a:avLst/>
            </a:prstGeom>
            <a:noFill/>
          </p:spPr>
          <p:txBody>
            <a:bodyPr wrap="none" rtlCol="0">
              <a:spAutoFit/>
            </a:bodyPr>
            <a:lstStyle/>
            <a:p>
              <a:r>
                <a:rPr lang="it-IT" sz="1400" b="1" dirty="0" smtClean="0"/>
                <a:t>100 </a:t>
              </a:r>
              <a:r>
                <a:rPr lang="it-IT" sz="1400" b="1" dirty="0" err="1" smtClean="0"/>
                <a:t>nm</a:t>
              </a:r>
              <a:endParaRPr lang="it-IT" sz="1400" b="1" dirty="0"/>
            </a:p>
          </p:txBody>
        </p:sp>
      </p:grpSp>
      <p:grpSp>
        <p:nvGrpSpPr>
          <p:cNvPr id="270" name="Gruppo 269"/>
          <p:cNvGrpSpPr/>
          <p:nvPr/>
        </p:nvGrpSpPr>
        <p:grpSpPr>
          <a:xfrm>
            <a:off x="2899460" y="1598577"/>
            <a:ext cx="6114575" cy="4857784"/>
            <a:chOff x="2786050" y="1714488"/>
            <a:chExt cx="6114575" cy="4857784"/>
          </a:xfrm>
        </p:grpSpPr>
        <p:grpSp>
          <p:nvGrpSpPr>
            <p:cNvPr id="238" name="Gruppo 237"/>
            <p:cNvGrpSpPr/>
            <p:nvPr/>
          </p:nvGrpSpPr>
          <p:grpSpPr>
            <a:xfrm>
              <a:off x="3286116" y="3000372"/>
              <a:ext cx="4326987" cy="1071570"/>
              <a:chOff x="4102665" y="4692859"/>
              <a:chExt cx="4326987" cy="1071570"/>
            </a:xfrm>
          </p:grpSpPr>
          <p:sp>
            <p:nvSpPr>
              <p:cNvPr id="201" name="Oval 31"/>
              <p:cNvSpPr>
                <a:spLocks noChangeAspect="1" noChangeArrowheads="1"/>
              </p:cNvSpPr>
              <p:nvPr/>
            </p:nvSpPr>
            <p:spPr bwMode="auto">
              <a:xfrm>
                <a:off x="7415606"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202" name="Oval 31"/>
              <p:cNvSpPr>
                <a:spLocks noChangeAspect="1" noChangeArrowheads="1"/>
              </p:cNvSpPr>
              <p:nvPr/>
            </p:nvSpPr>
            <p:spPr bwMode="auto">
              <a:xfrm>
                <a:off x="7044502"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203" name="Oval 31"/>
              <p:cNvSpPr>
                <a:spLocks noChangeAspect="1" noChangeArrowheads="1"/>
              </p:cNvSpPr>
              <p:nvPr/>
            </p:nvSpPr>
            <p:spPr bwMode="auto">
              <a:xfrm>
                <a:off x="5187114"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204" name="Oval 31"/>
              <p:cNvSpPr>
                <a:spLocks noChangeAspect="1" noChangeArrowheads="1"/>
              </p:cNvSpPr>
              <p:nvPr/>
            </p:nvSpPr>
            <p:spPr bwMode="auto">
              <a:xfrm>
                <a:off x="4816010"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205" name="Oval 31"/>
              <p:cNvSpPr>
                <a:spLocks noChangeAspect="1" noChangeArrowheads="1"/>
              </p:cNvSpPr>
              <p:nvPr/>
            </p:nvSpPr>
            <p:spPr bwMode="auto">
              <a:xfrm>
                <a:off x="4472734"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207" name="Oval 31"/>
              <p:cNvSpPr>
                <a:spLocks noChangeAspect="1" noChangeArrowheads="1"/>
              </p:cNvSpPr>
              <p:nvPr/>
            </p:nvSpPr>
            <p:spPr bwMode="auto">
              <a:xfrm>
                <a:off x="4102665"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grpSp>
            <p:nvGrpSpPr>
              <p:cNvPr id="214" name="Gruppo 172"/>
              <p:cNvGrpSpPr/>
              <p:nvPr/>
            </p:nvGrpSpPr>
            <p:grpSpPr>
              <a:xfrm>
                <a:off x="4446974" y="5075807"/>
                <a:ext cx="3685585" cy="331432"/>
                <a:chOff x="3617546" y="1383056"/>
                <a:chExt cx="3685585" cy="331432"/>
              </a:xfrm>
            </p:grpSpPr>
            <p:sp>
              <p:nvSpPr>
                <p:cNvPr id="217" name="Oval 321"/>
                <p:cNvSpPr>
                  <a:spLocks noChangeAspect="1" noChangeArrowheads="1"/>
                </p:cNvSpPr>
                <p:nvPr/>
              </p:nvSpPr>
              <p:spPr bwMode="auto">
                <a:xfrm>
                  <a:off x="3718355" y="1421693"/>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18" name="Oval 323"/>
                <p:cNvSpPr>
                  <a:spLocks noChangeAspect="1" noChangeArrowheads="1"/>
                </p:cNvSpPr>
                <p:nvPr/>
              </p:nvSpPr>
              <p:spPr bwMode="auto">
                <a:xfrm>
                  <a:off x="3789793" y="1636007"/>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19" name="Oval 329"/>
                <p:cNvSpPr>
                  <a:spLocks noChangeAspect="1" noChangeArrowheads="1"/>
                </p:cNvSpPr>
                <p:nvPr/>
              </p:nvSpPr>
              <p:spPr bwMode="auto">
                <a:xfrm>
                  <a:off x="3681702" y="1564569"/>
                  <a:ext cx="36653" cy="36508"/>
                </a:xfrm>
                <a:prstGeom prst="ellipse">
                  <a:avLst/>
                </a:prstGeom>
                <a:solidFill>
                  <a:srgbClr val="008000"/>
                </a:solidFill>
                <a:ln w="9525">
                  <a:solidFill>
                    <a:srgbClr val="008000"/>
                  </a:solidFill>
                  <a:round/>
                  <a:headEnd/>
                  <a:tailEnd/>
                </a:ln>
              </p:spPr>
              <p:txBody>
                <a:bodyPr wrap="none" anchor="ctr"/>
                <a:lstStyle/>
                <a:p>
                  <a:endParaRPr lang="it-IT"/>
                </a:p>
              </p:txBody>
            </p:sp>
            <p:grpSp>
              <p:nvGrpSpPr>
                <p:cNvPr id="221" name="Gruppo 158"/>
                <p:cNvGrpSpPr/>
                <p:nvPr/>
              </p:nvGrpSpPr>
              <p:grpSpPr>
                <a:xfrm>
                  <a:off x="3617546" y="1383056"/>
                  <a:ext cx="3685585" cy="331432"/>
                  <a:chOff x="4584879" y="1525932"/>
                  <a:chExt cx="2383212" cy="214314"/>
                </a:xfrm>
              </p:grpSpPr>
              <p:sp>
                <p:nvSpPr>
                  <p:cNvPr id="232" name="Rettangolo 231"/>
                  <p:cNvSpPr/>
                  <p:nvPr/>
                </p:nvSpPr>
                <p:spPr>
                  <a:xfrm>
                    <a:off x="4584879"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3" name="Rettangolo 232"/>
                  <p:cNvSpPr/>
                  <p:nvPr/>
                </p:nvSpPr>
                <p:spPr>
                  <a:xfrm>
                    <a:off x="4840311"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4" name="Rettangolo 233"/>
                  <p:cNvSpPr/>
                  <p:nvPr/>
                </p:nvSpPr>
                <p:spPr>
                  <a:xfrm>
                    <a:off x="5085012"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5" name="Rettangolo 234"/>
                  <p:cNvSpPr/>
                  <p:nvPr/>
                </p:nvSpPr>
                <p:spPr>
                  <a:xfrm>
                    <a:off x="5332060"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6" name="Rettangolo 235"/>
                  <p:cNvSpPr/>
                  <p:nvPr/>
                </p:nvSpPr>
                <p:spPr>
                  <a:xfrm>
                    <a:off x="6500826"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7" name="Rettangolo 236"/>
                  <p:cNvSpPr/>
                  <p:nvPr/>
                </p:nvSpPr>
                <p:spPr>
                  <a:xfrm>
                    <a:off x="6753777"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22" name="Oval 329"/>
                <p:cNvSpPr>
                  <a:spLocks noChangeAspect="1" noChangeArrowheads="1"/>
                </p:cNvSpPr>
                <p:nvPr/>
              </p:nvSpPr>
              <p:spPr bwMode="auto">
                <a:xfrm>
                  <a:off x="4143372" y="1489424"/>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23" name="Oval 329"/>
                <p:cNvSpPr>
                  <a:spLocks noChangeAspect="1" noChangeArrowheads="1"/>
                </p:cNvSpPr>
                <p:nvPr/>
              </p:nvSpPr>
              <p:spPr bwMode="auto">
                <a:xfrm>
                  <a:off x="4572000" y="1454494"/>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24" name="Oval 329"/>
                <p:cNvSpPr>
                  <a:spLocks noChangeAspect="1" noChangeArrowheads="1"/>
                </p:cNvSpPr>
                <p:nvPr/>
              </p:nvSpPr>
              <p:spPr bwMode="auto">
                <a:xfrm>
                  <a:off x="4463909" y="1597370"/>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25" name="Oval 329"/>
                <p:cNvSpPr>
                  <a:spLocks noChangeAspect="1" noChangeArrowheads="1"/>
                </p:cNvSpPr>
                <p:nvPr/>
              </p:nvSpPr>
              <p:spPr bwMode="auto">
                <a:xfrm>
                  <a:off x="4821099" y="1417986"/>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26" name="Oval 329"/>
                <p:cNvSpPr>
                  <a:spLocks noChangeAspect="1" noChangeArrowheads="1"/>
                </p:cNvSpPr>
                <p:nvPr/>
              </p:nvSpPr>
              <p:spPr bwMode="auto">
                <a:xfrm>
                  <a:off x="5143504" y="1525932"/>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27" name="Oval 329"/>
                <p:cNvSpPr>
                  <a:spLocks noChangeAspect="1" noChangeArrowheads="1"/>
                </p:cNvSpPr>
                <p:nvPr/>
              </p:nvSpPr>
              <p:spPr bwMode="auto">
                <a:xfrm>
                  <a:off x="4963975" y="1597370"/>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28" name="Oval 321"/>
                <p:cNvSpPr>
                  <a:spLocks noChangeAspect="1" noChangeArrowheads="1"/>
                </p:cNvSpPr>
                <p:nvPr/>
              </p:nvSpPr>
              <p:spPr bwMode="auto">
                <a:xfrm>
                  <a:off x="7108983" y="1421693"/>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29" name="Oval 323"/>
                <p:cNvSpPr>
                  <a:spLocks noChangeAspect="1" noChangeArrowheads="1"/>
                </p:cNvSpPr>
                <p:nvPr/>
              </p:nvSpPr>
              <p:spPr bwMode="auto">
                <a:xfrm>
                  <a:off x="7180421" y="1636007"/>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30" name="Oval 329"/>
                <p:cNvSpPr>
                  <a:spLocks noChangeAspect="1" noChangeArrowheads="1"/>
                </p:cNvSpPr>
                <p:nvPr/>
              </p:nvSpPr>
              <p:spPr bwMode="auto">
                <a:xfrm>
                  <a:off x="7072330" y="1564569"/>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31" name="Oval 329"/>
                <p:cNvSpPr>
                  <a:spLocks noChangeAspect="1" noChangeArrowheads="1"/>
                </p:cNvSpPr>
                <p:nvPr/>
              </p:nvSpPr>
              <p:spPr bwMode="auto">
                <a:xfrm>
                  <a:off x="6643702" y="1597370"/>
                  <a:ext cx="36653" cy="36508"/>
                </a:xfrm>
                <a:prstGeom prst="ellipse">
                  <a:avLst/>
                </a:prstGeom>
                <a:solidFill>
                  <a:srgbClr val="008000"/>
                </a:solidFill>
                <a:ln w="9525">
                  <a:solidFill>
                    <a:srgbClr val="008000"/>
                  </a:solidFill>
                  <a:round/>
                  <a:headEnd/>
                  <a:tailEnd/>
                </a:ln>
              </p:spPr>
              <p:txBody>
                <a:bodyPr wrap="none" anchor="ctr"/>
                <a:lstStyle/>
                <a:p>
                  <a:endParaRPr lang="it-IT"/>
                </a:p>
              </p:txBody>
            </p:sp>
          </p:grpSp>
        </p:grpSp>
        <p:sp>
          <p:nvSpPr>
            <p:cNvPr id="239" name="Text Box 292"/>
            <p:cNvSpPr txBox="1">
              <a:spLocks noChangeArrowheads="1"/>
            </p:cNvSpPr>
            <p:nvPr/>
          </p:nvSpPr>
          <p:spPr bwMode="auto">
            <a:xfrm>
              <a:off x="8001024" y="2643182"/>
              <a:ext cx="899601" cy="307734"/>
            </a:xfrm>
            <a:prstGeom prst="rect">
              <a:avLst/>
            </a:prstGeom>
            <a:noFill/>
            <a:ln w="9525">
              <a:noFill/>
              <a:miter lim="800000"/>
              <a:headEnd/>
              <a:tailEnd/>
            </a:ln>
          </p:spPr>
          <p:txBody>
            <a:bodyPr wrap="none">
              <a:spAutoFit/>
            </a:bodyPr>
            <a:lstStyle/>
            <a:p>
              <a:pPr eaLnBrk="0" hangingPunct="0"/>
              <a:r>
                <a:rPr lang="en-US" sz="1400" b="1" dirty="0">
                  <a:latin typeface="Tahoma" pitchFamily="34" charset="0"/>
                </a:rPr>
                <a:t>0.47 ms</a:t>
              </a:r>
            </a:p>
          </p:txBody>
        </p:sp>
        <p:sp>
          <p:nvSpPr>
            <p:cNvPr id="240" name="Arc 199"/>
            <p:cNvSpPr>
              <a:spLocks/>
            </p:cNvSpPr>
            <p:nvPr/>
          </p:nvSpPr>
          <p:spPr bwMode="auto">
            <a:xfrm rot="4009349">
              <a:off x="7300436" y="2531818"/>
              <a:ext cx="912422" cy="480656"/>
            </a:xfrm>
            <a:custGeom>
              <a:avLst/>
              <a:gdLst>
                <a:gd name="T0" fmla="*/ 0 w 35429"/>
                <a:gd name="T1" fmla="*/ 434 h 21600"/>
                <a:gd name="T2" fmla="*/ 6775 w 35429"/>
                <a:gd name="T3" fmla="*/ 1861 h 21600"/>
                <a:gd name="T4" fmla="*/ 2644 w 35429"/>
                <a:gd name="T5" fmla="*/ 1861 h 21600"/>
                <a:gd name="T6" fmla="*/ 0 60000 65536"/>
                <a:gd name="T7" fmla="*/ 0 60000 65536"/>
                <a:gd name="T8" fmla="*/ 0 60000 65536"/>
                <a:gd name="T9" fmla="*/ 0 w 35429"/>
                <a:gd name="T10" fmla="*/ 0 h 21600"/>
                <a:gd name="T11" fmla="*/ 35429 w 35429"/>
                <a:gd name="T12" fmla="*/ 21600 h 21600"/>
              </a:gdLst>
              <a:ahLst/>
              <a:cxnLst>
                <a:cxn ang="T6">
                  <a:pos x="T0" y="T1"/>
                </a:cxn>
                <a:cxn ang="T7">
                  <a:pos x="T2" y="T3"/>
                </a:cxn>
                <a:cxn ang="T8">
                  <a:pos x="T4" y="T5"/>
                </a:cxn>
              </a:cxnLst>
              <a:rect l="T9" t="T10" r="T11" b="T12"/>
              <a:pathLst>
                <a:path w="35429" h="21600" fill="none" extrusionOk="0">
                  <a:moveTo>
                    <a:pt x="0" y="5007"/>
                  </a:moveTo>
                  <a:cubicBezTo>
                    <a:pt x="3882" y="1771"/>
                    <a:pt x="8775" y="-1"/>
                    <a:pt x="13829" y="0"/>
                  </a:cubicBezTo>
                  <a:cubicBezTo>
                    <a:pt x="25758" y="0"/>
                    <a:pt x="35429" y="9670"/>
                    <a:pt x="35429" y="21600"/>
                  </a:cubicBezTo>
                </a:path>
                <a:path w="35429" h="21600" stroke="0" extrusionOk="0">
                  <a:moveTo>
                    <a:pt x="0" y="5007"/>
                  </a:moveTo>
                  <a:cubicBezTo>
                    <a:pt x="3882" y="1771"/>
                    <a:pt x="8775" y="-1"/>
                    <a:pt x="13829" y="0"/>
                  </a:cubicBezTo>
                  <a:cubicBezTo>
                    <a:pt x="25758" y="0"/>
                    <a:pt x="35429" y="9670"/>
                    <a:pt x="35429" y="21600"/>
                  </a:cubicBezTo>
                  <a:lnTo>
                    <a:pt x="13829" y="21600"/>
                  </a:lnTo>
                  <a:close/>
                </a:path>
              </a:pathLst>
            </a:custGeom>
            <a:noFill/>
            <a:ln w="9525">
              <a:solidFill>
                <a:schemeClr val="tx1"/>
              </a:solidFill>
              <a:round/>
              <a:headEnd/>
              <a:tailEnd type="triangle" w="med" len="med"/>
            </a:ln>
          </p:spPr>
          <p:txBody>
            <a:bodyPr wrap="none" anchor="ctr"/>
            <a:lstStyle/>
            <a:p>
              <a:endParaRPr lang="it-IT"/>
            </a:p>
          </p:txBody>
        </p:sp>
        <p:sp>
          <p:nvSpPr>
            <p:cNvPr id="241" name="CasellaDiTesto 240"/>
            <p:cNvSpPr txBox="1"/>
            <p:nvPr/>
          </p:nvSpPr>
          <p:spPr>
            <a:xfrm>
              <a:off x="2786050" y="1714488"/>
              <a:ext cx="306494" cy="4524315"/>
            </a:xfrm>
            <a:prstGeom prst="rect">
              <a:avLst/>
            </a:prstGeom>
            <a:noFill/>
          </p:spPr>
          <p:txBody>
            <a:bodyPr wrap="none" rtlCol="0">
              <a:spAutoFit/>
            </a:bodyPr>
            <a:lstStyle/>
            <a:p>
              <a:r>
                <a:rPr lang="it-IT" dirty="0" smtClean="0"/>
                <a:t>1</a:t>
              </a:r>
            </a:p>
            <a:p>
              <a:endParaRPr lang="it-IT" dirty="0" smtClean="0"/>
            </a:p>
            <a:p>
              <a:endParaRPr lang="it-IT" dirty="0" smtClean="0"/>
            </a:p>
            <a:p>
              <a:endParaRPr lang="it-IT" dirty="0" smtClean="0"/>
            </a:p>
            <a:p>
              <a:endParaRPr lang="it-IT" dirty="0" smtClean="0"/>
            </a:p>
            <a:p>
              <a:endParaRPr lang="it-IT" dirty="0" smtClean="0"/>
            </a:p>
            <a:p>
              <a:r>
                <a:rPr lang="it-IT" dirty="0" smtClean="0"/>
                <a:t>2</a:t>
              </a:r>
            </a:p>
            <a:p>
              <a:endParaRPr lang="it-IT" dirty="0" smtClean="0"/>
            </a:p>
            <a:p>
              <a:endParaRPr lang="it-IT" dirty="0" smtClean="0"/>
            </a:p>
            <a:p>
              <a:r>
                <a:rPr lang="it-IT" dirty="0" smtClean="0"/>
                <a:t>.</a:t>
              </a:r>
            </a:p>
            <a:p>
              <a:r>
                <a:rPr lang="it-IT" dirty="0" smtClean="0"/>
                <a:t>.</a:t>
              </a:r>
            </a:p>
            <a:p>
              <a:r>
                <a:rPr lang="it-IT" dirty="0" smtClean="0"/>
                <a:t>.</a:t>
              </a:r>
            </a:p>
            <a:p>
              <a:r>
                <a:rPr lang="it-IT" dirty="0" smtClean="0"/>
                <a:t>.</a:t>
              </a:r>
            </a:p>
            <a:p>
              <a:endParaRPr lang="it-IT" dirty="0" smtClean="0"/>
            </a:p>
            <a:p>
              <a:endParaRPr lang="it-IT" dirty="0" smtClean="0"/>
            </a:p>
            <a:p>
              <a:r>
                <a:rPr lang="it-IT" dirty="0" smtClean="0"/>
                <a:t>n</a:t>
              </a:r>
              <a:endParaRPr lang="it-IT" dirty="0"/>
            </a:p>
          </p:txBody>
        </p:sp>
        <p:grpSp>
          <p:nvGrpSpPr>
            <p:cNvPr id="242" name="Gruppo 241"/>
            <p:cNvGrpSpPr/>
            <p:nvPr/>
          </p:nvGrpSpPr>
          <p:grpSpPr>
            <a:xfrm>
              <a:off x="3286116" y="5500702"/>
              <a:ext cx="4326987" cy="1071570"/>
              <a:chOff x="4102665" y="4692859"/>
              <a:chExt cx="4326987" cy="1071570"/>
            </a:xfrm>
          </p:grpSpPr>
          <p:sp>
            <p:nvSpPr>
              <p:cNvPr id="243" name="Oval 31"/>
              <p:cNvSpPr>
                <a:spLocks noChangeAspect="1" noChangeArrowheads="1"/>
              </p:cNvSpPr>
              <p:nvPr/>
            </p:nvSpPr>
            <p:spPr bwMode="auto">
              <a:xfrm>
                <a:off x="7415606"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244" name="Oval 31"/>
              <p:cNvSpPr>
                <a:spLocks noChangeAspect="1" noChangeArrowheads="1"/>
              </p:cNvSpPr>
              <p:nvPr/>
            </p:nvSpPr>
            <p:spPr bwMode="auto">
              <a:xfrm>
                <a:off x="7044502"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245" name="Oval 31"/>
              <p:cNvSpPr>
                <a:spLocks noChangeAspect="1" noChangeArrowheads="1"/>
              </p:cNvSpPr>
              <p:nvPr/>
            </p:nvSpPr>
            <p:spPr bwMode="auto">
              <a:xfrm>
                <a:off x="5187114"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246" name="Oval 31"/>
              <p:cNvSpPr>
                <a:spLocks noChangeAspect="1" noChangeArrowheads="1"/>
              </p:cNvSpPr>
              <p:nvPr/>
            </p:nvSpPr>
            <p:spPr bwMode="auto">
              <a:xfrm>
                <a:off x="4816010"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247" name="Oval 31"/>
              <p:cNvSpPr>
                <a:spLocks noChangeAspect="1" noChangeArrowheads="1"/>
              </p:cNvSpPr>
              <p:nvPr/>
            </p:nvSpPr>
            <p:spPr bwMode="auto">
              <a:xfrm>
                <a:off x="4472734"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sp>
            <p:nvSpPr>
              <p:cNvPr id="248" name="Oval 31"/>
              <p:cNvSpPr>
                <a:spLocks noChangeAspect="1" noChangeArrowheads="1"/>
              </p:cNvSpPr>
              <p:nvPr/>
            </p:nvSpPr>
            <p:spPr bwMode="auto">
              <a:xfrm>
                <a:off x="4102665" y="4692859"/>
                <a:ext cx="1014046" cy="107157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round/>
                <a:headEnd/>
                <a:tailEnd/>
              </a:ln>
            </p:spPr>
            <p:txBody>
              <a:bodyPr wrap="none" anchor="ctr"/>
              <a:lstStyle/>
              <a:p>
                <a:endParaRPr lang="it-IT"/>
              </a:p>
            </p:txBody>
          </p:sp>
          <p:grpSp>
            <p:nvGrpSpPr>
              <p:cNvPr id="249" name="Gruppo 172"/>
              <p:cNvGrpSpPr/>
              <p:nvPr/>
            </p:nvGrpSpPr>
            <p:grpSpPr>
              <a:xfrm>
                <a:off x="4446974" y="5075807"/>
                <a:ext cx="3685585" cy="331432"/>
                <a:chOff x="3617546" y="1383056"/>
                <a:chExt cx="3685585" cy="331432"/>
              </a:xfrm>
            </p:grpSpPr>
            <p:sp>
              <p:nvSpPr>
                <p:cNvPr id="250" name="Oval 321"/>
                <p:cNvSpPr>
                  <a:spLocks noChangeAspect="1" noChangeArrowheads="1"/>
                </p:cNvSpPr>
                <p:nvPr/>
              </p:nvSpPr>
              <p:spPr bwMode="auto">
                <a:xfrm>
                  <a:off x="3718355" y="1421693"/>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51" name="Oval 323"/>
                <p:cNvSpPr>
                  <a:spLocks noChangeAspect="1" noChangeArrowheads="1"/>
                </p:cNvSpPr>
                <p:nvPr/>
              </p:nvSpPr>
              <p:spPr bwMode="auto">
                <a:xfrm>
                  <a:off x="3789793" y="1636007"/>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52" name="Oval 329"/>
                <p:cNvSpPr>
                  <a:spLocks noChangeAspect="1" noChangeArrowheads="1"/>
                </p:cNvSpPr>
                <p:nvPr/>
              </p:nvSpPr>
              <p:spPr bwMode="auto">
                <a:xfrm>
                  <a:off x="3681702" y="1564569"/>
                  <a:ext cx="36653" cy="36508"/>
                </a:xfrm>
                <a:prstGeom prst="ellipse">
                  <a:avLst/>
                </a:prstGeom>
                <a:solidFill>
                  <a:srgbClr val="008000"/>
                </a:solidFill>
                <a:ln w="9525">
                  <a:solidFill>
                    <a:srgbClr val="008000"/>
                  </a:solidFill>
                  <a:round/>
                  <a:headEnd/>
                  <a:tailEnd/>
                </a:ln>
              </p:spPr>
              <p:txBody>
                <a:bodyPr wrap="none" anchor="ctr"/>
                <a:lstStyle/>
                <a:p>
                  <a:endParaRPr lang="it-IT"/>
                </a:p>
              </p:txBody>
            </p:sp>
            <p:grpSp>
              <p:nvGrpSpPr>
                <p:cNvPr id="253" name="Gruppo 158"/>
                <p:cNvGrpSpPr/>
                <p:nvPr/>
              </p:nvGrpSpPr>
              <p:grpSpPr>
                <a:xfrm>
                  <a:off x="3617546" y="1383056"/>
                  <a:ext cx="3685585" cy="331432"/>
                  <a:chOff x="4584879" y="1525932"/>
                  <a:chExt cx="2383212" cy="214314"/>
                </a:xfrm>
              </p:grpSpPr>
              <p:sp>
                <p:nvSpPr>
                  <p:cNvPr id="264" name="Rettangolo 263"/>
                  <p:cNvSpPr/>
                  <p:nvPr/>
                </p:nvSpPr>
                <p:spPr>
                  <a:xfrm>
                    <a:off x="4584879"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5" name="Rettangolo 264"/>
                  <p:cNvSpPr/>
                  <p:nvPr/>
                </p:nvSpPr>
                <p:spPr>
                  <a:xfrm>
                    <a:off x="4840311"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6" name="Rettangolo 265"/>
                  <p:cNvSpPr/>
                  <p:nvPr/>
                </p:nvSpPr>
                <p:spPr>
                  <a:xfrm>
                    <a:off x="5085012"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7" name="Rettangolo 266"/>
                  <p:cNvSpPr/>
                  <p:nvPr/>
                </p:nvSpPr>
                <p:spPr>
                  <a:xfrm>
                    <a:off x="5332060"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8" name="Rettangolo 267"/>
                  <p:cNvSpPr/>
                  <p:nvPr/>
                </p:nvSpPr>
                <p:spPr>
                  <a:xfrm>
                    <a:off x="6500826"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9" name="Rettangolo 268"/>
                  <p:cNvSpPr/>
                  <p:nvPr/>
                </p:nvSpPr>
                <p:spPr>
                  <a:xfrm>
                    <a:off x="6753777" y="1525932"/>
                    <a:ext cx="214314" cy="21431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54" name="Oval 329"/>
                <p:cNvSpPr>
                  <a:spLocks noChangeAspect="1" noChangeArrowheads="1"/>
                </p:cNvSpPr>
                <p:nvPr/>
              </p:nvSpPr>
              <p:spPr bwMode="auto">
                <a:xfrm>
                  <a:off x="4143372" y="1489424"/>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55" name="Oval 329"/>
                <p:cNvSpPr>
                  <a:spLocks noChangeAspect="1" noChangeArrowheads="1"/>
                </p:cNvSpPr>
                <p:nvPr/>
              </p:nvSpPr>
              <p:spPr bwMode="auto">
                <a:xfrm>
                  <a:off x="4572000" y="1454494"/>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56" name="Oval 329"/>
                <p:cNvSpPr>
                  <a:spLocks noChangeAspect="1" noChangeArrowheads="1"/>
                </p:cNvSpPr>
                <p:nvPr/>
              </p:nvSpPr>
              <p:spPr bwMode="auto">
                <a:xfrm>
                  <a:off x="4463909" y="1597370"/>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57" name="Oval 329"/>
                <p:cNvSpPr>
                  <a:spLocks noChangeAspect="1" noChangeArrowheads="1"/>
                </p:cNvSpPr>
                <p:nvPr/>
              </p:nvSpPr>
              <p:spPr bwMode="auto">
                <a:xfrm>
                  <a:off x="4821099" y="1417986"/>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58" name="Oval 329"/>
                <p:cNvSpPr>
                  <a:spLocks noChangeAspect="1" noChangeArrowheads="1"/>
                </p:cNvSpPr>
                <p:nvPr/>
              </p:nvSpPr>
              <p:spPr bwMode="auto">
                <a:xfrm>
                  <a:off x="5143504" y="1525932"/>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59" name="Oval 329"/>
                <p:cNvSpPr>
                  <a:spLocks noChangeAspect="1" noChangeArrowheads="1"/>
                </p:cNvSpPr>
                <p:nvPr/>
              </p:nvSpPr>
              <p:spPr bwMode="auto">
                <a:xfrm>
                  <a:off x="4963975" y="1597370"/>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60" name="Oval 321"/>
                <p:cNvSpPr>
                  <a:spLocks noChangeAspect="1" noChangeArrowheads="1"/>
                </p:cNvSpPr>
                <p:nvPr/>
              </p:nvSpPr>
              <p:spPr bwMode="auto">
                <a:xfrm>
                  <a:off x="7108983" y="1421693"/>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61" name="Oval 323"/>
                <p:cNvSpPr>
                  <a:spLocks noChangeAspect="1" noChangeArrowheads="1"/>
                </p:cNvSpPr>
                <p:nvPr/>
              </p:nvSpPr>
              <p:spPr bwMode="auto">
                <a:xfrm>
                  <a:off x="7180421" y="1636007"/>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62" name="Oval 329"/>
                <p:cNvSpPr>
                  <a:spLocks noChangeAspect="1" noChangeArrowheads="1"/>
                </p:cNvSpPr>
                <p:nvPr/>
              </p:nvSpPr>
              <p:spPr bwMode="auto">
                <a:xfrm>
                  <a:off x="7072330" y="1564569"/>
                  <a:ext cx="36653" cy="36508"/>
                </a:xfrm>
                <a:prstGeom prst="ellipse">
                  <a:avLst/>
                </a:prstGeom>
                <a:solidFill>
                  <a:srgbClr val="008000"/>
                </a:solidFill>
                <a:ln w="9525">
                  <a:solidFill>
                    <a:srgbClr val="008000"/>
                  </a:solidFill>
                  <a:round/>
                  <a:headEnd/>
                  <a:tailEnd/>
                </a:ln>
              </p:spPr>
              <p:txBody>
                <a:bodyPr wrap="none" anchor="ctr"/>
                <a:lstStyle/>
                <a:p>
                  <a:endParaRPr lang="it-IT"/>
                </a:p>
              </p:txBody>
            </p:sp>
            <p:sp>
              <p:nvSpPr>
                <p:cNvPr id="263" name="Oval 329"/>
                <p:cNvSpPr>
                  <a:spLocks noChangeAspect="1" noChangeArrowheads="1"/>
                </p:cNvSpPr>
                <p:nvPr/>
              </p:nvSpPr>
              <p:spPr bwMode="auto">
                <a:xfrm>
                  <a:off x="6643702" y="1597370"/>
                  <a:ext cx="36653" cy="36508"/>
                </a:xfrm>
                <a:prstGeom prst="ellipse">
                  <a:avLst/>
                </a:prstGeom>
                <a:solidFill>
                  <a:srgbClr val="008000"/>
                </a:solidFill>
                <a:ln w="9525">
                  <a:solidFill>
                    <a:srgbClr val="008000"/>
                  </a:solidFill>
                  <a:round/>
                  <a:headEnd/>
                  <a:tailEnd/>
                </a:ln>
              </p:spPr>
              <p:txBody>
                <a:bodyPr wrap="none" anchor="ctr"/>
                <a:lstStyle/>
                <a:p>
                  <a:endParaRPr lang="it-IT"/>
                </a:p>
              </p:txBody>
            </p:sp>
          </p:grpSp>
        </p:grpSp>
      </p:grpSp>
      <p:grpSp>
        <p:nvGrpSpPr>
          <p:cNvPr id="282" name="Gruppo 281"/>
          <p:cNvGrpSpPr/>
          <p:nvPr/>
        </p:nvGrpSpPr>
        <p:grpSpPr>
          <a:xfrm>
            <a:off x="357158" y="1857364"/>
            <a:ext cx="1674537" cy="4545067"/>
            <a:chOff x="357158" y="1857364"/>
            <a:chExt cx="1674537" cy="4545067"/>
          </a:xfrm>
        </p:grpSpPr>
        <p:sp>
          <p:nvSpPr>
            <p:cNvPr id="132" name="Text Box 332"/>
            <p:cNvSpPr txBox="1">
              <a:spLocks noChangeArrowheads="1"/>
            </p:cNvSpPr>
            <p:nvPr/>
          </p:nvSpPr>
          <p:spPr bwMode="auto">
            <a:xfrm>
              <a:off x="1238609" y="3478553"/>
              <a:ext cx="184858" cy="366662"/>
            </a:xfrm>
            <a:prstGeom prst="rect">
              <a:avLst/>
            </a:prstGeom>
            <a:noFill/>
            <a:ln w="9525">
              <a:noFill/>
              <a:miter lim="800000"/>
              <a:headEnd/>
              <a:tailEnd/>
            </a:ln>
          </p:spPr>
          <p:txBody>
            <a:bodyPr wrap="none">
              <a:spAutoFit/>
            </a:bodyPr>
            <a:lstStyle/>
            <a:p>
              <a:endParaRPr lang="es-CL">
                <a:latin typeface="Monotype Corsiva" pitchFamily="66" charset="0"/>
              </a:endParaRPr>
            </a:p>
          </p:txBody>
        </p:sp>
        <p:pic>
          <p:nvPicPr>
            <p:cNvPr id="271" name="Picture 3"/>
            <p:cNvPicPr>
              <a:picLocks noChangeAspect="1" noChangeArrowheads="1"/>
            </p:cNvPicPr>
            <p:nvPr/>
          </p:nvPicPr>
          <p:blipFill>
            <a:blip r:embed="rId4" cstate="print"/>
            <a:srcRect/>
            <a:stretch>
              <a:fillRect/>
            </a:stretch>
          </p:blipFill>
          <p:spPr bwMode="auto">
            <a:xfrm>
              <a:off x="786024" y="3357562"/>
              <a:ext cx="1143008" cy="2786082"/>
            </a:xfrm>
            <a:prstGeom prst="rect">
              <a:avLst/>
            </a:prstGeom>
            <a:noFill/>
            <a:ln w="9525">
              <a:noFill/>
              <a:miter lim="800000"/>
              <a:headEnd/>
              <a:tailEnd/>
            </a:ln>
          </p:spPr>
        </p:pic>
        <p:sp>
          <p:nvSpPr>
            <p:cNvPr id="272" name="Rectangle 24"/>
            <p:cNvSpPr/>
            <p:nvPr/>
          </p:nvSpPr>
          <p:spPr>
            <a:xfrm>
              <a:off x="729736" y="6125432"/>
              <a:ext cx="1301959" cy="276999"/>
            </a:xfrm>
            <a:prstGeom prst="rect">
              <a:avLst/>
            </a:prstGeom>
          </p:spPr>
          <p:txBody>
            <a:bodyPr wrap="none">
              <a:spAutoFit/>
            </a:bodyPr>
            <a:lstStyle/>
            <a:p>
              <a:r>
                <a:rPr lang="en-US" sz="1200" b="1" dirty="0" smtClean="0"/>
                <a:t>1                         32</a:t>
              </a:r>
              <a:endParaRPr lang="en-US" sz="1200" dirty="0"/>
            </a:p>
          </p:txBody>
        </p:sp>
        <p:cxnSp>
          <p:nvCxnSpPr>
            <p:cNvPr id="273" name="Straight Arrow Connector 26"/>
            <p:cNvCxnSpPr/>
            <p:nvPr/>
          </p:nvCxnSpPr>
          <p:spPr>
            <a:xfrm rot="5400000">
              <a:off x="-734743" y="4749809"/>
              <a:ext cx="278608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4" name="Rectangle 27"/>
            <p:cNvSpPr/>
            <p:nvPr/>
          </p:nvSpPr>
          <p:spPr>
            <a:xfrm rot="5400000">
              <a:off x="247192" y="4442020"/>
              <a:ext cx="527709" cy="307777"/>
            </a:xfrm>
            <a:prstGeom prst="rect">
              <a:avLst/>
            </a:prstGeom>
          </p:spPr>
          <p:txBody>
            <a:bodyPr wrap="none">
              <a:spAutoFit/>
            </a:bodyPr>
            <a:lstStyle/>
            <a:p>
              <a:r>
                <a:rPr lang="en-US" sz="1400" b="1" dirty="0" smtClean="0"/>
                <a:t>time</a:t>
              </a:r>
              <a:endParaRPr lang="en-US" sz="1400" dirty="0"/>
            </a:p>
          </p:txBody>
        </p:sp>
        <p:sp>
          <p:nvSpPr>
            <p:cNvPr id="275" name="Rectangle 12"/>
            <p:cNvSpPr/>
            <p:nvPr/>
          </p:nvSpPr>
          <p:spPr>
            <a:xfrm>
              <a:off x="744052" y="3402035"/>
              <a:ext cx="336952" cy="369332"/>
            </a:xfrm>
            <a:prstGeom prst="rect">
              <a:avLst/>
            </a:prstGeom>
          </p:spPr>
          <p:txBody>
            <a:bodyPr wrap="none">
              <a:spAutoFit/>
            </a:bodyPr>
            <a:lstStyle/>
            <a:p>
              <a:r>
                <a:rPr lang="en-US" b="1" dirty="0" smtClean="0"/>
                <a:t>N</a:t>
              </a:r>
              <a:endParaRPr lang="en-US" dirty="0"/>
            </a:p>
          </p:txBody>
        </p:sp>
        <p:sp>
          <p:nvSpPr>
            <p:cNvPr id="276" name="Rectangle 13"/>
            <p:cNvSpPr/>
            <p:nvPr/>
          </p:nvSpPr>
          <p:spPr>
            <a:xfrm>
              <a:off x="1601308" y="3402035"/>
              <a:ext cx="306494" cy="369332"/>
            </a:xfrm>
            <a:prstGeom prst="rect">
              <a:avLst/>
            </a:prstGeom>
          </p:spPr>
          <p:txBody>
            <a:bodyPr wrap="none">
              <a:spAutoFit/>
            </a:bodyPr>
            <a:lstStyle/>
            <a:p>
              <a:r>
                <a:rPr lang="en-US" b="1" dirty="0" smtClean="0"/>
                <a:t>C</a:t>
              </a:r>
              <a:endParaRPr lang="en-US" dirty="0"/>
            </a:p>
          </p:txBody>
        </p:sp>
        <p:sp>
          <p:nvSpPr>
            <p:cNvPr id="277" name="Rectangle 15"/>
            <p:cNvSpPr/>
            <p:nvPr/>
          </p:nvSpPr>
          <p:spPr>
            <a:xfrm>
              <a:off x="1029804" y="4116415"/>
              <a:ext cx="449162" cy="369332"/>
            </a:xfrm>
            <a:prstGeom prst="rect">
              <a:avLst/>
            </a:prstGeom>
          </p:spPr>
          <p:txBody>
            <a:bodyPr wrap="none">
              <a:spAutoFit/>
            </a:bodyPr>
            <a:lstStyle/>
            <a:p>
              <a:r>
                <a:rPr lang="en-US" b="1" dirty="0" smtClean="0"/>
                <a:t>NE</a:t>
              </a:r>
              <a:endParaRPr lang="en-US" dirty="0"/>
            </a:p>
          </p:txBody>
        </p:sp>
        <p:cxnSp>
          <p:nvCxnSpPr>
            <p:cNvPr id="279" name="Connettore 1 278"/>
            <p:cNvCxnSpPr/>
            <p:nvPr/>
          </p:nvCxnSpPr>
          <p:spPr>
            <a:xfrm rot="5400000">
              <a:off x="107125" y="2536025"/>
              <a:ext cx="1428760"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 name="Connettore 1 280"/>
            <p:cNvCxnSpPr/>
            <p:nvPr/>
          </p:nvCxnSpPr>
          <p:spPr>
            <a:xfrm rot="16200000" flipH="1">
              <a:off x="1142976" y="2500306"/>
              <a:ext cx="928694" cy="64294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5" name="Rettangolo 284"/>
          <p:cNvSpPr/>
          <p:nvPr/>
        </p:nvSpPr>
        <p:spPr>
          <a:xfrm rot="5400000">
            <a:off x="4143372" y="3286124"/>
            <a:ext cx="5357850" cy="107157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9" name="TextBox 118"/>
          <p:cNvSpPr txBox="1"/>
          <p:nvPr/>
        </p:nvSpPr>
        <p:spPr>
          <a:xfrm>
            <a:off x="1081004" y="70606"/>
            <a:ext cx="7138749" cy="52322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800" dirty="0" smtClean="0"/>
              <a:t>pCF: application to nucleocytoplasmic transport</a:t>
            </a:r>
            <a:endParaRPr lang="en-US" sz="2800" dirty="0"/>
          </a:p>
        </p:txBody>
      </p:sp>
      <p:sp>
        <p:nvSpPr>
          <p:cNvPr id="120"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21" name="Slide Number Placeholder 4"/>
          <p:cNvSpPr>
            <a:spLocks noGrp="1"/>
          </p:cNvSpPr>
          <p:nvPr>
            <p:ph type="sldNum" sz="quarter" idx="12"/>
          </p:nvPr>
        </p:nvSpPr>
        <p:spPr>
          <a:xfrm>
            <a:off x="6858000" y="6492875"/>
            <a:ext cx="2133600" cy="365125"/>
          </a:xfrm>
        </p:spPr>
        <p:txBody>
          <a:bodyPr/>
          <a:lstStyle/>
          <a:p>
            <a:r>
              <a:rPr lang="en-US" dirty="0" smtClean="0"/>
              <a:t>15</a:t>
            </a:r>
            <a:endParaRPr lang="en-US" dirty="0"/>
          </a:p>
        </p:txBody>
      </p:sp>
      <p:sp>
        <p:nvSpPr>
          <p:cNvPr id="122"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2" name="TextBox 1"/>
          <p:cNvSpPr txBox="1"/>
          <p:nvPr/>
        </p:nvSpPr>
        <p:spPr>
          <a:xfrm>
            <a:off x="777693" y="621268"/>
            <a:ext cx="978153" cy="369332"/>
          </a:xfrm>
          <a:prstGeom prst="rect">
            <a:avLst/>
          </a:prstGeom>
          <a:noFill/>
        </p:spPr>
        <p:txBody>
          <a:bodyPr wrap="none" rtlCol="0">
            <a:spAutoFit/>
          </a:bodyPr>
          <a:lstStyle/>
          <a:p>
            <a:r>
              <a:rPr lang="it-IT" dirty="0" smtClean="0"/>
              <a:t>NLS-GFP</a:t>
            </a:r>
            <a:endParaRPr lang="it-IT" dirty="0"/>
          </a:p>
        </p:txBody>
      </p:sp>
      <p:pic>
        <p:nvPicPr>
          <p:cNvPr id="124" name="Picture 123"/>
          <p:cNvPicPr>
            <a:picLocks noChangeAspect="1"/>
          </p:cNvPicPr>
          <p:nvPr/>
        </p:nvPicPr>
        <p:blipFill>
          <a:blip r:embed="rId5"/>
          <a:stretch>
            <a:fillRect/>
          </a:stretch>
        </p:blipFill>
        <p:spPr>
          <a:xfrm>
            <a:off x="8534400" y="80034"/>
            <a:ext cx="462367" cy="647589"/>
          </a:xfrm>
          <a:prstGeom prst="rect">
            <a:avLst/>
          </a:prstGeom>
        </p:spPr>
      </p:pic>
    </p:spTree>
    <p:extLst>
      <p:ext uri="{BB962C8B-B14F-4D97-AF65-F5344CB8AC3E}">
        <p14:creationId xmlns:p14="http://schemas.microsoft.com/office/powerpoint/2010/main" val="32796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fade">
                                      <p:cBhvr>
                                        <p:cTn id="12" dur="500"/>
                                        <p:tgtEl>
                                          <p:spTgt spid="18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1"/>
                                        </p:tgtEl>
                                        <p:attrNameLst>
                                          <p:attrName>style.visibility</p:attrName>
                                        </p:attrNameLst>
                                      </p:cBhvr>
                                      <p:to>
                                        <p:strVal val="visible"/>
                                      </p:to>
                                    </p:set>
                                    <p:animEffect transition="in" filter="fade">
                                      <p:cBhvr>
                                        <p:cTn id="16" dur="500"/>
                                        <p:tgtEl>
                                          <p:spTgt spid="17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fade">
                                      <p:cBhvr>
                                        <p:cTn id="20" dur="500"/>
                                        <p:tgtEl>
                                          <p:spTgt spid="18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8"/>
                                        </p:tgtEl>
                                        <p:attrNameLst>
                                          <p:attrName>style.visibility</p:attrName>
                                        </p:attrNameLst>
                                      </p:cBhvr>
                                      <p:to>
                                        <p:strVal val="visible"/>
                                      </p:to>
                                    </p:set>
                                    <p:animEffect transition="in" filter="fade">
                                      <p:cBhvr>
                                        <p:cTn id="24" dur="500"/>
                                        <p:tgtEl>
                                          <p:spTgt spid="18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90"/>
                                        </p:tgtEl>
                                        <p:attrNameLst>
                                          <p:attrName>style.visibility</p:attrName>
                                        </p:attrNameLst>
                                      </p:cBhvr>
                                      <p:to>
                                        <p:strVal val="visible"/>
                                      </p:to>
                                    </p:set>
                                    <p:animEffect transition="in" filter="fade">
                                      <p:cBhvr>
                                        <p:cTn id="28" dur="500"/>
                                        <p:tgtEl>
                                          <p:spTgt spid="190"/>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9"/>
                                        </p:tgtEl>
                                        <p:attrNameLst>
                                          <p:attrName>style.visibility</p:attrName>
                                        </p:attrNameLst>
                                      </p:cBhvr>
                                      <p:to>
                                        <p:strVal val="visible"/>
                                      </p:to>
                                    </p:set>
                                    <p:animEffect transition="in" filter="fade">
                                      <p:cBhvr>
                                        <p:cTn id="32" dur="500"/>
                                        <p:tgtEl>
                                          <p:spTgt spid="189"/>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191"/>
                                        </p:tgtEl>
                                        <p:attrNameLst>
                                          <p:attrName>style.visibility</p:attrName>
                                        </p:attrNameLst>
                                      </p:cBhvr>
                                      <p:to>
                                        <p:strVal val="visible"/>
                                      </p:to>
                                    </p:set>
                                    <p:animEffect transition="in" filter="fade">
                                      <p:cBhvr>
                                        <p:cTn id="36" dur="500"/>
                                        <p:tgtEl>
                                          <p:spTgt spid="191"/>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270"/>
                                        </p:tgtEl>
                                        <p:attrNameLst>
                                          <p:attrName>style.visibility</p:attrName>
                                        </p:attrNameLst>
                                      </p:cBhvr>
                                      <p:to>
                                        <p:strVal val="visible"/>
                                      </p:to>
                                    </p:set>
                                    <p:animEffect transition="in" filter="fade">
                                      <p:cBhvr>
                                        <p:cTn id="40" dur="500"/>
                                        <p:tgtEl>
                                          <p:spTgt spid="27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82"/>
                                        </p:tgtEl>
                                        <p:attrNameLst>
                                          <p:attrName>style.visibility</p:attrName>
                                        </p:attrNameLst>
                                      </p:cBhvr>
                                      <p:to>
                                        <p:strVal val="visible"/>
                                      </p:to>
                                    </p:set>
                                    <p:animEffect transition="in" filter="fade">
                                      <p:cBhvr>
                                        <p:cTn id="45" dur="500"/>
                                        <p:tgtEl>
                                          <p:spTgt spid="2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5"/>
                                        </p:tgtEl>
                                        <p:attrNameLst>
                                          <p:attrName>style.visibility</p:attrName>
                                        </p:attrNameLst>
                                      </p:cBhvr>
                                      <p:to>
                                        <p:strVal val="visible"/>
                                      </p:to>
                                    </p:set>
                                    <p:animEffect transition="in" filter="fade">
                                      <p:cBhvr>
                                        <p:cTn id="50"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P spid="188" grpId="0" animBg="1"/>
      <p:bldP spid="187" grpId="0" animBg="1"/>
      <p:bldP spid="171" grpId="0" animBg="1"/>
      <p:bldP spid="28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p:cNvPicPr>
            <a:picLocks noChangeAspect="1" noChangeArrowheads="1"/>
          </p:cNvPicPr>
          <p:nvPr/>
        </p:nvPicPr>
        <p:blipFill>
          <a:blip r:embed="rId3" cstate="print"/>
          <a:srcRect/>
          <a:stretch>
            <a:fillRect/>
          </a:stretch>
        </p:blipFill>
        <p:spPr bwMode="auto">
          <a:xfrm>
            <a:off x="1293192" y="914400"/>
            <a:ext cx="1143008" cy="2876550"/>
          </a:xfrm>
          <a:prstGeom prst="rect">
            <a:avLst/>
          </a:prstGeom>
          <a:noFill/>
          <a:ln w="9525">
            <a:noFill/>
            <a:miter lim="800000"/>
            <a:headEnd/>
            <a:tailEnd/>
          </a:ln>
        </p:spPr>
      </p:pic>
      <p:cxnSp>
        <p:nvCxnSpPr>
          <p:cNvPr id="8" name="Straight Arrow Connector 26"/>
          <p:cNvCxnSpPr/>
          <p:nvPr/>
        </p:nvCxnSpPr>
        <p:spPr>
          <a:xfrm rot="5400000">
            <a:off x="-162942" y="2332405"/>
            <a:ext cx="278608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27"/>
          <p:cNvSpPr/>
          <p:nvPr/>
        </p:nvSpPr>
        <p:spPr>
          <a:xfrm rot="16200000">
            <a:off x="880928" y="2024616"/>
            <a:ext cx="506870" cy="307777"/>
          </a:xfrm>
          <a:prstGeom prst="rect">
            <a:avLst/>
          </a:prstGeom>
        </p:spPr>
        <p:txBody>
          <a:bodyPr wrap="none">
            <a:spAutoFit/>
          </a:bodyPr>
          <a:lstStyle/>
          <a:p>
            <a:r>
              <a:rPr lang="en-US" sz="1400" b="1" dirty="0" smtClean="0">
                <a:latin typeface="Calibri Light" panose="020F0302020204030204" pitchFamily="34" charset="0"/>
                <a:cs typeface="Calibri Light" panose="020F0302020204030204" pitchFamily="34" charset="0"/>
              </a:rPr>
              <a:t>time</a:t>
            </a:r>
            <a:endParaRPr lang="en-US" sz="1400" dirty="0">
              <a:latin typeface="Calibri Light" panose="020F0302020204030204" pitchFamily="34" charset="0"/>
              <a:cs typeface="Calibri Light" panose="020F0302020204030204" pitchFamily="34" charset="0"/>
            </a:endParaRPr>
          </a:p>
        </p:txBody>
      </p:sp>
      <p:sp>
        <p:nvSpPr>
          <p:cNvPr id="10" name="Rectangle 12"/>
          <p:cNvSpPr/>
          <p:nvPr/>
        </p:nvSpPr>
        <p:spPr>
          <a:xfrm>
            <a:off x="1251458" y="984631"/>
            <a:ext cx="336952" cy="369332"/>
          </a:xfrm>
          <a:prstGeom prst="rect">
            <a:avLst/>
          </a:prstGeom>
        </p:spPr>
        <p:txBody>
          <a:bodyPr wrap="none">
            <a:spAutoFit/>
          </a:bodyPr>
          <a:lstStyle/>
          <a:p>
            <a:r>
              <a:rPr lang="en-US" b="1" dirty="0" smtClean="0"/>
              <a:t>N</a:t>
            </a:r>
            <a:endParaRPr lang="en-US" dirty="0"/>
          </a:p>
        </p:txBody>
      </p:sp>
      <p:sp>
        <p:nvSpPr>
          <p:cNvPr id="11" name="Rectangle 13"/>
          <p:cNvSpPr/>
          <p:nvPr/>
        </p:nvSpPr>
        <p:spPr>
          <a:xfrm>
            <a:off x="2108714" y="984631"/>
            <a:ext cx="306494" cy="369332"/>
          </a:xfrm>
          <a:prstGeom prst="rect">
            <a:avLst/>
          </a:prstGeom>
        </p:spPr>
        <p:txBody>
          <a:bodyPr wrap="none">
            <a:spAutoFit/>
          </a:bodyPr>
          <a:lstStyle/>
          <a:p>
            <a:r>
              <a:rPr lang="en-US" b="1" dirty="0" smtClean="0"/>
              <a:t>C</a:t>
            </a:r>
            <a:endParaRPr lang="en-US" dirty="0"/>
          </a:p>
        </p:txBody>
      </p:sp>
      <p:sp>
        <p:nvSpPr>
          <p:cNvPr id="12" name="Rectangle 15"/>
          <p:cNvSpPr/>
          <p:nvPr/>
        </p:nvSpPr>
        <p:spPr>
          <a:xfrm>
            <a:off x="1537210" y="1699011"/>
            <a:ext cx="449162" cy="369332"/>
          </a:xfrm>
          <a:prstGeom prst="rect">
            <a:avLst/>
          </a:prstGeom>
        </p:spPr>
        <p:txBody>
          <a:bodyPr wrap="none">
            <a:spAutoFit/>
          </a:bodyPr>
          <a:lstStyle/>
          <a:p>
            <a:r>
              <a:rPr lang="en-US" b="1" dirty="0" smtClean="0"/>
              <a:t>NE</a:t>
            </a:r>
            <a:endParaRPr lang="en-US" dirty="0"/>
          </a:p>
        </p:txBody>
      </p:sp>
      <p:sp>
        <p:nvSpPr>
          <p:cNvPr id="15" name="CasellaDiTesto 14"/>
          <p:cNvSpPr txBox="1"/>
          <p:nvPr/>
        </p:nvSpPr>
        <p:spPr>
          <a:xfrm>
            <a:off x="409560" y="3755545"/>
            <a:ext cx="2867040" cy="307777"/>
          </a:xfrm>
          <a:prstGeom prst="rect">
            <a:avLst/>
          </a:prstGeom>
          <a:noFill/>
        </p:spPr>
        <p:txBody>
          <a:bodyPr wrap="square" rtlCol="0">
            <a:spAutoFit/>
          </a:bodyPr>
          <a:lstStyle/>
          <a:p>
            <a:pPr algn="ctr"/>
            <a:r>
              <a:rPr lang="it-IT" sz="1400" b="1" dirty="0" smtClean="0">
                <a:latin typeface="Calibri Light" panose="020F0302020204030204" pitchFamily="34" charset="0"/>
                <a:cs typeface="Calibri Light" panose="020F0302020204030204" pitchFamily="34" charset="0"/>
              </a:rPr>
              <a:t>Intensity carpet</a:t>
            </a:r>
            <a:endParaRPr lang="it-IT" sz="1400" b="1" dirty="0">
              <a:latin typeface="Calibri Light" panose="020F0302020204030204" pitchFamily="34" charset="0"/>
              <a:cs typeface="Calibri Light" panose="020F0302020204030204" pitchFamily="34" charset="0"/>
            </a:endParaRPr>
          </a:p>
        </p:txBody>
      </p:sp>
      <p:grpSp>
        <p:nvGrpSpPr>
          <p:cNvPr id="23" name="Gruppo 22"/>
          <p:cNvGrpSpPr/>
          <p:nvPr/>
        </p:nvGrpSpPr>
        <p:grpSpPr>
          <a:xfrm>
            <a:off x="2480673" y="933430"/>
            <a:ext cx="2091327" cy="3142771"/>
            <a:chOff x="1895013" y="905516"/>
            <a:chExt cx="2091327" cy="3142771"/>
          </a:xfrm>
        </p:grpSpPr>
        <p:pic>
          <p:nvPicPr>
            <p:cNvPr id="123909" name="Picture 5"/>
            <p:cNvPicPr>
              <a:picLocks noChangeAspect="1" noChangeArrowheads="1"/>
            </p:cNvPicPr>
            <p:nvPr/>
          </p:nvPicPr>
          <p:blipFill>
            <a:blip r:embed="rId4" cstate="print"/>
            <a:srcRect/>
            <a:stretch>
              <a:fillRect/>
            </a:stretch>
          </p:blipFill>
          <p:spPr bwMode="auto">
            <a:xfrm>
              <a:off x="2643174" y="905516"/>
              <a:ext cx="1143008" cy="2867025"/>
            </a:xfrm>
            <a:prstGeom prst="rect">
              <a:avLst/>
            </a:prstGeom>
            <a:noFill/>
            <a:ln w="9525">
              <a:noFill/>
              <a:miter lim="800000"/>
              <a:headEnd/>
              <a:tailEnd/>
            </a:ln>
          </p:spPr>
        </p:pic>
        <p:sp>
          <p:nvSpPr>
            <p:cNvPr id="16" name="CasellaDiTesto 15"/>
            <p:cNvSpPr txBox="1"/>
            <p:nvPr/>
          </p:nvSpPr>
          <p:spPr>
            <a:xfrm>
              <a:off x="2361742" y="3740510"/>
              <a:ext cx="1624598" cy="307777"/>
            </a:xfrm>
            <a:prstGeom prst="rect">
              <a:avLst/>
            </a:prstGeom>
            <a:noFill/>
          </p:spPr>
          <p:txBody>
            <a:bodyPr wrap="square" rtlCol="0">
              <a:spAutoFit/>
            </a:bodyPr>
            <a:lstStyle/>
            <a:p>
              <a:pPr algn="ctr"/>
              <a:r>
                <a:rPr lang="it-IT" sz="1400" b="1" dirty="0" smtClean="0">
                  <a:latin typeface="Calibri Light" panose="020F0302020204030204" pitchFamily="34" charset="0"/>
                  <a:cs typeface="Calibri Light" panose="020F0302020204030204" pitchFamily="34" charset="0"/>
                </a:rPr>
                <a:t>ACF carpet</a:t>
              </a:r>
              <a:endParaRPr lang="it-IT" sz="1400" b="1" dirty="0">
                <a:latin typeface="Calibri Light" panose="020F0302020204030204" pitchFamily="34" charset="0"/>
                <a:cs typeface="Calibri Light" panose="020F0302020204030204" pitchFamily="34" charset="0"/>
              </a:endParaRPr>
            </a:p>
          </p:txBody>
        </p:sp>
        <p:sp>
          <p:nvSpPr>
            <p:cNvPr id="17" name="CasellaDiTesto 16"/>
            <p:cNvSpPr txBox="1"/>
            <p:nvPr/>
          </p:nvSpPr>
          <p:spPr>
            <a:xfrm>
              <a:off x="2071670" y="1055732"/>
              <a:ext cx="540597" cy="2492990"/>
            </a:xfrm>
            <a:prstGeom prst="rect">
              <a:avLst/>
            </a:prstGeom>
            <a:noFill/>
          </p:spPr>
          <p:txBody>
            <a:bodyPr wrap="none" rtlCol="0">
              <a:spAutoFit/>
            </a:bodyPr>
            <a:lstStyle/>
            <a:p>
              <a:pPr algn="r"/>
              <a:r>
                <a:rPr lang="it-IT" sz="1200" b="1" dirty="0" smtClean="0">
                  <a:latin typeface="Calibri Light" panose="020F0302020204030204" pitchFamily="34" charset="0"/>
                  <a:cs typeface="Calibri Light" panose="020F0302020204030204" pitchFamily="34" charset="0"/>
                </a:rPr>
                <a:t>0.001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0.01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10</a:t>
              </a:r>
              <a:endParaRPr lang="it-IT" sz="1200" b="1" dirty="0">
                <a:latin typeface="Calibri Light" panose="020F0302020204030204" pitchFamily="34" charset="0"/>
                <a:cs typeface="Calibri Light" panose="020F0302020204030204" pitchFamily="34" charset="0"/>
              </a:endParaRPr>
            </a:p>
          </p:txBody>
        </p:sp>
        <p:sp>
          <p:nvSpPr>
            <p:cNvPr id="18" name="Rectangle 27"/>
            <p:cNvSpPr/>
            <p:nvPr/>
          </p:nvSpPr>
          <p:spPr>
            <a:xfrm rot="16200000">
              <a:off x="1524559" y="2061788"/>
              <a:ext cx="1048685" cy="307777"/>
            </a:xfrm>
            <a:prstGeom prst="rect">
              <a:avLst/>
            </a:prstGeom>
          </p:spPr>
          <p:txBody>
            <a:bodyPr wrap="none">
              <a:spAutoFit/>
            </a:bodyPr>
            <a:lstStyle/>
            <a:p>
              <a:r>
                <a:rPr lang="en-US" sz="1400" b="1" dirty="0" smtClean="0">
                  <a:latin typeface="Calibri Light" panose="020F0302020204030204" pitchFamily="34" charset="0"/>
                  <a:cs typeface="Calibri Light" panose="020F0302020204030204" pitchFamily="34" charset="0"/>
                </a:rPr>
                <a:t>Log time (s)</a:t>
              </a:r>
              <a:endParaRPr lang="en-US" sz="1400" dirty="0">
                <a:latin typeface="Calibri Light" panose="020F0302020204030204" pitchFamily="34" charset="0"/>
                <a:cs typeface="Calibri Light" panose="020F0302020204030204" pitchFamily="34" charset="0"/>
              </a:endParaRPr>
            </a:p>
          </p:txBody>
        </p:sp>
      </p:grpSp>
      <p:grpSp>
        <p:nvGrpSpPr>
          <p:cNvPr id="2" name="Group 1"/>
          <p:cNvGrpSpPr/>
          <p:nvPr/>
        </p:nvGrpSpPr>
        <p:grpSpPr>
          <a:xfrm>
            <a:off x="3300272" y="742270"/>
            <a:ext cx="5185372" cy="2886087"/>
            <a:chOff x="3300272" y="742270"/>
            <a:chExt cx="5185372" cy="2886087"/>
          </a:xfrm>
        </p:grpSpPr>
        <p:pic>
          <p:nvPicPr>
            <p:cNvPr id="123910" name="Picture 6"/>
            <p:cNvPicPr>
              <a:picLocks noChangeAspect="1" noChangeArrowheads="1"/>
            </p:cNvPicPr>
            <p:nvPr/>
          </p:nvPicPr>
          <p:blipFill>
            <a:blip r:embed="rId5" cstate="print"/>
            <a:srcRect/>
            <a:stretch>
              <a:fillRect/>
            </a:stretch>
          </p:blipFill>
          <p:spPr bwMode="auto">
            <a:xfrm>
              <a:off x="4762813" y="957630"/>
              <a:ext cx="3722831" cy="2670727"/>
            </a:xfrm>
            <a:prstGeom prst="rect">
              <a:avLst/>
            </a:prstGeom>
            <a:noFill/>
            <a:ln w="9525">
              <a:noFill/>
              <a:miter lim="800000"/>
              <a:headEnd/>
              <a:tailEnd/>
            </a:ln>
          </p:spPr>
        </p:pic>
        <p:sp>
          <p:nvSpPr>
            <p:cNvPr id="21" name="Freccia in giù 20"/>
            <p:cNvSpPr/>
            <p:nvPr/>
          </p:nvSpPr>
          <p:spPr>
            <a:xfrm>
              <a:off x="3300272" y="742270"/>
              <a:ext cx="142876" cy="19259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in giù 21"/>
            <p:cNvSpPr/>
            <p:nvPr/>
          </p:nvSpPr>
          <p:spPr>
            <a:xfrm>
              <a:off x="4157528" y="742270"/>
              <a:ext cx="142876" cy="19259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6" name="Gruppo 25"/>
          <p:cNvGrpSpPr/>
          <p:nvPr/>
        </p:nvGrpSpPr>
        <p:grpSpPr>
          <a:xfrm>
            <a:off x="4657594" y="2528220"/>
            <a:ext cx="3093924" cy="1726654"/>
            <a:chOff x="4252467" y="2500306"/>
            <a:chExt cx="3093924" cy="1726654"/>
          </a:xfrm>
        </p:grpSpPr>
        <p:sp>
          <p:nvSpPr>
            <p:cNvPr id="27" name="Freccia in giù 26"/>
            <p:cNvSpPr/>
            <p:nvPr/>
          </p:nvSpPr>
          <p:spPr>
            <a:xfrm>
              <a:off x="5214942" y="2500306"/>
              <a:ext cx="142876" cy="121444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Light" panose="020F0302020204030204" pitchFamily="34" charset="0"/>
                <a:cs typeface="Calibri Light" panose="020F0302020204030204" pitchFamily="34" charset="0"/>
              </a:endParaRPr>
            </a:p>
          </p:txBody>
        </p:sp>
        <p:sp>
          <p:nvSpPr>
            <p:cNvPr id="28" name="Freccia in giù 27"/>
            <p:cNvSpPr/>
            <p:nvPr/>
          </p:nvSpPr>
          <p:spPr>
            <a:xfrm>
              <a:off x="5929322" y="2715286"/>
              <a:ext cx="142551" cy="99946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Light" panose="020F0302020204030204" pitchFamily="34" charset="0"/>
                <a:cs typeface="Calibri Light" panose="020F0302020204030204" pitchFamily="34" charset="0"/>
              </a:endParaRPr>
            </a:p>
          </p:txBody>
        </p:sp>
        <p:sp>
          <p:nvSpPr>
            <p:cNvPr id="29" name="CasellaDiTesto 28"/>
            <p:cNvSpPr txBox="1"/>
            <p:nvPr/>
          </p:nvSpPr>
          <p:spPr>
            <a:xfrm>
              <a:off x="4252467" y="3857628"/>
              <a:ext cx="3093924" cy="369332"/>
            </a:xfrm>
            <a:prstGeom prst="rect">
              <a:avLst/>
            </a:prstGeom>
            <a:noFill/>
          </p:spPr>
          <p:txBody>
            <a:bodyPr wrap="none" rtlCol="0">
              <a:spAutoFit/>
            </a:bodyPr>
            <a:lstStyle/>
            <a:p>
              <a:r>
                <a:rPr lang="it-IT" b="1" dirty="0" err="1" smtClean="0">
                  <a:latin typeface="Calibri Light" panose="020F0302020204030204" pitchFamily="34" charset="0"/>
                  <a:cs typeface="Calibri Light" panose="020F0302020204030204" pitchFamily="34" charset="0"/>
                </a:rPr>
                <a:t>D=</a:t>
              </a:r>
              <a:r>
                <a:rPr lang="it-IT" b="1" dirty="0" smtClean="0">
                  <a:latin typeface="Calibri Light" panose="020F0302020204030204" pitchFamily="34" charset="0"/>
                  <a:cs typeface="Calibri Light" panose="020F0302020204030204" pitchFamily="34" charset="0"/>
                </a:rPr>
                <a:t> </a:t>
              </a:r>
              <a:r>
                <a:rPr lang="en-US" b="1" dirty="0" smtClean="0">
                  <a:solidFill>
                    <a:srgbClr val="FF0000"/>
                  </a:solidFill>
                  <a:latin typeface="Calibri Light" panose="020F0302020204030204" pitchFamily="34" charset="0"/>
                  <a:cs typeface="Calibri Light" panose="020F0302020204030204" pitchFamily="34" charset="0"/>
                </a:rPr>
                <a:t>11.6 ± 1.5 </a:t>
              </a:r>
              <a:r>
                <a:rPr lang="en-US" b="1" dirty="0" smtClean="0">
                  <a:latin typeface="Calibri Light" panose="020F0302020204030204" pitchFamily="34" charset="0"/>
                  <a:cs typeface="Calibri Light" panose="020F0302020204030204" pitchFamily="34" charset="0"/>
                </a:rPr>
                <a:t>//</a:t>
              </a:r>
              <a:r>
                <a:rPr lang="en-US" b="1" dirty="0" smtClean="0">
                  <a:solidFill>
                    <a:srgbClr val="FF0000"/>
                  </a:solidFill>
                  <a:latin typeface="Calibri Light" panose="020F0302020204030204" pitchFamily="34" charset="0"/>
                  <a:cs typeface="Calibri Light" panose="020F0302020204030204" pitchFamily="34" charset="0"/>
                </a:rPr>
                <a:t> </a:t>
              </a:r>
              <a:r>
                <a:rPr lang="en-US" b="1" dirty="0" smtClean="0">
                  <a:solidFill>
                    <a:srgbClr val="0070C0"/>
                  </a:solidFill>
                  <a:latin typeface="Calibri Light" panose="020F0302020204030204" pitchFamily="34" charset="0"/>
                  <a:cs typeface="Calibri Light" panose="020F0302020204030204" pitchFamily="34" charset="0"/>
                </a:rPr>
                <a:t>3.4 ± 0.6 </a:t>
              </a:r>
              <a:r>
                <a:rPr lang="en-US" b="1" dirty="0" smtClean="0">
                  <a:latin typeface="Calibri Light" panose="020F0302020204030204" pitchFamily="34" charset="0"/>
                  <a:cs typeface="Calibri Light" panose="020F0302020204030204" pitchFamily="34" charset="0"/>
                </a:rPr>
                <a:t>μm</a:t>
              </a:r>
              <a:r>
                <a:rPr lang="en-US" b="1" baseline="30000" dirty="0" smtClean="0">
                  <a:latin typeface="Calibri Light" panose="020F0302020204030204" pitchFamily="34" charset="0"/>
                  <a:cs typeface="Calibri Light" panose="020F0302020204030204" pitchFamily="34" charset="0"/>
                </a:rPr>
                <a:t>2</a:t>
              </a:r>
              <a:r>
                <a:rPr lang="en-US" b="1" dirty="0" smtClean="0">
                  <a:latin typeface="Calibri Light" panose="020F0302020204030204" pitchFamily="34" charset="0"/>
                  <a:cs typeface="Calibri Light" panose="020F0302020204030204" pitchFamily="34" charset="0"/>
                </a:rPr>
                <a:t>/s </a:t>
              </a:r>
              <a:endParaRPr lang="it-IT" b="1" dirty="0">
                <a:latin typeface="Calibri Light" panose="020F0302020204030204" pitchFamily="34" charset="0"/>
                <a:cs typeface="Calibri Light" panose="020F0302020204030204" pitchFamily="34" charset="0"/>
              </a:endParaRPr>
            </a:p>
          </p:txBody>
        </p:sp>
      </p:grpSp>
      <p:grpSp>
        <p:nvGrpSpPr>
          <p:cNvPr id="39" name="Gruppo 38"/>
          <p:cNvGrpSpPr/>
          <p:nvPr/>
        </p:nvGrpSpPr>
        <p:grpSpPr>
          <a:xfrm>
            <a:off x="21167" y="2385344"/>
            <a:ext cx="1274708" cy="1061687"/>
            <a:chOff x="7011" y="2643182"/>
            <a:chExt cx="1274708" cy="1061687"/>
          </a:xfrm>
        </p:grpSpPr>
        <p:cxnSp>
          <p:nvCxnSpPr>
            <p:cNvPr id="37" name="Connettore 2 36"/>
            <p:cNvCxnSpPr/>
            <p:nvPr/>
          </p:nvCxnSpPr>
          <p:spPr>
            <a:xfrm rot="5400000">
              <a:off x="642910" y="2714620"/>
              <a:ext cx="42862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7011" y="3120094"/>
              <a:ext cx="1274708" cy="584775"/>
            </a:xfrm>
            <a:prstGeom prst="rect">
              <a:avLst/>
            </a:prstGeom>
            <a:noFill/>
          </p:spPr>
          <p:txBody>
            <a:bodyPr wrap="none" rtlCol="0">
              <a:spAutoFit/>
            </a:bodyPr>
            <a:lstStyle/>
            <a:p>
              <a:r>
                <a:rPr lang="it-IT" sz="1600" b="1" dirty="0" smtClean="0">
                  <a:latin typeface="Calibri Light" panose="020F0302020204030204" pitchFamily="34" charset="0"/>
                  <a:cs typeface="Calibri Light" panose="020F0302020204030204" pitchFamily="34" charset="0"/>
                </a:rPr>
                <a:t>    =30 s</a:t>
              </a:r>
            </a:p>
            <a:p>
              <a:r>
                <a:rPr lang="it-IT" sz="1600" b="1" dirty="0" smtClean="0">
                  <a:latin typeface="Calibri Light" panose="020F0302020204030204" pitchFamily="34" charset="0"/>
                  <a:cs typeface="Calibri Light" panose="020F0302020204030204" pitchFamily="34" charset="0"/>
                </a:rPr>
                <a:t>(64000 </a:t>
              </a:r>
              <a:r>
                <a:rPr lang="it-IT" sz="1600" b="1" dirty="0" err="1" smtClean="0">
                  <a:latin typeface="Calibri Light" panose="020F0302020204030204" pitchFamily="34" charset="0"/>
                  <a:cs typeface="Calibri Light" panose="020F0302020204030204" pitchFamily="34" charset="0"/>
                </a:rPr>
                <a:t>lines</a:t>
              </a:r>
              <a:r>
                <a:rPr lang="it-IT" sz="1600" b="1" dirty="0" smtClean="0">
                  <a:latin typeface="Calibri Light" panose="020F0302020204030204" pitchFamily="34" charset="0"/>
                  <a:cs typeface="Calibri Light" panose="020F0302020204030204" pitchFamily="34" charset="0"/>
                </a:rPr>
                <a:t>)</a:t>
              </a:r>
              <a:endParaRPr lang="it-IT" sz="1600" b="1" dirty="0">
                <a:latin typeface="Calibri Light" panose="020F0302020204030204" pitchFamily="34" charset="0"/>
                <a:cs typeface="Calibri Light" panose="020F0302020204030204" pitchFamily="34" charset="0"/>
              </a:endParaRPr>
            </a:p>
          </p:txBody>
        </p:sp>
      </p:grpSp>
      <p:sp>
        <p:nvSpPr>
          <p:cNvPr id="36" name="TextBox 35"/>
          <p:cNvSpPr txBox="1"/>
          <p:nvPr/>
        </p:nvSpPr>
        <p:spPr>
          <a:xfrm>
            <a:off x="1081004" y="70606"/>
            <a:ext cx="7138749" cy="52322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800" dirty="0" smtClean="0"/>
              <a:t>pCF: application to nucleocytoplasmic transport</a:t>
            </a:r>
            <a:endParaRPr lang="en-US" sz="2800" dirty="0"/>
          </a:p>
        </p:txBody>
      </p:sp>
      <p:sp>
        <p:nvSpPr>
          <p:cNvPr id="40"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41" name="Slide Number Placeholder 4"/>
          <p:cNvSpPr>
            <a:spLocks noGrp="1"/>
          </p:cNvSpPr>
          <p:nvPr>
            <p:ph type="sldNum" sz="quarter" idx="12"/>
          </p:nvPr>
        </p:nvSpPr>
        <p:spPr>
          <a:xfrm>
            <a:off x="6858000" y="6492875"/>
            <a:ext cx="2133600" cy="365125"/>
          </a:xfrm>
        </p:spPr>
        <p:txBody>
          <a:bodyPr/>
          <a:lstStyle/>
          <a:p>
            <a:r>
              <a:rPr lang="en-US" dirty="0" smtClean="0"/>
              <a:t>16</a:t>
            </a:r>
            <a:endParaRPr lang="en-US" dirty="0"/>
          </a:p>
        </p:txBody>
      </p:sp>
      <p:sp>
        <p:nvSpPr>
          <p:cNvPr id="42"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grpSp>
        <p:nvGrpSpPr>
          <p:cNvPr id="3" name="Group 2"/>
          <p:cNvGrpSpPr/>
          <p:nvPr/>
        </p:nvGrpSpPr>
        <p:grpSpPr>
          <a:xfrm>
            <a:off x="3848671" y="2466829"/>
            <a:ext cx="4914329" cy="4123680"/>
            <a:chOff x="3848671" y="2466829"/>
            <a:chExt cx="4914329" cy="4123680"/>
          </a:xfrm>
        </p:grpSpPr>
        <p:pic>
          <p:nvPicPr>
            <p:cNvPr id="44" name="Picture 3"/>
            <p:cNvPicPr>
              <a:picLocks noChangeAspect="1" noChangeArrowheads="1"/>
            </p:cNvPicPr>
            <p:nvPr/>
          </p:nvPicPr>
          <p:blipFill>
            <a:blip r:embed="rId6" cstate="print"/>
            <a:srcRect/>
            <a:stretch>
              <a:fillRect/>
            </a:stretch>
          </p:blipFill>
          <p:spPr bwMode="auto">
            <a:xfrm>
              <a:off x="5598902" y="3854882"/>
              <a:ext cx="3164098" cy="2735627"/>
            </a:xfrm>
            <a:prstGeom prst="rect">
              <a:avLst/>
            </a:prstGeom>
            <a:noFill/>
            <a:ln w="9525">
              <a:noFill/>
              <a:miter lim="800000"/>
              <a:headEnd/>
              <a:tailEnd/>
            </a:ln>
          </p:spPr>
        </p:pic>
        <p:cxnSp>
          <p:nvCxnSpPr>
            <p:cNvPr id="45" name="Connettore 2 5"/>
            <p:cNvCxnSpPr/>
            <p:nvPr/>
          </p:nvCxnSpPr>
          <p:spPr>
            <a:xfrm>
              <a:off x="3848671" y="2466829"/>
              <a:ext cx="2933129" cy="30195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288252" y="3355149"/>
            <a:ext cx="3815565" cy="3321856"/>
            <a:chOff x="1288252" y="3355149"/>
            <a:chExt cx="3815565" cy="3321856"/>
          </a:xfrm>
        </p:grpSpPr>
        <p:pic>
          <p:nvPicPr>
            <p:cNvPr id="46" name="Picture 1"/>
            <p:cNvPicPr>
              <a:picLocks noChangeAspect="1" noChangeArrowheads="1"/>
            </p:cNvPicPr>
            <p:nvPr/>
          </p:nvPicPr>
          <p:blipFill>
            <a:blip r:embed="rId7" cstate="print"/>
            <a:srcRect/>
            <a:stretch>
              <a:fillRect/>
            </a:stretch>
          </p:blipFill>
          <p:spPr bwMode="auto">
            <a:xfrm>
              <a:off x="1288252" y="3800455"/>
              <a:ext cx="1147766" cy="2876550"/>
            </a:xfrm>
            <a:prstGeom prst="rect">
              <a:avLst/>
            </a:prstGeom>
            <a:noFill/>
            <a:ln w="9525">
              <a:noFill/>
              <a:miter lim="800000"/>
              <a:headEnd/>
              <a:tailEnd/>
            </a:ln>
          </p:spPr>
        </p:pic>
        <p:sp>
          <p:nvSpPr>
            <p:cNvPr id="47" name="Freccia in giù 27"/>
            <p:cNvSpPr/>
            <p:nvPr/>
          </p:nvSpPr>
          <p:spPr>
            <a:xfrm>
              <a:off x="1998370" y="3355149"/>
              <a:ext cx="142551" cy="99946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Light" panose="020F0302020204030204" pitchFamily="34" charset="0"/>
                <a:cs typeface="Calibri Light" panose="020F0302020204030204" pitchFamily="34" charset="0"/>
              </a:endParaRPr>
            </a:p>
          </p:txBody>
        </p:sp>
        <p:sp>
          <p:nvSpPr>
            <p:cNvPr id="48" name="TextBox 10"/>
            <p:cNvSpPr txBox="1"/>
            <p:nvPr/>
          </p:nvSpPr>
          <p:spPr>
            <a:xfrm>
              <a:off x="2521612" y="4178370"/>
              <a:ext cx="2582205" cy="2308324"/>
            </a:xfrm>
            <a:prstGeom prst="rect">
              <a:avLst/>
            </a:prstGeom>
            <a:noFill/>
          </p:spPr>
          <p:txBody>
            <a:bodyPr wrap="square" rtlCol="0">
              <a:spAutoFit/>
            </a:bodyPr>
            <a:lstStyle/>
            <a:p>
              <a:r>
                <a:rPr lang="en-US" dirty="0" smtClean="0">
                  <a:latin typeface="Calibri Light" panose="020F0302020204030204" pitchFamily="34" charset="0"/>
                  <a:cs typeface="Calibri Light" panose="020F0302020204030204" pitchFamily="34" charset="0"/>
                </a:rPr>
                <a:t>“main </a:t>
              </a:r>
              <a:r>
                <a:rPr lang="en-US" dirty="0" err="1" smtClean="0">
                  <a:latin typeface="Calibri Light" panose="020F0302020204030204" pitchFamily="34" charset="0"/>
                  <a:cs typeface="Calibri Light" panose="020F0302020204030204" pitchFamily="34" charset="0"/>
                </a:rPr>
                <a:t>cytoplasmic</a:t>
              </a:r>
              <a:r>
                <a:rPr lang="en-US" dirty="0" smtClean="0">
                  <a:latin typeface="Calibri Light" panose="020F0302020204030204" pitchFamily="34" charset="0"/>
                  <a:cs typeface="Calibri Light" panose="020F0302020204030204" pitchFamily="34" charset="0"/>
                </a:rPr>
                <a:t> events”</a:t>
              </a:r>
            </a:p>
            <a:p>
              <a:r>
                <a:rPr lang="en-US" dirty="0" smtClean="0">
                  <a:latin typeface="Calibri Light" panose="020F0302020204030204" pitchFamily="34" charset="0"/>
                  <a:cs typeface="Calibri Light" panose="020F0302020204030204" pitchFamily="34" charset="0"/>
                </a:rPr>
                <a:t>(e.g. slowly moving organelles, structures, </a:t>
              </a:r>
            </a:p>
            <a:p>
              <a:r>
                <a:rPr lang="en-US" dirty="0" err="1" smtClean="0">
                  <a:latin typeface="Calibri Light" panose="020F0302020204030204" pitchFamily="34" charset="0"/>
                  <a:cs typeface="Calibri Light" panose="020F0302020204030204" pitchFamily="34" charset="0"/>
                </a:rPr>
                <a:t>cytoplasmic</a:t>
              </a:r>
              <a:r>
                <a:rPr lang="en-US" dirty="0" smtClean="0">
                  <a:latin typeface="Calibri Light" panose="020F0302020204030204" pitchFamily="34" charset="0"/>
                  <a:cs typeface="Calibri Light" panose="020F0302020204030204" pitchFamily="34" charset="0"/>
                </a:rPr>
                <a:t> heterogeneity)</a:t>
              </a:r>
            </a:p>
            <a:p>
              <a:pPr>
                <a:buFont typeface="Wingdings"/>
                <a:buChar char="Ø"/>
              </a:pPr>
              <a:r>
                <a:rPr lang="en-US" dirty="0" smtClean="0">
                  <a:latin typeface="Calibri Light" panose="020F0302020204030204" pitchFamily="34" charset="0"/>
                  <a:cs typeface="Calibri Light" panose="020F0302020204030204" pitchFamily="34" charset="0"/>
                </a:rPr>
                <a:t>They contribute to the slow ACF component </a:t>
              </a:r>
              <a:endParaRPr lang="en-US" dirty="0">
                <a:latin typeface="Calibri Light" panose="020F0302020204030204" pitchFamily="34" charset="0"/>
                <a:cs typeface="Calibri Light" panose="020F0302020204030204" pitchFamily="34" charset="0"/>
              </a:endParaRPr>
            </a:p>
          </p:txBody>
        </p:sp>
      </p:grpSp>
      <p:sp>
        <p:nvSpPr>
          <p:cNvPr id="49" name="TextBox 48"/>
          <p:cNvSpPr txBox="1"/>
          <p:nvPr/>
        </p:nvSpPr>
        <p:spPr>
          <a:xfrm>
            <a:off x="4419600" y="6550223"/>
            <a:ext cx="2859885" cy="307777"/>
          </a:xfrm>
          <a:prstGeom prst="rect">
            <a:avLst/>
          </a:prstGeom>
          <a:noFill/>
        </p:spPr>
        <p:txBody>
          <a:bodyPr wrap="none" rtlCol="0">
            <a:spAutoFit/>
          </a:bodyPr>
          <a:lstStyle/>
          <a:p>
            <a:r>
              <a:rPr lang="it-IT" sz="1400" i="1" dirty="0" smtClean="0"/>
              <a:t>Cardarelli F, Gratton E. PlosOne 2010</a:t>
            </a:r>
            <a:endParaRPr lang="it-IT" sz="1400" i="1" dirty="0"/>
          </a:p>
        </p:txBody>
      </p:sp>
      <p:pic>
        <p:nvPicPr>
          <p:cNvPr id="50" name="Picture 49"/>
          <p:cNvPicPr>
            <a:picLocks noChangeAspect="1"/>
          </p:cNvPicPr>
          <p:nvPr/>
        </p:nvPicPr>
        <p:blipFill>
          <a:blip r:embed="rId8"/>
          <a:stretch>
            <a:fillRect/>
          </a:stretch>
        </p:blipFill>
        <p:spPr>
          <a:xfrm>
            <a:off x="8534400" y="80034"/>
            <a:ext cx="462367" cy="647589"/>
          </a:xfrm>
          <a:prstGeom prst="rect">
            <a:avLst/>
          </a:prstGeom>
        </p:spPr>
      </p:pic>
    </p:spTree>
    <p:extLst>
      <p:ext uri="{BB962C8B-B14F-4D97-AF65-F5344CB8AC3E}">
        <p14:creationId xmlns:p14="http://schemas.microsoft.com/office/powerpoint/2010/main" val="264715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1000"/>
                                        <p:tgtEl>
                                          <p:spTgt spid="2"/>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1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3"/>
          <p:cNvCxnSpPr/>
          <p:nvPr/>
        </p:nvCxnSpPr>
        <p:spPr>
          <a:xfrm rot="5400000">
            <a:off x="-341854" y="1775698"/>
            <a:ext cx="21431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4"/>
          <p:cNvCxnSpPr/>
          <p:nvPr/>
        </p:nvCxnSpPr>
        <p:spPr>
          <a:xfrm rot="5400000">
            <a:off x="2509830" y="1775698"/>
            <a:ext cx="21431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5"/>
          <p:cNvCxnSpPr/>
          <p:nvPr/>
        </p:nvCxnSpPr>
        <p:spPr>
          <a:xfrm rot="5400000">
            <a:off x="1142547" y="1857097"/>
            <a:ext cx="2020186"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TextBox 6"/>
          <p:cNvSpPr txBox="1"/>
          <p:nvPr/>
        </p:nvSpPr>
        <p:spPr>
          <a:xfrm>
            <a:off x="1932490" y="578602"/>
            <a:ext cx="418704" cy="338554"/>
          </a:xfrm>
          <a:prstGeom prst="rect">
            <a:avLst/>
          </a:prstGeom>
          <a:noFill/>
        </p:spPr>
        <p:txBody>
          <a:bodyPr wrap="none" rtlCol="0">
            <a:spAutoFit/>
          </a:bodyPr>
          <a:lstStyle/>
          <a:p>
            <a:r>
              <a:rPr lang="en-US" sz="1600" b="1" dirty="0" smtClean="0">
                <a:latin typeface="Calibri Light" panose="020F0302020204030204" pitchFamily="34" charset="0"/>
                <a:cs typeface="Calibri Light" panose="020F0302020204030204" pitchFamily="34" charset="0"/>
              </a:rPr>
              <a:t>NE</a:t>
            </a:r>
            <a:endParaRPr lang="en-US" sz="1600" b="1" dirty="0">
              <a:latin typeface="Calibri Light" panose="020F0302020204030204" pitchFamily="34" charset="0"/>
              <a:cs typeface="Calibri Light" panose="020F0302020204030204" pitchFamily="34" charset="0"/>
            </a:endParaRPr>
          </a:p>
        </p:txBody>
      </p:sp>
      <p:sp>
        <p:nvSpPr>
          <p:cNvPr id="11" name="TextBox 7"/>
          <p:cNvSpPr txBox="1"/>
          <p:nvPr/>
        </p:nvSpPr>
        <p:spPr>
          <a:xfrm>
            <a:off x="2734068" y="578602"/>
            <a:ext cx="463012" cy="338554"/>
          </a:xfrm>
          <a:prstGeom prst="rect">
            <a:avLst/>
          </a:prstGeom>
          <a:noFill/>
        </p:spPr>
        <p:txBody>
          <a:bodyPr wrap="none" rtlCol="0">
            <a:spAutoFit/>
          </a:bodyPr>
          <a:lstStyle/>
          <a:p>
            <a:r>
              <a:rPr lang="en-US" sz="1600" b="1" dirty="0" err="1" smtClean="0">
                <a:latin typeface="Calibri Light" panose="020F0302020204030204" pitchFamily="34" charset="0"/>
                <a:cs typeface="Calibri Light" panose="020F0302020204030204" pitchFamily="34" charset="0"/>
              </a:rPr>
              <a:t>Cyt</a:t>
            </a:r>
            <a:endParaRPr lang="en-US" sz="1600" b="1" dirty="0">
              <a:latin typeface="Calibri Light" panose="020F0302020204030204" pitchFamily="34" charset="0"/>
              <a:cs typeface="Calibri Light" panose="020F0302020204030204" pitchFamily="34" charset="0"/>
            </a:endParaRPr>
          </a:p>
        </p:txBody>
      </p:sp>
      <p:sp>
        <p:nvSpPr>
          <p:cNvPr id="12" name="TextBox 8"/>
          <p:cNvSpPr txBox="1"/>
          <p:nvPr/>
        </p:nvSpPr>
        <p:spPr>
          <a:xfrm>
            <a:off x="1081070" y="571480"/>
            <a:ext cx="516488" cy="338554"/>
          </a:xfrm>
          <a:prstGeom prst="rect">
            <a:avLst/>
          </a:prstGeom>
          <a:noFill/>
        </p:spPr>
        <p:txBody>
          <a:bodyPr wrap="none" rtlCol="0">
            <a:spAutoFit/>
          </a:bodyPr>
          <a:lstStyle/>
          <a:p>
            <a:r>
              <a:rPr lang="en-US" sz="1600" b="1" dirty="0" err="1" smtClean="0">
                <a:latin typeface="Calibri Light" panose="020F0302020204030204" pitchFamily="34" charset="0"/>
                <a:cs typeface="Calibri Light" panose="020F0302020204030204" pitchFamily="34" charset="0"/>
              </a:rPr>
              <a:t>Nuc</a:t>
            </a:r>
            <a:endParaRPr lang="en-US" sz="1600" b="1" dirty="0">
              <a:latin typeface="Calibri Light" panose="020F0302020204030204" pitchFamily="34" charset="0"/>
              <a:cs typeface="Calibri Light" panose="020F0302020204030204" pitchFamily="34" charset="0"/>
            </a:endParaRPr>
          </a:p>
        </p:txBody>
      </p:sp>
      <p:cxnSp>
        <p:nvCxnSpPr>
          <p:cNvPr id="13" name="Straight Connector 9"/>
          <p:cNvCxnSpPr/>
          <p:nvPr/>
        </p:nvCxnSpPr>
        <p:spPr>
          <a:xfrm rot="5400000">
            <a:off x="1206942" y="1857097"/>
            <a:ext cx="2020186" cy="0"/>
          </a:xfrm>
          <a:prstGeom prst="line">
            <a:avLst/>
          </a:prstGeom>
          <a:ln w="63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0"/>
          <p:cNvCxnSpPr/>
          <p:nvPr/>
        </p:nvCxnSpPr>
        <p:spPr>
          <a:xfrm rot="5400000">
            <a:off x="1076944" y="1857097"/>
            <a:ext cx="2020186" cy="0"/>
          </a:xfrm>
          <a:prstGeom prst="line">
            <a:avLst/>
          </a:prstGeom>
          <a:ln w="63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8" name="Rectangle 14"/>
          <p:cNvSpPr/>
          <p:nvPr/>
        </p:nvSpPr>
        <p:spPr>
          <a:xfrm>
            <a:off x="1586972" y="847004"/>
            <a:ext cx="290330" cy="200026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p:cNvSpPr/>
          <p:nvPr/>
        </p:nvSpPr>
        <p:spPr>
          <a:xfrm>
            <a:off x="769560" y="847004"/>
            <a:ext cx="261252" cy="2000264"/>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17"/>
          <p:cNvSpPr/>
          <p:nvPr/>
        </p:nvSpPr>
        <p:spPr>
          <a:xfrm>
            <a:off x="1076492" y="1775698"/>
            <a:ext cx="439042" cy="34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sellaDiTesto 19"/>
          <p:cNvSpPr txBox="1"/>
          <p:nvPr/>
        </p:nvSpPr>
        <p:spPr>
          <a:xfrm>
            <a:off x="995546" y="2068256"/>
            <a:ext cx="535724" cy="369332"/>
          </a:xfrm>
          <a:prstGeom prst="rect">
            <a:avLst/>
          </a:prstGeom>
          <a:noFill/>
        </p:spPr>
        <p:txBody>
          <a:bodyPr wrap="none" rtlCol="0">
            <a:spAutoFit/>
          </a:bodyPr>
          <a:lstStyle/>
          <a:p>
            <a:r>
              <a:rPr lang="it-IT" b="1" dirty="0" err="1" smtClean="0">
                <a:latin typeface="Calibri Light" panose="020F0302020204030204" pitchFamily="34" charset="0"/>
                <a:cs typeface="Calibri Light" panose="020F0302020204030204" pitchFamily="34" charset="0"/>
              </a:rPr>
              <a:t>pCF</a:t>
            </a:r>
            <a:endParaRPr lang="it-IT" b="1" dirty="0">
              <a:latin typeface="Calibri Light" panose="020F0302020204030204" pitchFamily="34" charset="0"/>
              <a:cs typeface="Calibri Light" panose="020F0302020204030204" pitchFamily="34" charset="0"/>
            </a:endParaRPr>
          </a:p>
        </p:txBody>
      </p:sp>
      <p:sp>
        <p:nvSpPr>
          <p:cNvPr id="28" name="CasellaDiTesto 27"/>
          <p:cNvSpPr txBox="1"/>
          <p:nvPr/>
        </p:nvSpPr>
        <p:spPr>
          <a:xfrm>
            <a:off x="3895716" y="651997"/>
            <a:ext cx="5095884" cy="1923604"/>
          </a:xfrm>
          <a:prstGeom prst="rect">
            <a:avLst/>
          </a:prstGeom>
          <a:noFill/>
        </p:spPr>
        <p:txBody>
          <a:bodyPr wrap="square" rtlCol="0">
            <a:spAutoFit/>
          </a:bodyPr>
          <a:lstStyle/>
          <a:p>
            <a:pPr>
              <a:buFont typeface="Arial" pitchFamily="34" charset="0"/>
              <a:buChar char="•"/>
            </a:pPr>
            <a:r>
              <a:rPr lang="en-US" sz="1700" dirty="0" smtClean="0">
                <a:latin typeface="Calibri Light" panose="020F0302020204030204" pitchFamily="34" charset="0"/>
                <a:cs typeface="Calibri Light" panose="020F0302020204030204" pitchFamily="34" charset="0"/>
              </a:rPr>
              <a:t> decrease of the overall correlation as a function of distance</a:t>
            </a:r>
          </a:p>
          <a:p>
            <a:pPr>
              <a:buFont typeface="Arial" pitchFamily="34" charset="0"/>
              <a:buChar char="•"/>
            </a:pPr>
            <a:r>
              <a:rPr lang="en-US" sz="1700" dirty="0" smtClean="0">
                <a:latin typeface="Calibri Light" panose="020F0302020204030204" pitchFamily="34" charset="0"/>
                <a:cs typeface="Calibri Light" panose="020F0302020204030204" pitchFamily="34" charset="0"/>
              </a:rPr>
              <a:t> existence of a maximum of correlation at a distance corresponding to the average time necessary to reach that location</a:t>
            </a:r>
          </a:p>
          <a:p>
            <a:pPr>
              <a:buFont typeface="Arial" pitchFamily="34" charset="0"/>
              <a:buChar char="•"/>
            </a:pPr>
            <a:r>
              <a:rPr lang="en-US" sz="1700" dirty="0" smtClean="0">
                <a:latin typeface="Calibri Light" panose="020F0302020204030204" pitchFamily="34" charset="0"/>
                <a:cs typeface="Calibri Light" panose="020F0302020204030204" pitchFamily="34" charset="0"/>
              </a:rPr>
              <a:t> anti-correlation at short time for spatial separations larger than the beam waist</a:t>
            </a:r>
            <a:endParaRPr lang="it-IT" sz="1700" dirty="0">
              <a:latin typeface="Calibri Light" panose="020F0302020204030204" pitchFamily="34" charset="0"/>
              <a:cs typeface="Calibri Light" panose="020F0302020204030204" pitchFamily="34" charset="0"/>
            </a:endParaRPr>
          </a:p>
        </p:txBody>
      </p:sp>
      <p:sp>
        <p:nvSpPr>
          <p:cNvPr id="29" name="Rettangolo 28"/>
          <p:cNvSpPr/>
          <p:nvPr/>
        </p:nvSpPr>
        <p:spPr>
          <a:xfrm>
            <a:off x="3978802" y="2605249"/>
            <a:ext cx="4577792" cy="369332"/>
          </a:xfrm>
          <a:prstGeom prst="rect">
            <a:avLst/>
          </a:prstGeom>
        </p:spPr>
        <p:txBody>
          <a:bodyPr wrap="none">
            <a:spAutoFit/>
          </a:bodyPr>
          <a:lstStyle/>
          <a:p>
            <a:r>
              <a:rPr lang="en-US" dirty="0" smtClean="0">
                <a:solidFill>
                  <a:srgbClr val="FF0000"/>
                </a:solidFill>
              </a:rPr>
              <a:t>reported transit times are in the 1-30 ms range</a:t>
            </a:r>
            <a:endParaRPr lang="it-IT" dirty="0">
              <a:solidFill>
                <a:srgbClr val="FF0000"/>
              </a:solidFill>
            </a:endParaRPr>
          </a:p>
        </p:txBody>
      </p:sp>
      <p:grpSp>
        <p:nvGrpSpPr>
          <p:cNvPr id="35" name="Gruppo 34"/>
          <p:cNvGrpSpPr/>
          <p:nvPr/>
        </p:nvGrpSpPr>
        <p:grpSpPr>
          <a:xfrm>
            <a:off x="76169" y="3048000"/>
            <a:ext cx="8382031" cy="3538498"/>
            <a:chOff x="-31" y="2924808"/>
            <a:chExt cx="8929749" cy="3769717"/>
          </a:xfrm>
        </p:grpSpPr>
        <p:grpSp>
          <p:nvGrpSpPr>
            <p:cNvPr id="27" name="Gruppo 26"/>
            <p:cNvGrpSpPr/>
            <p:nvPr/>
          </p:nvGrpSpPr>
          <p:grpSpPr>
            <a:xfrm>
              <a:off x="-31" y="3143248"/>
              <a:ext cx="8929749" cy="3551277"/>
              <a:chOff x="-31" y="3143248"/>
              <a:chExt cx="8929749" cy="3551277"/>
            </a:xfrm>
          </p:grpSpPr>
          <p:grpSp>
            <p:nvGrpSpPr>
              <p:cNvPr id="24" name="Gruppo 23"/>
              <p:cNvGrpSpPr/>
              <p:nvPr/>
            </p:nvGrpSpPr>
            <p:grpSpPr>
              <a:xfrm>
                <a:off x="714348" y="3143248"/>
                <a:ext cx="8215370" cy="3345883"/>
                <a:chOff x="357158" y="3214686"/>
                <a:chExt cx="8572560" cy="3491356"/>
              </a:xfrm>
            </p:grpSpPr>
            <p:pic>
              <p:nvPicPr>
                <p:cNvPr id="124930" name="Picture 2"/>
                <p:cNvPicPr>
                  <a:picLocks noChangeAspect="1" noChangeArrowheads="1"/>
                </p:cNvPicPr>
                <p:nvPr/>
              </p:nvPicPr>
              <p:blipFill>
                <a:blip r:embed="rId3" cstate="print"/>
                <a:srcRect/>
                <a:stretch>
                  <a:fillRect/>
                </a:stretch>
              </p:blipFill>
              <p:spPr bwMode="auto">
                <a:xfrm>
                  <a:off x="357158" y="3214686"/>
                  <a:ext cx="3611316" cy="3452826"/>
                </a:xfrm>
                <a:prstGeom prst="rect">
                  <a:avLst/>
                </a:prstGeom>
                <a:noFill/>
                <a:ln w="9525">
                  <a:noFill/>
                  <a:miter lim="800000"/>
                  <a:headEnd/>
                  <a:tailEnd/>
                </a:ln>
              </p:spPr>
            </p:pic>
            <p:pic>
              <p:nvPicPr>
                <p:cNvPr id="124931" name="Picture 3"/>
                <p:cNvPicPr>
                  <a:picLocks noChangeAspect="1" noChangeArrowheads="1"/>
                </p:cNvPicPr>
                <p:nvPr/>
              </p:nvPicPr>
              <p:blipFill>
                <a:blip r:embed="rId4" cstate="print"/>
                <a:srcRect/>
                <a:stretch>
                  <a:fillRect/>
                </a:stretch>
              </p:blipFill>
              <p:spPr bwMode="auto">
                <a:xfrm>
                  <a:off x="4149245" y="3214686"/>
                  <a:ext cx="4780473" cy="3491356"/>
                </a:xfrm>
                <a:prstGeom prst="rect">
                  <a:avLst/>
                </a:prstGeom>
                <a:noFill/>
                <a:ln w="9525">
                  <a:noFill/>
                  <a:miter lim="800000"/>
                  <a:headEnd/>
                  <a:tailEnd/>
                </a:ln>
              </p:spPr>
            </p:pic>
          </p:grpSp>
          <p:sp>
            <p:nvSpPr>
              <p:cNvPr id="22" name="CasellaDiTesto 21"/>
              <p:cNvSpPr txBox="1"/>
              <p:nvPr/>
            </p:nvSpPr>
            <p:spPr>
              <a:xfrm>
                <a:off x="214283" y="3429000"/>
                <a:ext cx="540597" cy="2492990"/>
              </a:xfrm>
              <a:prstGeom prst="rect">
                <a:avLst/>
              </a:prstGeom>
              <a:noFill/>
            </p:spPr>
            <p:txBody>
              <a:bodyPr wrap="none" rtlCol="0">
                <a:spAutoFit/>
              </a:bodyPr>
              <a:lstStyle/>
              <a:p>
                <a:pPr algn="r"/>
                <a:r>
                  <a:rPr lang="it-IT" sz="1200" b="1" dirty="0" smtClean="0"/>
                  <a:t>0.001</a:t>
                </a:r>
              </a:p>
              <a:p>
                <a:pPr algn="r"/>
                <a:endParaRPr lang="it-IT" sz="1200" b="1" dirty="0" smtClean="0"/>
              </a:p>
              <a:p>
                <a:pPr algn="r"/>
                <a:endParaRPr lang="it-IT" sz="1200" b="1" dirty="0" smtClean="0"/>
              </a:p>
              <a:p>
                <a:pPr algn="r"/>
                <a:r>
                  <a:rPr lang="it-IT" sz="1200" b="1" dirty="0" smtClean="0"/>
                  <a:t>0.01</a:t>
                </a:r>
              </a:p>
              <a:p>
                <a:pPr algn="r"/>
                <a:endParaRPr lang="it-IT" sz="1200" b="1" dirty="0" smtClean="0"/>
              </a:p>
              <a:p>
                <a:pPr algn="r"/>
                <a:endParaRPr lang="it-IT" sz="1200" b="1" dirty="0" smtClean="0"/>
              </a:p>
              <a:p>
                <a:pPr algn="r"/>
                <a:r>
                  <a:rPr lang="it-IT" sz="1200" b="1" dirty="0" smtClean="0"/>
                  <a:t>0.1</a:t>
                </a:r>
              </a:p>
              <a:p>
                <a:pPr algn="r"/>
                <a:endParaRPr lang="it-IT" sz="1200" b="1" dirty="0" smtClean="0"/>
              </a:p>
              <a:p>
                <a:pPr algn="r"/>
                <a:endParaRPr lang="it-IT" sz="1200" b="1" dirty="0" smtClean="0"/>
              </a:p>
              <a:p>
                <a:pPr algn="r"/>
                <a:r>
                  <a:rPr lang="it-IT" sz="1200" b="1" dirty="0" smtClean="0"/>
                  <a:t>1</a:t>
                </a:r>
              </a:p>
              <a:p>
                <a:pPr algn="r"/>
                <a:endParaRPr lang="it-IT" sz="1200" b="1" dirty="0" smtClean="0"/>
              </a:p>
              <a:p>
                <a:pPr algn="r"/>
                <a:endParaRPr lang="it-IT" sz="1200" b="1" dirty="0" smtClean="0"/>
              </a:p>
              <a:p>
                <a:pPr algn="r"/>
                <a:r>
                  <a:rPr lang="it-IT" sz="1200" b="1" dirty="0" smtClean="0"/>
                  <a:t>10</a:t>
                </a:r>
                <a:endParaRPr lang="it-IT" sz="1200" b="1" dirty="0"/>
              </a:p>
            </p:txBody>
          </p:sp>
          <p:sp>
            <p:nvSpPr>
              <p:cNvPr id="23" name="Rectangle 27"/>
              <p:cNvSpPr/>
              <p:nvPr/>
            </p:nvSpPr>
            <p:spPr>
              <a:xfrm rot="16200000">
                <a:off x="-370485" y="4435056"/>
                <a:ext cx="1048685" cy="307777"/>
              </a:xfrm>
              <a:prstGeom prst="rect">
                <a:avLst/>
              </a:prstGeom>
            </p:spPr>
            <p:txBody>
              <a:bodyPr wrap="none">
                <a:spAutoFit/>
              </a:bodyPr>
              <a:lstStyle/>
              <a:p>
                <a:r>
                  <a:rPr lang="en-US" sz="1400" b="1" dirty="0" smtClean="0"/>
                  <a:t>Log time (s)</a:t>
                </a:r>
                <a:endParaRPr lang="en-US" sz="1400" dirty="0"/>
              </a:p>
            </p:txBody>
          </p:sp>
          <p:sp>
            <p:nvSpPr>
              <p:cNvPr id="25" name="CasellaDiTesto 24"/>
              <p:cNvSpPr txBox="1"/>
              <p:nvPr/>
            </p:nvSpPr>
            <p:spPr>
              <a:xfrm>
                <a:off x="781992" y="6383031"/>
                <a:ext cx="3533745" cy="311494"/>
              </a:xfrm>
              <a:prstGeom prst="rect">
                <a:avLst/>
              </a:prstGeom>
              <a:noFill/>
            </p:spPr>
            <p:txBody>
              <a:bodyPr wrap="none" rtlCol="0">
                <a:spAutoFit/>
              </a:bodyPr>
              <a:lstStyle/>
              <a:p>
                <a:r>
                  <a:rPr lang="it-IT" sz="1300" b="1" dirty="0" smtClean="0">
                    <a:latin typeface="Calibri Light" panose="020F0302020204030204" pitchFamily="34" charset="0"/>
                    <a:cs typeface="Calibri Light" panose="020F0302020204030204" pitchFamily="34" charset="0"/>
                  </a:rPr>
                  <a:t>Total ACF          </a:t>
                </a:r>
                <a:r>
                  <a:rPr lang="it-IT" sz="1300" b="1" dirty="0" err="1" smtClean="0">
                    <a:latin typeface="Calibri Light" panose="020F0302020204030204" pitchFamily="34" charset="0"/>
                    <a:cs typeface="Calibri Light" panose="020F0302020204030204" pitchFamily="34" charset="0"/>
                  </a:rPr>
                  <a:t>ACF</a:t>
                </a:r>
                <a:r>
                  <a:rPr lang="it-IT" sz="1300" b="1" dirty="0" smtClean="0">
                    <a:latin typeface="Calibri Light" panose="020F0302020204030204" pitchFamily="34" charset="0"/>
                    <a:cs typeface="Calibri Light" panose="020F0302020204030204" pitchFamily="34" charset="0"/>
                  </a:rPr>
                  <a:t>(1-4)  </a:t>
                </a:r>
                <a:r>
                  <a:rPr lang="it-IT" sz="1300" b="1" dirty="0" err="1" smtClean="0">
                    <a:latin typeface="Calibri Light" panose="020F0302020204030204" pitchFamily="34" charset="0"/>
                    <a:cs typeface="Calibri Light" panose="020F0302020204030204" pitchFamily="34" charset="0"/>
                  </a:rPr>
                  <a:t>pCF</a:t>
                </a:r>
                <a:r>
                  <a:rPr lang="it-IT" sz="1300" b="1" dirty="0" smtClean="0">
                    <a:latin typeface="Calibri Light" panose="020F0302020204030204" pitchFamily="34" charset="0"/>
                    <a:cs typeface="Calibri Light" panose="020F0302020204030204" pitchFamily="34" charset="0"/>
                  </a:rPr>
                  <a:t>(1)   </a:t>
                </a:r>
                <a:r>
                  <a:rPr lang="it-IT" sz="1300" b="1" dirty="0" err="1" smtClean="0">
                    <a:latin typeface="Calibri Light" panose="020F0302020204030204" pitchFamily="34" charset="0"/>
                    <a:cs typeface="Calibri Light" panose="020F0302020204030204" pitchFamily="34" charset="0"/>
                  </a:rPr>
                  <a:t>pCF</a:t>
                </a:r>
                <a:r>
                  <a:rPr lang="it-IT" sz="1300" b="1" dirty="0" smtClean="0">
                    <a:latin typeface="Calibri Light" panose="020F0302020204030204" pitchFamily="34" charset="0"/>
                    <a:cs typeface="Calibri Light" panose="020F0302020204030204" pitchFamily="34" charset="0"/>
                  </a:rPr>
                  <a:t>(3)   </a:t>
                </a:r>
                <a:r>
                  <a:rPr lang="it-IT" sz="1300" b="1" dirty="0" err="1" smtClean="0">
                    <a:latin typeface="Calibri Light" panose="020F0302020204030204" pitchFamily="34" charset="0"/>
                    <a:cs typeface="Calibri Light" panose="020F0302020204030204" pitchFamily="34" charset="0"/>
                  </a:rPr>
                  <a:t>pCF</a:t>
                </a:r>
                <a:r>
                  <a:rPr lang="it-IT" sz="1300" b="1" dirty="0" smtClean="0">
                    <a:latin typeface="Calibri Light" panose="020F0302020204030204" pitchFamily="34" charset="0"/>
                    <a:cs typeface="Calibri Light" panose="020F0302020204030204" pitchFamily="34" charset="0"/>
                  </a:rPr>
                  <a:t>(5)</a:t>
                </a:r>
                <a:endParaRPr lang="it-IT" sz="1300" b="1" dirty="0">
                  <a:latin typeface="Calibri Light" panose="020F0302020204030204" pitchFamily="34" charset="0"/>
                  <a:cs typeface="Calibri Light" panose="020F0302020204030204" pitchFamily="34" charset="0"/>
                </a:endParaRPr>
              </a:p>
            </p:txBody>
          </p:sp>
          <p:sp>
            <p:nvSpPr>
              <p:cNvPr id="26" name="Rettangolo 25"/>
              <p:cNvSpPr/>
              <p:nvPr/>
            </p:nvSpPr>
            <p:spPr>
              <a:xfrm>
                <a:off x="734270" y="3156127"/>
                <a:ext cx="122954" cy="3234632"/>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0" name="CasellaDiTesto 29"/>
            <p:cNvSpPr txBox="1"/>
            <p:nvPr/>
          </p:nvSpPr>
          <p:spPr>
            <a:xfrm>
              <a:off x="619407" y="2928934"/>
              <a:ext cx="1196161" cy="276999"/>
            </a:xfrm>
            <a:prstGeom prst="rect">
              <a:avLst/>
            </a:prstGeom>
            <a:noFill/>
          </p:spPr>
          <p:txBody>
            <a:bodyPr wrap="none" rtlCol="0">
              <a:spAutoFit/>
            </a:bodyPr>
            <a:lstStyle/>
            <a:p>
              <a:r>
                <a:rPr lang="it-IT" sz="1200" b="1" dirty="0" smtClean="0"/>
                <a:t>1                      32</a:t>
              </a:r>
              <a:endParaRPr lang="it-IT" sz="1200" b="1" dirty="0"/>
            </a:p>
          </p:txBody>
        </p:sp>
        <p:sp>
          <p:nvSpPr>
            <p:cNvPr id="31" name="CasellaDiTesto 30"/>
            <p:cNvSpPr txBox="1"/>
            <p:nvPr/>
          </p:nvSpPr>
          <p:spPr>
            <a:xfrm>
              <a:off x="1875641" y="2928934"/>
              <a:ext cx="623889" cy="276999"/>
            </a:xfrm>
            <a:prstGeom prst="rect">
              <a:avLst/>
            </a:prstGeom>
            <a:noFill/>
          </p:spPr>
          <p:txBody>
            <a:bodyPr wrap="none" rtlCol="0">
              <a:spAutoFit/>
            </a:bodyPr>
            <a:lstStyle/>
            <a:p>
              <a:r>
                <a:rPr lang="it-IT" sz="1200" b="1" dirty="0" smtClean="0"/>
                <a:t>1        4</a:t>
              </a:r>
              <a:endParaRPr lang="it-IT" sz="1200" b="1" dirty="0"/>
            </a:p>
          </p:txBody>
        </p:sp>
        <p:sp>
          <p:nvSpPr>
            <p:cNvPr id="32" name="CasellaDiTesto 31"/>
            <p:cNvSpPr txBox="1"/>
            <p:nvPr/>
          </p:nvSpPr>
          <p:spPr>
            <a:xfrm>
              <a:off x="2447913" y="2928934"/>
              <a:ext cx="623889" cy="276999"/>
            </a:xfrm>
            <a:prstGeom prst="rect">
              <a:avLst/>
            </a:prstGeom>
            <a:noFill/>
          </p:spPr>
          <p:txBody>
            <a:bodyPr wrap="none" rtlCol="0">
              <a:spAutoFit/>
            </a:bodyPr>
            <a:lstStyle/>
            <a:p>
              <a:r>
                <a:rPr lang="it-IT" sz="1200" b="1" dirty="0" smtClean="0"/>
                <a:t>1        4</a:t>
              </a:r>
              <a:endParaRPr lang="it-IT" sz="1200" b="1" dirty="0"/>
            </a:p>
          </p:txBody>
        </p:sp>
        <p:sp>
          <p:nvSpPr>
            <p:cNvPr id="33" name="CasellaDiTesto 32"/>
            <p:cNvSpPr txBox="1"/>
            <p:nvPr/>
          </p:nvSpPr>
          <p:spPr>
            <a:xfrm>
              <a:off x="3039339" y="2924808"/>
              <a:ext cx="623889" cy="276999"/>
            </a:xfrm>
            <a:prstGeom prst="rect">
              <a:avLst/>
            </a:prstGeom>
            <a:noFill/>
          </p:spPr>
          <p:txBody>
            <a:bodyPr wrap="none" rtlCol="0">
              <a:spAutoFit/>
            </a:bodyPr>
            <a:lstStyle/>
            <a:p>
              <a:r>
                <a:rPr lang="it-IT" sz="1200" b="1" dirty="0" smtClean="0"/>
                <a:t>1        4</a:t>
              </a:r>
              <a:endParaRPr lang="it-IT" sz="1200" b="1" dirty="0"/>
            </a:p>
          </p:txBody>
        </p:sp>
        <p:sp>
          <p:nvSpPr>
            <p:cNvPr id="34" name="CasellaDiTesto 33"/>
            <p:cNvSpPr txBox="1"/>
            <p:nvPr/>
          </p:nvSpPr>
          <p:spPr>
            <a:xfrm>
              <a:off x="3643306" y="2928934"/>
              <a:ext cx="623889" cy="276999"/>
            </a:xfrm>
            <a:prstGeom prst="rect">
              <a:avLst/>
            </a:prstGeom>
            <a:noFill/>
          </p:spPr>
          <p:txBody>
            <a:bodyPr wrap="none" rtlCol="0">
              <a:spAutoFit/>
            </a:bodyPr>
            <a:lstStyle/>
            <a:p>
              <a:r>
                <a:rPr lang="it-IT" sz="1200" b="1" dirty="0" smtClean="0"/>
                <a:t>1        4</a:t>
              </a:r>
              <a:endParaRPr lang="it-IT" sz="1200" b="1" dirty="0"/>
            </a:p>
          </p:txBody>
        </p:sp>
      </p:grpSp>
      <p:sp>
        <p:nvSpPr>
          <p:cNvPr id="2" name="TextBox 1"/>
          <p:cNvSpPr txBox="1"/>
          <p:nvPr/>
        </p:nvSpPr>
        <p:spPr>
          <a:xfrm>
            <a:off x="5334000" y="6519446"/>
            <a:ext cx="2859885" cy="307777"/>
          </a:xfrm>
          <a:prstGeom prst="rect">
            <a:avLst/>
          </a:prstGeom>
          <a:noFill/>
        </p:spPr>
        <p:txBody>
          <a:bodyPr wrap="none" rtlCol="0">
            <a:spAutoFit/>
          </a:bodyPr>
          <a:lstStyle/>
          <a:p>
            <a:r>
              <a:rPr lang="it-IT" sz="1400" i="1" dirty="0" smtClean="0"/>
              <a:t>Cardarelli F, Gratton E. PlosOne 2010</a:t>
            </a:r>
            <a:endParaRPr lang="it-IT" sz="1400" i="1" dirty="0"/>
          </a:p>
        </p:txBody>
      </p:sp>
      <p:sp>
        <p:nvSpPr>
          <p:cNvPr id="37" name="TextBox 36"/>
          <p:cNvSpPr txBox="1"/>
          <p:nvPr/>
        </p:nvSpPr>
        <p:spPr>
          <a:xfrm>
            <a:off x="1081004" y="70606"/>
            <a:ext cx="7138749" cy="52322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800" dirty="0" smtClean="0"/>
              <a:t>pCF: application to nucleocytoplasmic transport</a:t>
            </a:r>
            <a:endParaRPr lang="en-US" sz="2800" dirty="0"/>
          </a:p>
        </p:txBody>
      </p:sp>
      <p:sp>
        <p:nvSpPr>
          <p:cNvPr id="38"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39" name="Slide Number Placeholder 4"/>
          <p:cNvSpPr>
            <a:spLocks noGrp="1"/>
          </p:cNvSpPr>
          <p:nvPr>
            <p:ph type="sldNum" sz="quarter" idx="12"/>
          </p:nvPr>
        </p:nvSpPr>
        <p:spPr>
          <a:xfrm>
            <a:off x="6858000" y="6492875"/>
            <a:ext cx="2133600" cy="365125"/>
          </a:xfrm>
        </p:spPr>
        <p:txBody>
          <a:bodyPr/>
          <a:lstStyle/>
          <a:p>
            <a:r>
              <a:rPr lang="en-US" dirty="0" smtClean="0"/>
              <a:t>17</a:t>
            </a:r>
            <a:endParaRPr lang="en-US" dirty="0"/>
          </a:p>
        </p:txBody>
      </p:sp>
      <p:sp>
        <p:nvSpPr>
          <p:cNvPr id="40"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36" name="Freccia in giù 27"/>
          <p:cNvSpPr/>
          <p:nvPr/>
        </p:nvSpPr>
        <p:spPr>
          <a:xfrm>
            <a:off x="5410200" y="4495800"/>
            <a:ext cx="152400" cy="78718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Light" panose="020F0302020204030204" pitchFamily="34" charset="0"/>
              <a:cs typeface="Calibri Light" panose="020F0302020204030204" pitchFamily="34" charset="0"/>
            </a:endParaRPr>
          </a:p>
        </p:txBody>
      </p:sp>
      <p:pic>
        <p:nvPicPr>
          <p:cNvPr id="42" name="Picture 41"/>
          <p:cNvPicPr>
            <a:picLocks noChangeAspect="1"/>
          </p:cNvPicPr>
          <p:nvPr/>
        </p:nvPicPr>
        <p:blipFill>
          <a:blip r:embed="rId5"/>
          <a:stretch>
            <a:fillRect/>
          </a:stretch>
        </p:blipFill>
        <p:spPr>
          <a:xfrm>
            <a:off x="8534400" y="80034"/>
            <a:ext cx="462367" cy="647589"/>
          </a:xfrm>
          <a:prstGeom prst="rect">
            <a:avLst/>
          </a:prstGeom>
        </p:spPr>
      </p:pic>
    </p:spTree>
    <p:extLst>
      <p:ext uri="{BB962C8B-B14F-4D97-AF65-F5344CB8AC3E}">
        <p14:creationId xmlns:p14="http://schemas.microsoft.com/office/powerpoint/2010/main" val="30349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3"/>
          <p:cNvCxnSpPr/>
          <p:nvPr/>
        </p:nvCxnSpPr>
        <p:spPr>
          <a:xfrm rot="5400000">
            <a:off x="-642974" y="1775698"/>
            <a:ext cx="21431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4"/>
          <p:cNvCxnSpPr/>
          <p:nvPr/>
        </p:nvCxnSpPr>
        <p:spPr>
          <a:xfrm rot="5400000">
            <a:off x="2208710" y="1775698"/>
            <a:ext cx="21431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5"/>
          <p:cNvCxnSpPr/>
          <p:nvPr/>
        </p:nvCxnSpPr>
        <p:spPr>
          <a:xfrm rot="5400000">
            <a:off x="841427" y="1857097"/>
            <a:ext cx="2020186"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extBox 6"/>
          <p:cNvSpPr txBox="1"/>
          <p:nvPr/>
        </p:nvSpPr>
        <p:spPr>
          <a:xfrm>
            <a:off x="1631370" y="578602"/>
            <a:ext cx="418704" cy="338554"/>
          </a:xfrm>
          <a:prstGeom prst="rect">
            <a:avLst/>
          </a:prstGeom>
          <a:noFill/>
        </p:spPr>
        <p:txBody>
          <a:bodyPr wrap="none" rtlCol="0">
            <a:spAutoFit/>
          </a:bodyPr>
          <a:lstStyle/>
          <a:p>
            <a:r>
              <a:rPr lang="en-US" sz="1600" b="1" dirty="0" smtClean="0">
                <a:latin typeface="Calibri Light" panose="020F0302020204030204" pitchFamily="34" charset="0"/>
                <a:cs typeface="Calibri Light" panose="020F0302020204030204" pitchFamily="34" charset="0"/>
              </a:rPr>
              <a:t>NE</a:t>
            </a:r>
            <a:endParaRPr lang="en-US" sz="1600" b="1" dirty="0">
              <a:latin typeface="Calibri Light" panose="020F0302020204030204" pitchFamily="34" charset="0"/>
              <a:cs typeface="Calibri Light" panose="020F0302020204030204" pitchFamily="34" charset="0"/>
            </a:endParaRPr>
          </a:p>
        </p:txBody>
      </p:sp>
      <p:sp>
        <p:nvSpPr>
          <p:cNvPr id="7" name="TextBox 7"/>
          <p:cNvSpPr txBox="1"/>
          <p:nvPr/>
        </p:nvSpPr>
        <p:spPr>
          <a:xfrm>
            <a:off x="2432948" y="578602"/>
            <a:ext cx="463012" cy="338554"/>
          </a:xfrm>
          <a:prstGeom prst="rect">
            <a:avLst/>
          </a:prstGeom>
          <a:noFill/>
        </p:spPr>
        <p:txBody>
          <a:bodyPr wrap="none" rtlCol="0">
            <a:spAutoFit/>
          </a:bodyPr>
          <a:lstStyle/>
          <a:p>
            <a:r>
              <a:rPr lang="en-US" sz="1600" b="1" dirty="0" err="1" smtClean="0">
                <a:latin typeface="Calibri Light" panose="020F0302020204030204" pitchFamily="34" charset="0"/>
                <a:cs typeface="Calibri Light" panose="020F0302020204030204" pitchFamily="34" charset="0"/>
              </a:rPr>
              <a:t>Cyt</a:t>
            </a:r>
            <a:endParaRPr lang="en-US" sz="1600" b="1" dirty="0">
              <a:latin typeface="Calibri Light" panose="020F0302020204030204" pitchFamily="34" charset="0"/>
              <a:cs typeface="Calibri Light" panose="020F0302020204030204" pitchFamily="34" charset="0"/>
            </a:endParaRPr>
          </a:p>
        </p:txBody>
      </p:sp>
      <p:sp>
        <p:nvSpPr>
          <p:cNvPr id="8" name="TextBox 8"/>
          <p:cNvSpPr txBox="1"/>
          <p:nvPr/>
        </p:nvSpPr>
        <p:spPr>
          <a:xfrm>
            <a:off x="779950" y="571480"/>
            <a:ext cx="516488" cy="338554"/>
          </a:xfrm>
          <a:prstGeom prst="rect">
            <a:avLst/>
          </a:prstGeom>
          <a:noFill/>
        </p:spPr>
        <p:txBody>
          <a:bodyPr wrap="none" rtlCol="0">
            <a:spAutoFit/>
          </a:bodyPr>
          <a:lstStyle/>
          <a:p>
            <a:r>
              <a:rPr lang="en-US" sz="1600" b="1" dirty="0" err="1" smtClean="0">
                <a:latin typeface="Calibri Light" panose="020F0302020204030204" pitchFamily="34" charset="0"/>
                <a:cs typeface="Calibri Light" panose="020F0302020204030204" pitchFamily="34" charset="0"/>
              </a:rPr>
              <a:t>Nuc</a:t>
            </a:r>
            <a:endParaRPr lang="en-US" sz="1600" b="1" dirty="0">
              <a:latin typeface="Calibri Light" panose="020F0302020204030204" pitchFamily="34" charset="0"/>
              <a:cs typeface="Calibri Light" panose="020F0302020204030204" pitchFamily="34" charset="0"/>
            </a:endParaRPr>
          </a:p>
        </p:txBody>
      </p:sp>
      <p:cxnSp>
        <p:nvCxnSpPr>
          <p:cNvPr id="9" name="Straight Connector 9"/>
          <p:cNvCxnSpPr/>
          <p:nvPr/>
        </p:nvCxnSpPr>
        <p:spPr>
          <a:xfrm rot="5400000">
            <a:off x="905822" y="1857097"/>
            <a:ext cx="2020186" cy="0"/>
          </a:xfrm>
          <a:prstGeom prst="line">
            <a:avLst/>
          </a:prstGeom>
          <a:ln w="63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10"/>
          <p:cNvCxnSpPr/>
          <p:nvPr/>
        </p:nvCxnSpPr>
        <p:spPr>
          <a:xfrm rot="5400000">
            <a:off x="775824" y="1857097"/>
            <a:ext cx="2020186" cy="0"/>
          </a:xfrm>
          <a:prstGeom prst="line">
            <a:avLst/>
          </a:prstGeom>
          <a:ln w="63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 name="Rectangle 14"/>
          <p:cNvSpPr/>
          <p:nvPr/>
        </p:nvSpPr>
        <p:spPr>
          <a:xfrm>
            <a:off x="2071670" y="857232"/>
            <a:ext cx="1143008" cy="200026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5"/>
          <p:cNvSpPr/>
          <p:nvPr/>
        </p:nvSpPr>
        <p:spPr>
          <a:xfrm>
            <a:off x="500034" y="847004"/>
            <a:ext cx="1143008" cy="2000264"/>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7"/>
          <p:cNvSpPr/>
          <p:nvPr/>
        </p:nvSpPr>
        <p:spPr>
          <a:xfrm>
            <a:off x="1694558" y="1673674"/>
            <a:ext cx="439042" cy="34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uppo 29"/>
          <p:cNvGrpSpPr/>
          <p:nvPr/>
        </p:nvGrpSpPr>
        <p:grpSpPr>
          <a:xfrm>
            <a:off x="192256" y="3048000"/>
            <a:ext cx="1471975" cy="3556417"/>
            <a:chOff x="192256" y="3214686"/>
            <a:chExt cx="1471975" cy="3556417"/>
          </a:xfrm>
        </p:grpSpPr>
        <p:pic>
          <p:nvPicPr>
            <p:cNvPr id="13313" name="Picture 1"/>
            <p:cNvPicPr>
              <a:picLocks noChangeAspect="1" noChangeArrowheads="1"/>
            </p:cNvPicPr>
            <p:nvPr/>
          </p:nvPicPr>
          <p:blipFill>
            <a:blip r:embed="rId3" cstate="print"/>
            <a:srcRect/>
            <a:stretch>
              <a:fillRect/>
            </a:stretch>
          </p:blipFill>
          <p:spPr bwMode="auto">
            <a:xfrm>
              <a:off x="642910" y="3429000"/>
              <a:ext cx="914400" cy="2786082"/>
            </a:xfrm>
            <a:prstGeom prst="rect">
              <a:avLst/>
            </a:prstGeom>
            <a:noFill/>
            <a:ln w="9525">
              <a:noFill/>
              <a:miter lim="800000"/>
              <a:headEnd/>
              <a:tailEnd/>
            </a:ln>
          </p:spPr>
        </p:pic>
        <p:sp>
          <p:nvSpPr>
            <p:cNvPr id="19" name="CasellaDiTesto 18"/>
            <p:cNvSpPr txBox="1"/>
            <p:nvPr/>
          </p:nvSpPr>
          <p:spPr>
            <a:xfrm>
              <a:off x="672202" y="6247883"/>
              <a:ext cx="793551" cy="523220"/>
            </a:xfrm>
            <a:prstGeom prst="rect">
              <a:avLst/>
            </a:prstGeom>
            <a:noFill/>
          </p:spPr>
          <p:txBody>
            <a:bodyPr wrap="none" rtlCol="0">
              <a:spAutoFit/>
            </a:bodyPr>
            <a:lstStyle/>
            <a:p>
              <a:pPr algn="ctr"/>
              <a:r>
                <a:rPr lang="it-IT" sz="1400" b="1" dirty="0" err="1" smtClean="0">
                  <a:latin typeface="Calibri Light" panose="020F0302020204030204" pitchFamily="34" charset="0"/>
                  <a:cs typeface="Calibri Light" panose="020F0302020204030204" pitchFamily="34" charset="0"/>
                </a:rPr>
                <a:t>Intensity</a:t>
              </a:r>
              <a:endParaRPr lang="it-IT" sz="1400" b="1" dirty="0" smtClean="0">
                <a:latin typeface="Calibri Light" panose="020F0302020204030204" pitchFamily="34" charset="0"/>
                <a:cs typeface="Calibri Light" panose="020F0302020204030204" pitchFamily="34" charset="0"/>
              </a:endParaRPr>
            </a:p>
            <a:p>
              <a:pPr algn="ctr"/>
              <a:r>
                <a:rPr lang="it-IT" sz="1400" b="1" dirty="0" err="1" smtClean="0">
                  <a:latin typeface="Calibri Light" panose="020F0302020204030204" pitchFamily="34" charset="0"/>
                  <a:cs typeface="Calibri Light" panose="020F0302020204030204" pitchFamily="34" charset="0"/>
                </a:rPr>
                <a:t>carpet</a:t>
              </a:r>
              <a:endParaRPr lang="it-IT" sz="1400" b="1" dirty="0">
                <a:latin typeface="Calibri Light" panose="020F0302020204030204" pitchFamily="34" charset="0"/>
                <a:cs typeface="Calibri Light" panose="020F0302020204030204" pitchFamily="34" charset="0"/>
              </a:endParaRPr>
            </a:p>
          </p:txBody>
        </p:sp>
        <p:cxnSp>
          <p:nvCxnSpPr>
            <p:cNvPr id="22" name="Straight Arrow Connector 26"/>
            <p:cNvCxnSpPr/>
            <p:nvPr/>
          </p:nvCxnSpPr>
          <p:spPr>
            <a:xfrm rot="5400000">
              <a:off x="-899644" y="4841169"/>
              <a:ext cx="278608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7"/>
            <p:cNvSpPr/>
            <p:nvPr/>
          </p:nvSpPr>
          <p:spPr>
            <a:xfrm rot="16200000">
              <a:off x="92710" y="4533380"/>
              <a:ext cx="506870" cy="307777"/>
            </a:xfrm>
            <a:prstGeom prst="rect">
              <a:avLst/>
            </a:prstGeom>
          </p:spPr>
          <p:txBody>
            <a:bodyPr wrap="none">
              <a:spAutoFit/>
            </a:bodyPr>
            <a:lstStyle/>
            <a:p>
              <a:r>
                <a:rPr lang="en-US" sz="1400" b="1" dirty="0" smtClean="0">
                  <a:latin typeface="Calibri Light" panose="020F0302020204030204" pitchFamily="34" charset="0"/>
                  <a:cs typeface="Calibri Light" panose="020F0302020204030204" pitchFamily="34" charset="0"/>
                </a:rPr>
                <a:t>time</a:t>
              </a:r>
              <a:endParaRPr lang="en-US" sz="1400" dirty="0">
                <a:latin typeface="Calibri Light" panose="020F0302020204030204" pitchFamily="34" charset="0"/>
                <a:cs typeface="Calibri Light" panose="020F0302020204030204" pitchFamily="34" charset="0"/>
              </a:endParaRPr>
            </a:p>
          </p:txBody>
        </p:sp>
        <p:sp>
          <p:nvSpPr>
            <p:cNvPr id="26" name="Rettangolo 25"/>
            <p:cNvSpPr/>
            <p:nvPr/>
          </p:nvSpPr>
          <p:spPr>
            <a:xfrm>
              <a:off x="655789" y="3448922"/>
              <a:ext cx="357190" cy="2714644"/>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Light" panose="020F0302020204030204" pitchFamily="34" charset="0"/>
                <a:cs typeface="Calibri Light" panose="020F0302020204030204" pitchFamily="34" charset="0"/>
              </a:endParaRPr>
            </a:p>
          </p:txBody>
        </p:sp>
        <p:sp>
          <p:nvSpPr>
            <p:cNvPr id="27" name="CasellaDiTesto 26"/>
            <p:cNvSpPr txBox="1"/>
            <p:nvPr/>
          </p:nvSpPr>
          <p:spPr>
            <a:xfrm>
              <a:off x="522572" y="3214686"/>
              <a:ext cx="1141659" cy="276999"/>
            </a:xfrm>
            <a:prstGeom prst="rect">
              <a:avLst/>
            </a:prstGeom>
            <a:noFill/>
          </p:spPr>
          <p:txBody>
            <a:bodyPr wrap="none" rtlCol="0">
              <a:spAutoFit/>
            </a:bodyPr>
            <a:lstStyle/>
            <a:p>
              <a:r>
                <a:rPr lang="it-IT" sz="1200" b="1" dirty="0" smtClean="0">
                  <a:latin typeface="Calibri Light" panose="020F0302020204030204" pitchFamily="34" charset="0"/>
                  <a:cs typeface="Calibri Light" panose="020F0302020204030204" pitchFamily="34" charset="0"/>
                </a:rPr>
                <a:t>1       13          32</a:t>
              </a:r>
              <a:endParaRPr lang="it-IT" sz="1200" b="1" dirty="0">
                <a:latin typeface="Calibri Light" panose="020F0302020204030204" pitchFamily="34" charset="0"/>
                <a:cs typeface="Calibri Light" panose="020F0302020204030204" pitchFamily="34" charset="0"/>
              </a:endParaRPr>
            </a:p>
          </p:txBody>
        </p:sp>
      </p:grpSp>
      <p:grpSp>
        <p:nvGrpSpPr>
          <p:cNvPr id="31" name="Gruppo 30"/>
          <p:cNvGrpSpPr/>
          <p:nvPr/>
        </p:nvGrpSpPr>
        <p:grpSpPr>
          <a:xfrm>
            <a:off x="1673949" y="3048000"/>
            <a:ext cx="1739919" cy="3346810"/>
            <a:chOff x="1673949" y="3214686"/>
            <a:chExt cx="1739919" cy="3346810"/>
          </a:xfrm>
        </p:grpSpPr>
        <p:pic>
          <p:nvPicPr>
            <p:cNvPr id="13314" name="Picture 2"/>
            <p:cNvPicPr>
              <a:picLocks noChangeAspect="1" noChangeArrowheads="1"/>
            </p:cNvPicPr>
            <p:nvPr/>
          </p:nvPicPr>
          <p:blipFill>
            <a:blip r:embed="rId4" cstate="print"/>
            <a:srcRect/>
            <a:stretch>
              <a:fillRect/>
            </a:stretch>
          </p:blipFill>
          <p:spPr bwMode="auto">
            <a:xfrm>
              <a:off x="2396008" y="3429000"/>
              <a:ext cx="895350" cy="2786082"/>
            </a:xfrm>
            <a:prstGeom prst="rect">
              <a:avLst/>
            </a:prstGeom>
            <a:noFill/>
            <a:ln w="9525">
              <a:noFill/>
              <a:miter lim="800000"/>
              <a:headEnd/>
              <a:tailEnd/>
            </a:ln>
          </p:spPr>
        </p:pic>
        <p:sp>
          <p:nvSpPr>
            <p:cNvPr id="20" name="CasellaDiTesto 19"/>
            <p:cNvSpPr txBox="1"/>
            <p:nvPr/>
          </p:nvSpPr>
          <p:spPr>
            <a:xfrm>
              <a:off x="2272513" y="6253719"/>
              <a:ext cx="1085041" cy="307777"/>
            </a:xfrm>
            <a:prstGeom prst="rect">
              <a:avLst/>
            </a:prstGeom>
            <a:noFill/>
          </p:spPr>
          <p:txBody>
            <a:bodyPr wrap="none" rtlCol="0">
              <a:spAutoFit/>
            </a:bodyPr>
            <a:lstStyle/>
            <a:p>
              <a:pPr algn="ctr"/>
              <a:r>
                <a:rPr lang="it-IT" sz="1400" b="1" dirty="0" err="1" smtClean="0">
                  <a:latin typeface="Calibri Light" panose="020F0302020204030204" pitchFamily="34" charset="0"/>
                  <a:cs typeface="Calibri Light" panose="020F0302020204030204" pitchFamily="34" charset="0"/>
                </a:rPr>
                <a:t>Nuclear</a:t>
              </a:r>
              <a:r>
                <a:rPr lang="it-IT" sz="1400" b="1" dirty="0" smtClean="0">
                  <a:latin typeface="Calibri Light" panose="020F0302020204030204" pitchFamily="34" charset="0"/>
                  <a:cs typeface="Calibri Light" panose="020F0302020204030204" pitchFamily="34" charset="0"/>
                </a:rPr>
                <a:t> ACF</a:t>
              </a:r>
            </a:p>
          </p:txBody>
        </p:sp>
        <p:sp>
          <p:nvSpPr>
            <p:cNvPr id="24" name="CasellaDiTesto 23"/>
            <p:cNvSpPr txBox="1"/>
            <p:nvPr/>
          </p:nvSpPr>
          <p:spPr>
            <a:xfrm>
              <a:off x="1888263" y="3579216"/>
              <a:ext cx="540597" cy="2492990"/>
            </a:xfrm>
            <a:prstGeom prst="rect">
              <a:avLst/>
            </a:prstGeom>
            <a:noFill/>
          </p:spPr>
          <p:txBody>
            <a:bodyPr wrap="none" rtlCol="0">
              <a:spAutoFit/>
            </a:bodyPr>
            <a:lstStyle/>
            <a:p>
              <a:pPr algn="r"/>
              <a:r>
                <a:rPr lang="it-IT" sz="1200" b="1" dirty="0" smtClean="0">
                  <a:latin typeface="Calibri Light" panose="020F0302020204030204" pitchFamily="34" charset="0"/>
                  <a:cs typeface="Calibri Light" panose="020F0302020204030204" pitchFamily="34" charset="0"/>
                </a:rPr>
                <a:t>0.001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0.01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10</a:t>
              </a:r>
              <a:endParaRPr lang="it-IT" sz="1200" b="1" dirty="0">
                <a:latin typeface="Calibri Light" panose="020F0302020204030204" pitchFamily="34" charset="0"/>
                <a:cs typeface="Calibri Light" panose="020F0302020204030204" pitchFamily="34" charset="0"/>
              </a:endParaRPr>
            </a:p>
          </p:txBody>
        </p:sp>
        <p:sp>
          <p:nvSpPr>
            <p:cNvPr id="25" name="Rectangle 27"/>
            <p:cNvSpPr/>
            <p:nvPr/>
          </p:nvSpPr>
          <p:spPr>
            <a:xfrm rot="16200000">
              <a:off x="1303495" y="4585272"/>
              <a:ext cx="1048685" cy="307777"/>
            </a:xfrm>
            <a:prstGeom prst="rect">
              <a:avLst/>
            </a:prstGeom>
          </p:spPr>
          <p:txBody>
            <a:bodyPr wrap="none">
              <a:spAutoFit/>
            </a:bodyPr>
            <a:lstStyle/>
            <a:p>
              <a:r>
                <a:rPr lang="en-US" sz="1400" b="1" dirty="0" smtClean="0">
                  <a:latin typeface="Calibri Light" panose="020F0302020204030204" pitchFamily="34" charset="0"/>
                  <a:cs typeface="Calibri Light" panose="020F0302020204030204" pitchFamily="34" charset="0"/>
                </a:rPr>
                <a:t>Log time (s)</a:t>
              </a:r>
              <a:endParaRPr lang="en-US" sz="1400" dirty="0">
                <a:latin typeface="Calibri Light" panose="020F0302020204030204" pitchFamily="34" charset="0"/>
                <a:cs typeface="Calibri Light" panose="020F0302020204030204" pitchFamily="34" charset="0"/>
              </a:endParaRPr>
            </a:p>
          </p:txBody>
        </p:sp>
        <p:sp>
          <p:nvSpPr>
            <p:cNvPr id="28" name="CasellaDiTesto 27"/>
            <p:cNvSpPr txBox="1"/>
            <p:nvPr/>
          </p:nvSpPr>
          <p:spPr>
            <a:xfrm>
              <a:off x="2288239" y="3214686"/>
              <a:ext cx="1125629" cy="276999"/>
            </a:xfrm>
            <a:prstGeom prst="rect">
              <a:avLst/>
            </a:prstGeom>
            <a:noFill/>
          </p:spPr>
          <p:txBody>
            <a:bodyPr wrap="none" rtlCol="0">
              <a:spAutoFit/>
            </a:bodyPr>
            <a:lstStyle/>
            <a:p>
              <a:r>
                <a:rPr lang="it-IT" sz="1200" b="1" dirty="0" smtClean="0">
                  <a:latin typeface="Calibri Light" panose="020F0302020204030204" pitchFamily="34" charset="0"/>
                  <a:cs typeface="Calibri Light" panose="020F0302020204030204" pitchFamily="34" charset="0"/>
                </a:rPr>
                <a:t>1                    13</a:t>
              </a:r>
              <a:endParaRPr lang="it-IT" sz="1200" b="1" dirty="0">
                <a:latin typeface="Calibri Light" panose="020F0302020204030204" pitchFamily="34" charset="0"/>
                <a:cs typeface="Calibri Light" panose="020F0302020204030204" pitchFamily="34" charset="0"/>
              </a:endParaRPr>
            </a:p>
          </p:txBody>
        </p:sp>
      </p:grpSp>
      <p:grpSp>
        <p:nvGrpSpPr>
          <p:cNvPr id="33" name="Gruppo 32"/>
          <p:cNvGrpSpPr/>
          <p:nvPr/>
        </p:nvGrpSpPr>
        <p:grpSpPr>
          <a:xfrm>
            <a:off x="3446371" y="3048000"/>
            <a:ext cx="5411909" cy="3344707"/>
            <a:chOff x="3446371" y="3214686"/>
            <a:chExt cx="5411909" cy="3344707"/>
          </a:xfrm>
        </p:grpSpPr>
        <p:pic>
          <p:nvPicPr>
            <p:cNvPr id="13316" name="Picture 4"/>
            <p:cNvPicPr>
              <a:picLocks noChangeAspect="1" noChangeArrowheads="1"/>
            </p:cNvPicPr>
            <p:nvPr/>
          </p:nvPicPr>
          <p:blipFill>
            <a:blip r:embed="rId5" cstate="print"/>
            <a:srcRect/>
            <a:stretch>
              <a:fillRect/>
            </a:stretch>
          </p:blipFill>
          <p:spPr bwMode="auto">
            <a:xfrm>
              <a:off x="4714876" y="3357562"/>
              <a:ext cx="4143404" cy="3041690"/>
            </a:xfrm>
            <a:prstGeom prst="rect">
              <a:avLst/>
            </a:prstGeom>
            <a:noFill/>
            <a:ln w="9525">
              <a:noFill/>
              <a:miter lim="800000"/>
              <a:headEnd/>
              <a:tailEnd/>
            </a:ln>
          </p:spPr>
        </p:pic>
        <p:grpSp>
          <p:nvGrpSpPr>
            <p:cNvPr id="32" name="Gruppo 31"/>
            <p:cNvGrpSpPr/>
            <p:nvPr/>
          </p:nvGrpSpPr>
          <p:grpSpPr>
            <a:xfrm>
              <a:off x="3446371" y="3214686"/>
              <a:ext cx="949299" cy="3344707"/>
              <a:chOff x="3446371" y="3214686"/>
              <a:chExt cx="949299" cy="3344707"/>
            </a:xfrm>
          </p:grpSpPr>
          <p:pic>
            <p:nvPicPr>
              <p:cNvPr id="13315" name="Picture 3"/>
              <p:cNvPicPr>
                <a:picLocks noChangeAspect="1" noChangeArrowheads="1"/>
              </p:cNvPicPr>
              <p:nvPr/>
            </p:nvPicPr>
            <p:blipFill>
              <a:blip r:embed="rId6" cstate="print"/>
              <a:srcRect/>
              <a:stretch>
                <a:fillRect/>
              </a:stretch>
            </p:blipFill>
            <p:spPr bwMode="auto">
              <a:xfrm>
                <a:off x="3571868" y="3429000"/>
                <a:ext cx="685800" cy="2786082"/>
              </a:xfrm>
              <a:prstGeom prst="rect">
                <a:avLst/>
              </a:prstGeom>
              <a:noFill/>
              <a:ln w="9525">
                <a:noFill/>
                <a:miter lim="800000"/>
                <a:headEnd/>
                <a:tailEnd/>
              </a:ln>
            </p:spPr>
          </p:pic>
          <p:sp>
            <p:nvSpPr>
              <p:cNvPr id="21" name="CasellaDiTesto 20"/>
              <p:cNvSpPr txBox="1"/>
              <p:nvPr/>
            </p:nvSpPr>
            <p:spPr>
              <a:xfrm>
                <a:off x="3490502" y="6251616"/>
                <a:ext cx="792205" cy="307777"/>
              </a:xfrm>
              <a:prstGeom prst="rect">
                <a:avLst/>
              </a:prstGeom>
              <a:noFill/>
            </p:spPr>
            <p:txBody>
              <a:bodyPr wrap="none" rtlCol="0">
                <a:spAutoFit/>
              </a:bodyPr>
              <a:lstStyle/>
              <a:p>
                <a:pPr algn="ctr"/>
                <a:r>
                  <a:rPr lang="it-IT" sz="1400" b="1" dirty="0" err="1" smtClean="0">
                    <a:latin typeface="Calibri Light" panose="020F0302020204030204" pitchFamily="34" charset="0"/>
                    <a:cs typeface="Calibri Light" panose="020F0302020204030204" pitchFamily="34" charset="0"/>
                  </a:rPr>
                  <a:t>pCF</a:t>
                </a:r>
                <a:r>
                  <a:rPr lang="it-IT" sz="1400" b="1" dirty="0" smtClean="0">
                    <a:latin typeface="Calibri Light" panose="020F0302020204030204" pitchFamily="34" charset="0"/>
                    <a:cs typeface="Calibri Light" panose="020F0302020204030204" pitchFamily="34" charset="0"/>
                  </a:rPr>
                  <a:t> (12)</a:t>
                </a:r>
              </a:p>
            </p:txBody>
          </p:sp>
          <p:sp>
            <p:nvSpPr>
              <p:cNvPr id="29" name="CasellaDiTesto 28"/>
              <p:cNvSpPr txBox="1"/>
              <p:nvPr/>
            </p:nvSpPr>
            <p:spPr>
              <a:xfrm>
                <a:off x="3446371" y="3214686"/>
                <a:ext cx="949299" cy="276999"/>
              </a:xfrm>
              <a:prstGeom prst="rect">
                <a:avLst/>
              </a:prstGeom>
              <a:noFill/>
            </p:spPr>
            <p:txBody>
              <a:bodyPr wrap="none" rtlCol="0">
                <a:spAutoFit/>
              </a:bodyPr>
              <a:lstStyle/>
              <a:p>
                <a:r>
                  <a:rPr lang="it-IT" sz="1200" b="1" dirty="0" smtClean="0">
                    <a:latin typeface="Calibri Light" panose="020F0302020204030204" pitchFamily="34" charset="0"/>
                    <a:cs typeface="Calibri Light" panose="020F0302020204030204" pitchFamily="34" charset="0"/>
                  </a:rPr>
                  <a:t>3               13</a:t>
                </a:r>
                <a:endParaRPr lang="it-IT" sz="1200" b="1" dirty="0">
                  <a:latin typeface="Calibri Light" panose="020F0302020204030204" pitchFamily="34" charset="0"/>
                  <a:cs typeface="Calibri Light" panose="020F0302020204030204" pitchFamily="34" charset="0"/>
                </a:endParaRPr>
              </a:p>
            </p:txBody>
          </p:sp>
        </p:grpSp>
      </p:grpSp>
      <p:sp>
        <p:nvSpPr>
          <p:cNvPr id="34" name="CasellaDiTesto 33"/>
          <p:cNvSpPr txBox="1"/>
          <p:nvPr/>
        </p:nvSpPr>
        <p:spPr>
          <a:xfrm>
            <a:off x="3810000" y="951577"/>
            <a:ext cx="5181600" cy="1400383"/>
          </a:xfrm>
          <a:prstGeom prst="rect">
            <a:avLst/>
          </a:prstGeom>
          <a:noFill/>
        </p:spPr>
        <p:txBody>
          <a:bodyPr wrap="square" rtlCol="0">
            <a:spAutoFit/>
          </a:bodyPr>
          <a:lstStyle/>
          <a:p>
            <a:pPr>
              <a:buFont typeface="Arial" pitchFamily="34" charset="0"/>
              <a:buChar char="•"/>
            </a:pPr>
            <a:r>
              <a:rPr lang="it-IT" sz="1700" dirty="0" smtClean="0">
                <a:latin typeface="Calibri Light" panose="020F0302020204030204" pitchFamily="34" charset="0"/>
                <a:cs typeface="Calibri Light" panose="020F0302020204030204" pitchFamily="34" charset="0"/>
              </a:rPr>
              <a:t> </a:t>
            </a:r>
            <a:r>
              <a:rPr lang="en-US" sz="1700" dirty="0" smtClean="0">
                <a:latin typeface="Calibri Light" panose="020F0302020204030204" pitchFamily="34" charset="0"/>
                <a:cs typeface="Calibri Light" panose="020F0302020204030204" pitchFamily="34" charset="0"/>
              </a:rPr>
              <a:t>the </a:t>
            </a:r>
            <a:r>
              <a:rPr lang="en-US" sz="1700" dirty="0" err="1" smtClean="0">
                <a:latin typeface="Calibri Light" panose="020F0302020204030204" pitchFamily="34" charset="0"/>
                <a:cs typeface="Calibri Light" panose="020F0302020204030204" pitchFamily="34" charset="0"/>
              </a:rPr>
              <a:t>pCF</a:t>
            </a:r>
            <a:r>
              <a:rPr lang="en-US" sz="1700" dirty="0" smtClean="0">
                <a:latin typeface="Calibri Light" panose="020F0302020204030204" pitchFamily="34" charset="0"/>
                <a:cs typeface="Calibri Light" panose="020F0302020204030204" pitchFamily="34" charset="0"/>
              </a:rPr>
              <a:t> algorithm detects a considerable lengthening of the time of the maximum when two positions across NE are correlated </a:t>
            </a:r>
            <a:r>
              <a:rPr lang="en-US" sz="1700" dirty="0" smtClean="0">
                <a:solidFill>
                  <a:srgbClr val="FF0000"/>
                </a:solidFill>
                <a:latin typeface="Calibri Light" panose="020F0302020204030204" pitchFamily="34" charset="0"/>
                <a:cs typeface="Calibri Light" panose="020F0302020204030204" pitchFamily="34" charset="0"/>
              </a:rPr>
              <a:t>from nucleus to cytoplasm</a:t>
            </a:r>
          </a:p>
          <a:p>
            <a:pPr>
              <a:buFont typeface="Arial" pitchFamily="34" charset="0"/>
              <a:buChar char="•"/>
            </a:pPr>
            <a:r>
              <a:rPr lang="en-US" sz="1700" dirty="0" smtClean="0">
                <a:latin typeface="Calibri Light" panose="020F0302020204030204" pitchFamily="34" charset="0"/>
                <a:cs typeface="Calibri Light" panose="020F0302020204030204" pitchFamily="34" charset="0"/>
              </a:rPr>
              <a:t> the maximum of correlation is always in the </a:t>
            </a:r>
            <a:r>
              <a:rPr lang="en-US" sz="1700" dirty="0" smtClean="0">
                <a:solidFill>
                  <a:srgbClr val="FF0000"/>
                </a:solidFill>
                <a:latin typeface="Calibri Light" panose="020F0302020204030204" pitchFamily="34" charset="0"/>
                <a:cs typeface="Calibri Light" panose="020F0302020204030204" pitchFamily="34" charset="0"/>
              </a:rPr>
              <a:t>50-500 </a:t>
            </a:r>
            <a:r>
              <a:rPr lang="en-US" sz="1700" dirty="0" err="1" smtClean="0">
                <a:solidFill>
                  <a:srgbClr val="FF0000"/>
                </a:solidFill>
                <a:latin typeface="Calibri Light" panose="020F0302020204030204" pitchFamily="34" charset="0"/>
                <a:cs typeface="Calibri Light" panose="020F0302020204030204" pitchFamily="34" charset="0"/>
              </a:rPr>
              <a:t>ms</a:t>
            </a:r>
            <a:r>
              <a:rPr lang="en-US" sz="1700" dirty="0" smtClean="0">
                <a:solidFill>
                  <a:srgbClr val="FF0000"/>
                </a:solidFill>
                <a:latin typeface="Calibri Light" panose="020F0302020204030204" pitchFamily="34" charset="0"/>
                <a:cs typeface="Calibri Light" panose="020F0302020204030204" pitchFamily="34" charset="0"/>
              </a:rPr>
              <a:t> </a:t>
            </a:r>
            <a:r>
              <a:rPr lang="en-US" sz="1700" dirty="0" smtClean="0">
                <a:latin typeface="Calibri Light" panose="020F0302020204030204" pitchFamily="34" charset="0"/>
                <a:cs typeface="Calibri Light" panose="020F0302020204030204" pitchFamily="34" charset="0"/>
              </a:rPr>
              <a:t>time range</a:t>
            </a:r>
            <a:endParaRPr lang="it-IT" sz="1700" dirty="0">
              <a:latin typeface="Calibri Light" panose="020F0302020204030204" pitchFamily="34" charset="0"/>
              <a:cs typeface="Calibri Light" panose="020F0302020204030204" pitchFamily="34" charset="0"/>
            </a:endParaRPr>
          </a:p>
        </p:txBody>
      </p:sp>
      <p:cxnSp>
        <p:nvCxnSpPr>
          <p:cNvPr id="39" name="Connettore 2 38"/>
          <p:cNvCxnSpPr/>
          <p:nvPr/>
        </p:nvCxnSpPr>
        <p:spPr>
          <a:xfrm rot="5400000">
            <a:off x="7000892" y="2643182"/>
            <a:ext cx="1500198" cy="5000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257800" y="6519446"/>
            <a:ext cx="2859885" cy="307777"/>
          </a:xfrm>
          <a:prstGeom prst="rect">
            <a:avLst/>
          </a:prstGeom>
          <a:noFill/>
        </p:spPr>
        <p:txBody>
          <a:bodyPr wrap="none" rtlCol="0">
            <a:spAutoFit/>
          </a:bodyPr>
          <a:lstStyle/>
          <a:p>
            <a:r>
              <a:rPr lang="it-IT" sz="1400" i="1" dirty="0" smtClean="0"/>
              <a:t>Cardarelli F, Gratton E. PlosOne 2010</a:t>
            </a:r>
            <a:endParaRPr lang="it-IT" sz="1400" i="1" dirty="0"/>
          </a:p>
        </p:txBody>
      </p:sp>
      <p:sp>
        <p:nvSpPr>
          <p:cNvPr id="37" name="TextBox 36"/>
          <p:cNvSpPr txBox="1"/>
          <p:nvPr/>
        </p:nvSpPr>
        <p:spPr>
          <a:xfrm>
            <a:off x="1081004" y="70606"/>
            <a:ext cx="7138749" cy="52322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800" dirty="0" smtClean="0"/>
              <a:t>pCF: application to nucleocytoplasmic transport</a:t>
            </a:r>
            <a:endParaRPr lang="en-US" sz="2800" dirty="0"/>
          </a:p>
        </p:txBody>
      </p:sp>
      <p:sp>
        <p:nvSpPr>
          <p:cNvPr id="38"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40" name="Slide Number Placeholder 4"/>
          <p:cNvSpPr>
            <a:spLocks noGrp="1"/>
          </p:cNvSpPr>
          <p:nvPr>
            <p:ph type="sldNum" sz="quarter" idx="12"/>
          </p:nvPr>
        </p:nvSpPr>
        <p:spPr>
          <a:xfrm>
            <a:off x="6858000" y="6492875"/>
            <a:ext cx="2133600" cy="365125"/>
          </a:xfrm>
        </p:spPr>
        <p:txBody>
          <a:bodyPr/>
          <a:lstStyle/>
          <a:p>
            <a:r>
              <a:rPr lang="en-US" dirty="0" smtClean="0"/>
              <a:t>18</a:t>
            </a:r>
            <a:endParaRPr lang="en-US" dirty="0"/>
          </a:p>
        </p:txBody>
      </p:sp>
      <p:sp>
        <p:nvSpPr>
          <p:cNvPr id="41"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2" name="Rectangle 1"/>
          <p:cNvSpPr/>
          <p:nvPr/>
        </p:nvSpPr>
        <p:spPr>
          <a:xfrm>
            <a:off x="6934199" y="3262314"/>
            <a:ext cx="643439" cy="248753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3" name="Picture 42"/>
          <p:cNvPicPr>
            <a:picLocks noChangeAspect="1"/>
          </p:cNvPicPr>
          <p:nvPr/>
        </p:nvPicPr>
        <p:blipFill>
          <a:blip r:embed="rId7"/>
          <a:stretch>
            <a:fillRect/>
          </a:stretch>
        </p:blipFill>
        <p:spPr>
          <a:xfrm>
            <a:off x="8534400" y="80034"/>
            <a:ext cx="462367" cy="647589"/>
          </a:xfrm>
          <a:prstGeom prst="rect">
            <a:avLst/>
          </a:prstGeom>
        </p:spPr>
      </p:pic>
    </p:spTree>
    <p:extLst>
      <p:ext uri="{BB962C8B-B14F-4D97-AF65-F5344CB8AC3E}">
        <p14:creationId xmlns:p14="http://schemas.microsoft.com/office/powerpoint/2010/main" val="237557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3"/>
          <p:cNvCxnSpPr/>
          <p:nvPr/>
        </p:nvCxnSpPr>
        <p:spPr>
          <a:xfrm rot="5400000">
            <a:off x="-642974" y="1775698"/>
            <a:ext cx="21431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4"/>
          <p:cNvCxnSpPr/>
          <p:nvPr/>
        </p:nvCxnSpPr>
        <p:spPr>
          <a:xfrm rot="5400000">
            <a:off x="2208710" y="1775698"/>
            <a:ext cx="21431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5"/>
          <p:cNvCxnSpPr/>
          <p:nvPr/>
        </p:nvCxnSpPr>
        <p:spPr>
          <a:xfrm rot="5400000">
            <a:off x="841427" y="1857097"/>
            <a:ext cx="2020186"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6"/>
          <p:cNvSpPr txBox="1"/>
          <p:nvPr/>
        </p:nvSpPr>
        <p:spPr>
          <a:xfrm>
            <a:off x="1631370" y="578602"/>
            <a:ext cx="418704" cy="338554"/>
          </a:xfrm>
          <a:prstGeom prst="rect">
            <a:avLst/>
          </a:prstGeom>
          <a:noFill/>
        </p:spPr>
        <p:txBody>
          <a:bodyPr wrap="none" rtlCol="0">
            <a:spAutoFit/>
          </a:bodyPr>
          <a:lstStyle/>
          <a:p>
            <a:r>
              <a:rPr lang="en-US" sz="1600" b="1" dirty="0" smtClean="0">
                <a:latin typeface="Calibri Light" panose="020F0302020204030204" pitchFamily="34" charset="0"/>
                <a:cs typeface="Calibri Light" panose="020F0302020204030204" pitchFamily="34" charset="0"/>
              </a:rPr>
              <a:t>NE</a:t>
            </a:r>
            <a:endParaRPr lang="en-US" sz="1600" b="1" dirty="0">
              <a:latin typeface="Calibri Light" panose="020F0302020204030204" pitchFamily="34" charset="0"/>
              <a:cs typeface="Calibri Light" panose="020F0302020204030204" pitchFamily="34" charset="0"/>
            </a:endParaRPr>
          </a:p>
        </p:txBody>
      </p:sp>
      <p:sp>
        <p:nvSpPr>
          <p:cNvPr id="9" name="TextBox 7"/>
          <p:cNvSpPr txBox="1"/>
          <p:nvPr/>
        </p:nvSpPr>
        <p:spPr>
          <a:xfrm>
            <a:off x="2432948" y="578602"/>
            <a:ext cx="516488" cy="338554"/>
          </a:xfrm>
          <a:prstGeom prst="rect">
            <a:avLst/>
          </a:prstGeom>
          <a:noFill/>
        </p:spPr>
        <p:txBody>
          <a:bodyPr wrap="none" rtlCol="0">
            <a:spAutoFit/>
          </a:bodyPr>
          <a:lstStyle/>
          <a:p>
            <a:r>
              <a:rPr lang="en-US" sz="1600" b="1" dirty="0" err="1" smtClean="0">
                <a:latin typeface="Calibri Light" panose="020F0302020204030204" pitchFamily="34" charset="0"/>
                <a:cs typeface="Calibri Light" panose="020F0302020204030204" pitchFamily="34" charset="0"/>
              </a:rPr>
              <a:t>Nuc</a:t>
            </a:r>
            <a:endParaRPr lang="en-US" sz="1600" b="1" dirty="0">
              <a:latin typeface="Calibri Light" panose="020F0302020204030204" pitchFamily="34" charset="0"/>
              <a:cs typeface="Calibri Light" panose="020F0302020204030204" pitchFamily="34" charset="0"/>
            </a:endParaRPr>
          </a:p>
        </p:txBody>
      </p:sp>
      <p:sp>
        <p:nvSpPr>
          <p:cNvPr id="10" name="TextBox 8"/>
          <p:cNvSpPr txBox="1"/>
          <p:nvPr/>
        </p:nvSpPr>
        <p:spPr>
          <a:xfrm>
            <a:off x="779950" y="571480"/>
            <a:ext cx="463012" cy="338554"/>
          </a:xfrm>
          <a:prstGeom prst="rect">
            <a:avLst/>
          </a:prstGeom>
          <a:noFill/>
        </p:spPr>
        <p:txBody>
          <a:bodyPr wrap="none" rtlCol="0">
            <a:spAutoFit/>
          </a:bodyPr>
          <a:lstStyle/>
          <a:p>
            <a:r>
              <a:rPr lang="en-US" sz="1600" b="1" dirty="0" err="1" smtClean="0">
                <a:latin typeface="Calibri Light" panose="020F0302020204030204" pitchFamily="34" charset="0"/>
                <a:cs typeface="Calibri Light" panose="020F0302020204030204" pitchFamily="34" charset="0"/>
              </a:rPr>
              <a:t>Cyt</a:t>
            </a:r>
            <a:endParaRPr lang="en-US" sz="1600" b="1" dirty="0">
              <a:latin typeface="Calibri Light" panose="020F0302020204030204" pitchFamily="34" charset="0"/>
              <a:cs typeface="Calibri Light" panose="020F0302020204030204" pitchFamily="34" charset="0"/>
            </a:endParaRPr>
          </a:p>
        </p:txBody>
      </p:sp>
      <p:cxnSp>
        <p:nvCxnSpPr>
          <p:cNvPr id="11" name="Straight Connector 9"/>
          <p:cNvCxnSpPr/>
          <p:nvPr/>
        </p:nvCxnSpPr>
        <p:spPr>
          <a:xfrm rot="5400000">
            <a:off x="905822" y="1857097"/>
            <a:ext cx="2020186" cy="0"/>
          </a:xfrm>
          <a:prstGeom prst="line">
            <a:avLst/>
          </a:prstGeom>
          <a:ln w="63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0"/>
          <p:cNvCxnSpPr/>
          <p:nvPr/>
        </p:nvCxnSpPr>
        <p:spPr>
          <a:xfrm rot="5400000">
            <a:off x="775824" y="1857097"/>
            <a:ext cx="2020186" cy="0"/>
          </a:xfrm>
          <a:prstGeom prst="line">
            <a:avLst/>
          </a:prstGeom>
          <a:ln w="63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3" name="Rectangle 14"/>
          <p:cNvSpPr/>
          <p:nvPr/>
        </p:nvSpPr>
        <p:spPr>
          <a:xfrm>
            <a:off x="2214546" y="857232"/>
            <a:ext cx="1000132" cy="200026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5"/>
          <p:cNvSpPr/>
          <p:nvPr/>
        </p:nvSpPr>
        <p:spPr>
          <a:xfrm>
            <a:off x="500034" y="847004"/>
            <a:ext cx="1000132" cy="2000264"/>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7"/>
          <p:cNvSpPr/>
          <p:nvPr/>
        </p:nvSpPr>
        <p:spPr>
          <a:xfrm>
            <a:off x="1694558" y="1673674"/>
            <a:ext cx="439042" cy="34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765" name="Picture 5"/>
          <p:cNvPicPr>
            <a:picLocks noChangeAspect="1" noChangeArrowheads="1"/>
          </p:cNvPicPr>
          <p:nvPr/>
        </p:nvPicPr>
        <p:blipFill>
          <a:blip r:embed="rId3" cstate="print"/>
          <a:srcRect/>
          <a:stretch>
            <a:fillRect/>
          </a:stretch>
        </p:blipFill>
        <p:spPr bwMode="auto">
          <a:xfrm>
            <a:off x="4643438" y="3643314"/>
            <a:ext cx="3725981" cy="2714644"/>
          </a:xfrm>
          <a:prstGeom prst="rect">
            <a:avLst/>
          </a:prstGeom>
          <a:noFill/>
          <a:ln w="9525">
            <a:noFill/>
            <a:miter lim="800000"/>
            <a:headEnd/>
            <a:tailEnd/>
          </a:ln>
        </p:spPr>
      </p:pic>
      <p:grpSp>
        <p:nvGrpSpPr>
          <p:cNvPr id="63" name="Gruppo 62"/>
          <p:cNvGrpSpPr/>
          <p:nvPr/>
        </p:nvGrpSpPr>
        <p:grpSpPr>
          <a:xfrm>
            <a:off x="4000496" y="3500438"/>
            <a:ext cx="4581686" cy="2857520"/>
            <a:chOff x="4000496" y="3553161"/>
            <a:chExt cx="4581686" cy="2857520"/>
          </a:xfrm>
        </p:grpSpPr>
        <p:grpSp>
          <p:nvGrpSpPr>
            <p:cNvPr id="49" name="Gruppo 48"/>
            <p:cNvGrpSpPr/>
            <p:nvPr/>
          </p:nvGrpSpPr>
          <p:grpSpPr>
            <a:xfrm>
              <a:off x="4643438" y="3553161"/>
              <a:ext cx="3938744" cy="2857520"/>
              <a:chOff x="2571736" y="1643050"/>
              <a:chExt cx="3643338" cy="2643206"/>
            </a:xfrm>
          </p:grpSpPr>
          <p:sp>
            <p:nvSpPr>
              <p:cNvPr id="50" name="Rettangolo 49"/>
              <p:cNvSpPr/>
              <p:nvPr/>
            </p:nvSpPr>
            <p:spPr>
              <a:xfrm>
                <a:off x="2571736" y="1726630"/>
                <a:ext cx="3643338" cy="2559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Light" panose="020F0302020204030204" pitchFamily="34" charset="0"/>
                  <a:cs typeface="Calibri Light" panose="020F0302020204030204" pitchFamily="34" charset="0"/>
                </a:endParaRPr>
              </a:p>
            </p:txBody>
          </p:sp>
          <p:pic>
            <p:nvPicPr>
              <p:cNvPr id="51" name="Picture 7"/>
              <p:cNvPicPr>
                <a:picLocks noChangeAspect="1" noChangeArrowheads="1"/>
              </p:cNvPicPr>
              <p:nvPr/>
            </p:nvPicPr>
            <p:blipFill>
              <a:blip r:embed="rId4" cstate="print"/>
              <a:srcRect/>
              <a:stretch>
                <a:fillRect/>
              </a:stretch>
            </p:blipFill>
            <p:spPr bwMode="auto">
              <a:xfrm>
                <a:off x="4500562" y="2012382"/>
                <a:ext cx="1285884" cy="1285884"/>
              </a:xfrm>
              <a:prstGeom prst="rect">
                <a:avLst/>
              </a:prstGeom>
              <a:noFill/>
              <a:ln w="9525">
                <a:noFill/>
                <a:miter lim="800000"/>
                <a:headEnd/>
                <a:tailEnd/>
              </a:ln>
            </p:spPr>
          </p:pic>
          <p:pic>
            <p:nvPicPr>
              <p:cNvPr id="52" name="Picture 3"/>
              <p:cNvPicPr>
                <a:picLocks noChangeAspect="1" noChangeArrowheads="1"/>
              </p:cNvPicPr>
              <p:nvPr/>
            </p:nvPicPr>
            <p:blipFill>
              <a:blip r:embed="rId5" cstate="print"/>
              <a:srcRect/>
              <a:stretch>
                <a:fillRect/>
              </a:stretch>
            </p:blipFill>
            <p:spPr bwMode="auto">
              <a:xfrm>
                <a:off x="3000364" y="2012382"/>
                <a:ext cx="1285884" cy="1285884"/>
              </a:xfrm>
              <a:prstGeom prst="rect">
                <a:avLst/>
              </a:prstGeom>
              <a:noFill/>
              <a:ln w="9525">
                <a:noFill/>
                <a:miter lim="800000"/>
                <a:headEnd/>
                <a:tailEnd/>
              </a:ln>
            </p:spPr>
          </p:pic>
          <p:sp>
            <p:nvSpPr>
              <p:cNvPr id="53" name="Rectangle 6"/>
              <p:cNvSpPr/>
              <p:nvPr/>
            </p:nvSpPr>
            <p:spPr>
              <a:xfrm>
                <a:off x="3265303" y="1643050"/>
                <a:ext cx="717962" cy="341632"/>
              </a:xfrm>
              <a:prstGeom prst="rect">
                <a:avLst/>
              </a:prstGeom>
            </p:spPr>
            <p:txBody>
              <a:bodyPr wrap="none">
                <a:spAutoFit/>
              </a:bodyPr>
              <a:lstStyle/>
              <a:p>
                <a:r>
                  <a:rPr lang="en-US" b="1" dirty="0" smtClean="0">
                    <a:latin typeface="Calibri Light" panose="020F0302020204030204" pitchFamily="34" charset="0"/>
                    <a:cs typeface="Calibri Light" panose="020F0302020204030204" pitchFamily="34" charset="0"/>
                  </a:rPr>
                  <a:t> Imp-</a:t>
                </a:r>
                <a:r>
                  <a:rPr lang="el-GR" b="1" dirty="0" smtClean="0">
                    <a:latin typeface="Calibri Light" panose="020F0302020204030204" pitchFamily="34" charset="0"/>
                    <a:cs typeface="Calibri Light" panose="020F0302020204030204" pitchFamily="34" charset="0"/>
                  </a:rPr>
                  <a:t>β</a:t>
                </a:r>
                <a:endParaRPr lang="en-US" dirty="0">
                  <a:latin typeface="Calibri Light" panose="020F0302020204030204" pitchFamily="34" charset="0"/>
                  <a:cs typeface="Calibri Light" panose="020F0302020204030204" pitchFamily="34" charset="0"/>
                </a:endParaRPr>
              </a:p>
            </p:txBody>
          </p:sp>
          <p:sp>
            <p:nvSpPr>
              <p:cNvPr id="54" name="Rectangle 7"/>
              <p:cNvSpPr/>
              <p:nvPr/>
            </p:nvSpPr>
            <p:spPr>
              <a:xfrm>
                <a:off x="4643438" y="1643050"/>
                <a:ext cx="723893" cy="341632"/>
              </a:xfrm>
              <a:prstGeom prst="rect">
                <a:avLst/>
              </a:prstGeom>
            </p:spPr>
            <p:txBody>
              <a:bodyPr wrap="none">
                <a:spAutoFit/>
              </a:bodyPr>
              <a:lstStyle/>
              <a:p>
                <a:r>
                  <a:rPr lang="en-US" b="1" dirty="0" smtClean="0">
                    <a:latin typeface="Calibri Light" panose="020F0302020204030204" pitchFamily="34" charset="0"/>
                    <a:cs typeface="Calibri Light" panose="020F0302020204030204" pitchFamily="34" charset="0"/>
                  </a:rPr>
                  <a:t> Imp-</a:t>
                </a:r>
                <a:r>
                  <a:rPr lang="el-GR" b="1" dirty="0" smtClean="0">
                    <a:latin typeface="Calibri Light" panose="020F0302020204030204" pitchFamily="34" charset="0"/>
                    <a:cs typeface="Calibri Light" panose="020F0302020204030204" pitchFamily="34" charset="0"/>
                  </a:rPr>
                  <a:t>α</a:t>
                </a:r>
                <a:endParaRPr lang="en-US" dirty="0">
                  <a:latin typeface="Calibri Light" panose="020F0302020204030204" pitchFamily="34" charset="0"/>
                  <a:cs typeface="Calibri Light" panose="020F0302020204030204" pitchFamily="34" charset="0"/>
                </a:endParaRPr>
              </a:p>
            </p:txBody>
          </p:sp>
          <p:sp>
            <p:nvSpPr>
              <p:cNvPr id="55" name="TextBox 8"/>
              <p:cNvSpPr txBox="1"/>
              <p:nvPr/>
            </p:nvSpPr>
            <p:spPr>
              <a:xfrm>
                <a:off x="3214678" y="2726762"/>
                <a:ext cx="379888" cy="313162"/>
              </a:xfrm>
              <a:prstGeom prst="rect">
                <a:avLst/>
              </a:prstGeom>
              <a:noFill/>
            </p:spPr>
            <p:txBody>
              <a:bodyPr wrap="none" rtlCol="0">
                <a:spAutoFit/>
              </a:bodyPr>
              <a:lstStyle/>
              <a:p>
                <a:r>
                  <a:rPr lang="en-US" sz="1600" b="1" dirty="0" smtClean="0">
                    <a:latin typeface="Calibri Light" panose="020F0302020204030204" pitchFamily="34" charset="0"/>
                    <a:cs typeface="Calibri Light" panose="020F0302020204030204" pitchFamily="34" charset="0"/>
                  </a:rPr>
                  <a:t>NE</a:t>
                </a:r>
                <a:endParaRPr lang="en-US" sz="1600" b="1" dirty="0">
                  <a:latin typeface="Calibri Light" panose="020F0302020204030204" pitchFamily="34" charset="0"/>
                  <a:cs typeface="Calibri Light" panose="020F0302020204030204" pitchFamily="34" charset="0"/>
                </a:endParaRPr>
              </a:p>
            </p:txBody>
          </p:sp>
          <p:sp>
            <p:nvSpPr>
              <p:cNvPr id="56" name="TextBox 9"/>
              <p:cNvSpPr txBox="1"/>
              <p:nvPr/>
            </p:nvSpPr>
            <p:spPr>
              <a:xfrm>
                <a:off x="4786314" y="2714620"/>
                <a:ext cx="379888" cy="313162"/>
              </a:xfrm>
              <a:prstGeom prst="rect">
                <a:avLst/>
              </a:prstGeom>
              <a:noFill/>
            </p:spPr>
            <p:txBody>
              <a:bodyPr wrap="none" rtlCol="0">
                <a:spAutoFit/>
              </a:bodyPr>
              <a:lstStyle/>
              <a:p>
                <a:r>
                  <a:rPr lang="en-US" sz="1600" b="1" dirty="0" smtClean="0">
                    <a:latin typeface="Calibri Light" panose="020F0302020204030204" pitchFamily="34" charset="0"/>
                    <a:cs typeface="Calibri Light" panose="020F0302020204030204" pitchFamily="34" charset="0"/>
                  </a:rPr>
                  <a:t>NE</a:t>
                </a:r>
                <a:endParaRPr lang="en-US" sz="1600" b="1" dirty="0">
                  <a:latin typeface="Calibri Light" panose="020F0302020204030204" pitchFamily="34" charset="0"/>
                  <a:cs typeface="Calibri Light" panose="020F0302020204030204" pitchFamily="34" charset="0"/>
                </a:endParaRPr>
              </a:p>
            </p:txBody>
          </p:sp>
          <p:sp>
            <p:nvSpPr>
              <p:cNvPr id="57" name="Rectangle 11"/>
              <p:cNvSpPr/>
              <p:nvPr/>
            </p:nvSpPr>
            <p:spPr>
              <a:xfrm>
                <a:off x="2571736" y="3812449"/>
                <a:ext cx="3643338" cy="341632"/>
              </a:xfrm>
              <a:prstGeom prst="rect">
                <a:avLst/>
              </a:prstGeom>
              <a:solidFill>
                <a:srgbClr val="FFFF00"/>
              </a:solidFill>
            </p:spPr>
            <p:txBody>
              <a:bodyPr wrap="square">
                <a:spAutoFit/>
              </a:bodyPr>
              <a:lstStyle/>
              <a:p>
                <a:pPr algn="ctr"/>
                <a:r>
                  <a:rPr lang="en-US" b="1" dirty="0" smtClean="0">
                    <a:latin typeface="Calibri Light" panose="020F0302020204030204" pitchFamily="34" charset="0"/>
                    <a:cs typeface="Calibri Light" panose="020F0302020204030204" pitchFamily="34" charset="0"/>
                  </a:rPr>
                  <a:t>localization of import carriers</a:t>
                </a:r>
                <a:endParaRPr lang="en-US" dirty="0">
                  <a:latin typeface="Calibri Light" panose="020F0302020204030204" pitchFamily="34" charset="0"/>
                  <a:cs typeface="Calibri Light" panose="020F0302020204030204" pitchFamily="34" charset="0"/>
                </a:endParaRPr>
              </a:p>
            </p:txBody>
          </p:sp>
          <p:sp>
            <p:nvSpPr>
              <p:cNvPr id="58" name="Up Arrow 12"/>
              <p:cNvSpPr/>
              <p:nvPr/>
            </p:nvSpPr>
            <p:spPr>
              <a:xfrm>
                <a:off x="4178728" y="3357562"/>
                <a:ext cx="484632" cy="3693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cxnSp>
          <p:nvCxnSpPr>
            <p:cNvPr id="60" name="Connettore 2 59"/>
            <p:cNvCxnSpPr/>
            <p:nvPr/>
          </p:nvCxnSpPr>
          <p:spPr>
            <a:xfrm>
              <a:off x="4000496" y="3643314"/>
              <a:ext cx="1571636" cy="10001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Connettore 2 61"/>
            <p:cNvCxnSpPr/>
            <p:nvPr/>
          </p:nvCxnSpPr>
          <p:spPr>
            <a:xfrm>
              <a:off x="4000496" y="3571876"/>
              <a:ext cx="3357586" cy="9286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1" name="Gruppo 80"/>
          <p:cNvGrpSpPr/>
          <p:nvPr/>
        </p:nvGrpSpPr>
        <p:grpSpPr>
          <a:xfrm>
            <a:off x="192256" y="3214686"/>
            <a:ext cx="1865144" cy="3340974"/>
            <a:chOff x="192256" y="3214686"/>
            <a:chExt cx="1865144" cy="3340974"/>
          </a:xfrm>
        </p:grpSpPr>
        <p:pic>
          <p:nvPicPr>
            <p:cNvPr id="117762" name="Picture 2"/>
            <p:cNvPicPr>
              <a:picLocks noChangeAspect="1" noChangeArrowheads="1"/>
            </p:cNvPicPr>
            <p:nvPr/>
          </p:nvPicPr>
          <p:blipFill>
            <a:blip r:embed="rId6" cstate="print"/>
            <a:srcRect/>
            <a:stretch>
              <a:fillRect/>
            </a:stretch>
          </p:blipFill>
          <p:spPr bwMode="auto">
            <a:xfrm>
              <a:off x="714348" y="3429000"/>
              <a:ext cx="914400" cy="2786082"/>
            </a:xfrm>
            <a:prstGeom prst="rect">
              <a:avLst/>
            </a:prstGeom>
            <a:noFill/>
            <a:ln w="9525">
              <a:noFill/>
              <a:miter lim="800000"/>
              <a:headEnd/>
              <a:tailEnd/>
            </a:ln>
          </p:spPr>
        </p:pic>
        <p:cxnSp>
          <p:nvCxnSpPr>
            <p:cNvPr id="71" name="Straight Arrow Connector 26"/>
            <p:cNvCxnSpPr/>
            <p:nvPr/>
          </p:nvCxnSpPr>
          <p:spPr>
            <a:xfrm rot="5400000">
              <a:off x="-899644" y="4841169"/>
              <a:ext cx="278608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Rectangle 27"/>
            <p:cNvSpPr/>
            <p:nvPr/>
          </p:nvSpPr>
          <p:spPr>
            <a:xfrm rot="16200000">
              <a:off x="92710" y="4533380"/>
              <a:ext cx="506870" cy="307777"/>
            </a:xfrm>
            <a:prstGeom prst="rect">
              <a:avLst/>
            </a:prstGeom>
          </p:spPr>
          <p:txBody>
            <a:bodyPr wrap="none">
              <a:spAutoFit/>
            </a:bodyPr>
            <a:lstStyle/>
            <a:p>
              <a:r>
                <a:rPr lang="en-US" sz="1400" b="1" dirty="0" smtClean="0">
                  <a:latin typeface="Calibri Light" panose="020F0302020204030204" pitchFamily="34" charset="0"/>
                  <a:cs typeface="Calibri Light" panose="020F0302020204030204" pitchFamily="34" charset="0"/>
                </a:rPr>
                <a:t>time</a:t>
              </a:r>
              <a:endParaRPr lang="en-US" sz="1400" dirty="0">
                <a:latin typeface="Calibri Light" panose="020F0302020204030204" pitchFamily="34" charset="0"/>
                <a:cs typeface="Calibri Light" panose="020F0302020204030204" pitchFamily="34" charset="0"/>
              </a:endParaRPr>
            </a:p>
          </p:txBody>
        </p:sp>
        <p:sp>
          <p:nvSpPr>
            <p:cNvPr id="73" name="CasellaDiTesto 72"/>
            <p:cNvSpPr txBox="1"/>
            <p:nvPr/>
          </p:nvSpPr>
          <p:spPr>
            <a:xfrm>
              <a:off x="272701" y="6247883"/>
              <a:ext cx="1784699" cy="307777"/>
            </a:xfrm>
            <a:prstGeom prst="rect">
              <a:avLst/>
            </a:prstGeom>
            <a:noFill/>
          </p:spPr>
          <p:txBody>
            <a:bodyPr wrap="square" rtlCol="0">
              <a:spAutoFit/>
            </a:bodyPr>
            <a:lstStyle/>
            <a:p>
              <a:pPr algn="ctr"/>
              <a:r>
                <a:rPr lang="it-IT" sz="1400" b="1" dirty="0" smtClean="0">
                  <a:latin typeface="Calibri Light" panose="020F0302020204030204" pitchFamily="34" charset="0"/>
                  <a:cs typeface="Calibri Light" panose="020F0302020204030204" pitchFamily="34" charset="0"/>
                </a:rPr>
                <a:t>Intensity carpet</a:t>
              </a:r>
              <a:endParaRPr lang="it-IT" sz="1400" b="1" dirty="0">
                <a:latin typeface="Calibri Light" panose="020F0302020204030204" pitchFamily="34" charset="0"/>
                <a:cs typeface="Calibri Light" panose="020F0302020204030204" pitchFamily="34" charset="0"/>
              </a:endParaRPr>
            </a:p>
          </p:txBody>
        </p:sp>
        <p:sp>
          <p:nvSpPr>
            <p:cNvPr id="78" name="CasellaDiTesto 77"/>
            <p:cNvSpPr txBox="1"/>
            <p:nvPr/>
          </p:nvSpPr>
          <p:spPr>
            <a:xfrm>
              <a:off x="597230" y="3214686"/>
              <a:ext cx="1176925" cy="276999"/>
            </a:xfrm>
            <a:prstGeom prst="rect">
              <a:avLst/>
            </a:prstGeom>
            <a:noFill/>
          </p:spPr>
          <p:txBody>
            <a:bodyPr wrap="none" rtlCol="0">
              <a:spAutoFit/>
            </a:bodyPr>
            <a:lstStyle/>
            <a:p>
              <a:r>
                <a:rPr lang="it-IT" sz="1200" b="1" dirty="0" smtClean="0">
                  <a:latin typeface="Calibri Light" panose="020F0302020204030204" pitchFamily="34" charset="0"/>
                  <a:cs typeface="Calibri Light" panose="020F0302020204030204" pitchFamily="34" charset="0"/>
                </a:rPr>
                <a:t>1            19     32</a:t>
              </a:r>
              <a:endParaRPr lang="it-IT" sz="1200" b="1" dirty="0">
                <a:latin typeface="Calibri Light" panose="020F0302020204030204" pitchFamily="34" charset="0"/>
                <a:cs typeface="Calibri Light" panose="020F0302020204030204" pitchFamily="34" charset="0"/>
              </a:endParaRPr>
            </a:p>
          </p:txBody>
        </p:sp>
      </p:grpSp>
      <p:grpSp>
        <p:nvGrpSpPr>
          <p:cNvPr id="82" name="Gruppo 81"/>
          <p:cNvGrpSpPr/>
          <p:nvPr/>
        </p:nvGrpSpPr>
        <p:grpSpPr>
          <a:xfrm>
            <a:off x="1806596" y="3214686"/>
            <a:ext cx="2295769" cy="3346810"/>
            <a:chOff x="1806596" y="3214686"/>
            <a:chExt cx="2295769" cy="3346810"/>
          </a:xfrm>
        </p:grpSpPr>
        <p:pic>
          <p:nvPicPr>
            <p:cNvPr id="117763" name="Picture 3"/>
            <p:cNvPicPr>
              <a:picLocks noChangeAspect="1" noChangeArrowheads="1"/>
            </p:cNvPicPr>
            <p:nvPr/>
          </p:nvPicPr>
          <p:blipFill>
            <a:blip r:embed="rId7" cstate="print"/>
            <a:srcRect/>
            <a:stretch>
              <a:fillRect/>
            </a:stretch>
          </p:blipFill>
          <p:spPr bwMode="auto">
            <a:xfrm>
              <a:off x="2482339" y="3429000"/>
              <a:ext cx="695325" cy="2786082"/>
            </a:xfrm>
            <a:prstGeom prst="rect">
              <a:avLst/>
            </a:prstGeom>
            <a:noFill/>
            <a:ln w="9525">
              <a:noFill/>
              <a:miter lim="800000"/>
              <a:headEnd/>
              <a:tailEnd/>
            </a:ln>
          </p:spPr>
        </p:pic>
        <p:pic>
          <p:nvPicPr>
            <p:cNvPr id="117764" name="Picture 4"/>
            <p:cNvPicPr>
              <a:picLocks noChangeAspect="1" noChangeArrowheads="1"/>
            </p:cNvPicPr>
            <p:nvPr/>
          </p:nvPicPr>
          <p:blipFill>
            <a:blip r:embed="rId8" cstate="print"/>
            <a:srcRect/>
            <a:stretch>
              <a:fillRect/>
            </a:stretch>
          </p:blipFill>
          <p:spPr bwMode="auto">
            <a:xfrm>
              <a:off x="3428992" y="3429000"/>
              <a:ext cx="552450" cy="2786082"/>
            </a:xfrm>
            <a:prstGeom prst="rect">
              <a:avLst/>
            </a:prstGeom>
            <a:noFill/>
            <a:ln w="9525">
              <a:noFill/>
              <a:miter lim="800000"/>
              <a:headEnd/>
              <a:tailEnd/>
            </a:ln>
          </p:spPr>
        </p:pic>
        <p:sp>
          <p:nvSpPr>
            <p:cNvPr id="74" name="CasellaDiTesto 73"/>
            <p:cNvSpPr txBox="1"/>
            <p:nvPr/>
          </p:nvSpPr>
          <p:spPr>
            <a:xfrm>
              <a:off x="2583047" y="6253719"/>
              <a:ext cx="459485" cy="307777"/>
            </a:xfrm>
            <a:prstGeom prst="rect">
              <a:avLst/>
            </a:prstGeom>
            <a:noFill/>
          </p:spPr>
          <p:txBody>
            <a:bodyPr wrap="none" rtlCol="0">
              <a:spAutoFit/>
            </a:bodyPr>
            <a:lstStyle/>
            <a:p>
              <a:pPr algn="ctr"/>
              <a:r>
                <a:rPr lang="it-IT" sz="1400" b="1" dirty="0" smtClean="0">
                  <a:latin typeface="Calibri Light" panose="020F0302020204030204" pitchFamily="34" charset="0"/>
                  <a:cs typeface="Calibri Light" panose="020F0302020204030204" pitchFamily="34" charset="0"/>
                </a:rPr>
                <a:t>ACF</a:t>
              </a:r>
            </a:p>
          </p:txBody>
        </p:sp>
        <p:sp>
          <p:nvSpPr>
            <p:cNvPr id="75" name="CasellaDiTesto 74"/>
            <p:cNvSpPr txBox="1"/>
            <p:nvPr/>
          </p:nvSpPr>
          <p:spPr>
            <a:xfrm>
              <a:off x="2020910" y="3579216"/>
              <a:ext cx="540597" cy="2492990"/>
            </a:xfrm>
            <a:prstGeom prst="rect">
              <a:avLst/>
            </a:prstGeom>
            <a:noFill/>
          </p:spPr>
          <p:txBody>
            <a:bodyPr wrap="none" rtlCol="0">
              <a:spAutoFit/>
            </a:bodyPr>
            <a:lstStyle/>
            <a:p>
              <a:pPr algn="r"/>
              <a:r>
                <a:rPr lang="it-IT" sz="1200" b="1" dirty="0" smtClean="0">
                  <a:latin typeface="Calibri Light" panose="020F0302020204030204" pitchFamily="34" charset="0"/>
                  <a:cs typeface="Calibri Light" panose="020F0302020204030204" pitchFamily="34" charset="0"/>
                </a:rPr>
                <a:t>0.001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0.01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10</a:t>
              </a:r>
              <a:endParaRPr lang="it-IT" sz="1200" b="1" dirty="0">
                <a:latin typeface="Calibri Light" panose="020F0302020204030204" pitchFamily="34" charset="0"/>
                <a:cs typeface="Calibri Light" panose="020F0302020204030204" pitchFamily="34" charset="0"/>
              </a:endParaRPr>
            </a:p>
          </p:txBody>
        </p:sp>
        <p:sp>
          <p:nvSpPr>
            <p:cNvPr id="76" name="Rectangle 27"/>
            <p:cNvSpPr/>
            <p:nvPr/>
          </p:nvSpPr>
          <p:spPr>
            <a:xfrm rot="16200000">
              <a:off x="1436142" y="4585272"/>
              <a:ext cx="1048685" cy="307777"/>
            </a:xfrm>
            <a:prstGeom prst="rect">
              <a:avLst/>
            </a:prstGeom>
          </p:spPr>
          <p:txBody>
            <a:bodyPr wrap="none">
              <a:spAutoFit/>
            </a:bodyPr>
            <a:lstStyle/>
            <a:p>
              <a:r>
                <a:rPr lang="en-US" sz="1400" b="1" dirty="0" smtClean="0">
                  <a:latin typeface="Calibri Light" panose="020F0302020204030204" pitchFamily="34" charset="0"/>
                  <a:cs typeface="Calibri Light" panose="020F0302020204030204" pitchFamily="34" charset="0"/>
                </a:rPr>
                <a:t>Log time (s)</a:t>
              </a:r>
              <a:endParaRPr lang="en-US" sz="1400" dirty="0">
                <a:latin typeface="Calibri Light" panose="020F0302020204030204" pitchFamily="34" charset="0"/>
                <a:cs typeface="Calibri Light" panose="020F0302020204030204" pitchFamily="34" charset="0"/>
              </a:endParaRPr>
            </a:p>
          </p:txBody>
        </p:sp>
        <p:sp>
          <p:nvSpPr>
            <p:cNvPr id="77" name="CasellaDiTesto 76"/>
            <p:cNvSpPr txBox="1"/>
            <p:nvPr/>
          </p:nvSpPr>
          <p:spPr>
            <a:xfrm>
              <a:off x="3286116" y="6251616"/>
              <a:ext cx="792205" cy="307777"/>
            </a:xfrm>
            <a:prstGeom prst="rect">
              <a:avLst/>
            </a:prstGeom>
            <a:noFill/>
          </p:spPr>
          <p:txBody>
            <a:bodyPr wrap="none" rtlCol="0">
              <a:spAutoFit/>
            </a:bodyPr>
            <a:lstStyle/>
            <a:p>
              <a:pPr algn="ctr"/>
              <a:r>
                <a:rPr lang="it-IT" sz="1400" b="1" dirty="0" err="1" smtClean="0">
                  <a:latin typeface="Calibri Light" panose="020F0302020204030204" pitchFamily="34" charset="0"/>
                  <a:cs typeface="Calibri Light" panose="020F0302020204030204" pitchFamily="34" charset="0"/>
                </a:rPr>
                <a:t>pCF</a:t>
              </a:r>
              <a:r>
                <a:rPr lang="it-IT" sz="1400" b="1" dirty="0" smtClean="0">
                  <a:latin typeface="Calibri Light" panose="020F0302020204030204" pitchFamily="34" charset="0"/>
                  <a:cs typeface="Calibri Light" panose="020F0302020204030204" pitchFamily="34" charset="0"/>
                </a:rPr>
                <a:t> (11)</a:t>
              </a:r>
            </a:p>
          </p:txBody>
        </p:sp>
        <p:sp>
          <p:nvSpPr>
            <p:cNvPr id="79" name="CasellaDiTesto 78"/>
            <p:cNvSpPr txBox="1"/>
            <p:nvPr/>
          </p:nvSpPr>
          <p:spPr>
            <a:xfrm>
              <a:off x="2357422" y="3214686"/>
              <a:ext cx="949299" cy="276999"/>
            </a:xfrm>
            <a:prstGeom prst="rect">
              <a:avLst/>
            </a:prstGeom>
            <a:noFill/>
          </p:spPr>
          <p:txBody>
            <a:bodyPr wrap="none" rtlCol="0">
              <a:spAutoFit/>
            </a:bodyPr>
            <a:lstStyle/>
            <a:p>
              <a:r>
                <a:rPr lang="it-IT" sz="1200" b="1" dirty="0" smtClean="0">
                  <a:latin typeface="Calibri Light" panose="020F0302020204030204" pitchFamily="34" charset="0"/>
                  <a:cs typeface="Calibri Light" panose="020F0302020204030204" pitchFamily="34" charset="0"/>
                </a:rPr>
                <a:t>1               18</a:t>
              </a:r>
              <a:endParaRPr lang="it-IT" sz="1200" b="1" dirty="0">
                <a:latin typeface="Calibri Light" panose="020F0302020204030204" pitchFamily="34" charset="0"/>
                <a:cs typeface="Calibri Light" panose="020F0302020204030204" pitchFamily="34" charset="0"/>
              </a:endParaRPr>
            </a:p>
          </p:txBody>
        </p:sp>
        <p:sp>
          <p:nvSpPr>
            <p:cNvPr id="80" name="CasellaDiTesto 79"/>
            <p:cNvSpPr txBox="1"/>
            <p:nvPr/>
          </p:nvSpPr>
          <p:spPr>
            <a:xfrm>
              <a:off x="3286116" y="3214686"/>
              <a:ext cx="816249" cy="276999"/>
            </a:xfrm>
            <a:prstGeom prst="rect">
              <a:avLst/>
            </a:prstGeom>
            <a:noFill/>
          </p:spPr>
          <p:txBody>
            <a:bodyPr wrap="none" rtlCol="0">
              <a:spAutoFit/>
            </a:bodyPr>
            <a:lstStyle/>
            <a:p>
              <a:r>
                <a:rPr lang="it-IT" sz="1200" b="1" dirty="0" smtClean="0">
                  <a:latin typeface="Calibri Light" panose="020F0302020204030204" pitchFamily="34" charset="0"/>
                  <a:cs typeface="Calibri Light" panose="020F0302020204030204" pitchFamily="34" charset="0"/>
                </a:rPr>
                <a:t>1 0        18</a:t>
              </a:r>
              <a:endParaRPr lang="it-IT" sz="1200" b="1" dirty="0">
                <a:latin typeface="Calibri Light" panose="020F0302020204030204" pitchFamily="34" charset="0"/>
                <a:cs typeface="Calibri Light" panose="020F0302020204030204" pitchFamily="34" charset="0"/>
              </a:endParaRPr>
            </a:p>
          </p:txBody>
        </p:sp>
      </p:grpSp>
      <p:grpSp>
        <p:nvGrpSpPr>
          <p:cNvPr id="88" name="Gruppo 87"/>
          <p:cNvGrpSpPr/>
          <p:nvPr/>
        </p:nvGrpSpPr>
        <p:grpSpPr>
          <a:xfrm>
            <a:off x="3714744" y="785794"/>
            <a:ext cx="4643470" cy="3857652"/>
            <a:chOff x="3714744" y="785794"/>
            <a:chExt cx="4643470" cy="3857652"/>
          </a:xfrm>
        </p:grpSpPr>
        <p:pic>
          <p:nvPicPr>
            <p:cNvPr id="117766" name="Picture 6"/>
            <p:cNvPicPr>
              <a:picLocks noChangeAspect="1" noChangeArrowheads="1"/>
            </p:cNvPicPr>
            <p:nvPr/>
          </p:nvPicPr>
          <p:blipFill>
            <a:blip r:embed="rId9" cstate="print"/>
            <a:srcRect/>
            <a:stretch>
              <a:fillRect/>
            </a:stretch>
          </p:blipFill>
          <p:spPr bwMode="auto">
            <a:xfrm>
              <a:off x="4610512" y="785794"/>
              <a:ext cx="3747702" cy="2723682"/>
            </a:xfrm>
            <a:prstGeom prst="rect">
              <a:avLst/>
            </a:prstGeom>
            <a:noFill/>
            <a:ln w="9525">
              <a:noFill/>
              <a:miter lim="800000"/>
              <a:headEnd/>
              <a:tailEnd/>
            </a:ln>
          </p:spPr>
        </p:pic>
        <p:cxnSp>
          <p:nvCxnSpPr>
            <p:cNvPr id="84" name="Connettore 2 83"/>
            <p:cNvCxnSpPr/>
            <p:nvPr/>
          </p:nvCxnSpPr>
          <p:spPr>
            <a:xfrm flipV="1">
              <a:off x="3714744" y="1600200"/>
              <a:ext cx="2782221" cy="3043246"/>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6" name="Connettore 2 85"/>
            <p:cNvCxnSpPr/>
            <p:nvPr/>
          </p:nvCxnSpPr>
          <p:spPr>
            <a:xfrm rot="5400000" flipH="1" flipV="1">
              <a:off x="3750463" y="1535893"/>
              <a:ext cx="2143140" cy="178595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5121666" y="6448274"/>
            <a:ext cx="2859885" cy="307777"/>
          </a:xfrm>
          <a:prstGeom prst="rect">
            <a:avLst/>
          </a:prstGeom>
          <a:noFill/>
        </p:spPr>
        <p:txBody>
          <a:bodyPr wrap="none" rtlCol="0">
            <a:spAutoFit/>
          </a:bodyPr>
          <a:lstStyle/>
          <a:p>
            <a:r>
              <a:rPr lang="it-IT" sz="1400" i="1" dirty="0" smtClean="0"/>
              <a:t>Cardarelli F, Gratton E. PlosOne 2010</a:t>
            </a:r>
            <a:endParaRPr lang="it-IT" sz="1400" i="1" dirty="0"/>
          </a:p>
        </p:txBody>
      </p:sp>
      <p:sp>
        <p:nvSpPr>
          <p:cNvPr id="48" name="TextBox 47"/>
          <p:cNvSpPr txBox="1"/>
          <p:nvPr/>
        </p:nvSpPr>
        <p:spPr>
          <a:xfrm>
            <a:off x="1081004" y="70606"/>
            <a:ext cx="7138749" cy="52322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800" dirty="0" smtClean="0"/>
              <a:t>pCF: application to nucleocytoplasmic transport</a:t>
            </a:r>
            <a:endParaRPr lang="en-US" sz="2800" dirty="0"/>
          </a:p>
        </p:txBody>
      </p:sp>
      <p:sp>
        <p:nvSpPr>
          <p:cNvPr id="59"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61" name="Slide Number Placeholder 4"/>
          <p:cNvSpPr>
            <a:spLocks noGrp="1"/>
          </p:cNvSpPr>
          <p:nvPr>
            <p:ph type="sldNum" sz="quarter" idx="12"/>
          </p:nvPr>
        </p:nvSpPr>
        <p:spPr>
          <a:xfrm>
            <a:off x="6858000" y="6492875"/>
            <a:ext cx="2133600" cy="365125"/>
          </a:xfrm>
        </p:spPr>
        <p:txBody>
          <a:bodyPr/>
          <a:lstStyle/>
          <a:p>
            <a:r>
              <a:rPr lang="en-US" dirty="0" smtClean="0"/>
              <a:t>19</a:t>
            </a:r>
            <a:endParaRPr lang="en-US" dirty="0"/>
          </a:p>
        </p:txBody>
      </p:sp>
      <p:sp>
        <p:nvSpPr>
          <p:cNvPr id="64"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66" name="Rectangle 65"/>
          <p:cNvSpPr/>
          <p:nvPr/>
        </p:nvSpPr>
        <p:spPr>
          <a:xfrm>
            <a:off x="5831926" y="3685104"/>
            <a:ext cx="797474" cy="2246916"/>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7" name="Picture 66"/>
          <p:cNvPicPr>
            <a:picLocks noChangeAspect="1"/>
          </p:cNvPicPr>
          <p:nvPr/>
        </p:nvPicPr>
        <p:blipFill>
          <a:blip r:embed="rId10"/>
          <a:stretch>
            <a:fillRect/>
          </a:stretch>
        </p:blipFill>
        <p:spPr>
          <a:xfrm>
            <a:off x="8534400" y="80034"/>
            <a:ext cx="462367" cy="647589"/>
          </a:xfrm>
          <a:prstGeom prst="rect">
            <a:avLst/>
          </a:prstGeom>
        </p:spPr>
      </p:pic>
    </p:spTree>
    <p:extLst>
      <p:ext uri="{BB962C8B-B14F-4D97-AF65-F5344CB8AC3E}">
        <p14:creationId xmlns:p14="http://schemas.microsoft.com/office/powerpoint/2010/main" val="144530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1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765"/>
                                        </p:tgtEl>
                                        <p:attrNameLst>
                                          <p:attrName>style.visibility</p:attrName>
                                        </p:attrNameLst>
                                      </p:cBhvr>
                                      <p:to>
                                        <p:strVal val="visible"/>
                                      </p:to>
                                    </p:set>
                                    <p:animEffect transition="in" filter="fade">
                                      <p:cBhvr>
                                        <p:cTn id="17" dur="1000"/>
                                        <p:tgtEl>
                                          <p:spTgt spid="11776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randombar(horizontal)">
                                      <p:cBhvr>
                                        <p:cTn id="20" dur="10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1000"/>
                                        <p:tgtEl>
                                          <p:spTgt spid="8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571472" y="1000108"/>
            <a:ext cx="1485900" cy="1485900"/>
          </a:xfrm>
          <a:prstGeom prst="rect">
            <a:avLst/>
          </a:prstGeom>
          <a:noFill/>
          <a:ln w="9525">
            <a:noFill/>
            <a:miter lim="800000"/>
            <a:headEnd/>
            <a:tailEnd/>
          </a:ln>
        </p:spPr>
      </p:pic>
      <p:pic>
        <p:nvPicPr>
          <p:cNvPr id="118787" name="Picture 3"/>
          <p:cNvPicPr>
            <a:picLocks noChangeAspect="1" noChangeArrowheads="1"/>
          </p:cNvPicPr>
          <p:nvPr/>
        </p:nvPicPr>
        <p:blipFill>
          <a:blip r:embed="rId4" cstate="print"/>
          <a:srcRect/>
          <a:stretch>
            <a:fillRect/>
          </a:stretch>
        </p:blipFill>
        <p:spPr bwMode="auto">
          <a:xfrm>
            <a:off x="2443158" y="1000108"/>
            <a:ext cx="1485900" cy="1485900"/>
          </a:xfrm>
          <a:prstGeom prst="rect">
            <a:avLst/>
          </a:prstGeom>
          <a:noFill/>
          <a:ln w="9525">
            <a:noFill/>
            <a:miter lim="800000"/>
            <a:headEnd/>
            <a:tailEnd/>
          </a:ln>
        </p:spPr>
      </p:pic>
      <p:sp>
        <p:nvSpPr>
          <p:cNvPr id="43" name="CasellaDiTesto 42"/>
          <p:cNvSpPr txBox="1"/>
          <p:nvPr/>
        </p:nvSpPr>
        <p:spPr>
          <a:xfrm>
            <a:off x="857224" y="642918"/>
            <a:ext cx="631520" cy="369332"/>
          </a:xfrm>
          <a:prstGeom prst="rect">
            <a:avLst/>
          </a:prstGeom>
          <a:noFill/>
        </p:spPr>
        <p:txBody>
          <a:bodyPr wrap="none" rtlCol="0">
            <a:spAutoFit/>
          </a:bodyPr>
          <a:lstStyle/>
          <a:p>
            <a:r>
              <a:rPr lang="it-IT" b="1" dirty="0" err="1" smtClean="0">
                <a:latin typeface="Calibri Light" panose="020F0302020204030204" pitchFamily="34" charset="0"/>
                <a:cs typeface="Calibri Light" panose="020F0302020204030204" pitchFamily="34" charset="0"/>
              </a:rPr>
              <a:t>+ATP</a:t>
            </a:r>
            <a:endParaRPr lang="it-IT" b="1" dirty="0">
              <a:latin typeface="Calibri Light" panose="020F0302020204030204" pitchFamily="34" charset="0"/>
              <a:cs typeface="Calibri Light" panose="020F0302020204030204" pitchFamily="34" charset="0"/>
            </a:endParaRPr>
          </a:p>
        </p:txBody>
      </p:sp>
      <p:sp>
        <p:nvSpPr>
          <p:cNvPr id="44" name="CasellaDiTesto 43"/>
          <p:cNvSpPr txBox="1"/>
          <p:nvPr/>
        </p:nvSpPr>
        <p:spPr>
          <a:xfrm>
            <a:off x="2770222" y="642918"/>
            <a:ext cx="588238" cy="369332"/>
          </a:xfrm>
          <a:prstGeom prst="rect">
            <a:avLst/>
          </a:prstGeom>
          <a:noFill/>
        </p:spPr>
        <p:txBody>
          <a:bodyPr wrap="none" rtlCol="0">
            <a:spAutoFit/>
          </a:bodyPr>
          <a:lstStyle/>
          <a:p>
            <a:r>
              <a:rPr lang="it-IT" b="1" dirty="0" smtClean="0">
                <a:latin typeface="Calibri Light" panose="020F0302020204030204" pitchFamily="34" charset="0"/>
                <a:cs typeface="Calibri Light" panose="020F0302020204030204" pitchFamily="34" charset="0"/>
              </a:rPr>
              <a:t>-ATP</a:t>
            </a:r>
            <a:endParaRPr lang="it-IT" b="1" dirty="0">
              <a:latin typeface="Calibri Light" panose="020F0302020204030204" pitchFamily="34" charset="0"/>
              <a:cs typeface="Calibri Light" panose="020F0302020204030204" pitchFamily="34" charset="0"/>
            </a:endParaRPr>
          </a:p>
        </p:txBody>
      </p:sp>
      <p:grpSp>
        <p:nvGrpSpPr>
          <p:cNvPr id="62" name="Gruppo 61"/>
          <p:cNvGrpSpPr/>
          <p:nvPr/>
        </p:nvGrpSpPr>
        <p:grpSpPr>
          <a:xfrm>
            <a:off x="304800" y="2143116"/>
            <a:ext cx="3338506" cy="4500594"/>
            <a:chOff x="304800" y="2143116"/>
            <a:chExt cx="3338506" cy="4500594"/>
          </a:xfrm>
        </p:grpSpPr>
        <p:pic>
          <p:nvPicPr>
            <p:cNvPr id="118788" name="Picture 4"/>
            <p:cNvPicPr>
              <a:picLocks noChangeAspect="1" noChangeArrowheads="1"/>
            </p:cNvPicPr>
            <p:nvPr/>
          </p:nvPicPr>
          <p:blipFill>
            <a:blip r:embed="rId5" cstate="print"/>
            <a:srcRect/>
            <a:stretch>
              <a:fillRect/>
            </a:stretch>
          </p:blipFill>
          <p:spPr bwMode="auto">
            <a:xfrm>
              <a:off x="714348" y="3286124"/>
              <a:ext cx="904875" cy="2786082"/>
            </a:xfrm>
            <a:prstGeom prst="rect">
              <a:avLst/>
            </a:prstGeom>
            <a:noFill/>
            <a:ln w="9525">
              <a:noFill/>
              <a:miter lim="800000"/>
              <a:headEnd/>
              <a:tailEnd/>
            </a:ln>
          </p:spPr>
        </p:pic>
        <p:cxnSp>
          <p:nvCxnSpPr>
            <p:cNvPr id="46" name="Connettore 2 45"/>
            <p:cNvCxnSpPr/>
            <p:nvPr/>
          </p:nvCxnSpPr>
          <p:spPr>
            <a:xfrm rot="10800000">
              <a:off x="3428992" y="2143116"/>
              <a:ext cx="214314" cy="14287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ttore 1 47"/>
            <p:cNvCxnSpPr/>
            <p:nvPr/>
          </p:nvCxnSpPr>
          <p:spPr>
            <a:xfrm rot="10800000" flipV="1">
              <a:off x="714348" y="2143116"/>
              <a:ext cx="2714644" cy="114300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0" name="Connettore 1 49"/>
            <p:cNvCxnSpPr/>
            <p:nvPr/>
          </p:nvCxnSpPr>
          <p:spPr>
            <a:xfrm rot="10800000" flipV="1">
              <a:off x="1571604" y="2285992"/>
              <a:ext cx="2071702" cy="100013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1" name="Straight Arrow Connector 26"/>
            <p:cNvCxnSpPr/>
            <p:nvPr/>
          </p:nvCxnSpPr>
          <p:spPr>
            <a:xfrm rot="5400000">
              <a:off x="-784235" y="4678371"/>
              <a:ext cx="278608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Rectangle 27"/>
            <p:cNvSpPr/>
            <p:nvPr/>
          </p:nvSpPr>
          <p:spPr>
            <a:xfrm rot="16200000">
              <a:off x="205254" y="4370582"/>
              <a:ext cx="506870" cy="307777"/>
            </a:xfrm>
            <a:prstGeom prst="rect">
              <a:avLst/>
            </a:prstGeom>
          </p:spPr>
          <p:txBody>
            <a:bodyPr wrap="none">
              <a:spAutoFit/>
            </a:bodyPr>
            <a:lstStyle/>
            <a:p>
              <a:r>
                <a:rPr lang="en-US" sz="1400" b="1" dirty="0" smtClean="0">
                  <a:latin typeface="Calibri Light" panose="020F0302020204030204" pitchFamily="34" charset="0"/>
                  <a:cs typeface="Calibri Light" panose="020F0302020204030204" pitchFamily="34" charset="0"/>
                </a:rPr>
                <a:t>time</a:t>
              </a:r>
              <a:endParaRPr lang="en-US" sz="1400" dirty="0">
                <a:latin typeface="Calibri Light" panose="020F0302020204030204" pitchFamily="34" charset="0"/>
                <a:cs typeface="Calibri Light" panose="020F0302020204030204" pitchFamily="34" charset="0"/>
              </a:endParaRPr>
            </a:p>
          </p:txBody>
        </p:sp>
        <p:sp>
          <p:nvSpPr>
            <p:cNvPr id="55" name="CasellaDiTesto 54"/>
            <p:cNvSpPr txBox="1"/>
            <p:nvPr/>
          </p:nvSpPr>
          <p:spPr>
            <a:xfrm>
              <a:off x="755803" y="6120490"/>
              <a:ext cx="793551" cy="523220"/>
            </a:xfrm>
            <a:prstGeom prst="rect">
              <a:avLst/>
            </a:prstGeom>
            <a:noFill/>
          </p:spPr>
          <p:txBody>
            <a:bodyPr wrap="none" rtlCol="0">
              <a:spAutoFit/>
            </a:bodyPr>
            <a:lstStyle/>
            <a:p>
              <a:pPr algn="ctr"/>
              <a:r>
                <a:rPr lang="it-IT" sz="1400" b="1" dirty="0" err="1" smtClean="0">
                  <a:latin typeface="Calibri Light" panose="020F0302020204030204" pitchFamily="34" charset="0"/>
                  <a:cs typeface="Calibri Light" panose="020F0302020204030204" pitchFamily="34" charset="0"/>
                </a:rPr>
                <a:t>Intensity</a:t>
              </a:r>
              <a:endParaRPr lang="it-IT" sz="1400" b="1" dirty="0" smtClean="0">
                <a:latin typeface="Calibri Light" panose="020F0302020204030204" pitchFamily="34" charset="0"/>
                <a:cs typeface="Calibri Light" panose="020F0302020204030204" pitchFamily="34" charset="0"/>
              </a:endParaRPr>
            </a:p>
            <a:p>
              <a:pPr algn="ctr"/>
              <a:r>
                <a:rPr lang="it-IT" sz="1400" b="1" dirty="0" err="1" smtClean="0">
                  <a:latin typeface="Calibri Light" panose="020F0302020204030204" pitchFamily="34" charset="0"/>
                  <a:cs typeface="Calibri Light" panose="020F0302020204030204" pitchFamily="34" charset="0"/>
                </a:rPr>
                <a:t>carpet</a:t>
              </a:r>
              <a:endParaRPr lang="it-IT" sz="1400" b="1" dirty="0">
                <a:latin typeface="Calibri Light" panose="020F0302020204030204" pitchFamily="34" charset="0"/>
                <a:cs typeface="Calibri Light" panose="020F0302020204030204" pitchFamily="34" charset="0"/>
              </a:endParaRPr>
            </a:p>
          </p:txBody>
        </p:sp>
        <p:sp>
          <p:nvSpPr>
            <p:cNvPr id="58" name="CasellaDiTesto 57"/>
            <p:cNvSpPr txBox="1"/>
            <p:nvPr/>
          </p:nvSpPr>
          <p:spPr>
            <a:xfrm>
              <a:off x="571472" y="3071810"/>
              <a:ext cx="1212191" cy="276999"/>
            </a:xfrm>
            <a:prstGeom prst="rect">
              <a:avLst/>
            </a:prstGeom>
            <a:noFill/>
          </p:spPr>
          <p:txBody>
            <a:bodyPr wrap="none" rtlCol="0">
              <a:spAutoFit/>
            </a:bodyPr>
            <a:lstStyle/>
            <a:p>
              <a:r>
                <a:rPr lang="it-IT" sz="1200" b="1" dirty="0" smtClean="0">
                  <a:latin typeface="Calibri Light" panose="020F0302020204030204" pitchFamily="34" charset="0"/>
                  <a:cs typeface="Calibri Light" panose="020F0302020204030204" pitchFamily="34" charset="0"/>
                </a:rPr>
                <a:t>1          16        32</a:t>
              </a:r>
              <a:endParaRPr lang="it-IT" sz="1200" b="1" dirty="0">
                <a:latin typeface="Calibri Light" panose="020F0302020204030204" pitchFamily="34" charset="0"/>
                <a:cs typeface="Calibri Light" panose="020F0302020204030204" pitchFamily="34" charset="0"/>
              </a:endParaRPr>
            </a:p>
          </p:txBody>
        </p:sp>
      </p:grpSp>
      <p:sp>
        <p:nvSpPr>
          <p:cNvPr id="61" name="CasellaDiTesto 60"/>
          <p:cNvSpPr txBox="1"/>
          <p:nvPr/>
        </p:nvSpPr>
        <p:spPr>
          <a:xfrm>
            <a:off x="4307414" y="840734"/>
            <a:ext cx="4762504" cy="1923604"/>
          </a:xfrm>
          <a:prstGeom prst="rect">
            <a:avLst/>
          </a:prstGeom>
          <a:noFill/>
        </p:spPr>
        <p:txBody>
          <a:bodyPr wrap="square" rtlCol="0">
            <a:spAutoFit/>
          </a:bodyPr>
          <a:lstStyle/>
          <a:p>
            <a:pPr>
              <a:buFont typeface="Arial" pitchFamily="34" charset="0"/>
              <a:buChar char="•"/>
            </a:pPr>
            <a:r>
              <a:rPr lang="it-IT" sz="1700" dirty="0" smtClean="0">
                <a:latin typeface="Calibri Light" panose="020F0302020204030204" pitchFamily="34" charset="0"/>
                <a:cs typeface="Calibri Light" panose="020F0302020204030204" pitchFamily="34" charset="0"/>
              </a:rPr>
              <a:t> </a:t>
            </a:r>
            <a:r>
              <a:rPr lang="en-US" sz="1700" dirty="0" smtClean="0">
                <a:latin typeface="Calibri Light" panose="020F0302020204030204" pitchFamily="34" charset="0"/>
                <a:cs typeface="Calibri Light" panose="020F0302020204030204" pitchFamily="34" charset="0"/>
              </a:rPr>
              <a:t>Under energy depletion conditions passive diffusion restores a homogenous NLS-GFP distribution across NE as it is the only route available for protein shuttling</a:t>
            </a:r>
          </a:p>
          <a:p>
            <a:pPr>
              <a:buFont typeface="Arial" pitchFamily="34" charset="0"/>
              <a:buChar char="•"/>
            </a:pPr>
            <a:r>
              <a:rPr lang="en-US" sz="1700" dirty="0" smtClean="0">
                <a:latin typeface="Calibri Light" panose="020F0302020204030204" pitchFamily="34" charset="0"/>
                <a:cs typeface="Calibri Light" panose="020F0302020204030204" pitchFamily="34" charset="0"/>
              </a:rPr>
              <a:t> By cross-correlating the two compartments, we observe the typical transit delays of passive diffusion through NPCs </a:t>
            </a:r>
            <a:r>
              <a:rPr lang="en-US" sz="1700" dirty="0" smtClean="0">
                <a:solidFill>
                  <a:srgbClr val="FF0000"/>
                </a:solidFill>
                <a:latin typeface="Calibri Light" panose="020F0302020204030204" pitchFamily="34" charset="0"/>
                <a:cs typeface="Calibri Light" panose="020F0302020204030204" pitchFamily="34" charset="0"/>
              </a:rPr>
              <a:t>in both directions</a:t>
            </a:r>
            <a:endParaRPr lang="it-IT" sz="1700" dirty="0">
              <a:solidFill>
                <a:srgbClr val="FF0000"/>
              </a:solidFill>
              <a:latin typeface="Calibri Light" panose="020F0302020204030204" pitchFamily="34" charset="0"/>
              <a:cs typeface="Calibri Light" panose="020F0302020204030204" pitchFamily="34" charset="0"/>
            </a:endParaRPr>
          </a:p>
        </p:txBody>
      </p:sp>
      <p:sp>
        <p:nvSpPr>
          <p:cNvPr id="27" name="TextBox 26"/>
          <p:cNvSpPr txBox="1"/>
          <p:nvPr/>
        </p:nvSpPr>
        <p:spPr>
          <a:xfrm>
            <a:off x="5750715" y="6519446"/>
            <a:ext cx="2859885" cy="307777"/>
          </a:xfrm>
          <a:prstGeom prst="rect">
            <a:avLst/>
          </a:prstGeom>
          <a:noFill/>
        </p:spPr>
        <p:txBody>
          <a:bodyPr wrap="none" rtlCol="0">
            <a:spAutoFit/>
          </a:bodyPr>
          <a:lstStyle/>
          <a:p>
            <a:r>
              <a:rPr lang="it-IT" sz="1400" i="1" dirty="0" smtClean="0"/>
              <a:t>Cardarelli F, Gratton E. PlosOne 2010</a:t>
            </a:r>
            <a:endParaRPr lang="it-IT" sz="1400" i="1" dirty="0"/>
          </a:p>
        </p:txBody>
      </p:sp>
      <p:sp>
        <p:nvSpPr>
          <p:cNvPr id="28" name="TextBox 27"/>
          <p:cNvSpPr txBox="1"/>
          <p:nvPr/>
        </p:nvSpPr>
        <p:spPr>
          <a:xfrm>
            <a:off x="1081004" y="70606"/>
            <a:ext cx="7138749" cy="52322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800" dirty="0" smtClean="0"/>
              <a:t>pCF: application to nucleocytoplasmic transport</a:t>
            </a:r>
            <a:endParaRPr lang="en-US" sz="2800" dirty="0"/>
          </a:p>
        </p:txBody>
      </p:sp>
      <p:sp>
        <p:nvSpPr>
          <p:cNvPr id="29"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30" name="Slide Number Placeholder 4"/>
          <p:cNvSpPr>
            <a:spLocks noGrp="1"/>
          </p:cNvSpPr>
          <p:nvPr>
            <p:ph type="sldNum" sz="quarter" idx="12"/>
          </p:nvPr>
        </p:nvSpPr>
        <p:spPr>
          <a:xfrm>
            <a:off x="6858000" y="6492875"/>
            <a:ext cx="2133600" cy="365125"/>
          </a:xfrm>
        </p:spPr>
        <p:txBody>
          <a:bodyPr/>
          <a:lstStyle/>
          <a:p>
            <a:r>
              <a:rPr lang="en-US" dirty="0" smtClean="0"/>
              <a:t>20</a:t>
            </a:r>
            <a:endParaRPr lang="en-US" dirty="0"/>
          </a:p>
        </p:txBody>
      </p:sp>
      <p:sp>
        <p:nvSpPr>
          <p:cNvPr id="31"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grpSp>
        <p:nvGrpSpPr>
          <p:cNvPr id="9" name="Group 8"/>
          <p:cNvGrpSpPr/>
          <p:nvPr/>
        </p:nvGrpSpPr>
        <p:grpSpPr>
          <a:xfrm>
            <a:off x="1694558" y="3071810"/>
            <a:ext cx="7011709" cy="3379611"/>
            <a:chOff x="1694558" y="3071810"/>
            <a:chExt cx="7011709" cy="3379611"/>
          </a:xfrm>
        </p:grpSpPr>
        <p:grpSp>
          <p:nvGrpSpPr>
            <p:cNvPr id="63" name="Gruppo 62"/>
            <p:cNvGrpSpPr/>
            <p:nvPr/>
          </p:nvGrpSpPr>
          <p:grpSpPr>
            <a:xfrm>
              <a:off x="1694558" y="3071810"/>
              <a:ext cx="7011709" cy="3379611"/>
              <a:chOff x="1694558" y="3071810"/>
              <a:chExt cx="7011709" cy="3379611"/>
            </a:xfrm>
          </p:grpSpPr>
          <p:pic>
            <p:nvPicPr>
              <p:cNvPr id="118789" name="Picture 5"/>
              <p:cNvPicPr>
                <a:picLocks noChangeAspect="1" noChangeArrowheads="1"/>
              </p:cNvPicPr>
              <p:nvPr/>
            </p:nvPicPr>
            <p:blipFill>
              <a:blip r:embed="rId6" cstate="print"/>
              <a:srcRect/>
              <a:stretch>
                <a:fillRect/>
              </a:stretch>
            </p:blipFill>
            <p:spPr bwMode="auto">
              <a:xfrm>
                <a:off x="2376482" y="3286124"/>
                <a:ext cx="895350" cy="2786082"/>
              </a:xfrm>
              <a:prstGeom prst="rect">
                <a:avLst/>
              </a:prstGeom>
              <a:noFill/>
              <a:ln w="9525">
                <a:noFill/>
                <a:miter lim="800000"/>
                <a:headEnd/>
                <a:tailEnd/>
              </a:ln>
            </p:spPr>
          </p:pic>
          <p:pic>
            <p:nvPicPr>
              <p:cNvPr id="118790" name="Picture 6"/>
              <p:cNvPicPr>
                <a:picLocks noChangeAspect="1" noChangeArrowheads="1"/>
              </p:cNvPicPr>
              <p:nvPr/>
            </p:nvPicPr>
            <p:blipFill>
              <a:blip r:embed="rId7" cstate="print"/>
              <a:srcRect/>
              <a:stretch>
                <a:fillRect/>
              </a:stretch>
            </p:blipFill>
            <p:spPr bwMode="auto">
              <a:xfrm>
                <a:off x="3486146" y="3286124"/>
                <a:ext cx="514350" cy="2786082"/>
              </a:xfrm>
              <a:prstGeom prst="rect">
                <a:avLst/>
              </a:prstGeom>
              <a:noFill/>
              <a:ln w="9525">
                <a:noFill/>
                <a:miter lim="800000"/>
                <a:headEnd/>
                <a:tailEnd/>
              </a:ln>
            </p:spPr>
          </p:pic>
          <p:pic>
            <p:nvPicPr>
              <p:cNvPr id="118791" name="Picture 7"/>
              <p:cNvPicPr>
                <a:picLocks noChangeAspect="1" noChangeArrowheads="1"/>
              </p:cNvPicPr>
              <p:nvPr/>
            </p:nvPicPr>
            <p:blipFill>
              <a:blip r:embed="rId8" cstate="print"/>
              <a:srcRect/>
              <a:stretch>
                <a:fillRect/>
              </a:stretch>
            </p:blipFill>
            <p:spPr bwMode="auto">
              <a:xfrm>
                <a:off x="4357686" y="3214686"/>
                <a:ext cx="4348581" cy="3214710"/>
              </a:xfrm>
              <a:prstGeom prst="rect">
                <a:avLst/>
              </a:prstGeom>
              <a:noFill/>
              <a:ln w="9525">
                <a:noFill/>
                <a:miter lim="800000"/>
                <a:headEnd/>
                <a:tailEnd/>
              </a:ln>
            </p:spPr>
          </p:pic>
          <p:sp>
            <p:nvSpPr>
              <p:cNvPr id="53" name="CasellaDiTesto 52"/>
              <p:cNvSpPr txBox="1"/>
              <p:nvPr/>
            </p:nvSpPr>
            <p:spPr>
              <a:xfrm>
                <a:off x="1908872" y="3363398"/>
                <a:ext cx="540597" cy="2492990"/>
              </a:xfrm>
              <a:prstGeom prst="rect">
                <a:avLst/>
              </a:prstGeom>
              <a:noFill/>
            </p:spPr>
            <p:txBody>
              <a:bodyPr wrap="none" rtlCol="0">
                <a:spAutoFit/>
              </a:bodyPr>
              <a:lstStyle/>
              <a:p>
                <a:pPr algn="r"/>
                <a:r>
                  <a:rPr lang="it-IT" sz="1200" b="1" dirty="0" smtClean="0">
                    <a:latin typeface="Calibri Light" panose="020F0302020204030204" pitchFamily="34" charset="0"/>
                    <a:cs typeface="Calibri Light" panose="020F0302020204030204" pitchFamily="34" charset="0"/>
                  </a:rPr>
                  <a:t>0.001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0.01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0.1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1</a:t>
                </a:r>
              </a:p>
              <a:p>
                <a:pPr algn="r"/>
                <a:endParaRPr lang="it-IT" sz="1200" b="1" dirty="0" smtClean="0">
                  <a:latin typeface="Calibri Light" panose="020F0302020204030204" pitchFamily="34" charset="0"/>
                  <a:cs typeface="Calibri Light" panose="020F0302020204030204" pitchFamily="34" charset="0"/>
                </a:endParaRPr>
              </a:p>
              <a:p>
                <a:pPr algn="r"/>
                <a:endParaRPr lang="it-IT" sz="1200" b="1" dirty="0" smtClean="0">
                  <a:latin typeface="Calibri Light" panose="020F0302020204030204" pitchFamily="34" charset="0"/>
                  <a:cs typeface="Calibri Light" panose="020F0302020204030204" pitchFamily="34" charset="0"/>
                </a:endParaRPr>
              </a:p>
              <a:p>
                <a:pPr algn="r"/>
                <a:r>
                  <a:rPr lang="it-IT" sz="1200" b="1" dirty="0" smtClean="0">
                    <a:latin typeface="Calibri Light" panose="020F0302020204030204" pitchFamily="34" charset="0"/>
                    <a:cs typeface="Calibri Light" panose="020F0302020204030204" pitchFamily="34" charset="0"/>
                  </a:rPr>
                  <a:t>10</a:t>
                </a:r>
                <a:endParaRPr lang="it-IT" sz="1200" b="1" dirty="0">
                  <a:latin typeface="Calibri Light" panose="020F0302020204030204" pitchFamily="34" charset="0"/>
                  <a:cs typeface="Calibri Light" panose="020F0302020204030204" pitchFamily="34" charset="0"/>
                </a:endParaRPr>
              </a:p>
            </p:txBody>
          </p:sp>
          <p:sp>
            <p:nvSpPr>
              <p:cNvPr id="54" name="Rectangle 27"/>
              <p:cNvSpPr/>
              <p:nvPr/>
            </p:nvSpPr>
            <p:spPr>
              <a:xfrm rot="16200000">
                <a:off x="1324104" y="4369454"/>
                <a:ext cx="1048685" cy="307777"/>
              </a:xfrm>
              <a:prstGeom prst="rect">
                <a:avLst/>
              </a:prstGeom>
            </p:spPr>
            <p:txBody>
              <a:bodyPr wrap="none">
                <a:spAutoFit/>
              </a:bodyPr>
              <a:lstStyle/>
              <a:p>
                <a:r>
                  <a:rPr lang="en-US" sz="1400" b="1" dirty="0" smtClean="0">
                    <a:latin typeface="Calibri Light" panose="020F0302020204030204" pitchFamily="34" charset="0"/>
                    <a:cs typeface="Calibri Light" panose="020F0302020204030204" pitchFamily="34" charset="0"/>
                  </a:rPr>
                  <a:t>Log time (s)</a:t>
                </a:r>
                <a:endParaRPr lang="en-US" sz="1400" dirty="0">
                  <a:latin typeface="Calibri Light" panose="020F0302020204030204" pitchFamily="34" charset="0"/>
                  <a:cs typeface="Calibri Light" panose="020F0302020204030204" pitchFamily="34" charset="0"/>
                </a:endParaRPr>
              </a:p>
            </p:txBody>
          </p:sp>
          <p:sp>
            <p:nvSpPr>
              <p:cNvPr id="56" name="CasellaDiTesto 55"/>
              <p:cNvSpPr txBox="1"/>
              <p:nvPr/>
            </p:nvSpPr>
            <p:spPr>
              <a:xfrm>
                <a:off x="2374446" y="6143644"/>
                <a:ext cx="836575" cy="307777"/>
              </a:xfrm>
              <a:prstGeom prst="rect">
                <a:avLst/>
              </a:prstGeom>
              <a:noFill/>
            </p:spPr>
            <p:txBody>
              <a:bodyPr wrap="none" rtlCol="0">
                <a:spAutoFit/>
              </a:bodyPr>
              <a:lstStyle/>
              <a:p>
                <a:pPr algn="ctr"/>
                <a:r>
                  <a:rPr lang="it-IT" sz="1400" b="1" dirty="0" smtClean="0">
                    <a:latin typeface="Calibri Light" panose="020F0302020204030204" pitchFamily="34" charset="0"/>
                    <a:cs typeface="Calibri Light" panose="020F0302020204030204" pitchFamily="34" charset="0"/>
                  </a:rPr>
                  <a:t>Total ACF</a:t>
                </a:r>
              </a:p>
            </p:txBody>
          </p:sp>
          <p:sp>
            <p:nvSpPr>
              <p:cNvPr id="57" name="CasellaDiTesto 56"/>
              <p:cNvSpPr txBox="1"/>
              <p:nvPr/>
            </p:nvSpPr>
            <p:spPr>
              <a:xfrm>
                <a:off x="3351167" y="6143644"/>
                <a:ext cx="792205" cy="307777"/>
              </a:xfrm>
              <a:prstGeom prst="rect">
                <a:avLst/>
              </a:prstGeom>
              <a:noFill/>
            </p:spPr>
            <p:txBody>
              <a:bodyPr wrap="none" rtlCol="0">
                <a:spAutoFit/>
              </a:bodyPr>
              <a:lstStyle/>
              <a:p>
                <a:pPr algn="ctr"/>
                <a:r>
                  <a:rPr lang="it-IT" sz="1400" b="1" dirty="0" err="1" smtClean="0">
                    <a:latin typeface="Calibri Light" panose="020F0302020204030204" pitchFamily="34" charset="0"/>
                    <a:cs typeface="Calibri Light" panose="020F0302020204030204" pitchFamily="34" charset="0"/>
                  </a:rPr>
                  <a:t>pCF</a:t>
                </a:r>
                <a:r>
                  <a:rPr lang="it-IT" sz="1400" b="1" dirty="0" smtClean="0">
                    <a:latin typeface="Calibri Light" panose="020F0302020204030204" pitchFamily="34" charset="0"/>
                    <a:cs typeface="Calibri Light" panose="020F0302020204030204" pitchFamily="34" charset="0"/>
                  </a:rPr>
                  <a:t> (16)</a:t>
                </a:r>
              </a:p>
            </p:txBody>
          </p:sp>
          <p:sp>
            <p:nvSpPr>
              <p:cNvPr id="59" name="CasellaDiTesto 58"/>
              <p:cNvSpPr txBox="1"/>
              <p:nvPr/>
            </p:nvSpPr>
            <p:spPr>
              <a:xfrm>
                <a:off x="2288239" y="3071810"/>
                <a:ext cx="1074333" cy="276999"/>
              </a:xfrm>
              <a:prstGeom prst="rect">
                <a:avLst/>
              </a:prstGeom>
              <a:noFill/>
            </p:spPr>
            <p:txBody>
              <a:bodyPr wrap="none" rtlCol="0">
                <a:spAutoFit/>
              </a:bodyPr>
              <a:lstStyle/>
              <a:p>
                <a:r>
                  <a:rPr lang="it-IT" sz="1200" b="1" dirty="0" smtClean="0">
                    <a:latin typeface="Calibri Light" panose="020F0302020204030204" pitchFamily="34" charset="0"/>
                    <a:cs typeface="Calibri Light" panose="020F0302020204030204" pitchFamily="34" charset="0"/>
                  </a:rPr>
                  <a:t>1         16      32</a:t>
                </a:r>
                <a:endParaRPr lang="it-IT" sz="1200" b="1" dirty="0">
                  <a:latin typeface="Calibri Light" panose="020F0302020204030204" pitchFamily="34" charset="0"/>
                  <a:cs typeface="Calibri Light" panose="020F0302020204030204" pitchFamily="34" charset="0"/>
                </a:endParaRPr>
              </a:p>
            </p:txBody>
          </p:sp>
          <p:sp>
            <p:nvSpPr>
              <p:cNvPr id="60" name="CasellaDiTesto 59"/>
              <p:cNvSpPr txBox="1"/>
              <p:nvPr/>
            </p:nvSpPr>
            <p:spPr>
              <a:xfrm>
                <a:off x="3358903" y="3071810"/>
                <a:ext cx="772969" cy="276999"/>
              </a:xfrm>
              <a:prstGeom prst="rect">
                <a:avLst/>
              </a:prstGeom>
              <a:noFill/>
            </p:spPr>
            <p:txBody>
              <a:bodyPr wrap="none" rtlCol="0">
                <a:spAutoFit/>
              </a:bodyPr>
              <a:lstStyle/>
              <a:p>
                <a:r>
                  <a:rPr lang="it-IT" sz="1200" b="1" dirty="0" smtClean="0">
                    <a:latin typeface="Calibri Light" panose="020F0302020204030204" pitchFamily="34" charset="0"/>
                    <a:cs typeface="Calibri Light" panose="020F0302020204030204" pitchFamily="34" charset="0"/>
                  </a:rPr>
                  <a:t>1          15</a:t>
                </a:r>
                <a:endParaRPr lang="it-IT" sz="1200" b="1" dirty="0">
                  <a:latin typeface="Calibri Light" panose="020F0302020204030204" pitchFamily="34" charset="0"/>
                  <a:cs typeface="Calibri Light" panose="020F0302020204030204" pitchFamily="34" charset="0"/>
                </a:endParaRPr>
              </a:p>
            </p:txBody>
          </p:sp>
        </p:grpSp>
        <p:sp>
          <p:nvSpPr>
            <p:cNvPr id="2" name="Rectangle 1"/>
            <p:cNvSpPr/>
            <p:nvPr/>
          </p:nvSpPr>
          <p:spPr>
            <a:xfrm>
              <a:off x="3581400" y="3300413"/>
              <a:ext cx="152400" cy="523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ctangle 2"/>
            <p:cNvSpPr/>
            <p:nvPr/>
          </p:nvSpPr>
          <p:spPr>
            <a:xfrm>
              <a:off x="3500967" y="3300413"/>
              <a:ext cx="45719" cy="2047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 name="Group 9"/>
          <p:cNvGrpSpPr/>
          <p:nvPr/>
        </p:nvGrpSpPr>
        <p:grpSpPr>
          <a:xfrm>
            <a:off x="3505200" y="2873874"/>
            <a:ext cx="2743200" cy="920783"/>
            <a:chOff x="3505200" y="2873874"/>
            <a:chExt cx="2743200" cy="920783"/>
          </a:xfrm>
        </p:grpSpPr>
        <p:sp>
          <p:nvSpPr>
            <p:cNvPr id="4" name="Rectangle 3"/>
            <p:cNvSpPr/>
            <p:nvPr/>
          </p:nvSpPr>
          <p:spPr>
            <a:xfrm>
              <a:off x="3505200" y="3348808"/>
              <a:ext cx="461433" cy="445849"/>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Straight Arrow Connector 5"/>
            <p:cNvCxnSpPr/>
            <p:nvPr/>
          </p:nvCxnSpPr>
          <p:spPr>
            <a:xfrm>
              <a:off x="4000496" y="3581400"/>
              <a:ext cx="118110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181600" y="3363398"/>
              <a:ext cx="1066800" cy="414328"/>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p:cNvSpPr txBox="1"/>
            <p:nvPr/>
          </p:nvSpPr>
          <p:spPr>
            <a:xfrm>
              <a:off x="5410200" y="2873874"/>
              <a:ext cx="525465" cy="369332"/>
            </a:xfrm>
            <a:prstGeom prst="rect">
              <a:avLst/>
            </a:prstGeom>
            <a:noFill/>
            <a:ln>
              <a:solidFill>
                <a:schemeClr val="bg1"/>
              </a:solidFill>
            </a:ln>
          </p:spPr>
          <p:txBody>
            <a:bodyPr wrap="none" rtlCol="0">
              <a:spAutoFit/>
            </a:bodyPr>
            <a:lstStyle/>
            <a:p>
              <a:r>
                <a:rPr lang="en-US" dirty="0" smtClean="0">
                  <a:solidFill>
                    <a:srgbClr val="FF0000"/>
                  </a:solidFill>
                </a:rPr>
                <a:t>fast</a:t>
              </a:r>
              <a:endParaRPr lang="it-IT" dirty="0">
                <a:solidFill>
                  <a:srgbClr val="FF0000"/>
                </a:solidFill>
              </a:endParaRPr>
            </a:p>
          </p:txBody>
        </p:sp>
      </p:grpSp>
      <p:grpSp>
        <p:nvGrpSpPr>
          <p:cNvPr id="11" name="Group 10"/>
          <p:cNvGrpSpPr/>
          <p:nvPr/>
        </p:nvGrpSpPr>
        <p:grpSpPr>
          <a:xfrm>
            <a:off x="3511122" y="2865646"/>
            <a:ext cx="4642278" cy="2898463"/>
            <a:chOff x="3511122" y="2865646"/>
            <a:chExt cx="4642278" cy="2898463"/>
          </a:xfrm>
        </p:grpSpPr>
        <p:sp>
          <p:nvSpPr>
            <p:cNvPr id="37" name="Rectangle 36"/>
            <p:cNvSpPr/>
            <p:nvPr/>
          </p:nvSpPr>
          <p:spPr>
            <a:xfrm>
              <a:off x="3511122" y="3934611"/>
              <a:ext cx="461433" cy="1829498"/>
            </a:xfrm>
            <a:prstGeom prst="rect">
              <a:avLst/>
            </a:prstGeom>
            <a:noFill/>
            <a:ln w="2857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8" name="Straight Arrow Connector 37"/>
            <p:cNvCxnSpPr/>
            <p:nvPr/>
          </p:nvCxnSpPr>
          <p:spPr>
            <a:xfrm flipV="1">
              <a:off x="4000496" y="3657600"/>
              <a:ext cx="2324104" cy="121920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349432" y="3355187"/>
              <a:ext cx="1803968" cy="414328"/>
            </a:xfrm>
            <a:prstGeom prst="rect">
              <a:avLst/>
            </a:prstGeom>
            <a:noFill/>
            <a:ln w="2857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TextBox 41"/>
            <p:cNvSpPr txBox="1"/>
            <p:nvPr/>
          </p:nvSpPr>
          <p:spPr>
            <a:xfrm>
              <a:off x="6914345" y="2865646"/>
              <a:ext cx="613373" cy="369332"/>
            </a:xfrm>
            <a:prstGeom prst="rect">
              <a:avLst/>
            </a:prstGeom>
            <a:noFill/>
          </p:spPr>
          <p:txBody>
            <a:bodyPr wrap="none" rtlCol="0">
              <a:spAutoFit/>
            </a:bodyPr>
            <a:lstStyle/>
            <a:p>
              <a:r>
                <a:rPr lang="en-US" dirty="0" smtClean="0">
                  <a:solidFill>
                    <a:srgbClr val="00B0F0"/>
                  </a:solidFill>
                </a:rPr>
                <a:t>slow</a:t>
              </a:r>
              <a:endParaRPr lang="it-IT" dirty="0">
                <a:solidFill>
                  <a:srgbClr val="00B0F0"/>
                </a:solidFill>
              </a:endParaRPr>
            </a:p>
          </p:txBody>
        </p:sp>
      </p:grpSp>
      <p:pic>
        <p:nvPicPr>
          <p:cNvPr id="45" name="Picture 44"/>
          <p:cNvPicPr>
            <a:picLocks noChangeAspect="1"/>
          </p:cNvPicPr>
          <p:nvPr/>
        </p:nvPicPr>
        <p:blipFill>
          <a:blip r:embed="rId9"/>
          <a:stretch>
            <a:fillRect/>
          </a:stretch>
        </p:blipFill>
        <p:spPr>
          <a:xfrm>
            <a:off x="8534400" y="80034"/>
            <a:ext cx="462367" cy="647589"/>
          </a:xfrm>
          <a:prstGeom prst="rect">
            <a:avLst/>
          </a:prstGeom>
        </p:spPr>
      </p:pic>
    </p:spTree>
    <p:extLst>
      <p:ext uri="{BB962C8B-B14F-4D97-AF65-F5344CB8AC3E}">
        <p14:creationId xmlns:p14="http://schemas.microsoft.com/office/powerpoint/2010/main" val="349866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1266" y="70606"/>
            <a:ext cx="5038239" cy="52322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800" dirty="0" smtClean="0"/>
              <a:t>pCF: extending the concept to 2D</a:t>
            </a:r>
            <a:endParaRPr lang="en-US" sz="2800" dirty="0"/>
          </a:p>
        </p:txBody>
      </p:sp>
      <p:sp>
        <p:nvSpPr>
          <p:cNvPr id="5"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6" name="Slide Number Placeholder 4"/>
          <p:cNvSpPr>
            <a:spLocks noGrp="1"/>
          </p:cNvSpPr>
          <p:nvPr>
            <p:ph type="sldNum" sz="quarter" idx="12"/>
          </p:nvPr>
        </p:nvSpPr>
        <p:spPr>
          <a:xfrm>
            <a:off x="6858000" y="6492875"/>
            <a:ext cx="2133600" cy="365125"/>
          </a:xfrm>
        </p:spPr>
        <p:txBody>
          <a:bodyPr/>
          <a:lstStyle/>
          <a:p>
            <a:r>
              <a:rPr lang="en-US" dirty="0" smtClean="0"/>
              <a:t>20</a:t>
            </a:r>
            <a:endParaRPr lang="en-US" dirty="0"/>
          </a:p>
        </p:txBody>
      </p:sp>
      <p:sp>
        <p:nvSpPr>
          <p:cNvPr id="7"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8" name="Picture 7"/>
          <p:cNvPicPr>
            <a:picLocks noChangeAspect="1"/>
          </p:cNvPicPr>
          <p:nvPr/>
        </p:nvPicPr>
        <p:blipFill>
          <a:blip r:embed="rId2"/>
          <a:stretch>
            <a:fillRect/>
          </a:stretch>
        </p:blipFill>
        <p:spPr>
          <a:xfrm>
            <a:off x="8534400" y="80034"/>
            <a:ext cx="462367" cy="647589"/>
          </a:xfrm>
          <a:prstGeom prst="rect">
            <a:avLst/>
          </a:prstGeom>
        </p:spPr>
      </p:pic>
      <p:sp>
        <p:nvSpPr>
          <p:cNvPr id="2" name="Rectangle 1"/>
          <p:cNvSpPr/>
          <p:nvPr/>
        </p:nvSpPr>
        <p:spPr>
          <a:xfrm>
            <a:off x="1676400" y="5723781"/>
            <a:ext cx="7010400" cy="892552"/>
          </a:xfrm>
          <a:prstGeom prst="rect">
            <a:avLst/>
          </a:prstGeom>
        </p:spPr>
        <p:txBody>
          <a:bodyPr wrap="square">
            <a:spAutoFit/>
          </a:bodyPr>
          <a:lstStyle/>
          <a:p>
            <a:r>
              <a:rPr lang="it-IT" sz="1300" dirty="0"/>
              <a:t>Malacrida L, Hedde PN, Ranjit S, Cardarelli F, Gratton E.</a:t>
            </a:r>
          </a:p>
          <a:p>
            <a:r>
              <a:rPr lang="it-IT" sz="1300" dirty="0"/>
              <a:t>Visualization of barriers and obstacles to molecular diffusion in live cells by spatial pair-cross-correlation in two dimensions.</a:t>
            </a:r>
          </a:p>
          <a:p>
            <a:r>
              <a:rPr lang="it-IT" sz="1300" dirty="0"/>
              <a:t>Biomed Opt Express. 2018; 9(1): 303-321</a:t>
            </a:r>
          </a:p>
        </p:txBody>
      </p:sp>
      <p:pic>
        <p:nvPicPr>
          <p:cNvPr id="11" name="Picture 10"/>
          <p:cNvPicPr>
            <a:picLocks noChangeAspect="1"/>
          </p:cNvPicPr>
          <p:nvPr/>
        </p:nvPicPr>
        <p:blipFill rotWithShape="1">
          <a:blip r:embed="rId3"/>
          <a:srcRect l="6667" t="20365" r="40833" b="17413"/>
          <a:stretch/>
        </p:blipFill>
        <p:spPr>
          <a:xfrm>
            <a:off x="1676400" y="1295400"/>
            <a:ext cx="5600700" cy="3733800"/>
          </a:xfrm>
          <a:prstGeom prst="rect">
            <a:avLst/>
          </a:prstGeom>
        </p:spPr>
      </p:pic>
    </p:spTree>
    <p:extLst>
      <p:ext uri="{BB962C8B-B14F-4D97-AF65-F5344CB8AC3E}">
        <p14:creationId xmlns:p14="http://schemas.microsoft.com/office/powerpoint/2010/main" val="5229641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61289" y="381000"/>
            <a:ext cx="2948884" cy="549061"/>
          </a:xfrm>
          <a:prstGeom prst="rect">
            <a:avLst/>
          </a:prstGeom>
          <a:noFill/>
        </p:spPr>
        <p:txBody>
          <a:bodyPr wrap="none" lIns="0">
            <a:spAutoFit/>
          </a:bodyPr>
          <a:lstStyle/>
          <a:p>
            <a:pPr algn="just" fontAlgn="auto">
              <a:lnSpc>
                <a:spcPts val="3198"/>
              </a:lnSpc>
              <a:spcBef>
                <a:spcPts val="0"/>
              </a:spcBef>
              <a:spcAft>
                <a:spcPts val="0"/>
              </a:spcAft>
              <a:defRPr/>
            </a:pPr>
            <a:r>
              <a:rPr lang="it-IT" sz="4400" dirty="0" err="1">
                <a:solidFill>
                  <a:srgbClr val="000000"/>
                </a:solidFill>
                <a:latin typeface="+mj-lt"/>
                <a:cs typeface="+mn-cs"/>
              </a:rPr>
              <a:t>Conclusions</a:t>
            </a:r>
            <a:r>
              <a:rPr lang="it-IT" sz="4400" dirty="0">
                <a:solidFill>
                  <a:srgbClr val="000000"/>
                </a:solidFill>
                <a:latin typeface="+mj-lt"/>
                <a:cs typeface="+mn-cs"/>
              </a:rPr>
              <a:t> </a:t>
            </a:r>
          </a:p>
        </p:txBody>
      </p:sp>
      <p:sp>
        <p:nvSpPr>
          <p:cNvPr id="7" name="TextBox 3"/>
          <p:cNvSpPr txBox="1">
            <a:spLocks noChangeArrowheads="1"/>
          </p:cNvSpPr>
          <p:nvPr/>
        </p:nvSpPr>
        <p:spPr bwMode="auto">
          <a:xfrm>
            <a:off x="708025" y="1278445"/>
            <a:ext cx="8307388" cy="1528624"/>
          </a:xfrm>
          <a:prstGeom prst="rect">
            <a:avLst/>
          </a:prstGeom>
          <a:noFill/>
          <a:ln w="9525">
            <a:noFill/>
            <a:miter lim="800000"/>
            <a:headEnd/>
            <a:tailEnd/>
          </a:ln>
        </p:spPr>
        <p:txBody>
          <a:bodyPr lIns="0">
            <a:spAutoFit/>
          </a:bodyPr>
          <a:lstStyle/>
          <a:p>
            <a:pPr marL="342900" indent="-342900">
              <a:lnSpc>
                <a:spcPts val="2763"/>
              </a:lnSpc>
            </a:pPr>
            <a:r>
              <a:rPr lang="en-US" sz="2400" dirty="0">
                <a:solidFill>
                  <a:srgbClr val="000000"/>
                </a:solidFill>
                <a:latin typeface="+mj-lt"/>
              </a:rPr>
              <a:t>• </a:t>
            </a:r>
            <a:r>
              <a:rPr lang="en-US" sz="2400" dirty="0" smtClean="0">
                <a:solidFill>
                  <a:srgbClr val="000000"/>
                </a:solidFill>
                <a:latin typeface="+mj-lt"/>
              </a:rPr>
              <a:t>  Fluorescence correlation spectroscopy affords </a:t>
            </a:r>
            <a:r>
              <a:rPr lang="it-IT" sz="2400" dirty="0" smtClean="0">
                <a:solidFill>
                  <a:srgbClr val="000000"/>
                </a:solidFill>
                <a:latin typeface="+mj-lt"/>
              </a:rPr>
              <a:t>«single molecule sensitivity» in presence of many similarly labelled molecules. It extracts quantitative molecular information from «noisy» measurements</a:t>
            </a:r>
            <a:endParaRPr lang="it-IT" sz="2400" dirty="0">
              <a:solidFill>
                <a:srgbClr val="000000"/>
              </a:solidFill>
              <a:latin typeface="+mj-lt"/>
            </a:endParaRPr>
          </a:p>
        </p:txBody>
      </p:sp>
      <p:sp>
        <p:nvSpPr>
          <p:cNvPr id="8" name="TextBox 4"/>
          <p:cNvSpPr txBox="1">
            <a:spLocks noChangeArrowheads="1"/>
          </p:cNvSpPr>
          <p:nvPr/>
        </p:nvSpPr>
        <p:spPr bwMode="auto">
          <a:xfrm>
            <a:off x="708025" y="2987829"/>
            <a:ext cx="7673975" cy="1477328"/>
          </a:xfrm>
          <a:prstGeom prst="rect">
            <a:avLst/>
          </a:prstGeom>
          <a:noFill/>
          <a:ln w="9525">
            <a:noFill/>
            <a:miter lim="800000"/>
            <a:headEnd/>
            <a:tailEnd/>
          </a:ln>
        </p:spPr>
        <p:txBody>
          <a:bodyPr wrap="square" lIns="0">
            <a:spAutoFit/>
          </a:bodyPr>
          <a:lstStyle/>
          <a:p>
            <a:pPr marL="342900" indent="-342900">
              <a:lnSpc>
                <a:spcPts val="2725"/>
              </a:lnSpc>
            </a:pPr>
            <a:r>
              <a:rPr lang="en-US" sz="2400" dirty="0">
                <a:solidFill>
                  <a:srgbClr val="000000"/>
                </a:solidFill>
                <a:latin typeface="+mj-lt"/>
              </a:rPr>
              <a:t>• </a:t>
            </a:r>
            <a:r>
              <a:rPr lang="en-US" sz="2400" dirty="0" smtClean="0">
                <a:solidFill>
                  <a:srgbClr val="000000"/>
                </a:solidFill>
                <a:latin typeface="+mj-lt"/>
              </a:rPr>
              <a:t>  Allows to </a:t>
            </a:r>
            <a:r>
              <a:rPr lang="en-US" sz="2400" dirty="0">
                <a:solidFill>
                  <a:srgbClr val="000000"/>
                </a:solidFill>
                <a:latin typeface="+mj-lt"/>
              </a:rPr>
              <a:t>investigate diffusive properties of a population of molecules, as </a:t>
            </a:r>
            <a:r>
              <a:rPr lang="en-US" sz="2400" dirty="0" smtClean="0">
                <a:solidFill>
                  <a:srgbClr val="000000"/>
                </a:solidFill>
                <a:latin typeface="+mj-lt"/>
              </a:rPr>
              <a:t>compared </a:t>
            </a:r>
            <a:r>
              <a:rPr lang="en-US" sz="2400" dirty="0">
                <a:solidFill>
                  <a:srgbClr val="000000"/>
                </a:solidFill>
                <a:latin typeface="+mj-lt"/>
              </a:rPr>
              <a:t>to single molecule </a:t>
            </a:r>
            <a:r>
              <a:rPr lang="en-US" sz="2400" dirty="0" smtClean="0">
                <a:solidFill>
                  <a:srgbClr val="000000"/>
                </a:solidFill>
                <a:latin typeface="+mj-lt"/>
              </a:rPr>
              <a:t>tracking (it ideally fills the gap between ensemble average measurements and SPT)</a:t>
            </a:r>
            <a:endParaRPr lang="it-IT" sz="2400" dirty="0">
              <a:solidFill>
                <a:srgbClr val="000000"/>
              </a:solidFill>
              <a:latin typeface="+mj-lt"/>
            </a:endParaRPr>
          </a:p>
        </p:txBody>
      </p:sp>
      <p:sp>
        <p:nvSpPr>
          <p:cNvPr id="9" name="TextBox 5"/>
          <p:cNvSpPr txBox="1">
            <a:spLocks noChangeArrowheads="1"/>
          </p:cNvSpPr>
          <p:nvPr/>
        </p:nvSpPr>
        <p:spPr bwMode="auto">
          <a:xfrm>
            <a:off x="712479" y="4719776"/>
            <a:ext cx="8332788" cy="1528624"/>
          </a:xfrm>
          <a:prstGeom prst="rect">
            <a:avLst/>
          </a:prstGeom>
          <a:noFill/>
          <a:ln w="9525">
            <a:noFill/>
            <a:miter lim="800000"/>
            <a:headEnd/>
            <a:tailEnd/>
          </a:ln>
        </p:spPr>
        <p:txBody>
          <a:bodyPr lIns="0">
            <a:spAutoFit/>
          </a:bodyPr>
          <a:lstStyle/>
          <a:p>
            <a:pPr marL="342900" indent="-342900">
              <a:lnSpc>
                <a:spcPts val="2763"/>
              </a:lnSpc>
            </a:pPr>
            <a:r>
              <a:rPr lang="en-US" sz="2400" dirty="0">
                <a:solidFill>
                  <a:srgbClr val="000000"/>
                </a:solidFill>
                <a:latin typeface="+mj-lt"/>
              </a:rPr>
              <a:t>• </a:t>
            </a:r>
            <a:r>
              <a:rPr lang="en-US" sz="2400" dirty="0" smtClean="0">
                <a:solidFill>
                  <a:srgbClr val="000000"/>
                </a:solidFill>
                <a:latin typeface="+mj-lt"/>
              </a:rPr>
              <a:t>  </a:t>
            </a:r>
            <a:r>
              <a:rPr lang="it-IT" sz="2400" dirty="0" smtClean="0">
                <a:solidFill>
                  <a:srgbClr val="000000"/>
                </a:solidFill>
                <a:latin typeface="+mj-lt"/>
              </a:rPr>
              <a:t>It can be combined with optical microscopy setups and used for both local (one point at a time) and spatial (multiple points) analysis. This latter affords information on spatial connectivity (or presence of barriers)</a:t>
            </a:r>
            <a:endParaRPr lang="it-IT" sz="2400" dirty="0">
              <a:solidFill>
                <a:srgbClr val="000000"/>
              </a:solidFill>
              <a:latin typeface="+mj-lt"/>
            </a:endParaRPr>
          </a:p>
        </p:txBody>
      </p:sp>
      <p:sp>
        <p:nvSpPr>
          <p:cNvPr id="10"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1" name="Slide Number Placeholder 4"/>
          <p:cNvSpPr>
            <a:spLocks noGrp="1"/>
          </p:cNvSpPr>
          <p:nvPr>
            <p:ph type="sldNum" sz="quarter" idx="12"/>
          </p:nvPr>
        </p:nvSpPr>
        <p:spPr>
          <a:xfrm>
            <a:off x="6858000" y="6492875"/>
            <a:ext cx="2133600" cy="365125"/>
          </a:xfrm>
        </p:spPr>
        <p:txBody>
          <a:bodyPr/>
          <a:lstStyle/>
          <a:p>
            <a:r>
              <a:rPr lang="en-US" dirty="0" smtClean="0"/>
              <a:t>20</a:t>
            </a:r>
            <a:endParaRPr lang="en-US" dirty="0"/>
          </a:p>
        </p:txBody>
      </p:sp>
      <p:sp>
        <p:nvSpPr>
          <p:cNvPr id="12"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13" name="Picture 12"/>
          <p:cNvPicPr>
            <a:picLocks noChangeAspect="1"/>
          </p:cNvPicPr>
          <p:nvPr/>
        </p:nvPicPr>
        <p:blipFill>
          <a:blip r:embed="rId2"/>
          <a:stretch>
            <a:fillRect/>
          </a:stretch>
        </p:blipFill>
        <p:spPr>
          <a:xfrm>
            <a:off x="8534400" y="80034"/>
            <a:ext cx="462367" cy="64758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stCxn id="2" idx="0"/>
          </p:cNvCxnSpPr>
          <p:nvPr/>
        </p:nvCxnSpPr>
        <p:spPr>
          <a:xfrm flipH="1" flipV="1">
            <a:off x="1596867" y="4880504"/>
            <a:ext cx="1" cy="745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33" y="1329809"/>
            <a:ext cx="2125758" cy="1623737"/>
          </a:xfrm>
          <a:prstGeom prst="rect">
            <a:avLst/>
          </a:prstGeom>
        </p:spPr>
      </p:pic>
      <p:sp>
        <p:nvSpPr>
          <p:cNvPr id="6"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7" name="Slide Number Placeholder 4"/>
          <p:cNvSpPr>
            <a:spLocks noGrp="1"/>
          </p:cNvSpPr>
          <p:nvPr>
            <p:ph type="sldNum" sz="quarter" idx="12"/>
          </p:nvPr>
        </p:nvSpPr>
        <p:spPr>
          <a:xfrm>
            <a:off x="6858000" y="6492875"/>
            <a:ext cx="2133600" cy="365125"/>
          </a:xfrm>
        </p:spPr>
        <p:txBody>
          <a:bodyPr/>
          <a:lstStyle/>
          <a:p>
            <a:r>
              <a:rPr lang="en-US" dirty="0" smtClean="0"/>
              <a:t>1</a:t>
            </a:r>
            <a:endParaRPr lang="en-US" dirty="0"/>
          </a:p>
        </p:txBody>
      </p:sp>
      <p:sp>
        <p:nvSpPr>
          <p:cNvPr id="9"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pic>
        <p:nvPicPr>
          <p:cNvPr id="11" name="Picture 2" descr="Erwin Schrödinger (19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233" y="1825640"/>
            <a:ext cx="857252" cy="121184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04800" y="3037483"/>
            <a:ext cx="1120820" cy="246221"/>
          </a:xfrm>
          <a:prstGeom prst="rect">
            <a:avLst/>
          </a:prstGeom>
        </p:spPr>
        <p:txBody>
          <a:bodyPr wrap="none">
            <a:spAutoFit/>
          </a:bodyPr>
          <a:lstStyle/>
          <a:p>
            <a:r>
              <a:rPr lang="it-IT" sz="1000" i="1" dirty="0" smtClean="0">
                <a:effectLst>
                  <a:outerShdw blurRad="38100" dist="38100" dir="2700000" algn="tl">
                    <a:srgbClr val="000000">
                      <a:alpha val="43137"/>
                    </a:srgbClr>
                  </a:outerShdw>
                </a:effectLst>
              </a:rPr>
              <a:t>Erwin Schrödinger</a:t>
            </a:r>
            <a:endParaRPr lang="it-IT" sz="1000" i="1" dirty="0">
              <a:effectLst>
                <a:outerShdw blurRad="38100" dist="38100" dir="2700000" algn="tl">
                  <a:srgbClr val="000000">
                    <a:alpha val="43137"/>
                  </a:srgbClr>
                </a:outerShdw>
              </a:effectLst>
            </a:endParaRPr>
          </a:p>
        </p:txBody>
      </p:sp>
      <p:sp>
        <p:nvSpPr>
          <p:cNvPr id="32" name="Right Arrow 31"/>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sp>
        <p:nvSpPr>
          <p:cNvPr id="2" name="TextBox 1"/>
          <p:cNvSpPr txBox="1"/>
          <p:nvPr/>
        </p:nvSpPr>
        <p:spPr>
          <a:xfrm>
            <a:off x="1219200" y="5626482"/>
            <a:ext cx="755335" cy="430887"/>
          </a:xfrm>
          <a:prstGeom prst="rect">
            <a:avLst/>
          </a:prstGeom>
          <a:noFill/>
        </p:spPr>
        <p:txBody>
          <a:bodyPr wrap="none" rtlCol="0">
            <a:spAutoFit/>
          </a:bodyPr>
          <a:lstStyle/>
          <a:p>
            <a:r>
              <a:rPr lang="it-IT" sz="2200" dirty="0" smtClean="0">
                <a:solidFill>
                  <a:schemeClr val="bg1">
                    <a:lumMod val="50000"/>
                  </a:schemeClr>
                </a:solidFill>
              </a:rPr>
              <a:t>1944</a:t>
            </a:r>
            <a:endParaRPr lang="it-IT" sz="2200" dirty="0">
              <a:solidFill>
                <a:schemeClr val="bg1">
                  <a:lumMod val="50000"/>
                </a:schemeClr>
              </a:solidFill>
            </a:endParaRPr>
          </a:p>
        </p:txBody>
      </p:sp>
      <p:sp>
        <p:nvSpPr>
          <p:cNvPr id="5" name="Oval 4"/>
          <p:cNvSpPr/>
          <p:nvPr/>
        </p:nvSpPr>
        <p:spPr>
          <a:xfrm>
            <a:off x="1553631" y="4829703"/>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extBox 15"/>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sp>
        <p:nvSpPr>
          <p:cNvPr id="66" name="TextBox 65"/>
          <p:cNvSpPr txBox="1"/>
          <p:nvPr/>
        </p:nvSpPr>
        <p:spPr>
          <a:xfrm>
            <a:off x="558975" y="4375730"/>
            <a:ext cx="2061462" cy="369332"/>
          </a:xfrm>
          <a:prstGeom prst="rect">
            <a:avLst/>
          </a:prstGeom>
          <a:noFill/>
        </p:spPr>
        <p:txBody>
          <a:bodyPr wrap="none" rtlCol="0">
            <a:spAutoFit/>
          </a:bodyPr>
          <a:lstStyle/>
          <a:p>
            <a:r>
              <a:rPr lang="it-IT" dirty="0" smtClean="0"/>
              <a:t>Biophysical sciences</a:t>
            </a:r>
            <a:endParaRPr lang="it-IT" dirty="0"/>
          </a:p>
        </p:txBody>
      </p:sp>
      <p:sp>
        <p:nvSpPr>
          <p:cNvPr id="57" name="Rounded Rectangle 56"/>
          <p:cNvSpPr/>
          <p:nvPr/>
        </p:nvSpPr>
        <p:spPr>
          <a:xfrm>
            <a:off x="6694818" y="1957288"/>
            <a:ext cx="1741374" cy="369332"/>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ounded Rectangle 2"/>
          <p:cNvSpPr/>
          <p:nvPr/>
        </p:nvSpPr>
        <p:spPr>
          <a:xfrm>
            <a:off x="6694818" y="1388385"/>
            <a:ext cx="1741374" cy="369332"/>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p:cNvSpPr txBox="1"/>
          <p:nvPr/>
        </p:nvSpPr>
        <p:spPr>
          <a:xfrm>
            <a:off x="6694818" y="1371600"/>
            <a:ext cx="1741374" cy="369332"/>
          </a:xfrm>
          <a:prstGeom prst="rect">
            <a:avLst/>
          </a:prstGeom>
          <a:noFill/>
        </p:spPr>
        <p:txBody>
          <a:bodyPr wrap="square" rtlCol="0">
            <a:spAutoFit/>
          </a:bodyPr>
          <a:lstStyle/>
          <a:p>
            <a:r>
              <a:rPr lang="it-IT" b="1" dirty="0" smtClean="0"/>
              <a:t>Space</a:t>
            </a:r>
            <a:r>
              <a:rPr lang="it-IT" dirty="0" smtClean="0"/>
              <a:t> resolution</a:t>
            </a:r>
            <a:endParaRPr lang="it-IT" dirty="0"/>
          </a:p>
        </p:txBody>
      </p:sp>
      <p:sp>
        <p:nvSpPr>
          <p:cNvPr id="18" name="TextBox 17"/>
          <p:cNvSpPr txBox="1"/>
          <p:nvPr/>
        </p:nvSpPr>
        <p:spPr>
          <a:xfrm>
            <a:off x="6776898" y="1956145"/>
            <a:ext cx="1654812" cy="369332"/>
          </a:xfrm>
          <a:prstGeom prst="rect">
            <a:avLst/>
          </a:prstGeom>
          <a:noFill/>
        </p:spPr>
        <p:txBody>
          <a:bodyPr wrap="none" rtlCol="0">
            <a:spAutoFit/>
          </a:bodyPr>
          <a:lstStyle/>
          <a:p>
            <a:r>
              <a:rPr lang="it-IT" b="1" dirty="0" smtClean="0"/>
              <a:t>Time</a:t>
            </a:r>
            <a:r>
              <a:rPr lang="it-IT" dirty="0" smtClean="0"/>
              <a:t> resolution</a:t>
            </a:r>
            <a:endParaRPr lang="it-IT" dirty="0"/>
          </a:p>
        </p:txBody>
      </p:sp>
      <p:sp>
        <p:nvSpPr>
          <p:cNvPr id="88" name="Rectangle 87"/>
          <p:cNvSpPr/>
          <p:nvPr/>
        </p:nvSpPr>
        <p:spPr>
          <a:xfrm>
            <a:off x="1018698" y="5965036"/>
            <a:ext cx="1306512" cy="338554"/>
          </a:xfrm>
          <a:prstGeom prst="rect">
            <a:avLst/>
          </a:prstGeom>
        </p:spPr>
        <p:txBody>
          <a:bodyPr wrap="none">
            <a:spAutoFit/>
          </a:bodyPr>
          <a:lstStyle/>
          <a:p>
            <a:pPr algn="ctr"/>
            <a:r>
              <a:rPr lang="it-IT" sz="1600" dirty="0">
                <a:solidFill>
                  <a:schemeClr val="bg1">
                    <a:lumMod val="50000"/>
                  </a:schemeClr>
                </a:solidFill>
              </a:rPr>
              <a:t>(</a:t>
            </a:r>
            <a:r>
              <a:rPr lang="it-IT" sz="1600" dirty="0" smtClean="0">
                <a:solidFill>
                  <a:schemeClr val="bg1">
                    <a:lumMod val="50000"/>
                  </a:schemeClr>
                </a:solidFill>
              </a:rPr>
              <a:t>Schrödinger)</a:t>
            </a:r>
            <a:endParaRPr lang="it-IT" sz="1600" dirty="0">
              <a:solidFill>
                <a:schemeClr val="bg1">
                  <a:lumMod val="50000"/>
                </a:schemeClr>
              </a:solidFill>
            </a:endParaRPr>
          </a:p>
        </p:txBody>
      </p:sp>
      <p:grpSp>
        <p:nvGrpSpPr>
          <p:cNvPr id="89" name="Group 88"/>
          <p:cNvGrpSpPr/>
          <p:nvPr/>
        </p:nvGrpSpPr>
        <p:grpSpPr>
          <a:xfrm>
            <a:off x="3412445" y="3289880"/>
            <a:ext cx="3666630" cy="585491"/>
            <a:chOff x="3688737" y="3289880"/>
            <a:chExt cx="3666630" cy="585491"/>
          </a:xfrm>
        </p:grpSpPr>
        <p:cxnSp>
          <p:nvCxnSpPr>
            <p:cNvPr id="92" name="Elbow Connector 91"/>
            <p:cNvCxnSpPr>
              <a:stCxn id="99" idx="1"/>
              <a:endCxn id="98" idx="3"/>
            </p:cNvCxnSpPr>
            <p:nvPr/>
          </p:nvCxnSpPr>
          <p:spPr>
            <a:xfrm rot="10800000">
              <a:off x="6454599" y="3805512"/>
              <a:ext cx="900768" cy="6985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Elbow Connector 93"/>
            <p:cNvCxnSpPr>
              <a:stCxn id="99" idx="1"/>
              <a:endCxn id="124" idx="3"/>
            </p:cNvCxnSpPr>
            <p:nvPr/>
          </p:nvCxnSpPr>
          <p:spPr>
            <a:xfrm rot="10800000">
              <a:off x="5097627" y="3398696"/>
              <a:ext cx="2257740" cy="47667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Elbow Connector 94"/>
            <p:cNvCxnSpPr>
              <a:stCxn id="99" idx="1"/>
            </p:cNvCxnSpPr>
            <p:nvPr/>
          </p:nvCxnSpPr>
          <p:spPr>
            <a:xfrm rot="10800000">
              <a:off x="3688737" y="3289880"/>
              <a:ext cx="3666630" cy="58549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2819400" y="3048000"/>
            <a:ext cx="4948221" cy="1665650"/>
            <a:chOff x="3095692" y="3048000"/>
            <a:chExt cx="4948221" cy="1665650"/>
          </a:xfrm>
        </p:grpSpPr>
        <p:grpSp>
          <p:nvGrpSpPr>
            <p:cNvPr id="97" name="Group 96"/>
            <p:cNvGrpSpPr/>
            <p:nvPr/>
          </p:nvGrpSpPr>
          <p:grpSpPr>
            <a:xfrm>
              <a:off x="4344343" y="3334960"/>
              <a:ext cx="769729" cy="718898"/>
              <a:chOff x="209549" y="451600"/>
              <a:chExt cx="7131737" cy="5768447"/>
            </a:xfrm>
          </p:grpSpPr>
          <p:pic>
            <p:nvPicPr>
              <p:cNvPr id="118" name="Picture 2" descr="http://comps.canstockphoto.com/can-stock-photo_csp6873409.jpg"/>
              <p:cNvPicPr>
                <a:picLocks noChangeAspect="1" noChangeArrowheads="1"/>
              </p:cNvPicPr>
              <p:nvPr/>
            </p:nvPicPr>
            <p:blipFill rotWithShape="1">
              <a:blip r:embed="rId5" cstate="print">
                <a:clrChange>
                  <a:clrFrom>
                    <a:srgbClr val="C4C4C4"/>
                  </a:clrFrom>
                  <a:clrTo>
                    <a:srgbClr val="C4C4C4">
                      <a:alpha val="0"/>
                    </a:srgbClr>
                  </a:clrTo>
                </a:clrChange>
                <a:extLst>
                  <a:ext uri="{28A0092B-C50C-407E-A947-70E740481C1C}">
                    <a14:useLocalDpi xmlns:a14="http://schemas.microsoft.com/office/drawing/2010/main" val="0"/>
                  </a:ext>
                </a:extLst>
              </a:blip>
              <a:srcRect b="5460"/>
              <a:stretch/>
            </p:blipFill>
            <p:spPr bwMode="auto">
              <a:xfrm>
                <a:off x="209549" y="451600"/>
                <a:ext cx="7131737" cy="5768447"/>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p:cNvSpPr/>
              <p:nvPr/>
            </p:nvSpPr>
            <p:spPr>
              <a:xfrm>
                <a:off x="501501" y="751367"/>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0" name="Rectangle 119"/>
              <p:cNvSpPr/>
              <p:nvPr/>
            </p:nvSpPr>
            <p:spPr>
              <a:xfrm>
                <a:off x="471145" y="5204078"/>
                <a:ext cx="942184" cy="736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1" name="Rectangle 120"/>
              <p:cNvSpPr/>
              <p:nvPr/>
            </p:nvSpPr>
            <p:spPr>
              <a:xfrm>
                <a:off x="1524000" y="4868379"/>
                <a:ext cx="722554" cy="282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2" name="Rectangle 121"/>
              <p:cNvSpPr/>
              <p:nvPr/>
            </p:nvSpPr>
            <p:spPr>
              <a:xfrm>
                <a:off x="1696123" y="4504117"/>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3" name="Rectangle 122"/>
              <p:cNvSpPr/>
              <p:nvPr/>
            </p:nvSpPr>
            <p:spPr>
              <a:xfrm>
                <a:off x="2107332" y="1928035"/>
                <a:ext cx="673480"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4" name="Rectangle 123"/>
              <p:cNvSpPr/>
              <p:nvPr/>
            </p:nvSpPr>
            <p:spPr>
              <a:xfrm>
                <a:off x="6466367" y="680484"/>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5" name="Rectangle 124"/>
              <p:cNvSpPr/>
              <p:nvPr/>
            </p:nvSpPr>
            <p:spPr>
              <a:xfrm>
                <a:off x="6365958" y="5365205"/>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6" name="Rectangle 125"/>
              <p:cNvSpPr/>
              <p:nvPr/>
            </p:nvSpPr>
            <p:spPr>
              <a:xfrm>
                <a:off x="5671089" y="4634463"/>
                <a:ext cx="722554" cy="565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7" name="Oval 126"/>
              <p:cNvSpPr/>
              <p:nvPr/>
            </p:nvSpPr>
            <p:spPr>
              <a:xfrm>
                <a:off x="6032366" y="1338812"/>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8" name="Oval 127"/>
              <p:cNvSpPr/>
              <p:nvPr/>
            </p:nvSpPr>
            <p:spPr>
              <a:xfrm>
                <a:off x="4864398" y="2085617"/>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29" name="Oval 128"/>
              <p:cNvSpPr/>
              <p:nvPr/>
            </p:nvSpPr>
            <p:spPr>
              <a:xfrm>
                <a:off x="5288732" y="1656868"/>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0" name="Oval 129"/>
              <p:cNvSpPr/>
              <p:nvPr/>
            </p:nvSpPr>
            <p:spPr>
              <a:xfrm>
                <a:off x="4187628" y="3366815"/>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1" name="Oval 130"/>
              <p:cNvSpPr/>
              <p:nvPr/>
            </p:nvSpPr>
            <p:spPr>
              <a:xfrm>
                <a:off x="1623399" y="3095648"/>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2" name="Oval 131"/>
              <p:cNvSpPr/>
              <p:nvPr/>
            </p:nvSpPr>
            <p:spPr>
              <a:xfrm>
                <a:off x="2201676" y="3516574"/>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3" name="Oval 132"/>
              <p:cNvSpPr/>
              <p:nvPr/>
            </p:nvSpPr>
            <p:spPr>
              <a:xfrm>
                <a:off x="2018184" y="310982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4" name="Oval 133"/>
              <p:cNvSpPr/>
              <p:nvPr/>
            </p:nvSpPr>
            <p:spPr>
              <a:xfrm>
                <a:off x="1952456" y="2852831"/>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5" name="Oval 134"/>
              <p:cNvSpPr/>
              <p:nvPr/>
            </p:nvSpPr>
            <p:spPr>
              <a:xfrm>
                <a:off x="3974564" y="3490858"/>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6" name="Oval 135"/>
              <p:cNvSpPr/>
              <p:nvPr/>
            </p:nvSpPr>
            <p:spPr>
              <a:xfrm>
                <a:off x="3179985" y="3219691"/>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7" name="Oval 136"/>
              <p:cNvSpPr/>
              <p:nvPr/>
            </p:nvSpPr>
            <p:spPr>
              <a:xfrm>
                <a:off x="5007131" y="3445816"/>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8" name="Oval 137"/>
              <p:cNvSpPr/>
              <p:nvPr/>
            </p:nvSpPr>
            <p:spPr>
              <a:xfrm>
                <a:off x="4495800" y="2392224"/>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9" name="Oval 138"/>
              <p:cNvSpPr/>
              <p:nvPr/>
            </p:nvSpPr>
            <p:spPr>
              <a:xfrm>
                <a:off x="3613986" y="313817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0" name="Oval 139"/>
              <p:cNvSpPr/>
              <p:nvPr/>
            </p:nvSpPr>
            <p:spPr>
              <a:xfrm>
                <a:off x="1189398" y="1371600"/>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1" name="Oval 140"/>
              <p:cNvSpPr/>
              <p:nvPr/>
            </p:nvSpPr>
            <p:spPr>
              <a:xfrm>
                <a:off x="1306999" y="1609979"/>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2" name="Oval 141"/>
              <p:cNvSpPr/>
              <p:nvPr/>
            </p:nvSpPr>
            <p:spPr>
              <a:xfrm>
                <a:off x="1524000" y="1745562"/>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3" name="Oval 142"/>
              <p:cNvSpPr/>
              <p:nvPr/>
            </p:nvSpPr>
            <p:spPr>
              <a:xfrm>
                <a:off x="2214725" y="3016764"/>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4" name="Oval 143"/>
              <p:cNvSpPr/>
              <p:nvPr/>
            </p:nvSpPr>
            <p:spPr>
              <a:xfrm>
                <a:off x="4518676" y="4135247"/>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5" name="Oval 144"/>
              <p:cNvSpPr/>
              <p:nvPr/>
            </p:nvSpPr>
            <p:spPr>
              <a:xfrm>
                <a:off x="5423802" y="451548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6" name="Oval 145"/>
              <p:cNvSpPr/>
              <p:nvPr/>
            </p:nvSpPr>
            <p:spPr>
              <a:xfrm>
                <a:off x="1741000" y="3219691"/>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7" name="Oval 146"/>
              <p:cNvSpPr/>
              <p:nvPr/>
            </p:nvSpPr>
            <p:spPr>
              <a:xfrm>
                <a:off x="4404628" y="3245406"/>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8" name="Oval 147"/>
              <p:cNvSpPr/>
              <p:nvPr/>
            </p:nvSpPr>
            <p:spPr>
              <a:xfrm>
                <a:off x="2743827" y="3466263"/>
                <a:ext cx="434001" cy="2711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grpSp>
        <p:pic>
          <p:nvPicPr>
            <p:cNvPr id="98" name="Picture 6" descr="http://www.how-to-draw-cartoons-online.com/image-files/cartoon-cell-6.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36020" y="3496221"/>
              <a:ext cx="618579" cy="61857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https://upload.wikimedia.org/wikipedia/commons/0/0d/InsulinHexam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5367" y="3696881"/>
              <a:ext cx="340833" cy="356977"/>
            </a:xfrm>
            <a:prstGeom prst="rect">
              <a:avLst/>
            </a:prstGeom>
            <a:noFill/>
            <a:extLst>
              <a:ext uri="{909E8E84-426E-40DD-AFC4-6F175D3DCCD1}">
                <a14:hiddenFill xmlns:a14="http://schemas.microsoft.com/office/drawing/2010/main">
                  <a:solidFill>
                    <a:srgbClr val="FFFFFF"/>
                  </a:solidFill>
                </a14:hiddenFill>
              </a:ext>
            </a:extLst>
          </p:spPr>
        </p:pic>
        <p:cxnSp>
          <p:nvCxnSpPr>
            <p:cNvPr id="100" name="Straight Arrow Connector 99"/>
            <p:cNvCxnSpPr/>
            <p:nvPr/>
          </p:nvCxnSpPr>
          <p:spPr>
            <a:xfrm>
              <a:off x="3200400" y="4316463"/>
              <a:ext cx="4800600" cy="0"/>
            </a:xfrm>
            <a:prstGeom prst="straightConnector1">
              <a:avLst/>
            </a:prstGeom>
            <a:ln>
              <a:solidFill>
                <a:srgbClr val="BCBCBC"/>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095692" y="4423399"/>
              <a:ext cx="606256" cy="276999"/>
            </a:xfrm>
            <a:prstGeom prst="rect">
              <a:avLst/>
            </a:prstGeom>
            <a:noFill/>
          </p:spPr>
          <p:txBody>
            <a:bodyPr wrap="none" rtlCol="0">
              <a:spAutoFit/>
            </a:bodyPr>
            <a:lstStyle/>
            <a:p>
              <a:r>
                <a:rPr lang="it-IT" sz="1200" dirty="0">
                  <a:solidFill>
                    <a:schemeClr val="bg1">
                      <a:lumMod val="65000"/>
                    </a:schemeClr>
                  </a:solidFill>
                </a:rPr>
                <a:t>a</a:t>
              </a:r>
              <a:r>
                <a:rPr lang="it-IT" sz="1200" dirty="0" smtClean="0">
                  <a:solidFill>
                    <a:schemeClr val="bg1">
                      <a:lumMod val="65000"/>
                    </a:schemeClr>
                  </a:solidFill>
                </a:rPr>
                <a:t>nimal</a:t>
              </a:r>
              <a:endParaRPr lang="it-IT" sz="1200" dirty="0">
                <a:solidFill>
                  <a:schemeClr val="bg1">
                    <a:lumMod val="65000"/>
                  </a:schemeClr>
                </a:solidFill>
              </a:endParaRPr>
            </a:p>
          </p:txBody>
        </p:sp>
        <p:sp>
          <p:nvSpPr>
            <p:cNvPr id="102" name="TextBox 101"/>
            <p:cNvSpPr txBox="1"/>
            <p:nvPr/>
          </p:nvSpPr>
          <p:spPr>
            <a:xfrm>
              <a:off x="4456943" y="4436651"/>
              <a:ext cx="550151" cy="276999"/>
            </a:xfrm>
            <a:prstGeom prst="rect">
              <a:avLst/>
            </a:prstGeom>
            <a:noFill/>
          </p:spPr>
          <p:txBody>
            <a:bodyPr wrap="none" rtlCol="0">
              <a:spAutoFit/>
            </a:bodyPr>
            <a:lstStyle/>
            <a:p>
              <a:r>
                <a:rPr lang="it-IT" sz="1200" dirty="0" smtClean="0">
                  <a:solidFill>
                    <a:schemeClr val="bg1">
                      <a:lumMod val="65000"/>
                    </a:schemeClr>
                  </a:solidFill>
                </a:rPr>
                <a:t>tissue</a:t>
              </a:r>
              <a:endParaRPr lang="it-IT" sz="1200" dirty="0">
                <a:solidFill>
                  <a:schemeClr val="bg1">
                    <a:lumMod val="65000"/>
                  </a:schemeClr>
                </a:solidFill>
              </a:endParaRPr>
            </a:p>
          </p:txBody>
        </p:sp>
        <p:sp>
          <p:nvSpPr>
            <p:cNvPr id="103" name="TextBox 102"/>
            <p:cNvSpPr txBox="1"/>
            <p:nvPr/>
          </p:nvSpPr>
          <p:spPr>
            <a:xfrm>
              <a:off x="5943600" y="4423398"/>
              <a:ext cx="397866" cy="276999"/>
            </a:xfrm>
            <a:prstGeom prst="rect">
              <a:avLst/>
            </a:prstGeom>
            <a:noFill/>
          </p:spPr>
          <p:txBody>
            <a:bodyPr wrap="none" rtlCol="0">
              <a:spAutoFit/>
            </a:bodyPr>
            <a:lstStyle/>
            <a:p>
              <a:r>
                <a:rPr lang="it-IT" sz="1200" dirty="0" smtClean="0">
                  <a:solidFill>
                    <a:schemeClr val="bg1">
                      <a:lumMod val="65000"/>
                    </a:schemeClr>
                  </a:solidFill>
                </a:rPr>
                <a:t>cell</a:t>
              </a:r>
              <a:endParaRPr lang="it-IT" sz="1200" dirty="0">
                <a:solidFill>
                  <a:schemeClr val="bg1">
                    <a:lumMod val="65000"/>
                  </a:schemeClr>
                </a:solidFill>
              </a:endParaRPr>
            </a:p>
          </p:txBody>
        </p:sp>
        <p:sp>
          <p:nvSpPr>
            <p:cNvPr id="104" name="TextBox 103"/>
            <p:cNvSpPr txBox="1"/>
            <p:nvPr/>
          </p:nvSpPr>
          <p:spPr>
            <a:xfrm>
              <a:off x="7086600" y="4423397"/>
              <a:ext cx="957313" cy="276999"/>
            </a:xfrm>
            <a:prstGeom prst="rect">
              <a:avLst/>
            </a:prstGeom>
            <a:noFill/>
          </p:spPr>
          <p:txBody>
            <a:bodyPr wrap="none" rtlCol="0">
              <a:spAutoFit/>
            </a:bodyPr>
            <a:lstStyle/>
            <a:p>
              <a:r>
                <a:rPr lang="it-IT" sz="1200" dirty="0" smtClean="0">
                  <a:solidFill>
                    <a:schemeClr val="bg1">
                      <a:lumMod val="65000"/>
                    </a:schemeClr>
                  </a:solidFill>
                </a:rPr>
                <a:t>biomolecule</a:t>
              </a:r>
              <a:endParaRPr lang="it-IT" sz="1200" dirty="0">
                <a:solidFill>
                  <a:schemeClr val="bg1">
                    <a:lumMod val="65000"/>
                  </a:schemeClr>
                </a:solidFill>
              </a:endParaRPr>
            </a:p>
          </p:txBody>
        </p:sp>
        <p:grpSp>
          <p:nvGrpSpPr>
            <p:cNvPr id="105" name="Group 104"/>
            <p:cNvGrpSpPr/>
            <p:nvPr/>
          </p:nvGrpSpPr>
          <p:grpSpPr>
            <a:xfrm>
              <a:off x="3384011" y="4116578"/>
              <a:ext cx="82987" cy="358590"/>
              <a:chOff x="5519957" y="4823010"/>
              <a:chExt cx="82987" cy="358590"/>
            </a:xfrm>
          </p:grpSpPr>
          <p:cxnSp>
            <p:nvCxnSpPr>
              <p:cNvPr id="116" name="Straight Connector 115"/>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6" name="Group 105"/>
            <p:cNvGrpSpPr/>
            <p:nvPr/>
          </p:nvGrpSpPr>
          <p:grpSpPr>
            <a:xfrm>
              <a:off x="4690710" y="4135040"/>
              <a:ext cx="82987" cy="358590"/>
              <a:chOff x="5519957" y="4823010"/>
              <a:chExt cx="82987" cy="358590"/>
            </a:xfrm>
          </p:grpSpPr>
          <p:cxnSp>
            <p:nvCxnSpPr>
              <p:cNvPr id="114" name="Straight Connector 113"/>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5" name="Oval 114"/>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7" name="Group 106"/>
            <p:cNvGrpSpPr/>
            <p:nvPr/>
          </p:nvGrpSpPr>
          <p:grpSpPr>
            <a:xfrm>
              <a:off x="6100269" y="4135040"/>
              <a:ext cx="82987" cy="358590"/>
              <a:chOff x="5519957" y="4823010"/>
              <a:chExt cx="82987" cy="358590"/>
            </a:xfrm>
          </p:grpSpPr>
          <p:cxnSp>
            <p:nvCxnSpPr>
              <p:cNvPr id="112" name="Straight Connector 111"/>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8" name="Group 107"/>
            <p:cNvGrpSpPr/>
            <p:nvPr/>
          </p:nvGrpSpPr>
          <p:grpSpPr>
            <a:xfrm>
              <a:off x="7484289" y="4101585"/>
              <a:ext cx="82987" cy="358590"/>
              <a:chOff x="5519957" y="4823010"/>
              <a:chExt cx="82987" cy="358590"/>
            </a:xfrm>
          </p:grpSpPr>
          <p:cxnSp>
            <p:nvCxnSpPr>
              <p:cNvPr id="110" name="Straight Connector 109"/>
              <p:cNvCxnSpPr/>
              <p:nvPr/>
            </p:nvCxnSpPr>
            <p:spPr>
              <a:xfrm flipV="1">
                <a:off x="5563520" y="4912689"/>
                <a:ext cx="0" cy="2689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1" name="Oval 110"/>
              <p:cNvSpPr/>
              <p:nvPr/>
            </p:nvSpPr>
            <p:spPr>
              <a:xfrm>
                <a:off x="5519957" y="4823010"/>
                <a:ext cx="82987" cy="82987"/>
              </a:xfrm>
              <a:prstGeom prst="ellipse">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09" name="Picture 2" descr="http://www.tooloop.com/wp-content/uploads/2013/12/outline-picture-anatomy-of-the-human-bod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1614" y="3048000"/>
              <a:ext cx="570442" cy="1005858"/>
            </a:xfrm>
            <a:prstGeom prst="rect">
              <a:avLst/>
            </a:prstGeom>
            <a:noFill/>
            <a:extLst>
              <a:ext uri="{909E8E84-426E-40DD-AFC4-6F175D3DCCD1}">
                <a14:hiddenFill xmlns:a14="http://schemas.microsoft.com/office/drawing/2010/main">
                  <a:solidFill>
                    <a:srgbClr val="FFFFFF"/>
                  </a:solidFill>
                </a14:hiddenFill>
              </a:ext>
            </a:extLst>
          </p:spPr>
        </p:pic>
      </p:grpSp>
      <p:sp>
        <p:nvSpPr>
          <p:cNvPr id="149" name="Rectangle 148"/>
          <p:cNvSpPr/>
          <p:nvPr/>
        </p:nvSpPr>
        <p:spPr>
          <a:xfrm>
            <a:off x="6810308" y="3363485"/>
            <a:ext cx="1007470" cy="133691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0" name="Picture 2" descr="http://publicdomainvectors.org/photos/office-glass-magnify.png"/>
          <p:cNvPicPr>
            <a:picLocks noChangeAspect="1" noChangeArrowheads="1"/>
          </p:cNvPicPr>
          <p:nvPr/>
        </p:nvPicPr>
        <p:blipFill>
          <a:blip r:embed="rId9"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rot="19572584">
            <a:off x="7230585" y="3388438"/>
            <a:ext cx="301785" cy="407818"/>
          </a:xfrm>
          <a:prstGeom prst="rect">
            <a:avLst/>
          </a:prstGeom>
          <a:noFill/>
          <a:extLst>
            <a:ext uri="{909E8E84-426E-40DD-AFC4-6F175D3DCCD1}">
              <a14:hiddenFill xmlns:a14="http://schemas.microsoft.com/office/drawing/2010/main">
                <a:solidFill>
                  <a:srgbClr val="FFFFFF"/>
                </a:solidFill>
              </a14:hiddenFill>
            </a:ext>
          </a:extLst>
        </p:spPr>
      </p:pic>
      <p:sp>
        <p:nvSpPr>
          <p:cNvPr id="151" name="Isosceles Triangle 150"/>
          <p:cNvSpPr/>
          <p:nvPr/>
        </p:nvSpPr>
        <p:spPr>
          <a:xfrm rot="10800000">
            <a:off x="6734418" y="2426304"/>
            <a:ext cx="1697289" cy="908656"/>
          </a:xfrm>
          <a:prstGeom prst="triangle">
            <a:avLst>
              <a:gd name="adj" fmla="val 66355"/>
            </a:avLst>
          </a:prstGeom>
          <a:solidFill>
            <a:schemeClr val="bg1">
              <a:lumMod val="95000"/>
              <a:alpha val="5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p:cNvPicPr>
            <a:picLocks noChangeAspect="1"/>
          </p:cNvPicPr>
          <p:nvPr/>
        </p:nvPicPr>
        <p:blipFill>
          <a:blip r:embed="rId10"/>
          <a:stretch>
            <a:fillRect/>
          </a:stretch>
        </p:blipFill>
        <p:spPr>
          <a:xfrm>
            <a:off x="8534400" y="80034"/>
            <a:ext cx="462367" cy="647589"/>
          </a:xfrm>
          <a:prstGeom prst="rect">
            <a:avLst/>
          </a:prstGeom>
        </p:spPr>
      </p:pic>
      <p:sp>
        <p:nvSpPr>
          <p:cNvPr id="83" name="Rectangle 82"/>
          <p:cNvSpPr/>
          <p:nvPr/>
        </p:nvSpPr>
        <p:spPr>
          <a:xfrm>
            <a:off x="293309" y="3365750"/>
            <a:ext cx="2592793" cy="1015663"/>
          </a:xfrm>
          <a:prstGeom prst="rect">
            <a:avLst/>
          </a:prstGeom>
        </p:spPr>
        <p:txBody>
          <a:bodyPr wrap="square">
            <a:spAutoFit/>
          </a:bodyPr>
          <a:lstStyle/>
          <a:p>
            <a:pPr algn="ctr"/>
            <a:r>
              <a:rPr lang="it-IT" sz="1200" dirty="0" smtClean="0"/>
              <a:t>«</a:t>
            </a:r>
            <a:r>
              <a:rPr lang="en-US" sz="1200" dirty="0"/>
              <a:t>H</a:t>
            </a:r>
            <a:r>
              <a:rPr lang="en-US" sz="1200" dirty="0" smtClean="0"/>
              <a:t>ow </a:t>
            </a:r>
            <a:r>
              <a:rPr lang="en-US" sz="1200" dirty="0"/>
              <a:t>can the </a:t>
            </a:r>
            <a:r>
              <a:rPr lang="en-US" sz="1200" dirty="0" smtClean="0"/>
              <a:t>molecular events </a:t>
            </a:r>
            <a:r>
              <a:rPr lang="en-US" sz="1200" dirty="0"/>
              <a:t>in </a:t>
            </a:r>
            <a:r>
              <a:rPr lang="en-US" sz="1200" b="1" i="1" dirty="0"/>
              <a:t>space</a:t>
            </a:r>
            <a:r>
              <a:rPr lang="en-US" sz="1200" dirty="0"/>
              <a:t> and </a:t>
            </a:r>
            <a:r>
              <a:rPr lang="en-US" sz="1200" b="1" i="1" dirty="0"/>
              <a:t>time</a:t>
            </a:r>
            <a:r>
              <a:rPr lang="en-US" sz="1200" i="1" dirty="0"/>
              <a:t> </a:t>
            </a:r>
            <a:r>
              <a:rPr lang="en-US" sz="1200" dirty="0"/>
              <a:t>which take place within the spatial boundary of a living organism be accounted for by physics and chemistry</a:t>
            </a:r>
            <a:r>
              <a:rPr lang="en-US" sz="1200" dirty="0" smtClean="0"/>
              <a:t>?</a:t>
            </a:r>
            <a:r>
              <a:rPr lang="it-IT" sz="1200" dirty="0" smtClean="0"/>
              <a:t>»</a:t>
            </a:r>
            <a:endParaRPr lang="it-IT" sz="1200" dirty="0"/>
          </a:p>
        </p:txBody>
      </p:sp>
    </p:spTree>
    <p:extLst>
      <p:ext uri="{BB962C8B-B14F-4D97-AF65-F5344CB8AC3E}">
        <p14:creationId xmlns:p14="http://schemas.microsoft.com/office/powerpoint/2010/main" val="3392753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89"/>
                                        </p:tgtEl>
                                      </p:cBhvr>
                                    </p:animEffect>
                                    <p:set>
                                      <p:cBhvr>
                                        <p:cTn id="16" dur="1" fill="hold">
                                          <p:stCondLst>
                                            <p:cond delay="499"/>
                                          </p:stCondLst>
                                        </p:cTn>
                                        <p:tgtEl>
                                          <p:spTgt spid="8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96"/>
                                        </p:tgtEl>
                                      </p:cBhvr>
                                    </p:animEffect>
                                    <p:set>
                                      <p:cBhvr>
                                        <p:cTn id="19" dur="1" fill="hold">
                                          <p:stCondLst>
                                            <p:cond delay="499"/>
                                          </p:stCondLst>
                                        </p:cTn>
                                        <p:tgtEl>
                                          <p:spTgt spid="96"/>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149"/>
                                        </p:tgtEl>
                                      </p:cBhvr>
                                    </p:animEffect>
                                    <p:set>
                                      <p:cBhvr>
                                        <p:cTn id="22" dur="1" fill="hold">
                                          <p:stCondLst>
                                            <p:cond delay="499"/>
                                          </p:stCondLst>
                                        </p:cTn>
                                        <p:tgtEl>
                                          <p:spTgt spid="149"/>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50"/>
                                        </p:tgtEl>
                                      </p:cBhvr>
                                    </p:animEffect>
                                    <p:set>
                                      <p:cBhvr>
                                        <p:cTn id="25" dur="1" fill="hold">
                                          <p:stCondLst>
                                            <p:cond delay="499"/>
                                          </p:stCondLst>
                                        </p:cTn>
                                        <p:tgtEl>
                                          <p:spTgt spid="150"/>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51"/>
                                        </p:tgtEl>
                                      </p:cBhvr>
                                    </p:animEffect>
                                    <p:set>
                                      <p:cBhvr>
                                        <p:cTn id="28" dur="1" fill="hold">
                                          <p:stCondLst>
                                            <p:cond delay="499"/>
                                          </p:stCondLst>
                                        </p:cTn>
                                        <p:tgtEl>
                                          <p:spTgt spid="151"/>
                                        </p:tgtEl>
                                        <p:attrNameLst>
                                          <p:attrName>style.visibility</p:attrName>
                                        </p:attrNameLst>
                                      </p:cBhvr>
                                      <p:to>
                                        <p:strVal val="hidden"/>
                                      </p:to>
                                    </p:set>
                                  </p:childTnLst>
                                </p:cTn>
                              </p:par>
                            </p:childTnLst>
                          </p:cTn>
                        </p:par>
                        <p:par>
                          <p:cTn id="29" fill="hold">
                            <p:stCondLst>
                              <p:cond delay="500"/>
                            </p:stCondLst>
                            <p:childTnLst>
                              <p:par>
                                <p:cTn id="30" presetID="19" presetClass="emph" presetSubtype="0" fill="hold" grpId="0" nodeType="afterEffect">
                                  <p:stCondLst>
                                    <p:cond delay="1600"/>
                                  </p:stCondLst>
                                  <p:childTnLst>
                                    <p:animClr clrSpc="rgb" dir="cw">
                                      <p:cBhvr override="childStyle">
                                        <p:cTn id="31" dur="1000" fill="hold"/>
                                        <p:tgtEl>
                                          <p:spTgt spid="57"/>
                                        </p:tgtEl>
                                        <p:attrNameLst>
                                          <p:attrName>style.color</p:attrName>
                                        </p:attrNameLst>
                                      </p:cBhvr>
                                      <p:to>
                                        <a:srgbClr val="FF0000"/>
                                      </p:to>
                                    </p:animClr>
                                    <p:animClr clrSpc="rgb" dir="cw">
                                      <p:cBhvr>
                                        <p:cTn id="32" dur="1000" fill="hold"/>
                                        <p:tgtEl>
                                          <p:spTgt spid="57"/>
                                        </p:tgtEl>
                                        <p:attrNameLst>
                                          <p:attrName>fillcolor</p:attrName>
                                        </p:attrNameLst>
                                      </p:cBhvr>
                                      <p:to>
                                        <a:srgbClr val="FF0000"/>
                                      </p:to>
                                    </p:animClr>
                                    <p:set>
                                      <p:cBhvr>
                                        <p:cTn id="33" dur="1000" fill="hold"/>
                                        <p:tgtEl>
                                          <p:spTgt spid="57"/>
                                        </p:tgtEl>
                                        <p:attrNameLst>
                                          <p:attrName>fill.type</p:attrName>
                                        </p:attrNameLst>
                                      </p:cBhvr>
                                      <p:to>
                                        <p:strVal val="solid"/>
                                      </p:to>
                                    </p:set>
                                    <p:set>
                                      <p:cBhvr>
                                        <p:cTn id="34" dur="1000" fill="hold"/>
                                        <p:tgtEl>
                                          <p:spTgt spid="57"/>
                                        </p:tgtEl>
                                        <p:attrNameLst>
                                          <p:attrName>fill.on</p:attrName>
                                        </p:attrNameLst>
                                      </p:cBhvr>
                                      <p:to>
                                        <p:strVal val="true"/>
                                      </p:to>
                                    </p:set>
                                  </p:childTnLst>
                                </p:cTn>
                              </p:par>
                            </p:childTnLst>
                          </p:cTn>
                        </p:par>
                        <p:par>
                          <p:cTn id="35" fill="hold">
                            <p:stCondLst>
                              <p:cond delay="3100"/>
                            </p:stCondLst>
                            <p:childTnLst>
                              <p:par>
                                <p:cTn id="36" presetID="19" presetClass="emph" presetSubtype="0" fill="hold" grpId="0" nodeType="afterEffect">
                                  <p:stCondLst>
                                    <p:cond delay="0"/>
                                  </p:stCondLst>
                                  <p:childTnLst>
                                    <p:animClr clrSpc="rgb" dir="cw">
                                      <p:cBhvr override="childStyle">
                                        <p:cTn id="37" dur="1000" fill="hold"/>
                                        <p:tgtEl>
                                          <p:spTgt spid="3"/>
                                        </p:tgtEl>
                                        <p:attrNameLst>
                                          <p:attrName>style.color</p:attrName>
                                        </p:attrNameLst>
                                      </p:cBhvr>
                                      <p:to>
                                        <a:srgbClr val="92D050"/>
                                      </p:to>
                                    </p:animClr>
                                    <p:animClr clrSpc="rgb" dir="cw">
                                      <p:cBhvr>
                                        <p:cTn id="38" dur="1000" fill="hold"/>
                                        <p:tgtEl>
                                          <p:spTgt spid="3"/>
                                        </p:tgtEl>
                                        <p:attrNameLst>
                                          <p:attrName>fillcolor</p:attrName>
                                        </p:attrNameLst>
                                      </p:cBhvr>
                                      <p:to>
                                        <a:srgbClr val="92D050"/>
                                      </p:to>
                                    </p:animClr>
                                    <p:set>
                                      <p:cBhvr>
                                        <p:cTn id="39" dur="1000" fill="hold"/>
                                        <p:tgtEl>
                                          <p:spTgt spid="3"/>
                                        </p:tgtEl>
                                        <p:attrNameLst>
                                          <p:attrName>fill.type</p:attrName>
                                        </p:attrNameLst>
                                      </p:cBhvr>
                                      <p:to>
                                        <p:strVal val="solid"/>
                                      </p:to>
                                    </p:set>
                                    <p:set>
                                      <p:cBhvr>
                                        <p:cTn id="40" dur="1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7" grpId="0" animBg="1"/>
      <p:bldP spid="3" grpId="0" animBg="1"/>
      <p:bldP spid="149" grpId="0" animBg="1"/>
      <p:bldP spid="15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4370"/>
            <a:ext cx="8229600" cy="1143000"/>
          </a:xfrm>
        </p:spPr>
        <p:txBody>
          <a:bodyPr>
            <a:normAutofit fontScale="90000"/>
          </a:bodyPr>
          <a:lstStyle/>
          <a:p>
            <a:r>
              <a:rPr lang="en-US" dirty="0" smtClean="0"/>
              <a:t>Analysis </a:t>
            </a:r>
            <a:r>
              <a:rPr lang="en-US" dirty="0"/>
              <a:t>of microscopy movies with </a:t>
            </a:r>
            <a:r>
              <a:rPr lang="en-US" dirty="0" err="1"/>
              <a:t>SimFCS</a:t>
            </a:r>
            <a:r>
              <a:rPr lang="en-US" dirty="0"/>
              <a:t> </a:t>
            </a:r>
            <a:endParaRPr lang="it-IT" dirty="0"/>
          </a:p>
        </p:txBody>
      </p:sp>
      <p:sp>
        <p:nvSpPr>
          <p:cNvPr id="4" name="Subtitle 2"/>
          <p:cNvSpPr txBox="1">
            <a:spLocks/>
          </p:cNvSpPr>
          <p:nvPr/>
        </p:nvSpPr>
        <p:spPr>
          <a:xfrm>
            <a:off x="1447800" y="3124200"/>
            <a:ext cx="6400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dirty="0" smtClean="0">
                <a:solidFill>
                  <a:schemeClr val="tx1">
                    <a:lumMod val="50000"/>
                    <a:lumOff val="50000"/>
                  </a:schemeClr>
                </a:solidFill>
              </a:rPr>
              <a:t>Francesco Cardarelli</a:t>
            </a:r>
            <a:endParaRPr lang="it-IT" dirty="0">
              <a:solidFill>
                <a:schemeClr val="tx1">
                  <a:lumMod val="50000"/>
                  <a:lumOff val="50000"/>
                </a:schemeClr>
              </a:solidFill>
            </a:endParaRPr>
          </a:p>
        </p:txBody>
      </p:sp>
      <p:pic>
        <p:nvPicPr>
          <p:cNvPr id="5" name="Picture 4"/>
          <p:cNvPicPr>
            <a:picLocks noChangeAspect="1"/>
          </p:cNvPicPr>
          <p:nvPr/>
        </p:nvPicPr>
        <p:blipFill>
          <a:blip r:embed="rId2"/>
          <a:stretch>
            <a:fillRect/>
          </a:stretch>
        </p:blipFill>
        <p:spPr>
          <a:xfrm>
            <a:off x="4191000" y="3970867"/>
            <a:ext cx="990600" cy="1387430"/>
          </a:xfrm>
          <a:prstGeom prst="rect">
            <a:avLst/>
          </a:prstGeom>
        </p:spPr>
      </p:pic>
    </p:spTree>
    <p:extLst>
      <p:ext uri="{BB962C8B-B14F-4D97-AF65-F5344CB8AC3E}">
        <p14:creationId xmlns:p14="http://schemas.microsoft.com/office/powerpoint/2010/main" val="2542059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Hands-on experiment</a:t>
            </a:r>
            <a:endParaRPr lang="it-IT" dirty="0"/>
          </a:p>
        </p:txBody>
      </p:sp>
      <p:sp>
        <p:nvSpPr>
          <p:cNvPr id="3" name="Content Placeholder 2"/>
          <p:cNvSpPr>
            <a:spLocks noGrp="1"/>
          </p:cNvSpPr>
          <p:nvPr>
            <p:ph idx="1"/>
          </p:nvPr>
        </p:nvSpPr>
        <p:spPr/>
        <p:txBody>
          <a:bodyPr/>
          <a:lstStyle/>
          <a:p>
            <a:r>
              <a:rPr lang="it-IT" dirty="0">
                <a:hlinkClick r:id="rId2"/>
              </a:rPr>
              <a:t>https://www.lfd.uci.edu</a:t>
            </a:r>
            <a:r>
              <a:rPr lang="it-IT" dirty="0" smtClean="0">
                <a:hlinkClick r:id="rId2"/>
              </a:rPr>
              <a:t>/</a:t>
            </a:r>
            <a:endParaRPr lang="it-IT" dirty="0" smtClean="0"/>
          </a:p>
          <a:p>
            <a:endParaRPr lang="it-IT" dirty="0"/>
          </a:p>
          <a:p>
            <a:pPr marL="0" indent="0">
              <a:buNone/>
            </a:pPr>
            <a:r>
              <a:rPr lang="it-IT" dirty="0" smtClean="0"/>
              <a:t>&gt;software</a:t>
            </a:r>
          </a:p>
          <a:p>
            <a:pPr marL="0" indent="0">
              <a:buNone/>
            </a:pPr>
            <a:r>
              <a:rPr lang="it-IT" dirty="0" smtClean="0"/>
              <a:t>&gt;Globals, SimFCS</a:t>
            </a:r>
          </a:p>
          <a:p>
            <a:pPr marL="0" indent="0">
              <a:buNone/>
            </a:pPr>
            <a:endParaRPr lang="it-IT" dirty="0"/>
          </a:p>
          <a:p>
            <a:pPr marL="0" indent="0">
              <a:buNone/>
            </a:pPr>
            <a:r>
              <a:rPr lang="it-IT" dirty="0" smtClean="0"/>
              <a:t>Install the SimFCS2 software</a:t>
            </a:r>
            <a:endParaRPr lang="it-IT" dirty="0"/>
          </a:p>
        </p:txBody>
      </p:sp>
    </p:spTree>
    <p:extLst>
      <p:ext uri="{BB962C8B-B14F-4D97-AF65-F5344CB8AC3E}">
        <p14:creationId xmlns:p14="http://schemas.microsoft.com/office/powerpoint/2010/main" val="34629956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monitor, computer, portatile, schermo&#10;&#10;Descrizione generata automaticamente">
            <a:extLst>
              <a:ext uri="{FF2B5EF4-FFF2-40B4-BE49-F238E27FC236}">
                <a16:creationId xmlns:a16="http://schemas.microsoft.com/office/drawing/2014/main" id="{4BDEBE45-7136-45C7-ABA9-7A59EF8D3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653" y="1367741"/>
            <a:ext cx="6944694" cy="4122519"/>
          </a:xfrm>
          <a:prstGeom prst="rect">
            <a:avLst/>
          </a:prstGeom>
        </p:spPr>
      </p:pic>
      <p:sp>
        <p:nvSpPr>
          <p:cNvPr id="6" name="Ovale 5">
            <a:extLst>
              <a:ext uri="{FF2B5EF4-FFF2-40B4-BE49-F238E27FC236}">
                <a16:creationId xmlns:a16="http://schemas.microsoft.com/office/drawing/2014/main" id="{D6E7B226-514D-4E1A-8F3D-95A66B438560}"/>
              </a:ext>
            </a:extLst>
          </p:cNvPr>
          <p:cNvSpPr/>
          <p:nvPr/>
        </p:nvSpPr>
        <p:spPr>
          <a:xfrm>
            <a:off x="999706" y="4779169"/>
            <a:ext cx="507206" cy="4643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10676391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screenshot&#10;&#10;Descrizione generata automaticamente">
            <a:extLst>
              <a:ext uri="{FF2B5EF4-FFF2-40B4-BE49-F238E27FC236}">
                <a16:creationId xmlns:a16="http://schemas.microsoft.com/office/drawing/2014/main" id="{099390C3-8D47-48B7-9E64-20B2E1A41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564" y="857250"/>
            <a:ext cx="6624872" cy="5143500"/>
          </a:xfrm>
          <a:prstGeom prst="rect">
            <a:avLst/>
          </a:prstGeom>
        </p:spPr>
      </p:pic>
      <p:sp>
        <p:nvSpPr>
          <p:cNvPr id="7" name="Ovale 6">
            <a:extLst>
              <a:ext uri="{FF2B5EF4-FFF2-40B4-BE49-F238E27FC236}">
                <a16:creationId xmlns:a16="http://schemas.microsoft.com/office/drawing/2014/main" id="{8ADBE0F9-676A-4FC4-87FD-25766AFEFF8B}"/>
              </a:ext>
            </a:extLst>
          </p:cNvPr>
          <p:cNvSpPr/>
          <p:nvPr/>
        </p:nvSpPr>
        <p:spPr>
          <a:xfrm>
            <a:off x="5907882" y="2520064"/>
            <a:ext cx="1730048" cy="845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31618471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screenshot&#10;&#10;Descrizione generata automaticamente">
            <a:extLst>
              <a:ext uri="{FF2B5EF4-FFF2-40B4-BE49-F238E27FC236}">
                <a16:creationId xmlns:a16="http://schemas.microsoft.com/office/drawing/2014/main" id="{7F005894-4767-48A9-8D80-1B4CA39B9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937" y="857250"/>
            <a:ext cx="6650126" cy="5143500"/>
          </a:xfrm>
          <a:prstGeom prst="rect">
            <a:avLst/>
          </a:prstGeom>
        </p:spPr>
      </p:pic>
      <p:sp>
        <p:nvSpPr>
          <p:cNvPr id="6" name="Ovale 5">
            <a:extLst>
              <a:ext uri="{FF2B5EF4-FFF2-40B4-BE49-F238E27FC236}">
                <a16:creationId xmlns:a16="http://schemas.microsoft.com/office/drawing/2014/main" id="{AA9F6597-7643-447C-9E3C-D899FDB3B4C5}"/>
              </a:ext>
            </a:extLst>
          </p:cNvPr>
          <p:cNvSpPr/>
          <p:nvPr/>
        </p:nvSpPr>
        <p:spPr>
          <a:xfrm>
            <a:off x="6167015" y="1202252"/>
            <a:ext cx="1730048" cy="845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1468333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72AA70B-DCC2-4775-A65E-2DE21983B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493" y="857250"/>
            <a:ext cx="6617014" cy="5143500"/>
          </a:xfrm>
          <a:prstGeom prst="rect">
            <a:avLst/>
          </a:prstGeom>
        </p:spPr>
      </p:pic>
      <p:sp>
        <p:nvSpPr>
          <p:cNvPr id="6" name="Ovale 5">
            <a:extLst>
              <a:ext uri="{FF2B5EF4-FFF2-40B4-BE49-F238E27FC236}">
                <a16:creationId xmlns:a16="http://schemas.microsoft.com/office/drawing/2014/main" id="{7B774CA3-D9A5-49B7-A87C-900F75FE8ADD}"/>
              </a:ext>
            </a:extLst>
          </p:cNvPr>
          <p:cNvSpPr/>
          <p:nvPr/>
        </p:nvSpPr>
        <p:spPr>
          <a:xfrm>
            <a:off x="6167015" y="1202252"/>
            <a:ext cx="1730048" cy="845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2614956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screenshot&#10;&#10;Descrizione generata automaticamente">
            <a:extLst>
              <a:ext uri="{FF2B5EF4-FFF2-40B4-BE49-F238E27FC236}">
                <a16:creationId xmlns:a16="http://schemas.microsoft.com/office/drawing/2014/main" id="{30AC817B-AEE6-4CE9-97C9-3F438FCC7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080" y="1160543"/>
            <a:ext cx="8037841" cy="4536914"/>
          </a:xfrm>
          <a:prstGeom prst="rect">
            <a:avLst/>
          </a:prstGeom>
        </p:spPr>
      </p:pic>
      <p:sp>
        <p:nvSpPr>
          <p:cNvPr id="6" name="Ovale 5">
            <a:extLst>
              <a:ext uri="{FF2B5EF4-FFF2-40B4-BE49-F238E27FC236}">
                <a16:creationId xmlns:a16="http://schemas.microsoft.com/office/drawing/2014/main" id="{678F3F2D-1BB4-4D63-A6CB-5E6DCAE5E14D}"/>
              </a:ext>
            </a:extLst>
          </p:cNvPr>
          <p:cNvSpPr/>
          <p:nvPr/>
        </p:nvSpPr>
        <p:spPr>
          <a:xfrm>
            <a:off x="2259384" y="1866621"/>
            <a:ext cx="1730048" cy="845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3798013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screenshot&#10;&#10;Descrizione generata automaticamente">
            <a:extLst>
              <a:ext uri="{FF2B5EF4-FFF2-40B4-BE49-F238E27FC236}">
                <a16:creationId xmlns:a16="http://schemas.microsoft.com/office/drawing/2014/main" id="{B10CAC73-009B-486B-95F7-F80635F71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116" y="1478484"/>
            <a:ext cx="3443768" cy="3901032"/>
          </a:xfrm>
          <a:prstGeom prst="rect">
            <a:avLst/>
          </a:prstGeom>
        </p:spPr>
      </p:pic>
      <p:sp>
        <p:nvSpPr>
          <p:cNvPr id="6" name="Ovale 5">
            <a:extLst>
              <a:ext uri="{FF2B5EF4-FFF2-40B4-BE49-F238E27FC236}">
                <a16:creationId xmlns:a16="http://schemas.microsoft.com/office/drawing/2014/main" id="{07764652-17B9-4C50-BA68-C98BA8BEC4FB}"/>
              </a:ext>
            </a:extLst>
          </p:cNvPr>
          <p:cNvSpPr/>
          <p:nvPr/>
        </p:nvSpPr>
        <p:spPr>
          <a:xfrm>
            <a:off x="4488234" y="4534453"/>
            <a:ext cx="1730048" cy="845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1786612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screenshot&#10;&#10;Descrizione generata automaticamente">
            <a:extLst>
              <a:ext uri="{FF2B5EF4-FFF2-40B4-BE49-F238E27FC236}">
                <a16:creationId xmlns:a16="http://schemas.microsoft.com/office/drawing/2014/main" id="{37C60B72-2BB3-4A70-99F2-C3EDCCCF1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274" y="1367741"/>
            <a:ext cx="3329453" cy="4122519"/>
          </a:xfrm>
          <a:prstGeom prst="rect">
            <a:avLst/>
          </a:prstGeom>
        </p:spPr>
      </p:pic>
      <p:sp>
        <p:nvSpPr>
          <p:cNvPr id="6" name="Ovale 5">
            <a:extLst>
              <a:ext uri="{FF2B5EF4-FFF2-40B4-BE49-F238E27FC236}">
                <a16:creationId xmlns:a16="http://schemas.microsoft.com/office/drawing/2014/main" id="{840A3328-4630-40AE-8306-9804EE7A84DF}"/>
              </a:ext>
            </a:extLst>
          </p:cNvPr>
          <p:cNvSpPr/>
          <p:nvPr/>
        </p:nvSpPr>
        <p:spPr>
          <a:xfrm>
            <a:off x="2841952" y="2445265"/>
            <a:ext cx="1730048" cy="2693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7" name="Ovale 6">
            <a:extLst>
              <a:ext uri="{FF2B5EF4-FFF2-40B4-BE49-F238E27FC236}">
                <a16:creationId xmlns:a16="http://schemas.microsoft.com/office/drawing/2014/main" id="{CDD424C2-F715-41EB-9BC8-EAD57ED626FE}"/>
              </a:ext>
            </a:extLst>
          </p:cNvPr>
          <p:cNvSpPr/>
          <p:nvPr/>
        </p:nvSpPr>
        <p:spPr>
          <a:xfrm>
            <a:off x="2841952" y="2845315"/>
            <a:ext cx="1730048" cy="2693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2276653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28" name="Slide Number Placeholder 4"/>
          <p:cNvSpPr>
            <a:spLocks noGrp="1"/>
          </p:cNvSpPr>
          <p:nvPr>
            <p:ph type="sldNum" sz="quarter" idx="12"/>
          </p:nvPr>
        </p:nvSpPr>
        <p:spPr>
          <a:xfrm>
            <a:off x="6858000" y="6492875"/>
            <a:ext cx="2133600" cy="365125"/>
          </a:xfrm>
        </p:spPr>
        <p:txBody>
          <a:bodyPr/>
          <a:lstStyle/>
          <a:p>
            <a:r>
              <a:rPr lang="en-US" dirty="0" smtClean="0"/>
              <a:t>2</a:t>
            </a:r>
            <a:endParaRPr lang="en-US" dirty="0"/>
          </a:p>
        </p:txBody>
      </p:sp>
      <p:sp>
        <p:nvSpPr>
          <p:cNvPr id="30"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cxnSp>
        <p:nvCxnSpPr>
          <p:cNvPr id="9" name="Straight Connector 8"/>
          <p:cNvCxnSpPr>
            <a:stCxn id="16" idx="0"/>
          </p:cNvCxnSpPr>
          <p:nvPr/>
        </p:nvCxnSpPr>
        <p:spPr>
          <a:xfrm flipH="1" flipV="1">
            <a:off x="1596867" y="4880504"/>
            <a:ext cx="1" cy="745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sp>
        <p:nvSpPr>
          <p:cNvPr id="16" name="TextBox 15"/>
          <p:cNvSpPr txBox="1"/>
          <p:nvPr/>
        </p:nvSpPr>
        <p:spPr>
          <a:xfrm>
            <a:off x="1219200" y="5626482"/>
            <a:ext cx="755335" cy="430887"/>
          </a:xfrm>
          <a:prstGeom prst="rect">
            <a:avLst/>
          </a:prstGeom>
          <a:noFill/>
        </p:spPr>
        <p:txBody>
          <a:bodyPr wrap="none" rtlCol="0">
            <a:spAutoFit/>
          </a:bodyPr>
          <a:lstStyle/>
          <a:p>
            <a:r>
              <a:rPr lang="it-IT" sz="2200" dirty="0" smtClean="0">
                <a:solidFill>
                  <a:schemeClr val="bg1">
                    <a:lumMod val="50000"/>
                  </a:schemeClr>
                </a:solidFill>
              </a:rPr>
              <a:t>1944</a:t>
            </a:r>
            <a:endParaRPr lang="it-IT" sz="2200" dirty="0">
              <a:solidFill>
                <a:schemeClr val="bg1">
                  <a:lumMod val="50000"/>
                </a:schemeClr>
              </a:solidFill>
            </a:endParaRPr>
          </a:p>
        </p:txBody>
      </p:sp>
      <p:sp>
        <p:nvSpPr>
          <p:cNvPr id="17" name="Oval 16"/>
          <p:cNvSpPr/>
          <p:nvPr/>
        </p:nvSpPr>
        <p:spPr>
          <a:xfrm>
            <a:off x="1553631" y="4829703"/>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TextBox 57"/>
          <p:cNvSpPr txBox="1"/>
          <p:nvPr/>
        </p:nvSpPr>
        <p:spPr>
          <a:xfrm>
            <a:off x="558975" y="4375730"/>
            <a:ext cx="2061462" cy="369332"/>
          </a:xfrm>
          <a:prstGeom prst="rect">
            <a:avLst/>
          </a:prstGeom>
          <a:noFill/>
        </p:spPr>
        <p:txBody>
          <a:bodyPr wrap="none" rtlCol="0">
            <a:spAutoFit/>
          </a:bodyPr>
          <a:lstStyle/>
          <a:p>
            <a:r>
              <a:rPr lang="it-IT" dirty="0" smtClean="0"/>
              <a:t>Biophysical sciences</a:t>
            </a:r>
            <a:endParaRPr lang="it-IT" dirty="0"/>
          </a:p>
        </p:txBody>
      </p:sp>
      <p:grpSp>
        <p:nvGrpSpPr>
          <p:cNvPr id="4" name="Group 3"/>
          <p:cNvGrpSpPr/>
          <p:nvPr/>
        </p:nvGrpSpPr>
        <p:grpSpPr>
          <a:xfrm>
            <a:off x="4926093" y="2438360"/>
            <a:ext cx="4095899" cy="2507542"/>
            <a:chOff x="4313008" y="2734938"/>
            <a:chExt cx="3124200" cy="191266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3008" y="2734938"/>
              <a:ext cx="3124200" cy="1874520"/>
            </a:xfrm>
            <a:prstGeom prst="rect">
              <a:avLst/>
            </a:prstGeom>
          </p:spPr>
        </p:pic>
        <p:sp>
          <p:nvSpPr>
            <p:cNvPr id="3" name="Rectangle 2"/>
            <p:cNvSpPr/>
            <p:nvPr/>
          </p:nvSpPr>
          <p:spPr>
            <a:xfrm>
              <a:off x="5867400" y="4560396"/>
              <a:ext cx="1295400" cy="87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0" name="TextBox 59"/>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sp>
        <p:nvSpPr>
          <p:cNvPr id="31" name="Rounded Rectangle 30"/>
          <p:cNvSpPr/>
          <p:nvPr/>
        </p:nvSpPr>
        <p:spPr>
          <a:xfrm>
            <a:off x="6694818" y="1957288"/>
            <a:ext cx="1741374" cy="369332"/>
          </a:xfrm>
          <a:prstGeom prst="roundRect">
            <a:avLst/>
          </a:prstGeom>
          <a:solidFill>
            <a:srgbClr val="FE3F3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ounded Rectangle 31"/>
          <p:cNvSpPr/>
          <p:nvPr/>
        </p:nvSpPr>
        <p:spPr>
          <a:xfrm>
            <a:off x="6694818" y="1388385"/>
            <a:ext cx="1741374" cy="369332"/>
          </a:xfrm>
          <a:prstGeom prst="roundRect">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TextBox 32"/>
          <p:cNvSpPr txBox="1"/>
          <p:nvPr/>
        </p:nvSpPr>
        <p:spPr>
          <a:xfrm>
            <a:off x="6694818" y="1371600"/>
            <a:ext cx="1741374" cy="369332"/>
          </a:xfrm>
          <a:prstGeom prst="rect">
            <a:avLst/>
          </a:prstGeom>
          <a:noFill/>
        </p:spPr>
        <p:txBody>
          <a:bodyPr wrap="square" rtlCol="0">
            <a:spAutoFit/>
          </a:bodyPr>
          <a:lstStyle/>
          <a:p>
            <a:r>
              <a:rPr lang="it-IT" b="1" dirty="0" smtClean="0"/>
              <a:t>Space</a:t>
            </a:r>
            <a:r>
              <a:rPr lang="it-IT" dirty="0" smtClean="0"/>
              <a:t> resolution</a:t>
            </a:r>
            <a:endParaRPr lang="it-IT" dirty="0"/>
          </a:p>
        </p:txBody>
      </p:sp>
      <p:sp>
        <p:nvSpPr>
          <p:cNvPr id="34" name="TextBox 33"/>
          <p:cNvSpPr txBox="1"/>
          <p:nvPr/>
        </p:nvSpPr>
        <p:spPr>
          <a:xfrm>
            <a:off x="6776898" y="1956145"/>
            <a:ext cx="1654812" cy="369332"/>
          </a:xfrm>
          <a:prstGeom prst="rect">
            <a:avLst/>
          </a:prstGeom>
          <a:noFill/>
        </p:spPr>
        <p:txBody>
          <a:bodyPr wrap="none" rtlCol="0">
            <a:spAutoFit/>
          </a:bodyPr>
          <a:lstStyle/>
          <a:p>
            <a:r>
              <a:rPr lang="it-IT" b="1" dirty="0" smtClean="0"/>
              <a:t>Time</a:t>
            </a:r>
            <a:r>
              <a:rPr lang="it-IT" dirty="0" smtClean="0"/>
              <a:t> resolution</a:t>
            </a:r>
            <a:endParaRPr lang="it-IT" dirty="0"/>
          </a:p>
        </p:txBody>
      </p:sp>
      <p:grpSp>
        <p:nvGrpSpPr>
          <p:cNvPr id="70" name="Group 69"/>
          <p:cNvGrpSpPr/>
          <p:nvPr/>
        </p:nvGrpSpPr>
        <p:grpSpPr>
          <a:xfrm>
            <a:off x="376524" y="2133600"/>
            <a:ext cx="2823876" cy="3923768"/>
            <a:chOff x="376524" y="2133600"/>
            <a:chExt cx="2823876" cy="3923768"/>
          </a:xfrm>
        </p:grpSpPr>
        <p:grpSp>
          <p:nvGrpSpPr>
            <p:cNvPr id="68" name="Group 67"/>
            <p:cNvGrpSpPr/>
            <p:nvPr/>
          </p:nvGrpSpPr>
          <p:grpSpPr>
            <a:xfrm>
              <a:off x="2445065" y="3200400"/>
              <a:ext cx="755335" cy="2856968"/>
              <a:chOff x="2445065" y="3200400"/>
              <a:chExt cx="755335" cy="2856968"/>
            </a:xfrm>
          </p:grpSpPr>
          <p:cxnSp>
            <p:nvCxnSpPr>
              <p:cNvPr id="24" name="Straight Connector 23"/>
              <p:cNvCxnSpPr>
                <a:endCxn id="29" idx="4"/>
              </p:cNvCxnSpPr>
              <p:nvPr/>
            </p:nvCxnSpPr>
            <p:spPr>
              <a:xfrm flipH="1" flipV="1">
                <a:off x="2832846" y="3283387"/>
                <a:ext cx="2" cy="23430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45065" y="5626481"/>
                <a:ext cx="755335" cy="430887"/>
              </a:xfrm>
              <a:prstGeom prst="rect">
                <a:avLst/>
              </a:prstGeom>
              <a:noFill/>
            </p:spPr>
            <p:txBody>
              <a:bodyPr wrap="none" rtlCol="0">
                <a:spAutoFit/>
              </a:bodyPr>
              <a:lstStyle/>
              <a:p>
                <a:r>
                  <a:rPr lang="it-IT" sz="2200" dirty="0" smtClean="0">
                    <a:solidFill>
                      <a:schemeClr val="bg1">
                        <a:lumMod val="50000"/>
                      </a:schemeClr>
                    </a:solidFill>
                  </a:rPr>
                  <a:t>1953</a:t>
                </a:r>
                <a:endParaRPr lang="it-IT" sz="2200" dirty="0">
                  <a:solidFill>
                    <a:schemeClr val="bg1">
                      <a:lumMod val="50000"/>
                    </a:schemeClr>
                  </a:solidFill>
                </a:endParaRPr>
              </a:p>
            </p:txBody>
          </p:sp>
          <p:sp>
            <p:nvSpPr>
              <p:cNvPr id="29" name="Oval 28"/>
              <p:cNvSpPr/>
              <p:nvPr/>
            </p:nvSpPr>
            <p:spPr>
              <a:xfrm>
                <a:off x="2791352" y="3200400"/>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524" y="2133600"/>
              <a:ext cx="2519076" cy="1035819"/>
            </a:xfrm>
            <a:prstGeom prst="rect">
              <a:avLst/>
            </a:prstGeom>
          </p:spPr>
        </p:pic>
      </p:grpSp>
      <p:grpSp>
        <p:nvGrpSpPr>
          <p:cNvPr id="74" name="Group 73"/>
          <p:cNvGrpSpPr/>
          <p:nvPr/>
        </p:nvGrpSpPr>
        <p:grpSpPr>
          <a:xfrm>
            <a:off x="6446172" y="3852123"/>
            <a:ext cx="1631028" cy="2208173"/>
            <a:chOff x="6446172" y="3852123"/>
            <a:chExt cx="1631028" cy="2208173"/>
          </a:xfrm>
        </p:grpSpPr>
        <p:sp>
          <p:nvSpPr>
            <p:cNvPr id="39" name="TextBox 38"/>
            <p:cNvSpPr txBox="1"/>
            <p:nvPr/>
          </p:nvSpPr>
          <p:spPr>
            <a:xfrm>
              <a:off x="7321865" y="5629409"/>
              <a:ext cx="755335" cy="430887"/>
            </a:xfrm>
            <a:prstGeom prst="rect">
              <a:avLst/>
            </a:prstGeom>
            <a:noFill/>
          </p:spPr>
          <p:txBody>
            <a:bodyPr wrap="none" rtlCol="0">
              <a:spAutoFit/>
            </a:bodyPr>
            <a:lstStyle/>
            <a:p>
              <a:r>
                <a:rPr lang="it-IT" sz="2200" dirty="0" smtClean="0">
                  <a:solidFill>
                    <a:schemeClr val="bg1">
                      <a:lumMod val="50000"/>
                    </a:schemeClr>
                  </a:solidFill>
                </a:rPr>
                <a:t>2017</a:t>
              </a:r>
              <a:endParaRPr lang="it-IT" sz="2200" dirty="0">
                <a:solidFill>
                  <a:schemeClr val="bg1">
                    <a:lumMod val="50000"/>
                  </a:schemeClr>
                </a:solidFill>
              </a:endParaRPr>
            </a:p>
          </p:txBody>
        </p:sp>
        <p:pic>
          <p:nvPicPr>
            <p:cNvPr id="11" name="Picture 10"/>
            <p:cNvPicPr>
              <a:picLocks noChangeAspect="1"/>
            </p:cNvPicPr>
            <p:nvPr/>
          </p:nvPicPr>
          <p:blipFill>
            <a:blip r:embed="rId5"/>
            <a:stretch>
              <a:fillRect/>
            </a:stretch>
          </p:blipFill>
          <p:spPr>
            <a:xfrm>
              <a:off x="6446172" y="3852123"/>
              <a:ext cx="1328675" cy="1127361"/>
            </a:xfrm>
            <a:prstGeom prst="rect">
              <a:avLst/>
            </a:prstGeom>
          </p:spPr>
        </p:pic>
        <p:cxnSp>
          <p:nvCxnSpPr>
            <p:cNvPr id="40" name="Straight Connector 39"/>
            <p:cNvCxnSpPr/>
            <p:nvPr/>
          </p:nvCxnSpPr>
          <p:spPr>
            <a:xfrm flipH="1" flipV="1">
              <a:off x="7703613" y="4918637"/>
              <a:ext cx="1" cy="745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7660377" y="4867836"/>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4" name="Right Arrow 13"/>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1698481" y="684034"/>
            <a:ext cx="4974743" cy="5376689"/>
            <a:chOff x="1698481" y="684034"/>
            <a:chExt cx="4974743" cy="5376689"/>
          </a:xfrm>
        </p:grpSpPr>
        <p:grpSp>
          <p:nvGrpSpPr>
            <p:cNvPr id="73" name="Group 72"/>
            <p:cNvGrpSpPr/>
            <p:nvPr/>
          </p:nvGrpSpPr>
          <p:grpSpPr>
            <a:xfrm>
              <a:off x="1698481" y="684034"/>
              <a:ext cx="4974743" cy="1226709"/>
              <a:chOff x="1698481" y="684034"/>
              <a:chExt cx="4974743" cy="1226709"/>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4666"/>
              <a:stretch/>
            </p:blipFill>
            <p:spPr>
              <a:xfrm>
                <a:off x="4286747" y="758014"/>
                <a:ext cx="1598476" cy="1152729"/>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1698481" y="684034"/>
                <a:ext cx="1368064" cy="1141544"/>
              </a:xfrm>
              <a:prstGeom prst="rect">
                <a:avLst/>
              </a:prstGeom>
            </p:spPr>
          </p:pic>
          <p:pic>
            <p:nvPicPr>
              <p:cNvPr id="66"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910" t="5505" r="50582"/>
              <a:stretch/>
            </p:blipFill>
            <p:spPr bwMode="auto">
              <a:xfrm>
                <a:off x="3124200" y="751198"/>
                <a:ext cx="685800" cy="107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rotWithShape="1">
              <a:blip r:embed="rId9"/>
              <a:srcRect r="23016"/>
              <a:stretch/>
            </p:blipFill>
            <p:spPr>
              <a:xfrm>
                <a:off x="5885223" y="775943"/>
                <a:ext cx="788001" cy="670207"/>
              </a:xfrm>
              <a:prstGeom prst="rect">
                <a:avLst/>
              </a:prstGeom>
            </p:spPr>
          </p:pic>
        </p:grpSp>
        <p:grpSp>
          <p:nvGrpSpPr>
            <p:cNvPr id="72" name="Group 71"/>
            <p:cNvGrpSpPr/>
            <p:nvPr/>
          </p:nvGrpSpPr>
          <p:grpSpPr>
            <a:xfrm>
              <a:off x="2960356" y="2082414"/>
              <a:ext cx="2301953" cy="3978309"/>
              <a:chOff x="2960356" y="2082414"/>
              <a:chExt cx="2301953" cy="3978309"/>
            </a:xfrm>
          </p:grpSpPr>
          <p:cxnSp>
            <p:nvCxnSpPr>
              <p:cNvPr id="36" name="Straight Connector 35"/>
              <p:cNvCxnSpPr>
                <a:stCxn id="35" idx="0"/>
                <a:endCxn id="37" idx="4"/>
              </p:cNvCxnSpPr>
              <p:nvPr/>
            </p:nvCxnSpPr>
            <p:spPr>
              <a:xfrm flipV="1">
                <a:off x="4526016" y="3810000"/>
                <a:ext cx="4491" cy="181983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62400" y="5629836"/>
                <a:ext cx="1127232" cy="430887"/>
              </a:xfrm>
              <a:prstGeom prst="rect">
                <a:avLst/>
              </a:prstGeom>
              <a:noFill/>
            </p:spPr>
            <p:txBody>
              <a:bodyPr wrap="none" rtlCol="0">
                <a:spAutoFit/>
              </a:bodyPr>
              <a:lstStyle/>
              <a:p>
                <a:r>
                  <a:rPr lang="it-IT" sz="2200" dirty="0" smtClean="0">
                    <a:solidFill>
                      <a:schemeClr val="bg1">
                        <a:lumMod val="50000"/>
                      </a:schemeClr>
                    </a:solidFill>
                  </a:rPr>
                  <a:t>1980-90</a:t>
                </a:r>
                <a:endParaRPr lang="it-IT" sz="2200" dirty="0">
                  <a:solidFill>
                    <a:schemeClr val="bg1">
                      <a:lumMod val="50000"/>
                    </a:schemeClr>
                  </a:solidFill>
                </a:endParaRPr>
              </a:p>
            </p:txBody>
          </p:sp>
          <p:pic>
            <p:nvPicPr>
              <p:cNvPr id="8" name="Picture 7"/>
              <p:cNvPicPr>
                <a:picLocks noChangeAspect="1"/>
              </p:cNvPicPr>
              <p:nvPr/>
            </p:nvPicPr>
            <p:blipFill rotWithShape="1">
              <a:blip r:embed="rId10"/>
              <a:srcRect l="46240" t="4811" r="36467" b="70504"/>
              <a:stretch/>
            </p:blipFill>
            <p:spPr>
              <a:xfrm>
                <a:off x="2960356" y="2082414"/>
                <a:ext cx="1535444" cy="1662407"/>
              </a:xfrm>
              <a:prstGeom prst="rect">
                <a:avLst/>
              </a:prstGeom>
            </p:spPr>
          </p:pic>
          <p:grpSp>
            <p:nvGrpSpPr>
              <p:cNvPr id="56" name="Group 55"/>
              <p:cNvGrpSpPr/>
              <p:nvPr/>
            </p:nvGrpSpPr>
            <p:grpSpPr>
              <a:xfrm rot="11144165">
                <a:off x="4455526" y="2436473"/>
                <a:ext cx="806783" cy="759319"/>
                <a:chOff x="7595340" y="696880"/>
                <a:chExt cx="1243860" cy="1170681"/>
              </a:xfrm>
            </p:grpSpPr>
            <p:pic>
              <p:nvPicPr>
                <p:cNvPr id="12" name="Picture 11"/>
                <p:cNvPicPr>
                  <a:picLocks noChangeAspect="1"/>
                </p:cNvPicPr>
                <p:nvPr/>
              </p:nvPicPr>
              <p:blipFill rotWithShape="1">
                <a:blip r:embed="rId10"/>
                <a:srcRect l="68797" t="6382" r="9399" b="64870"/>
                <a:stretch/>
              </p:blipFill>
              <p:spPr>
                <a:xfrm>
                  <a:off x="7617751" y="696880"/>
                  <a:ext cx="1147524" cy="1147525"/>
                </a:xfrm>
                <a:prstGeom prst="rect">
                  <a:avLst/>
                </a:prstGeom>
              </p:spPr>
            </p:pic>
            <p:sp>
              <p:nvSpPr>
                <p:cNvPr id="13" name="Rectangle 12"/>
                <p:cNvSpPr/>
                <p:nvPr/>
              </p:nvSpPr>
              <p:spPr>
                <a:xfrm>
                  <a:off x="7595340" y="804717"/>
                  <a:ext cx="396696" cy="389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 17"/>
                <p:cNvSpPr/>
                <p:nvPr/>
              </p:nvSpPr>
              <p:spPr>
                <a:xfrm>
                  <a:off x="8413782" y="1066800"/>
                  <a:ext cx="407490" cy="12763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 18"/>
                <p:cNvSpPr/>
                <p:nvPr/>
              </p:nvSpPr>
              <p:spPr>
                <a:xfrm>
                  <a:off x="8662237" y="908656"/>
                  <a:ext cx="176963" cy="5256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 21"/>
                <p:cNvSpPr/>
                <p:nvPr/>
              </p:nvSpPr>
              <p:spPr>
                <a:xfrm>
                  <a:off x="8662237" y="1653990"/>
                  <a:ext cx="159035" cy="1680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Straight Connector 25"/>
                <p:cNvCxnSpPr>
                  <a:endCxn id="18" idx="3"/>
                </p:cNvCxnSpPr>
                <p:nvPr/>
              </p:nvCxnSpPr>
              <p:spPr>
                <a:xfrm>
                  <a:off x="8229600" y="1138475"/>
                  <a:ext cx="243858" cy="372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19" idx="5"/>
                </p:cNvCxnSpPr>
                <p:nvPr/>
              </p:nvCxnSpPr>
              <p:spPr>
                <a:xfrm>
                  <a:off x="8540308" y="1200804"/>
                  <a:ext cx="272976" cy="1565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560462" y="1509750"/>
                  <a:ext cx="251846" cy="2662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595342" y="1200804"/>
                  <a:ext cx="155376" cy="3481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229600" y="1834162"/>
                  <a:ext cx="310708" cy="3339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22" idx="2"/>
                </p:cNvCxnSpPr>
                <p:nvPr/>
              </p:nvCxnSpPr>
              <p:spPr>
                <a:xfrm flipV="1">
                  <a:off x="8464075" y="1737993"/>
                  <a:ext cx="198162" cy="1185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Oval 36"/>
              <p:cNvSpPr/>
              <p:nvPr/>
            </p:nvSpPr>
            <p:spPr>
              <a:xfrm>
                <a:off x="4489013" y="3727013"/>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62" name="Picture 61"/>
          <p:cNvPicPr>
            <a:picLocks noChangeAspect="1"/>
          </p:cNvPicPr>
          <p:nvPr/>
        </p:nvPicPr>
        <p:blipFill>
          <a:blip r:embed="rId11"/>
          <a:stretch>
            <a:fillRect/>
          </a:stretch>
        </p:blipFill>
        <p:spPr>
          <a:xfrm>
            <a:off x="8534400" y="80034"/>
            <a:ext cx="462367" cy="647589"/>
          </a:xfrm>
          <a:prstGeom prst="rect">
            <a:avLst/>
          </a:prstGeom>
        </p:spPr>
      </p:pic>
      <p:sp>
        <p:nvSpPr>
          <p:cNvPr id="63" name="Rectangle 62"/>
          <p:cNvSpPr/>
          <p:nvPr/>
        </p:nvSpPr>
        <p:spPr>
          <a:xfrm>
            <a:off x="293309" y="3365750"/>
            <a:ext cx="2592793" cy="1015663"/>
          </a:xfrm>
          <a:prstGeom prst="rect">
            <a:avLst/>
          </a:prstGeom>
        </p:spPr>
        <p:txBody>
          <a:bodyPr wrap="square">
            <a:spAutoFit/>
          </a:bodyPr>
          <a:lstStyle/>
          <a:p>
            <a:pPr algn="ctr"/>
            <a:r>
              <a:rPr lang="it-IT" sz="1200" dirty="0" smtClean="0"/>
              <a:t>«</a:t>
            </a:r>
            <a:r>
              <a:rPr lang="en-US" sz="1200" dirty="0"/>
              <a:t>H</a:t>
            </a:r>
            <a:r>
              <a:rPr lang="en-US" sz="1200" dirty="0" smtClean="0"/>
              <a:t>ow </a:t>
            </a:r>
            <a:r>
              <a:rPr lang="en-US" sz="1200" dirty="0"/>
              <a:t>can the </a:t>
            </a:r>
            <a:r>
              <a:rPr lang="en-US" sz="1200" dirty="0" smtClean="0"/>
              <a:t>molecular events </a:t>
            </a:r>
            <a:r>
              <a:rPr lang="en-US" sz="1200" dirty="0"/>
              <a:t>in </a:t>
            </a:r>
            <a:r>
              <a:rPr lang="en-US" sz="1200" b="1" i="1" dirty="0"/>
              <a:t>space</a:t>
            </a:r>
            <a:r>
              <a:rPr lang="en-US" sz="1200" dirty="0"/>
              <a:t> and </a:t>
            </a:r>
            <a:r>
              <a:rPr lang="en-US" sz="1200" b="1" i="1" dirty="0"/>
              <a:t>time</a:t>
            </a:r>
            <a:r>
              <a:rPr lang="en-US" sz="1200" i="1" dirty="0"/>
              <a:t> </a:t>
            </a:r>
            <a:r>
              <a:rPr lang="en-US" sz="1200" dirty="0"/>
              <a:t>which take place within the spatial boundary of a living organism be accounted for by physics and chemistry</a:t>
            </a:r>
            <a:r>
              <a:rPr lang="en-US" sz="1200" dirty="0" smtClean="0"/>
              <a:t>?</a:t>
            </a:r>
            <a:r>
              <a:rPr lang="it-IT" sz="1200" dirty="0" smtClean="0"/>
              <a:t>»</a:t>
            </a:r>
            <a:endParaRPr lang="it-IT" sz="1200" dirty="0"/>
          </a:p>
        </p:txBody>
      </p:sp>
    </p:spTree>
    <p:extLst>
      <p:ext uri="{BB962C8B-B14F-4D97-AF65-F5344CB8AC3E}">
        <p14:creationId xmlns:p14="http://schemas.microsoft.com/office/powerpoint/2010/main" val="2147038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10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1500"/>
                                        <p:tgtEl>
                                          <p:spTgt spid="20"/>
                                        </p:tgtEl>
                                      </p:cBhvr>
                                    </p:animEffect>
                                  </p:childTnLst>
                                </p:cTn>
                              </p:par>
                            </p:childTnLst>
                          </p:cTn>
                        </p:par>
                        <p:par>
                          <p:cTn id="13" fill="hold">
                            <p:stCondLst>
                              <p:cond delay="15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1500"/>
                                        <p:tgtEl>
                                          <p:spTgt spid="4"/>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wipe(down)">
                                      <p:cBhvr>
                                        <p:cTn id="20" dur="1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ptical Tweezers Animati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83635" y="1283488"/>
            <a:ext cx="3076125" cy="2107721"/>
          </a:xfrm>
          <a:prstGeom prst="rect">
            <a:avLst/>
          </a:prstGeom>
        </p:spPr>
      </p:pic>
      <p:sp>
        <p:nvSpPr>
          <p:cNvPr id="103"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10" name="Slide Number Placeholder 4"/>
          <p:cNvSpPr>
            <a:spLocks noGrp="1"/>
          </p:cNvSpPr>
          <p:nvPr>
            <p:ph type="sldNum" sz="quarter" idx="12"/>
          </p:nvPr>
        </p:nvSpPr>
        <p:spPr>
          <a:xfrm>
            <a:off x="6858000" y="6492875"/>
            <a:ext cx="2133600" cy="365125"/>
          </a:xfrm>
        </p:spPr>
        <p:txBody>
          <a:bodyPr/>
          <a:lstStyle/>
          <a:p>
            <a:r>
              <a:rPr lang="en-US" dirty="0" smtClean="0"/>
              <a:t>1</a:t>
            </a:r>
            <a:endParaRPr lang="en-US" dirty="0"/>
          </a:p>
        </p:txBody>
      </p:sp>
      <p:cxnSp>
        <p:nvCxnSpPr>
          <p:cNvPr id="105" name="Straight Connector 104"/>
          <p:cNvCxnSpPr>
            <a:stCxn id="120" idx="0"/>
          </p:cNvCxnSpPr>
          <p:nvPr/>
        </p:nvCxnSpPr>
        <p:spPr>
          <a:xfrm flipH="1" flipV="1">
            <a:off x="1596867" y="4880504"/>
            <a:ext cx="1" cy="745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sp>
        <p:nvSpPr>
          <p:cNvPr id="120" name="TextBox 119"/>
          <p:cNvSpPr txBox="1"/>
          <p:nvPr/>
        </p:nvSpPr>
        <p:spPr>
          <a:xfrm>
            <a:off x="1219200" y="5626482"/>
            <a:ext cx="755335" cy="430887"/>
          </a:xfrm>
          <a:prstGeom prst="rect">
            <a:avLst/>
          </a:prstGeom>
          <a:noFill/>
        </p:spPr>
        <p:txBody>
          <a:bodyPr wrap="none" rtlCol="0">
            <a:spAutoFit/>
          </a:bodyPr>
          <a:lstStyle/>
          <a:p>
            <a:r>
              <a:rPr lang="it-IT" sz="2200" dirty="0" smtClean="0">
                <a:solidFill>
                  <a:schemeClr val="bg1">
                    <a:lumMod val="50000"/>
                  </a:schemeClr>
                </a:solidFill>
              </a:rPr>
              <a:t>1944</a:t>
            </a:r>
            <a:endParaRPr lang="it-IT" sz="2200" dirty="0">
              <a:solidFill>
                <a:schemeClr val="bg1">
                  <a:lumMod val="50000"/>
                </a:schemeClr>
              </a:solidFill>
            </a:endParaRPr>
          </a:p>
        </p:txBody>
      </p:sp>
      <p:sp>
        <p:nvSpPr>
          <p:cNvPr id="121" name="Oval 120"/>
          <p:cNvSpPr/>
          <p:nvPr/>
        </p:nvSpPr>
        <p:spPr>
          <a:xfrm>
            <a:off x="1553631" y="4829703"/>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6" name="TextBox 125"/>
          <p:cNvSpPr txBox="1"/>
          <p:nvPr/>
        </p:nvSpPr>
        <p:spPr>
          <a:xfrm>
            <a:off x="558975" y="4375730"/>
            <a:ext cx="2061462" cy="369332"/>
          </a:xfrm>
          <a:prstGeom prst="rect">
            <a:avLst/>
          </a:prstGeom>
          <a:noFill/>
        </p:spPr>
        <p:txBody>
          <a:bodyPr wrap="none" rtlCol="0">
            <a:spAutoFit/>
          </a:bodyPr>
          <a:lstStyle/>
          <a:p>
            <a:r>
              <a:rPr lang="it-IT" dirty="0" smtClean="0"/>
              <a:t>Biophysical sciences</a:t>
            </a:r>
            <a:endParaRPr lang="it-IT" dirty="0"/>
          </a:p>
        </p:txBody>
      </p:sp>
      <p:sp>
        <p:nvSpPr>
          <p:cNvPr id="127"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129" name="TextBox 128"/>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sp>
        <p:nvSpPr>
          <p:cNvPr id="24" name="Rounded Rectangle 23"/>
          <p:cNvSpPr/>
          <p:nvPr/>
        </p:nvSpPr>
        <p:spPr>
          <a:xfrm>
            <a:off x="6694818" y="1957288"/>
            <a:ext cx="1741374" cy="369332"/>
          </a:xfrm>
          <a:prstGeom prst="roundRect">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ounded Rectangle 24"/>
          <p:cNvSpPr/>
          <p:nvPr/>
        </p:nvSpPr>
        <p:spPr>
          <a:xfrm>
            <a:off x="6694818" y="1388385"/>
            <a:ext cx="1741374" cy="369332"/>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26" name="TextBox 25"/>
          <p:cNvSpPr txBox="1"/>
          <p:nvPr/>
        </p:nvSpPr>
        <p:spPr>
          <a:xfrm>
            <a:off x="6694818" y="1371600"/>
            <a:ext cx="1741374" cy="369332"/>
          </a:xfrm>
          <a:prstGeom prst="rect">
            <a:avLst/>
          </a:prstGeom>
          <a:noFill/>
        </p:spPr>
        <p:txBody>
          <a:bodyPr wrap="square" rtlCol="0">
            <a:spAutoFit/>
          </a:bodyPr>
          <a:lstStyle/>
          <a:p>
            <a:r>
              <a:rPr lang="it-IT" b="1" dirty="0" smtClean="0"/>
              <a:t>Space</a:t>
            </a:r>
            <a:r>
              <a:rPr lang="it-IT" dirty="0" smtClean="0"/>
              <a:t> resolution</a:t>
            </a:r>
            <a:endParaRPr lang="it-IT" dirty="0"/>
          </a:p>
        </p:txBody>
      </p:sp>
      <p:sp>
        <p:nvSpPr>
          <p:cNvPr id="27" name="TextBox 26"/>
          <p:cNvSpPr txBox="1"/>
          <p:nvPr/>
        </p:nvSpPr>
        <p:spPr>
          <a:xfrm>
            <a:off x="6776898" y="1956145"/>
            <a:ext cx="1654812" cy="369332"/>
          </a:xfrm>
          <a:prstGeom prst="rect">
            <a:avLst/>
          </a:prstGeom>
          <a:noFill/>
        </p:spPr>
        <p:txBody>
          <a:bodyPr wrap="none" rtlCol="0">
            <a:spAutoFit/>
          </a:bodyPr>
          <a:lstStyle/>
          <a:p>
            <a:r>
              <a:rPr lang="it-IT" b="1" dirty="0" smtClean="0"/>
              <a:t>Time</a:t>
            </a:r>
            <a:r>
              <a:rPr lang="it-IT" dirty="0" smtClean="0"/>
              <a:t> resolution</a:t>
            </a:r>
            <a:endParaRPr lang="it-IT" dirty="0"/>
          </a:p>
        </p:txBody>
      </p:sp>
      <p:grpSp>
        <p:nvGrpSpPr>
          <p:cNvPr id="5" name="Group 4"/>
          <p:cNvGrpSpPr/>
          <p:nvPr/>
        </p:nvGrpSpPr>
        <p:grpSpPr>
          <a:xfrm>
            <a:off x="5950265" y="3200400"/>
            <a:ext cx="755335" cy="2856968"/>
            <a:chOff x="5797865" y="3200400"/>
            <a:chExt cx="755335" cy="2856968"/>
          </a:xfrm>
        </p:grpSpPr>
        <p:cxnSp>
          <p:nvCxnSpPr>
            <p:cNvPr id="30" name="Straight Connector 29"/>
            <p:cNvCxnSpPr>
              <a:endCxn id="32" idx="4"/>
            </p:cNvCxnSpPr>
            <p:nvPr/>
          </p:nvCxnSpPr>
          <p:spPr>
            <a:xfrm flipH="1" flipV="1">
              <a:off x="6185646" y="3283387"/>
              <a:ext cx="2" cy="23430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797865" y="5626481"/>
              <a:ext cx="755335" cy="430887"/>
            </a:xfrm>
            <a:prstGeom prst="rect">
              <a:avLst/>
            </a:prstGeom>
            <a:noFill/>
          </p:spPr>
          <p:txBody>
            <a:bodyPr wrap="none" rtlCol="0">
              <a:spAutoFit/>
            </a:bodyPr>
            <a:lstStyle/>
            <a:p>
              <a:r>
                <a:rPr lang="it-IT" sz="2200" dirty="0" smtClean="0">
                  <a:solidFill>
                    <a:schemeClr val="bg1">
                      <a:lumMod val="50000"/>
                    </a:schemeClr>
                  </a:solidFill>
                </a:rPr>
                <a:t>2000</a:t>
              </a:r>
              <a:endParaRPr lang="it-IT" sz="2200" dirty="0">
                <a:solidFill>
                  <a:schemeClr val="bg1">
                    <a:lumMod val="50000"/>
                  </a:schemeClr>
                </a:solidFill>
              </a:endParaRPr>
            </a:p>
          </p:txBody>
        </p:sp>
        <p:sp>
          <p:nvSpPr>
            <p:cNvPr id="32" name="Oval 31"/>
            <p:cNvSpPr/>
            <p:nvPr/>
          </p:nvSpPr>
          <p:spPr>
            <a:xfrm>
              <a:off x="6144152" y="3200400"/>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oup 6"/>
          <p:cNvGrpSpPr/>
          <p:nvPr/>
        </p:nvGrpSpPr>
        <p:grpSpPr>
          <a:xfrm>
            <a:off x="6468882" y="2514600"/>
            <a:ext cx="1913118" cy="2485451"/>
            <a:chOff x="6468882" y="2680907"/>
            <a:chExt cx="1913118" cy="2485451"/>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2135" y="3010077"/>
              <a:ext cx="1679865" cy="2156281"/>
            </a:xfrm>
            <a:prstGeom prst="rect">
              <a:avLst/>
            </a:prstGeom>
          </p:spPr>
        </p:pic>
        <p:sp>
          <p:nvSpPr>
            <p:cNvPr id="23" name="TextBox 22"/>
            <p:cNvSpPr txBox="1"/>
            <p:nvPr/>
          </p:nvSpPr>
          <p:spPr>
            <a:xfrm>
              <a:off x="6792311" y="2680907"/>
              <a:ext cx="1489503" cy="492443"/>
            </a:xfrm>
            <a:prstGeom prst="rect">
              <a:avLst/>
            </a:prstGeom>
            <a:noFill/>
          </p:spPr>
          <p:txBody>
            <a:bodyPr wrap="square" rtlCol="0">
              <a:spAutoFit/>
            </a:bodyPr>
            <a:lstStyle/>
            <a:p>
              <a:r>
                <a:rPr lang="it-IT" sz="1300" i="1" dirty="0" smtClean="0">
                  <a:solidFill>
                    <a:schemeClr val="bg1">
                      <a:lumMod val="65000"/>
                    </a:schemeClr>
                  </a:solidFill>
                </a:rPr>
                <a:t>Actomyosin contraction cycle</a:t>
              </a:r>
              <a:endParaRPr lang="it-IT" sz="1300" i="1" dirty="0">
                <a:solidFill>
                  <a:schemeClr val="bg1">
                    <a:lumMod val="65000"/>
                  </a:schemeClr>
                </a:solidFill>
              </a:endParaRPr>
            </a:p>
          </p:txBody>
        </p:sp>
        <p:sp>
          <p:nvSpPr>
            <p:cNvPr id="33" name="Isosceles Triangle 32"/>
            <p:cNvSpPr/>
            <p:nvPr/>
          </p:nvSpPr>
          <p:spPr>
            <a:xfrm rot="5400000">
              <a:off x="6263139" y="2909614"/>
              <a:ext cx="685424" cy="273937"/>
            </a:xfrm>
            <a:prstGeom prst="triangle">
              <a:avLst>
                <a:gd name="adj" fmla="val 53635"/>
              </a:avLst>
            </a:prstGeom>
            <a:solidFill>
              <a:schemeClr val="bg1">
                <a:lumMod val="95000"/>
                <a:alpha val="5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228600" y="1066800"/>
            <a:ext cx="2869713" cy="2005175"/>
            <a:chOff x="304800" y="551780"/>
            <a:chExt cx="2869713" cy="2005175"/>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9504" y="631763"/>
              <a:ext cx="1483688" cy="1925192"/>
            </a:xfrm>
            <a:prstGeom prst="rect">
              <a:avLst/>
            </a:prstGeom>
          </p:spPr>
        </p:pic>
        <p:sp>
          <p:nvSpPr>
            <p:cNvPr id="22" name="TextBox 21"/>
            <p:cNvSpPr txBox="1"/>
            <p:nvPr/>
          </p:nvSpPr>
          <p:spPr>
            <a:xfrm>
              <a:off x="304800" y="551780"/>
              <a:ext cx="978683" cy="492443"/>
            </a:xfrm>
            <a:prstGeom prst="rect">
              <a:avLst/>
            </a:prstGeom>
            <a:noFill/>
          </p:spPr>
          <p:txBody>
            <a:bodyPr wrap="square" rtlCol="0">
              <a:spAutoFit/>
            </a:bodyPr>
            <a:lstStyle/>
            <a:p>
              <a:pPr algn="r"/>
              <a:r>
                <a:rPr lang="it-IT" sz="1300" i="1" dirty="0" smtClean="0">
                  <a:solidFill>
                    <a:schemeClr val="bg1">
                      <a:lumMod val="65000"/>
                    </a:schemeClr>
                  </a:solidFill>
                </a:rPr>
                <a:t>Protein translation</a:t>
              </a:r>
              <a:endParaRPr lang="it-IT" sz="1300" i="1" dirty="0">
                <a:solidFill>
                  <a:schemeClr val="bg1">
                    <a:lumMod val="65000"/>
                  </a:schemeClr>
                </a:solidFill>
              </a:endParaRPr>
            </a:p>
          </p:txBody>
        </p:sp>
        <p:sp>
          <p:nvSpPr>
            <p:cNvPr id="34" name="Isosceles Triangle 33"/>
            <p:cNvSpPr/>
            <p:nvPr/>
          </p:nvSpPr>
          <p:spPr>
            <a:xfrm rot="16200000">
              <a:off x="2694833" y="1506055"/>
              <a:ext cx="685424" cy="273937"/>
            </a:xfrm>
            <a:prstGeom prst="triangle">
              <a:avLst>
                <a:gd name="adj" fmla="val 53635"/>
              </a:avLst>
            </a:prstGeom>
            <a:solidFill>
              <a:schemeClr val="bg1">
                <a:lumMod val="95000"/>
                <a:alpha val="5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5" name="Right Arrow 114"/>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3263911" y="3480778"/>
            <a:ext cx="2603489" cy="2386622"/>
            <a:chOff x="3010783" y="3480778"/>
            <a:chExt cx="2603489" cy="2386622"/>
          </a:xfrm>
        </p:grpSpPr>
        <p:sp>
          <p:nvSpPr>
            <p:cNvPr id="29" name="TextBox 28"/>
            <p:cNvSpPr txBox="1"/>
            <p:nvPr/>
          </p:nvSpPr>
          <p:spPr>
            <a:xfrm>
              <a:off x="4580834" y="3844284"/>
              <a:ext cx="1033438" cy="492443"/>
            </a:xfrm>
            <a:prstGeom prst="rect">
              <a:avLst/>
            </a:prstGeom>
            <a:noFill/>
          </p:spPr>
          <p:txBody>
            <a:bodyPr wrap="square" rtlCol="0">
              <a:spAutoFit/>
            </a:bodyPr>
            <a:lstStyle/>
            <a:p>
              <a:r>
                <a:rPr lang="it-IT" sz="1300" i="1" dirty="0" smtClean="0">
                  <a:solidFill>
                    <a:schemeClr val="bg1">
                      <a:lumMod val="65000"/>
                    </a:schemeClr>
                  </a:solidFill>
                </a:rPr>
                <a:t>DNA unwrapping</a:t>
              </a:r>
              <a:endParaRPr lang="it-IT" sz="1300" i="1" dirty="0">
                <a:solidFill>
                  <a:schemeClr val="bg1">
                    <a:lumMod val="65000"/>
                  </a:schemeClr>
                </a:solidFill>
              </a:endParaRPr>
            </a:p>
          </p:txBody>
        </p:sp>
        <p:sp>
          <p:nvSpPr>
            <p:cNvPr id="35" name="Isosceles Triangle 34"/>
            <p:cNvSpPr/>
            <p:nvPr/>
          </p:nvSpPr>
          <p:spPr>
            <a:xfrm rot="10800000">
              <a:off x="3279123" y="3480778"/>
              <a:ext cx="685424" cy="273937"/>
            </a:xfrm>
            <a:prstGeom prst="triangle">
              <a:avLst>
                <a:gd name="adj" fmla="val 53635"/>
              </a:avLst>
            </a:prstGeom>
            <a:solidFill>
              <a:schemeClr val="bg1">
                <a:lumMod val="95000"/>
                <a:alpha val="5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0783" y="3851885"/>
              <a:ext cx="1529011" cy="2015515"/>
            </a:xfrm>
            <a:prstGeom prst="rect">
              <a:avLst/>
            </a:prstGeom>
          </p:spPr>
        </p:pic>
      </p:grpSp>
      <p:grpSp>
        <p:nvGrpSpPr>
          <p:cNvPr id="16" name="Group 15"/>
          <p:cNvGrpSpPr/>
          <p:nvPr/>
        </p:nvGrpSpPr>
        <p:grpSpPr>
          <a:xfrm>
            <a:off x="531396" y="1513855"/>
            <a:ext cx="1905615" cy="1411685"/>
            <a:chOff x="-901072" y="1710809"/>
            <a:chExt cx="1905615" cy="1411685"/>
          </a:xfrm>
        </p:grpSpPr>
        <p:grpSp>
          <p:nvGrpSpPr>
            <p:cNvPr id="13" name="Group 12"/>
            <p:cNvGrpSpPr/>
            <p:nvPr/>
          </p:nvGrpSpPr>
          <p:grpSpPr>
            <a:xfrm>
              <a:off x="-901072" y="1710809"/>
              <a:ext cx="905202" cy="1404388"/>
              <a:chOff x="-1867765" y="2187060"/>
              <a:chExt cx="905202" cy="1404388"/>
            </a:xfrm>
          </p:grpSpPr>
          <p:pic>
            <p:nvPicPr>
              <p:cNvPr id="11" name="Picture 10"/>
              <p:cNvPicPr>
                <a:picLocks noChangeAspect="1"/>
              </p:cNvPicPr>
              <p:nvPr/>
            </p:nvPicPr>
            <p:blipFill>
              <a:blip r:embed="rId9"/>
              <a:stretch>
                <a:fillRect/>
              </a:stretch>
            </p:blipFill>
            <p:spPr>
              <a:xfrm>
                <a:off x="-1867765" y="2187060"/>
                <a:ext cx="905201" cy="894467"/>
              </a:xfrm>
              <a:prstGeom prst="rect">
                <a:avLst/>
              </a:prstGeom>
            </p:spPr>
          </p:pic>
          <p:sp>
            <p:nvSpPr>
              <p:cNvPr id="12" name="TextBox 11"/>
              <p:cNvSpPr txBox="1"/>
              <p:nvPr/>
            </p:nvSpPr>
            <p:spPr>
              <a:xfrm>
                <a:off x="-1864455" y="3129783"/>
                <a:ext cx="901892" cy="461665"/>
              </a:xfrm>
              <a:prstGeom prst="rect">
                <a:avLst/>
              </a:prstGeom>
              <a:noFill/>
            </p:spPr>
            <p:txBody>
              <a:bodyPr wrap="square" rtlCol="0">
                <a:spAutoFit/>
              </a:bodyPr>
              <a:lstStyle/>
              <a:p>
                <a:pPr algn="ctr"/>
                <a:r>
                  <a:rPr lang="it-IT" sz="1200" dirty="0" smtClean="0"/>
                  <a:t>Steven Chu 1997</a:t>
                </a:r>
                <a:endParaRPr lang="it-IT" sz="1200" dirty="0"/>
              </a:p>
            </p:txBody>
          </p:sp>
        </p:grpSp>
        <p:pic>
          <p:nvPicPr>
            <p:cNvPr id="41" name="Picture 40"/>
            <p:cNvPicPr>
              <a:picLocks noChangeAspect="1"/>
            </p:cNvPicPr>
            <p:nvPr/>
          </p:nvPicPr>
          <p:blipFill rotWithShape="1">
            <a:blip r:embed="rId10">
              <a:extLst>
                <a:ext uri="{28A0092B-C50C-407E-A947-70E740481C1C}">
                  <a14:useLocalDpi xmlns:a14="http://schemas.microsoft.com/office/drawing/2010/main" val="0"/>
                </a:ext>
              </a:extLst>
            </a:blip>
            <a:srcRect l="18420" t="8398" r="18212" b="54583"/>
            <a:stretch/>
          </p:blipFill>
          <p:spPr>
            <a:xfrm>
              <a:off x="76200" y="1710810"/>
              <a:ext cx="838200" cy="873562"/>
            </a:xfrm>
            <a:prstGeom prst="rect">
              <a:avLst/>
            </a:prstGeom>
          </p:spPr>
        </p:pic>
        <p:sp>
          <p:nvSpPr>
            <p:cNvPr id="44" name="TextBox 43"/>
            <p:cNvSpPr txBox="1"/>
            <p:nvPr/>
          </p:nvSpPr>
          <p:spPr>
            <a:xfrm>
              <a:off x="-66027" y="2660829"/>
              <a:ext cx="1070570" cy="461665"/>
            </a:xfrm>
            <a:prstGeom prst="rect">
              <a:avLst/>
            </a:prstGeom>
            <a:noFill/>
          </p:spPr>
          <p:txBody>
            <a:bodyPr wrap="square" rtlCol="0">
              <a:spAutoFit/>
            </a:bodyPr>
            <a:lstStyle/>
            <a:p>
              <a:pPr algn="ctr"/>
              <a:r>
                <a:rPr lang="it-IT" sz="1200" dirty="0" smtClean="0"/>
                <a:t>Arthur Ashkin</a:t>
              </a:r>
            </a:p>
            <a:p>
              <a:pPr algn="ctr"/>
              <a:r>
                <a:rPr lang="it-IT" sz="1200" dirty="0" smtClean="0"/>
                <a:t>2018</a:t>
              </a:r>
              <a:endParaRPr lang="it-IT" sz="1200" dirty="0"/>
            </a:p>
          </p:txBody>
        </p:sp>
      </p:grpSp>
      <p:pic>
        <p:nvPicPr>
          <p:cNvPr id="42" name="Picture 41"/>
          <p:cNvPicPr>
            <a:picLocks noChangeAspect="1"/>
          </p:cNvPicPr>
          <p:nvPr/>
        </p:nvPicPr>
        <p:blipFill>
          <a:blip r:embed="rId11"/>
          <a:stretch>
            <a:fillRect/>
          </a:stretch>
        </p:blipFill>
        <p:spPr>
          <a:xfrm>
            <a:off x="8534400" y="80034"/>
            <a:ext cx="462367" cy="647589"/>
          </a:xfrm>
          <a:prstGeom prst="rect">
            <a:avLst/>
          </a:prstGeom>
        </p:spPr>
      </p:pic>
      <p:sp>
        <p:nvSpPr>
          <p:cNvPr id="43" name="Rectangle 42"/>
          <p:cNvSpPr/>
          <p:nvPr/>
        </p:nvSpPr>
        <p:spPr>
          <a:xfrm>
            <a:off x="293309" y="3365750"/>
            <a:ext cx="2592793" cy="1015663"/>
          </a:xfrm>
          <a:prstGeom prst="rect">
            <a:avLst/>
          </a:prstGeom>
        </p:spPr>
        <p:txBody>
          <a:bodyPr wrap="square">
            <a:spAutoFit/>
          </a:bodyPr>
          <a:lstStyle/>
          <a:p>
            <a:pPr algn="ctr"/>
            <a:r>
              <a:rPr lang="it-IT" sz="1200" dirty="0" smtClean="0"/>
              <a:t>«</a:t>
            </a:r>
            <a:r>
              <a:rPr lang="en-US" sz="1200" dirty="0"/>
              <a:t>H</a:t>
            </a:r>
            <a:r>
              <a:rPr lang="en-US" sz="1200" dirty="0" smtClean="0"/>
              <a:t>ow </a:t>
            </a:r>
            <a:r>
              <a:rPr lang="en-US" sz="1200" dirty="0"/>
              <a:t>can the </a:t>
            </a:r>
            <a:r>
              <a:rPr lang="en-US" sz="1200" dirty="0" smtClean="0"/>
              <a:t>molecular events </a:t>
            </a:r>
            <a:r>
              <a:rPr lang="en-US" sz="1200" dirty="0"/>
              <a:t>in </a:t>
            </a:r>
            <a:r>
              <a:rPr lang="en-US" sz="1200" b="1" i="1" dirty="0"/>
              <a:t>space</a:t>
            </a:r>
            <a:r>
              <a:rPr lang="en-US" sz="1200" dirty="0"/>
              <a:t> and </a:t>
            </a:r>
            <a:r>
              <a:rPr lang="en-US" sz="1200" b="1" i="1" dirty="0"/>
              <a:t>time</a:t>
            </a:r>
            <a:r>
              <a:rPr lang="en-US" sz="1200" i="1" dirty="0"/>
              <a:t> </a:t>
            </a:r>
            <a:r>
              <a:rPr lang="en-US" sz="1200" dirty="0"/>
              <a:t>which take place within the spatial boundary of a living organism be accounted for by physics and chemistry</a:t>
            </a:r>
            <a:r>
              <a:rPr lang="en-US" sz="1200" dirty="0" smtClean="0"/>
              <a:t>?</a:t>
            </a:r>
            <a:r>
              <a:rPr lang="it-IT" sz="1200" dirty="0" smtClean="0"/>
              <a:t>»</a:t>
            </a:r>
            <a:endParaRPr lang="it-IT" sz="1200" dirty="0"/>
          </a:p>
        </p:txBody>
      </p:sp>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74514" y="1038696"/>
            <a:ext cx="3368276" cy="2362004"/>
          </a:xfrm>
          <a:prstGeom prst="rect">
            <a:avLst/>
          </a:prstGeom>
        </p:spPr>
      </p:pic>
    </p:spTree>
    <p:extLst>
      <p:ext uri="{BB962C8B-B14F-4D97-AF65-F5344CB8AC3E}">
        <p14:creationId xmlns:p14="http://schemas.microsoft.com/office/powerpoint/2010/main" val="383134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16718" fill="hold"/>
                                        <p:tgtEl>
                                          <p:spTgt spid="10"/>
                                        </p:tgtEl>
                                      </p:cBhvr>
                                    </p:cmd>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par>
                                <p:cTn id="23" presetID="14" presetClass="exit" presetSubtype="10" fill="hold" nodeType="withEffect">
                                  <p:stCondLst>
                                    <p:cond delay="0"/>
                                  </p:stCondLst>
                                  <p:childTnLst>
                                    <p:animEffect transition="out" filter="randombar(horizontal)">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par>
                          <p:cTn id="26" fill="hold">
                            <p:stCondLst>
                              <p:cond delay="1000"/>
                            </p:stCondLst>
                            <p:childTnLst>
                              <p:par>
                                <p:cTn id="27" presetID="22" presetClass="entr" presetSubtype="1" fill="hold" nodeType="afterEffect">
                                  <p:stCondLst>
                                    <p:cond delay="30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1000"/>
                                        <p:tgtEl>
                                          <p:spTgt spid="8"/>
                                        </p:tgtEl>
                                      </p:cBhvr>
                                    </p:animEffect>
                                  </p:childTnLst>
                                </p:cTn>
                              </p:par>
                            </p:childTnLst>
                          </p:cTn>
                        </p:par>
                        <p:par>
                          <p:cTn id="30" fill="hold">
                            <p:stCondLst>
                              <p:cond delay="2300"/>
                            </p:stCondLst>
                            <p:childTnLst>
                              <p:par>
                                <p:cTn id="31" presetID="22" presetClass="entr" presetSubtype="2" fill="hold" nodeType="afterEffect">
                                  <p:stCondLst>
                                    <p:cond delay="400"/>
                                  </p:stCondLst>
                                  <p:childTnLst>
                                    <p:set>
                                      <p:cBhvr>
                                        <p:cTn id="32" dur="1" fill="hold">
                                          <p:stCondLst>
                                            <p:cond delay="0"/>
                                          </p:stCondLst>
                                        </p:cTn>
                                        <p:tgtEl>
                                          <p:spTgt spid="9"/>
                                        </p:tgtEl>
                                        <p:attrNameLst>
                                          <p:attrName>style.visibility</p:attrName>
                                        </p:attrNameLst>
                                      </p:cBhvr>
                                      <p:to>
                                        <p:strVal val="visible"/>
                                      </p:to>
                                    </p:set>
                                    <p:animEffect transition="in" filter="wipe(right)">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randombar(horizontal)">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10" name="Slide Number Placeholder 4"/>
          <p:cNvSpPr>
            <a:spLocks noGrp="1"/>
          </p:cNvSpPr>
          <p:nvPr>
            <p:ph type="sldNum" sz="quarter" idx="12"/>
          </p:nvPr>
        </p:nvSpPr>
        <p:spPr>
          <a:xfrm>
            <a:off x="6858000" y="6492875"/>
            <a:ext cx="2133600" cy="365125"/>
          </a:xfrm>
        </p:spPr>
        <p:txBody>
          <a:bodyPr/>
          <a:lstStyle/>
          <a:p>
            <a:r>
              <a:rPr lang="en-US" dirty="0" smtClean="0"/>
              <a:t>1</a:t>
            </a:r>
            <a:endParaRPr lang="en-US" dirty="0"/>
          </a:p>
        </p:txBody>
      </p:sp>
      <p:cxnSp>
        <p:nvCxnSpPr>
          <p:cNvPr id="105" name="Straight Connector 104"/>
          <p:cNvCxnSpPr>
            <a:stCxn id="120" idx="0"/>
          </p:cNvCxnSpPr>
          <p:nvPr/>
        </p:nvCxnSpPr>
        <p:spPr>
          <a:xfrm flipH="1" flipV="1">
            <a:off x="1596867" y="4880504"/>
            <a:ext cx="1" cy="745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sp>
        <p:nvSpPr>
          <p:cNvPr id="120" name="TextBox 119"/>
          <p:cNvSpPr txBox="1"/>
          <p:nvPr/>
        </p:nvSpPr>
        <p:spPr>
          <a:xfrm>
            <a:off x="1219200" y="5626482"/>
            <a:ext cx="755335" cy="430887"/>
          </a:xfrm>
          <a:prstGeom prst="rect">
            <a:avLst/>
          </a:prstGeom>
          <a:noFill/>
        </p:spPr>
        <p:txBody>
          <a:bodyPr wrap="none" rtlCol="0">
            <a:spAutoFit/>
          </a:bodyPr>
          <a:lstStyle/>
          <a:p>
            <a:r>
              <a:rPr lang="it-IT" sz="2200" dirty="0" smtClean="0">
                <a:solidFill>
                  <a:schemeClr val="bg1">
                    <a:lumMod val="50000"/>
                  </a:schemeClr>
                </a:solidFill>
              </a:rPr>
              <a:t>1944</a:t>
            </a:r>
            <a:endParaRPr lang="it-IT" sz="2200" dirty="0">
              <a:solidFill>
                <a:schemeClr val="bg1">
                  <a:lumMod val="50000"/>
                </a:schemeClr>
              </a:solidFill>
            </a:endParaRPr>
          </a:p>
        </p:txBody>
      </p:sp>
      <p:sp>
        <p:nvSpPr>
          <p:cNvPr id="121" name="Oval 120"/>
          <p:cNvSpPr/>
          <p:nvPr/>
        </p:nvSpPr>
        <p:spPr>
          <a:xfrm>
            <a:off x="1553631" y="4829703"/>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6" name="TextBox 125"/>
          <p:cNvSpPr txBox="1"/>
          <p:nvPr/>
        </p:nvSpPr>
        <p:spPr>
          <a:xfrm>
            <a:off x="558975" y="4375730"/>
            <a:ext cx="2061462" cy="369332"/>
          </a:xfrm>
          <a:prstGeom prst="rect">
            <a:avLst/>
          </a:prstGeom>
          <a:noFill/>
        </p:spPr>
        <p:txBody>
          <a:bodyPr wrap="none" rtlCol="0">
            <a:spAutoFit/>
          </a:bodyPr>
          <a:lstStyle/>
          <a:p>
            <a:r>
              <a:rPr lang="it-IT" dirty="0" smtClean="0"/>
              <a:t>Biophysical sciences</a:t>
            </a:r>
            <a:endParaRPr lang="it-IT" dirty="0"/>
          </a:p>
        </p:txBody>
      </p:sp>
      <p:sp>
        <p:nvSpPr>
          <p:cNvPr id="127"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129" name="TextBox 128"/>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sp>
        <p:nvSpPr>
          <p:cNvPr id="115" name="Right Arrow 114"/>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p:cNvPicPr>
            <a:picLocks noChangeAspect="1"/>
          </p:cNvPicPr>
          <p:nvPr/>
        </p:nvPicPr>
        <p:blipFill>
          <a:blip r:embed="rId3"/>
          <a:stretch>
            <a:fillRect/>
          </a:stretch>
        </p:blipFill>
        <p:spPr>
          <a:xfrm>
            <a:off x="8534400" y="80034"/>
            <a:ext cx="462367" cy="647589"/>
          </a:xfrm>
          <a:prstGeom prst="rect">
            <a:avLst/>
          </a:prstGeom>
        </p:spPr>
      </p:pic>
      <p:sp>
        <p:nvSpPr>
          <p:cNvPr id="43" name="Rectangle 42"/>
          <p:cNvSpPr/>
          <p:nvPr/>
        </p:nvSpPr>
        <p:spPr>
          <a:xfrm>
            <a:off x="293309" y="3365750"/>
            <a:ext cx="2592793" cy="1015663"/>
          </a:xfrm>
          <a:prstGeom prst="rect">
            <a:avLst/>
          </a:prstGeom>
        </p:spPr>
        <p:txBody>
          <a:bodyPr wrap="square">
            <a:spAutoFit/>
          </a:bodyPr>
          <a:lstStyle/>
          <a:p>
            <a:pPr algn="ctr"/>
            <a:r>
              <a:rPr lang="it-IT" sz="1200" dirty="0" smtClean="0"/>
              <a:t>«</a:t>
            </a:r>
            <a:r>
              <a:rPr lang="en-US" sz="1200" dirty="0"/>
              <a:t>H</a:t>
            </a:r>
            <a:r>
              <a:rPr lang="en-US" sz="1200" dirty="0" smtClean="0"/>
              <a:t>ow </a:t>
            </a:r>
            <a:r>
              <a:rPr lang="en-US" sz="1200" dirty="0"/>
              <a:t>can the </a:t>
            </a:r>
            <a:r>
              <a:rPr lang="en-US" sz="1200" dirty="0" smtClean="0"/>
              <a:t>molecular events </a:t>
            </a:r>
            <a:r>
              <a:rPr lang="en-US" sz="1200" dirty="0"/>
              <a:t>in </a:t>
            </a:r>
            <a:r>
              <a:rPr lang="en-US" sz="1200" b="1" i="1" dirty="0"/>
              <a:t>space</a:t>
            </a:r>
            <a:r>
              <a:rPr lang="en-US" sz="1200" dirty="0"/>
              <a:t> and </a:t>
            </a:r>
            <a:r>
              <a:rPr lang="en-US" sz="1200" b="1" i="1" dirty="0"/>
              <a:t>time</a:t>
            </a:r>
            <a:r>
              <a:rPr lang="en-US" sz="1200" i="1" dirty="0"/>
              <a:t> </a:t>
            </a:r>
            <a:r>
              <a:rPr lang="en-US" sz="1200" dirty="0"/>
              <a:t>which take place within the spatial boundary of a living organism be accounted for by physics and chemistry</a:t>
            </a:r>
            <a:r>
              <a:rPr lang="en-US" sz="1200" dirty="0" smtClean="0"/>
              <a:t>?</a:t>
            </a:r>
            <a:r>
              <a:rPr lang="it-IT" sz="1200" dirty="0" smtClean="0"/>
              <a:t>»</a:t>
            </a:r>
            <a:endParaRPr lang="it-IT" sz="1200" dirty="0"/>
          </a:p>
        </p:txBody>
      </p:sp>
      <p:grpSp>
        <p:nvGrpSpPr>
          <p:cNvPr id="46" name="Group 45"/>
          <p:cNvGrpSpPr/>
          <p:nvPr/>
        </p:nvGrpSpPr>
        <p:grpSpPr>
          <a:xfrm>
            <a:off x="3410910" y="609600"/>
            <a:ext cx="4818690" cy="5439302"/>
            <a:chOff x="3410910" y="609600"/>
            <a:chExt cx="4818690" cy="5439302"/>
          </a:xfrm>
        </p:grpSpPr>
        <p:pic>
          <p:nvPicPr>
            <p:cNvPr id="47" name="Picture 46"/>
            <p:cNvPicPr>
              <a:picLocks noChangeAspect="1"/>
            </p:cNvPicPr>
            <p:nvPr/>
          </p:nvPicPr>
          <p:blipFill>
            <a:blip r:embed="rId4"/>
            <a:stretch>
              <a:fillRect/>
            </a:stretch>
          </p:blipFill>
          <p:spPr>
            <a:xfrm>
              <a:off x="3410910" y="609600"/>
              <a:ext cx="4818690" cy="3486695"/>
            </a:xfrm>
            <a:prstGeom prst="rect">
              <a:avLst/>
            </a:prstGeom>
          </p:spPr>
        </p:pic>
        <p:sp>
          <p:nvSpPr>
            <p:cNvPr id="48" name="TextBox 47"/>
            <p:cNvSpPr txBox="1"/>
            <p:nvPr/>
          </p:nvSpPr>
          <p:spPr>
            <a:xfrm>
              <a:off x="4800600" y="3887733"/>
              <a:ext cx="3179275" cy="615553"/>
            </a:xfrm>
            <a:prstGeom prst="rect">
              <a:avLst/>
            </a:prstGeom>
            <a:noFill/>
          </p:spPr>
          <p:txBody>
            <a:bodyPr wrap="square" rtlCol="0">
              <a:spAutoFit/>
            </a:bodyPr>
            <a:lstStyle/>
            <a:p>
              <a:r>
                <a:rPr lang="en-US" sz="1700" i="1" dirty="0" smtClean="0"/>
                <a:t>In vitro </a:t>
              </a:r>
              <a:r>
                <a:rPr lang="en-US" sz="1700" dirty="0" smtClean="0"/>
                <a:t>assay on the kinetics of </a:t>
              </a:r>
              <a:r>
                <a:rPr lang="en-US" sz="1700" b="1" dirty="0" smtClean="0"/>
                <a:t>insulin release by </a:t>
              </a:r>
              <a:r>
                <a:rPr lang="el-GR" sz="1700" b="1" dirty="0" smtClean="0"/>
                <a:t>β</a:t>
              </a:r>
              <a:r>
                <a:rPr lang="en-US" sz="1700" b="1" dirty="0" smtClean="0"/>
                <a:t>-cells</a:t>
              </a:r>
              <a:endParaRPr lang="it-IT" sz="1700" b="1" dirty="0"/>
            </a:p>
          </p:txBody>
        </p:sp>
        <p:sp>
          <p:nvSpPr>
            <p:cNvPr id="49" name="TextBox 48"/>
            <p:cNvSpPr txBox="1"/>
            <p:nvPr/>
          </p:nvSpPr>
          <p:spPr>
            <a:xfrm>
              <a:off x="3862484" y="5618015"/>
              <a:ext cx="755335" cy="430887"/>
            </a:xfrm>
            <a:prstGeom prst="rect">
              <a:avLst/>
            </a:prstGeom>
            <a:noFill/>
          </p:spPr>
          <p:txBody>
            <a:bodyPr wrap="none" rtlCol="0">
              <a:spAutoFit/>
            </a:bodyPr>
            <a:lstStyle/>
            <a:p>
              <a:r>
                <a:rPr lang="it-IT" sz="2200" dirty="0" smtClean="0">
                  <a:solidFill>
                    <a:schemeClr val="bg1">
                      <a:lumMod val="50000"/>
                    </a:schemeClr>
                  </a:solidFill>
                </a:rPr>
                <a:t>1980</a:t>
              </a:r>
              <a:endParaRPr lang="it-IT" sz="2200" dirty="0">
                <a:solidFill>
                  <a:schemeClr val="bg1">
                    <a:lumMod val="50000"/>
                  </a:schemeClr>
                </a:solidFill>
              </a:endParaRPr>
            </a:p>
          </p:txBody>
        </p:sp>
        <p:cxnSp>
          <p:nvCxnSpPr>
            <p:cNvPr id="50" name="Straight Connector 49"/>
            <p:cNvCxnSpPr/>
            <p:nvPr/>
          </p:nvCxnSpPr>
          <p:spPr>
            <a:xfrm flipV="1">
              <a:off x="4240151" y="4114800"/>
              <a:ext cx="0" cy="152909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4203705" y="4038600"/>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 name="Group 51"/>
          <p:cNvGrpSpPr/>
          <p:nvPr/>
        </p:nvGrpSpPr>
        <p:grpSpPr>
          <a:xfrm>
            <a:off x="0" y="457200"/>
            <a:ext cx="6629401" cy="2487930"/>
            <a:chOff x="0" y="457200"/>
            <a:chExt cx="6629401" cy="2487930"/>
          </a:xfrm>
        </p:grpSpPr>
        <p:pic>
          <p:nvPicPr>
            <p:cNvPr id="53" name="Picture 52"/>
            <p:cNvPicPr>
              <a:picLocks noChangeAspect="1"/>
            </p:cNvPicPr>
            <p:nvPr/>
          </p:nvPicPr>
          <p:blipFill>
            <a:blip r:embed="rId5"/>
            <a:stretch>
              <a:fillRect/>
            </a:stretch>
          </p:blipFill>
          <p:spPr>
            <a:xfrm>
              <a:off x="0" y="457200"/>
              <a:ext cx="3429000" cy="2487930"/>
            </a:xfrm>
            <a:prstGeom prst="rect">
              <a:avLst/>
            </a:prstGeom>
          </p:spPr>
        </p:pic>
        <p:sp>
          <p:nvSpPr>
            <p:cNvPr id="54" name="Rounded Rectangle 53"/>
            <p:cNvSpPr/>
            <p:nvPr/>
          </p:nvSpPr>
          <p:spPr>
            <a:xfrm>
              <a:off x="457200" y="2514600"/>
              <a:ext cx="2819400" cy="430530"/>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5" name="Elbow Connector 54"/>
            <p:cNvCxnSpPr>
              <a:stCxn id="54" idx="3"/>
            </p:cNvCxnSpPr>
            <p:nvPr/>
          </p:nvCxnSpPr>
          <p:spPr>
            <a:xfrm flipV="1">
              <a:off x="3276600" y="2061573"/>
              <a:ext cx="838200" cy="668292"/>
            </a:xfrm>
            <a:prstGeom prst="bentConnector3">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283635" y="1295400"/>
              <a:ext cx="609600" cy="914400"/>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7" name="Elbow Connector 56"/>
            <p:cNvCxnSpPr>
              <a:stCxn id="56" idx="0"/>
            </p:cNvCxnSpPr>
            <p:nvPr/>
          </p:nvCxnSpPr>
          <p:spPr>
            <a:xfrm rot="5400000" flipH="1" flipV="1">
              <a:off x="3532236" y="-1801765"/>
              <a:ext cx="153364" cy="6040967"/>
            </a:xfrm>
            <a:prstGeom prst="bentConnector2">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Rounded Rectangle 23"/>
          <p:cNvSpPr/>
          <p:nvPr/>
        </p:nvSpPr>
        <p:spPr>
          <a:xfrm>
            <a:off x="6694818" y="1957288"/>
            <a:ext cx="1741374" cy="369332"/>
          </a:xfrm>
          <a:prstGeom prst="roundRect">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ounded Rectangle 24"/>
          <p:cNvSpPr/>
          <p:nvPr/>
        </p:nvSpPr>
        <p:spPr>
          <a:xfrm>
            <a:off x="6694818" y="1388385"/>
            <a:ext cx="1741374" cy="369332"/>
          </a:xfrm>
          <a:prstGeom prst="roundRect">
            <a:avLst/>
          </a:prstGeom>
          <a:solidFill>
            <a:srgbClr val="FF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26" name="TextBox 25"/>
          <p:cNvSpPr txBox="1"/>
          <p:nvPr/>
        </p:nvSpPr>
        <p:spPr>
          <a:xfrm>
            <a:off x="6694818" y="1371600"/>
            <a:ext cx="1741374" cy="369332"/>
          </a:xfrm>
          <a:prstGeom prst="rect">
            <a:avLst/>
          </a:prstGeom>
          <a:noFill/>
        </p:spPr>
        <p:txBody>
          <a:bodyPr wrap="square" rtlCol="0">
            <a:spAutoFit/>
          </a:bodyPr>
          <a:lstStyle/>
          <a:p>
            <a:r>
              <a:rPr lang="it-IT" b="1" dirty="0" smtClean="0"/>
              <a:t>Space</a:t>
            </a:r>
            <a:r>
              <a:rPr lang="it-IT" dirty="0" smtClean="0"/>
              <a:t> resolution</a:t>
            </a:r>
            <a:endParaRPr lang="it-IT" dirty="0"/>
          </a:p>
        </p:txBody>
      </p:sp>
      <p:sp>
        <p:nvSpPr>
          <p:cNvPr id="27" name="TextBox 26"/>
          <p:cNvSpPr txBox="1"/>
          <p:nvPr/>
        </p:nvSpPr>
        <p:spPr>
          <a:xfrm>
            <a:off x="6776898" y="1956145"/>
            <a:ext cx="1654812" cy="369332"/>
          </a:xfrm>
          <a:prstGeom prst="rect">
            <a:avLst/>
          </a:prstGeom>
          <a:noFill/>
        </p:spPr>
        <p:txBody>
          <a:bodyPr wrap="none" rtlCol="0">
            <a:spAutoFit/>
          </a:bodyPr>
          <a:lstStyle/>
          <a:p>
            <a:r>
              <a:rPr lang="it-IT" b="1" dirty="0" smtClean="0"/>
              <a:t>Time</a:t>
            </a:r>
            <a:r>
              <a:rPr lang="it-IT" dirty="0" smtClean="0"/>
              <a:t> resolution</a:t>
            </a:r>
            <a:endParaRPr lang="it-IT" dirty="0"/>
          </a:p>
        </p:txBody>
      </p:sp>
    </p:spTree>
    <p:extLst>
      <p:ext uri="{BB962C8B-B14F-4D97-AF65-F5344CB8AC3E}">
        <p14:creationId xmlns:p14="http://schemas.microsoft.com/office/powerpoint/2010/main" val="427690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2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783" y="930958"/>
            <a:ext cx="2824127" cy="1665093"/>
          </a:xfrm>
          <a:prstGeom prst="rect">
            <a:avLst/>
          </a:prstGeom>
        </p:spPr>
      </p:pic>
      <p:cxnSp>
        <p:nvCxnSpPr>
          <p:cNvPr id="4" name="Straight Connector 3"/>
          <p:cNvCxnSpPr/>
          <p:nvPr/>
        </p:nvCxnSpPr>
        <p:spPr>
          <a:xfrm flipV="1">
            <a:off x="4737852" y="5252060"/>
            <a:ext cx="0" cy="58721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038600" y="5839277"/>
            <a:ext cx="1412566" cy="430887"/>
          </a:xfrm>
          <a:prstGeom prst="rect">
            <a:avLst/>
          </a:prstGeom>
          <a:noFill/>
        </p:spPr>
        <p:txBody>
          <a:bodyPr wrap="none" rtlCol="0">
            <a:spAutoFit/>
          </a:bodyPr>
          <a:lstStyle/>
          <a:p>
            <a:r>
              <a:rPr lang="it-IT" sz="2200" dirty="0" smtClean="0">
                <a:solidFill>
                  <a:schemeClr val="bg1">
                    <a:lumMod val="50000"/>
                  </a:schemeClr>
                </a:solidFill>
              </a:rPr>
              <a:t>1990-2000</a:t>
            </a:r>
            <a:endParaRPr lang="it-IT" sz="2200" dirty="0">
              <a:solidFill>
                <a:schemeClr val="bg1">
                  <a:lumMod val="50000"/>
                </a:schemeClr>
              </a:solidFill>
            </a:endParaRPr>
          </a:p>
        </p:txBody>
      </p:sp>
      <p:pic>
        <p:nvPicPr>
          <p:cNvPr id="6" name="Picture 5"/>
          <p:cNvPicPr>
            <a:picLocks noChangeAspect="1"/>
          </p:cNvPicPr>
          <p:nvPr/>
        </p:nvPicPr>
        <p:blipFill>
          <a:blip r:embed="rId3"/>
          <a:stretch>
            <a:fillRect/>
          </a:stretch>
        </p:blipFill>
        <p:spPr>
          <a:xfrm>
            <a:off x="304800" y="762000"/>
            <a:ext cx="2743200" cy="2590800"/>
          </a:xfrm>
          <a:prstGeom prst="rect">
            <a:avLst/>
          </a:prstGeom>
        </p:spPr>
      </p:pic>
      <p:pic>
        <p:nvPicPr>
          <p:cNvPr id="10" name="Picture 9"/>
          <p:cNvPicPr>
            <a:picLocks noChangeAspect="1"/>
          </p:cNvPicPr>
          <p:nvPr/>
        </p:nvPicPr>
        <p:blipFill>
          <a:blip r:embed="rId4"/>
          <a:stretch>
            <a:fillRect/>
          </a:stretch>
        </p:blipFill>
        <p:spPr>
          <a:xfrm>
            <a:off x="2525728" y="342020"/>
            <a:ext cx="907766" cy="1219892"/>
          </a:xfrm>
          <a:prstGeom prst="rect">
            <a:avLst/>
          </a:prstGeom>
        </p:spPr>
      </p:pic>
      <p:cxnSp>
        <p:nvCxnSpPr>
          <p:cNvPr id="11" name="Straight Connector 10"/>
          <p:cNvCxnSpPr/>
          <p:nvPr/>
        </p:nvCxnSpPr>
        <p:spPr>
          <a:xfrm flipH="1">
            <a:off x="3124201" y="5251013"/>
            <a:ext cx="1613651" cy="54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121669" y="3378198"/>
            <a:ext cx="2531" cy="187681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073398" y="3338776"/>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7" name="Slide Number Placeholder 4"/>
          <p:cNvSpPr>
            <a:spLocks noGrp="1"/>
          </p:cNvSpPr>
          <p:nvPr>
            <p:ph type="sldNum" sz="quarter" idx="12"/>
          </p:nvPr>
        </p:nvSpPr>
        <p:spPr>
          <a:xfrm>
            <a:off x="6858000" y="6492875"/>
            <a:ext cx="2133600" cy="365125"/>
          </a:xfrm>
        </p:spPr>
        <p:txBody>
          <a:bodyPr/>
          <a:lstStyle/>
          <a:p>
            <a:r>
              <a:rPr lang="en-US" dirty="0" smtClean="0"/>
              <a:t>1</a:t>
            </a:r>
            <a:endParaRPr lang="en-US" dirty="0"/>
          </a:p>
        </p:txBody>
      </p:sp>
      <p:cxnSp>
        <p:nvCxnSpPr>
          <p:cNvPr id="18" name="Straight Connector 17"/>
          <p:cNvCxnSpPr>
            <a:stCxn id="20" idx="0"/>
          </p:cNvCxnSpPr>
          <p:nvPr/>
        </p:nvCxnSpPr>
        <p:spPr>
          <a:xfrm flipH="1" flipV="1">
            <a:off x="1596867" y="4880504"/>
            <a:ext cx="1" cy="745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sp>
        <p:nvSpPr>
          <p:cNvPr id="20" name="TextBox 19"/>
          <p:cNvSpPr txBox="1"/>
          <p:nvPr/>
        </p:nvSpPr>
        <p:spPr>
          <a:xfrm>
            <a:off x="1219200" y="5626482"/>
            <a:ext cx="755335" cy="430887"/>
          </a:xfrm>
          <a:prstGeom prst="rect">
            <a:avLst/>
          </a:prstGeom>
          <a:noFill/>
        </p:spPr>
        <p:txBody>
          <a:bodyPr wrap="none" rtlCol="0">
            <a:spAutoFit/>
          </a:bodyPr>
          <a:lstStyle/>
          <a:p>
            <a:r>
              <a:rPr lang="it-IT" sz="2200" dirty="0" smtClean="0">
                <a:solidFill>
                  <a:schemeClr val="bg1">
                    <a:lumMod val="50000"/>
                  </a:schemeClr>
                </a:solidFill>
              </a:rPr>
              <a:t>1944</a:t>
            </a:r>
            <a:endParaRPr lang="it-IT" sz="2200" dirty="0">
              <a:solidFill>
                <a:schemeClr val="bg1">
                  <a:lumMod val="50000"/>
                </a:schemeClr>
              </a:solidFill>
            </a:endParaRPr>
          </a:p>
        </p:txBody>
      </p:sp>
      <p:sp>
        <p:nvSpPr>
          <p:cNvPr id="21" name="Oval 20"/>
          <p:cNvSpPr/>
          <p:nvPr/>
        </p:nvSpPr>
        <p:spPr>
          <a:xfrm>
            <a:off x="1553631" y="4829703"/>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TextBox 21"/>
          <p:cNvSpPr txBox="1"/>
          <p:nvPr/>
        </p:nvSpPr>
        <p:spPr>
          <a:xfrm>
            <a:off x="558975" y="4375730"/>
            <a:ext cx="2061462" cy="369332"/>
          </a:xfrm>
          <a:prstGeom prst="rect">
            <a:avLst/>
          </a:prstGeom>
          <a:noFill/>
        </p:spPr>
        <p:txBody>
          <a:bodyPr wrap="none" rtlCol="0">
            <a:spAutoFit/>
          </a:bodyPr>
          <a:lstStyle/>
          <a:p>
            <a:r>
              <a:rPr lang="it-IT" dirty="0" smtClean="0"/>
              <a:t>Biophysical sciences</a:t>
            </a:r>
            <a:endParaRPr lang="it-IT" dirty="0"/>
          </a:p>
        </p:txBody>
      </p:sp>
      <p:sp>
        <p:nvSpPr>
          <p:cNvPr id="23" name="Slide Number Placeholder 4"/>
          <p:cNvSpPr txBox="1">
            <a:spLocks/>
          </p:cNvSpPr>
          <p:nvPr/>
        </p:nvSpPr>
        <p:spPr>
          <a:xfrm>
            <a:off x="132471" y="1088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sp>
        <p:nvSpPr>
          <p:cNvPr id="24" name="TextBox 23"/>
          <p:cNvSpPr txBox="1"/>
          <p:nvPr/>
        </p:nvSpPr>
        <p:spPr>
          <a:xfrm>
            <a:off x="3505200" y="75747"/>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sp>
        <p:nvSpPr>
          <p:cNvPr id="25" name="Rectangle 24"/>
          <p:cNvSpPr/>
          <p:nvPr/>
        </p:nvSpPr>
        <p:spPr>
          <a:xfrm>
            <a:off x="293309" y="3365750"/>
            <a:ext cx="2592793" cy="1015663"/>
          </a:xfrm>
          <a:prstGeom prst="rect">
            <a:avLst/>
          </a:prstGeom>
        </p:spPr>
        <p:txBody>
          <a:bodyPr wrap="square">
            <a:spAutoFit/>
          </a:bodyPr>
          <a:lstStyle/>
          <a:p>
            <a:pPr algn="ctr"/>
            <a:r>
              <a:rPr lang="it-IT" sz="1200" dirty="0" smtClean="0"/>
              <a:t>«</a:t>
            </a:r>
            <a:r>
              <a:rPr lang="en-US" sz="1200" dirty="0"/>
              <a:t>H</a:t>
            </a:r>
            <a:r>
              <a:rPr lang="en-US" sz="1200" dirty="0" smtClean="0"/>
              <a:t>ow </a:t>
            </a:r>
            <a:r>
              <a:rPr lang="en-US" sz="1200" dirty="0"/>
              <a:t>can the </a:t>
            </a:r>
            <a:r>
              <a:rPr lang="en-US" sz="1200" dirty="0" smtClean="0"/>
              <a:t>molecular events </a:t>
            </a:r>
            <a:r>
              <a:rPr lang="en-US" sz="1200" dirty="0"/>
              <a:t>in </a:t>
            </a:r>
            <a:r>
              <a:rPr lang="en-US" sz="1200" b="1" i="1" dirty="0"/>
              <a:t>space</a:t>
            </a:r>
            <a:r>
              <a:rPr lang="en-US" sz="1200" dirty="0"/>
              <a:t> and </a:t>
            </a:r>
            <a:r>
              <a:rPr lang="en-US" sz="1200" b="1" i="1" dirty="0"/>
              <a:t>time</a:t>
            </a:r>
            <a:r>
              <a:rPr lang="en-US" sz="1200" i="1" dirty="0"/>
              <a:t> </a:t>
            </a:r>
            <a:r>
              <a:rPr lang="en-US" sz="1200" dirty="0"/>
              <a:t>which take place within the spatial boundary of a living organism be accounted for by physics and chemistry</a:t>
            </a:r>
            <a:r>
              <a:rPr lang="en-US" sz="1200" dirty="0" smtClean="0"/>
              <a:t>?</a:t>
            </a:r>
            <a:r>
              <a:rPr lang="it-IT" sz="1200" dirty="0" smtClean="0"/>
              <a:t>»</a:t>
            </a:r>
            <a:endParaRPr lang="it-IT" sz="1200" dirty="0"/>
          </a:p>
        </p:txBody>
      </p:sp>
      <p:sp>
        <p:nvSpPr>
          <p:cNvPr id="26" name="Right Arrow 25"/>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a:blip r:embed="rId5"/>
          <a:stretch>
            <a:fillRect/>
          </a:stretch>
        </p:blipFill>
        <p:spPr>
          <a:xfrm>
            <a:off x="8534400" y="80034"/>
            <a:ext cx="462367" cy="647589"/>
          </a:xfrm>
          <a:prstGeom prst="rect">
            <a:avLst/>
          </a:prstGeom>
        </p:spPr>
      </p:pic>
      <p:sp>
        <p:nvSpPr>
          <p:cNvPr id="29" name="Rounded Rectangle 28"/>
          <p:cNvSpPr/>
          <p:nvPr/>
        </p:nvSpPr>
        <p:spPr>
          <a:xfrm>
            <a:off x="6694818" y="1984066"/>
            <a:ext cx="1741374" cy="369332"/>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ounded Rectangle 29"/>
          <p:cNvSpPr/>
          <p:nvPr/>
        </p:nvSpPr>
        <p:spPr>
          <a:xfrm>
            <a:off x="6694818" y="1371600"/>
            <a:ext cx="1741374" cy="412895"/>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TextBox 30"/>
          <p:cNvSpPr txBox="1"/>
          <p:nvPr/>
        </p:nvSpPr>
        <p:spPr>
          <a:xfrm>
            <a:off x="6776898" y="1982923"/>
            <a:ext cx="1654812" cy="369332"/>
          </a:xfrm>
          <a:prstGeom prst="rect">
            <a:avLst/>
          </a:prstGeom>
          <a:noFill/>
        </p:spPr>
        <p:txBody>
          <a:bodyPr wrap="none" rtlCol="0">
            <a:spAutoFit/>
          </a:bodyPr>
          <a:lstStyle/>
          <a:p>
            <a:r>
              <a:rPr lang="it-IT" b="1" dirty="0" smtClean="0"/>
              <a:t>Time</a:t>
            </a:r>
            <a:r>
              <a:rPr lang="it-IT" dirty="0" smtClean="0"/>
              <a:t> resolution</a:t>
            </a:r>
            <a:endParaRPr lang="it-IT" dirty="0"/>
          </a:p>
        </p:txBody>
      </p:sp>
      <p:sp>
        <p:nvSpPr>
          <p:cNvPr id="32" name="TextBox 31"/>
          <p:cNvSpPr txBox="1"/>
          <p:nvPr/>
        </p:nvSpPr>
        <p:spPr>
          <a:xfrm>
            <a:off x="6694818" y="1398378"/>
            <a:ext cx="1741374" cy="369332"/>
          </a:xfrm>
          <a:prstGeom prst="rect">
            <a:avLst/>
          </a:prstGeom>
          <a:noFill/>
        </p:spPr>
        <p:txBody>
          <a:bodyPr wrap="square" rtlCol="0">
            <a:spAutoFit/>
          </a:bodyPr>
          <a:lstStyle/>
          <a:p>
            <a:r>
              <a:rPr lang="it-IT" b="1" dirty="0" smtClean="0"/>
              <a:t>Space</a:t>
            </a:r>
            <a:r>
              <a:rPr lang="it-IT" dirty="0" smtClean="0"/>
              <a:t> resolution</a:t>
            </a:r>
            <a:endParaRPr lang="it-IT" dirty="0"/>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39544"/>
          <a:stretch/>
        </p:blipFill>
        <p:spPr>
          <a:xfrm>
            <a:off x="5476792" y="366547"/>
            <a:ext cx="1701154" cy="916619"/>
          </a:xfrm>
          <a:prstGeom prst="rect">
            <a:avLst/>
          </a:prstGeom>
        </p:spPr>
      </p:pic>
      <p:grpSp>
        <p:nvGrpSpPr>
          <p:cNvPr id="13" name="Group 12"/>
          <p:cNvGrpSpPr/>
          <p:nvPr/>
        </p:nvGrpSpPr>
        <p:grpSpPr>
          <a:xfrm>
            <a:off x="2742705" y="2743200"/>
            <a:ext cx="6248895" cy="2359190"/>
            <a:chOff x="2742705" y="2743200"/>
            <a:chExt cx="6248895" cy="2359190"/>
          </a:xfrm>
        </p:grpSpPr>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9705" y="2743200"/>
              <a:ext cx="3145586" cy="2359190"/>
            </a:xfrm>
            <a:prstGeom prst="rect">
              <a:avLst/>
            </a:prstGeom>
          </p:spPr>
        </p:pic>
        <p:grpSp>
          <p:nvGrpSpPr>
            <p:cNvPr id="34" name="Group 33"/>
            <p:cNvGrpSpPr/>
            <p:nvPr/>
          </p:nvGrpSpPr>
          <p:grpSpPr>
            <a:xfrm>
              <a:off x="4982310" y="2952569"/>
              <a:ext cx="4009290" cy="1476549"/>
              <a:chOff x="3369732" y="2136496"/>
              <a:chExt cx="4009290" cy="1476549"/>
            </a:xfrm>
          </p:grpSpPr>
          <p:pic>
            <p:nvPicPr>
              <p:cNvPr id="35" name="Picture 34"/>
              <p:cNvPicPr>
                <a:picLocks noChangeAspect="1"/>
              </p:cNvPicPr>
              <p:nvPr/>
            </p:nvPicPr>
            <p:blipFill>
              <a:blip r:embed="rId8"/>
              <a:stretch>
                <a:fillRect/>
              </a:stretch>
            </p:blipFill>
            <p:spPr>
              <a:xfrm>
                <a:off x="4772210" y="2153230"/>
                <a:ext cx="2606812" cy="1459815"/>
              </a:xfrm>
              <a:prstGeom prst="rect">
                <a:avLst/>
              </a:prstGeom>
              <a:ln w="19050">
                <a:solidFill>
                  <a:srgbClr val="FF0000"/>
                </a:solidFill>
              </a:ln>
            </p:spPr>
          </p:pic>
          <p:sp>
            <p:nvSpPr>
              <p:cNvPr id="36" name="Rectangle 35"/>
              <p:cNvSpPr/>
              <p:nvPr/>
            </p:nvSpPr>
            <p:spPr>
              <a:xfrm>
                <a:off x="3369732" y="2286000"/>
                <a:ext cx="518191" cy="457200"/>
              </a:xfrm>
              <a:prstGeom prst="rect">
                <a:avLst/>
              </a:prstGeom>
              <a:noFill/>
              <a:ln>
                <a:solidFill>
                  <a:srgbClr val="FE3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Straight Connector 36"/>
              <p:cNvCxnSpPr/>
              <p:nvPr/>
            </p:nvCxnSpPr>
            <p:spPr>
              <a:xfrm flipV="1">
                <a:off x="3886310" y="2136496"/>
                <a:ext cx="852554" cy="149504"/>
              </a:xfrm>
              <a:prstGeom prst="line">
                <a:avLst/>
              </a:prstGeom>
              <a:ln>
                <a:solidFill>
                  <a:srgbClr val="FE3F3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887923" y="2734888"/>
                <a:ext cx="884287" cy="878157"/>
              </a:xfrm>
              <a:prstGeom prst="line">
                <a:avLst/>
              </a:prstGeom>
              <a:ln>
                <a:solidFill>
                  <a:srgbClr val="FE3F30"/>
                </a:solidFill>
              </a:ln>
            </p:spPr>
            <p:style>
              <a:lnRef idx="1">
                <a:schemeClr val="accent1"/>
              </a:lnRef>
              <a:fillRef idx="0">
                <a:schemeClr val="accent1"/>
              </a:fillRef>
              <a:effectRef idx="0">
                <a:schemeClr val="accent1"/>
              </a:effectRef>
              <a:fontRef idx="minor">
                <a:schemeClr val="tx1"/>
              </a:fontRef>
            </p:style>
          </p:cxnSp>
        </p:grpSp>
        <p:sp>
          <p:nvSpPr>
            <p:cNvPr id="8" name="Curved Right Arrow 7"/>
            <p:cNvSpPr/>
            <p:nvPr/>
          </p:nvSpPr>
          <p:spPr>
            <a:xfrm rot="16784675">
              <a:off x="3514915" y="2698519"/>
              <a:ext cx="852094" cy="239651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9" name="TextBox 8"/>
          <p:cNvSpPr txBox="1"/>
          <p:nvPr/>
        </p:nvSpPr>
        <p:spPr>
          <a:xfrm>
            <a:off x="3069165" y="2763505"/>
            <a:ext cx="5202706" cy="738664"/>
          </a:xfrm>
          <a:prstGeom prst="rect">
            <a:avLst/>
          </a:prstGeom>
          <a:noFill/>
        </p:spPr>
        <p:txBody>
          <a:bodyPr wrap="none" rtlCol="0">
            <a:spAutoFit/>
          </a:bodyPr>
          <a:lstStyle/>
          <a:p>
            <a:r>
              <a:rPr lang="it-IT" sz="4200" dirty="0" smtClean="0"/>
              <a:t>Lights on living matter!</a:t>
            </a:r>
            <a:endParaRPr lang="it-IT" sz="4200" dirty="0"/>
          </a:p>
        </p:txBody>
      </p:sp>
    </p:spTree>
    <p:extLst>
      <p:ext uri="{BB962C8B-B14F-4D97-AF65-F5344CB8AC3E}">
        <p14:creationId xmlns:p14="http://schemas.microsoft.com/office/powerpoint/2010/main" val="266325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withEffect">
                                  <p:stCondLst>
                                    <p:cond delay="0"/>
                                  </p:stCondLst>
                                  <p:childTnLst>
                                    <p:animClr clrSpc="rgb" dir="cw">
                                      <p:cBhvr override="childStyle">
                                        <p:cTn id="6" dur="1000" fill="hold"/>
                                        <p:tgtEl>
                                          <p:spTgt spid="30"/>
                                        </p:tgtEl>
                                        <p:attrNameLst>
                                          <p:attrName>style.color</p:attrName>
                                        </p:attrNameLst>
                                      </p:cBhvr>
                                      <p:to>
                                        <a:srgbClr val="FFC000"/>
                                      </p:to>
                                    </p:animClr>
                                    <p:animClr clrSpc="rgb" dir="cw">
                                      <p:cBhvr>
                                        <p:cTn id="7" dur="1000" fill="hold"/>
                                        <p:tgtEl>
                                          <p:spTgt spid="30"/>
                                        </p:tgtEl>
                                        <p:attrNameLst>
                                          <p:attrName>fillcolor</p:attrName>
                                        </p:attrNameLst>
                                      </p:cBhvr>
                                      <p:to>
                                        <a:srgbClr val="FFC000"/>
                                      </p:to>
                                    </p:animClr>
                                    <p:set>
                                      <p:cBhvr>
                                        <p:cTn id="8" dur="1000" fill="hold"/>
                                        <p:tgtEl>
                                          <p:spTgt spid="30"/>
                                        </p:tgtEl>
                                        <p:attrNameLst>
                                          <p:attrName>fill.type</p:attrName>
                                        </p:attrNameLst>
                                      </p:cBhvr>
                                      <p:to>
                                        <p:strVal val="solid"/>
                                      </p:to>
                                    </p:set>
                                    <p:set>
                                      <p:cBhvr>
                                        <p:cTn id="9" dur="1000" fill="hold"/>
                                        <p:tgtEl>
                                          <p:spTgt spid="30"/>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900" fill="hold"/>
                                        <p:tgtEl>
                                          <p:spTgt spid="29"/>
                                        </p:tgtEl>
                                        <p:attrNameLst>
                                          <p:attrName>style.color</p:attrName>
                                        </p:attrNameLst>
                                      </p:cBhvr>
                                      <p:to>
                                        <a:srgbClr val="FFC000"/>
                                      </p:to>
                                    </p:animClr>
                                    <p:animClr clrSpc="rgb" dir="cw">
                                      <p:cBhvr>
                                        <p:cTn id="12" dur="900" fill="hold"/>
                                        <p:tgtEl>
                                          <p:spTgt spid="29"/>
                                        </p:tgtEl>
                                        <p:attrNameLst>
                                          <p:attrName>fillcolor</p:attrName>
                                        </p:attrNameLst>
                                      </p:cBhvr>
                                      <p:to>
                                        <a:srgbClr val="FFC000"/>
                                      </p:to>
                                    </p:animClr>
                                    <p:set>
                                      <p:cBhvr>
                                        <p:cTn id="13" dur="900" fill="hold"/>
                                        <p:tgtEl>
                                          <p:spTgt spid="29"/>
                                        </p:tgtEl>
                                        <p:attrNameLst>
                                          <p:attrName>fill.type</p:attrName>
                                        </p:attrNameLst>
                                      </p:cBhvr>
                                      <p:to>
                                        <p:strVal val="solid"/>
                                      </p:to>
                                    </p:set>
                                    <p:set>
                                      <p:cBhvr>
                                        <p:cTn id="14" dur="900" fill="hold"/>
                                        <p:tgtEl>
                                          <p:spTgt spid="2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500"/>
                                        <p:tgtEl>
                                          <p:spTgt spid="13"/>
                                        </p:tgtEl>
                                      </p:cBhvr>
                                    </p:animEffect>
                                  </p:childTnLst>
                                </p:cTn>
                              </p:par>
                              <p:par>
                                <p:cTn id="20" presetID="14" presetClass="exit" presetSubtype="10" fill="hold" grpId="0" nodeType="withEffect">
                                  <p:stCondLst>
                                    <p:cond delay="0"/>
                                  </p:stCondLst>
                                  <p:childTnLst>
                                    <p:animEffect transition="out" filter="randombar(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Date Placeholder 3"/>
          <p:cNvSpPr>
            <a:spLocks noGrp="1"/>
          </p:cNvSpPr>
          <p:nvPr>
            <p:ph type="dt" sz="half" idx="10"/>
          </p:nvPr>
        </p:nvSpPr>
        <p:spPr>
          <a:xfrm>
            <a:off x="152400" y="6492875"/>
            <a:ext cx="2133600" cy="365125"/>
          </a:xfrm>
        </p:spPr>
        <p:txBody>
          <a:bodyPr/>
          <a:lstStyle/>
          <a:p>
            <a:fld id="{E2EBFFC2-8F19-41F9-978C-403734B4BB48}" type="datetime1">
              <a:rPr lang="it-IT" smtClean="0"/>
              <a:t>26/11/2019</a:t>
            </a:fld>
            <a:endParaRPr lang="en-US" dirty="0"/>
          </a:p>
        </p:txBody>
      </p:sp>
      <p:sp>
        <p:nvSpPr>
          <p:cNvPr id="125" name="Slide Number Placeholder 4"/>
          <p:cNvSpPr>
            <a:spLocks noGrp="1"/>
          </p:cNvSpPr>
          <p:nvPr>
            <p:ph type="sldNum" sz="quarter" idx="12"/>
          </p:nvPr>
        </p:nvSpPr>
        <p:spPr>
          <a:xfrm>
            <a:off x="6858000" y="6492875"/>
            <a:ext cx="2133600" cy="365125"/>
          </a:xfrm>
        </p:spPr>
        <p:txBody>
          <a:bodyPr/>
          <a:lstStyle/>
          <a:p>
            <a:r>
              <a:rPr lang="en-US" dirty="0" smtClean="0"/>
              <a:t>1</a:t>
            </a:r>
            <a:endParaRPr lang="en-US" dirty="0"/>
          </a:p>
        </p:txBody>
      </p:sp>
      <p:sp>
        <p:nvSpPr>
          <p:cNvPr id="133" name="Slide Number Placeholder 4"/>
          <p:cNvSpPr txBox="1">
            <a:spLocks/>
          </p:cNvSpPr>
          <p:nvPr/>
        </p:nvSpPr>
        <p:spPr>
          <a:xfrm>
            <a:off x="132471" y="-18566"/>
            <a:ext cx="1010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t>CARDARELLI</a:t>
            </a:r>
            <a:endParaRPr lang="en-US" dirty="0"/>
          </a:p>
        </p:txBody>
      </p:sp>
      <p:cxnSp>
        <p:nvCxnSpPr>
          <p:cNvPr id="117" name="Straight Connector 116"/>
          <p:cNvCxnSpPr>
            <a:stCxn id="123" idx="0"/>
          </p:cNvCxnSpPr>
          <p:nvPr/>
        </p:nvCxnSpPr>
        <p:spPr>
          <a:xfrm flipH="1" flipV="1">
            <a:off x="1596867" y="4880504"/>
            <a:ext cx="1" cy="745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Right Arrow 120"/>
          <p:cNvSpPr/>
          <p:nvPr/>
        </p:nvSpPr>
        <p:spPr>
          <a:xfrm>
            <a:off x="228600" y="5334000"/>
            <a:ext cx="8479333" cy="209233"/>
          </a:xfrm>
          <a:prstGeom prst="rightArrow">
            <a:avLst>
              <a:gd name="adj1" fmla="val 50000"/>
              <a:gd name="adj2" fmla="val 83886"/>
            </a:avLst>
          </a:prstGeom>
          <a:solidFill>
            <a:schemeClr val="bg1"/>
          </a:solidFill>
          <a:ln>
            <a:solidFill>
              <a:schemeClr val="bg1">
                <a:lumMod val="85000"/>
              </a:schemeClr>
            </a:solidFill>
          </a:ln>
          <a:effectLst>
            <a:outerShdw blurRad="6350" dir="13500000" sy="23000" kx="1200000" algn="br" rotWithShape="0">
              <a:prstClr val="black">
                <a:alpha val="20000"/>
              </a:prstClr>
            </a:outerShdw>
          </a:effectLst>
          <a:scene3d>
            <a:camera prst="orthographicFront"/>
            <a:lightRig rig="threePt" dir="t"/>
          </a:scene3d>
          <a:sp3d>
            <a:bevelT w="381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p:cNvSpPr txBox="1"/>
          <p:nvPr/>
        </p:nvSpPr>
        <p:spPr>
          <a:xfrm>
            <a:off x="1219200" y="5626482"/>
            <a:ext cx="755335" cy="430887"/>
          </a:xfrm>
          <a:prstGeom prst="rect">
            <a:avLst/>
          </a:prstGeom>
          <a:noFill/>
        </p:spPr>
        <p:txBody>
          <a:bodyPr wrap="none" rtlCol="0">
            <a:spAutoFit/>
          </a:bodyPr>
          <a:lstStyle/>
          <a:p>
            <a:r>
              <a:rPr lang="it-IT" sz="2200" dirty="0" smtClean="0">
                <a:solidFill>
                  <a:schemeClr val="bg1">
                    <a:lumMod val="50000"/>
                  </a:schemeClr>
                </a:solidFill>
              </a:rPr>
              <a:t>1944</a:t>
            </a:r>
            <a:endParaRPr lang="it-IT" sz="2200" dirty="0">
              <a:solidFill>
                <a:schemeClr val="bg1">
                  <a:lumMod val="50000"/>
                </a:schemeClr>
              </a:solidFill>
            </a:endParaRPr>
          </a:p>
        </p:txBody>
      </p:sp>
      <p:sp>
        <p:nvSpPr>
          <p:cNvPr id="124" name="Oval 123"/>
          <p:cNvSpPr/>
          <p:nvPr/>
        </p:nvSpPr>
        <p:spPr>
          <a:xfrm>
            <a:off x="1553631" y="4829703"/>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 name="TextBox 133"/>
          <p:cNvSpPr txBox="1"/>
          <p:nvPr/>
        </p:nvSpPr>
        <p:spPr>
          <a:xfrm>
            <a:off x="558975" y="4375730"/>
            <a:ext cx="2061462" cy="369332"/>
          </a:xfrm>
          <a:prstGeom prst="rect">
            <a:avLst/>
          </a:prstGeom>
          <a:noFill/>
        </p:spPr>
        <p:txBody>
          <a:bodyPr wrap="none" rtlCol="0">
            <a:spAutoFit/>
          </a:bodyPr>
          <a:lstStyle/>
          <a:p>
            <a:r>
              <a:rPr lang="it-IT" dirty="0" smtClean="0"/>
              <a:t>Biophysical sciences</a:t>
            </a:r>
            <a:endParaRPr lang="it-IT" dirty="0"/>
          </a:p>
        </p:txBody>
      </p:sp>
      <p:sp>
        <p:nvSpPr>
          <p:cNvPr id="140" name="TextBox 139"/>
          <p:cNvSpPr txBox="1"/>
          <p:nvPr/>
        </p:nvSpPr>
        <p:spPr>
          <a:xfrm>
            <a:off x="3505200" y="46295"/>
            <a:ext cx="2058320" cy="446276"/>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it-IT" sz="2300" i="1" dirty="0" smtClean="0"/>
              <a:t>Space</a:t>
            </a:r>
            <a:r>
              <a:rPr lang="it-IT" sz="2300" dirty="0" smtClean="0"/>
              <a:t> and </a:t>
            </a:r>
            <a:r>
              <a:rPr lang="it-IT" sz="2300" i="1" dirty="0" smtClean="0"/>
              <a:t>Time</a:t>
            </a:r>
            <a:endParaRPr lang="en-US" sz="2300" i="1" dirty="0"/>
          </a:p>
        </p:txBody>
      </p:sp>
      <p:pic>
        <p:nvPicPr>
          <p:cNvPr id="25" name="vlc-record-2016-03-30-13h15m08s-JCB_200803010_V1.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4575" b="6462"/>
          <a:stretch/>
        </p:blipFill>
        <p:spPr>
          <a:xfrm>
            <a:off x="160279" y="913881"/>
            <a:ext cx="3573649" cy="3080127"/>
          </a:xfrm>
          <a:prstGeom prst="rect">
            <a:avLst/>
          </a:prstGeom>
        </p:spPr>
      </p:pic>
      <p:sp>
        <p:nvSpPr>
          <p:cNvPr id="32" name="Rounded Rectangle 31"/>
          <p:cNvSpPr/>
          <p:nvPr/>
        </p:nvSpPr>
        <p:spPr>
          <a:xfrm>
            <a:off x="6694818" y="1984066"/>
            <a:ext cx="1741374" cy="369332"/>
          </a:xfrm>
          <a:prstGeom prst="roundRect">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ounded Rectangle 32"/>
          <p:cNvSpPr/>
          <p:nvPr/>
        </p:nvSpPr>
        <p:spPr>
          <a:xfrm>
            <a:off x="6694818" y="1371600"/>
            <a:ext cx="1741374" cy="412895"/>
          </a:xfrm>
          <a:prstGeom prst="roundRect">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TextBox 34"/>
          <p:cNvSpPr txBox="1"/>
          <p:nvPr/>
        </p:nvSpPr>
        <p:spPr>
          <a:xfrm>
            <a:off x="6776898" y="1982923"/>
            <a:ext cx="1654812" cy="369332"/>
          </a:xfrm>
          <a:prstGeom prst="rect">
            <a:avLst/>
          </a:prstGeom>
          <a:noFill/>
        </p:spPr>
        <p:txBody>
          <a:bodyPr wrap="none" rtlCol="0">
            <a:spAutoFit/>
          </a:bodyPr>
          <a:lstStyle/>
          <a:p>
            <a:r>
              <a:rPr lang="it-IT" b="1" dirty="0" smtClean="0"/>
              <a:t>Time</a:t>
            </a:r>
            <a:r>
              <a:rPr lang="it-IT" dirty="0" smtClean="0"/>
              <a:t> resolution</a:t>
            </a:r>
            <a:endParaRPr lang="it-IT" dirty="0"/>
          </a:p>
        </p:txBody>
      </p:sp>
      <p:sp>
        <p:nvSpPr>
          <p:cNvPr id="34" name="TextBox 33"/>
          <p:cNvSpPr txBox="1"/>
          <p:nvPr/>
        </p:nvSpPr>
        <p:spPr>
          <a:xfrm>
            <a:off x="6694818" y="1398378"/>
            <a:ext cx="1741374" cy="369332"/>
          </a:xfrm>
          <a:prstGeom prst="rect">
            <a:avLst/>
          </a:prstGeom>
          <a:noFill/>
        </p:spPr>
        <p:txBody>
          <a:bodyPr wrap="square" rtlCol="0">
            <a:spAutoFit/>
          </a:bodyPr>
          <a:lstStyle/>
          <a:p>
            <a:r>
              <a:rPr lang="it-IT" b="1" dirty="0" smtClean="0"/>
              <a:t>Space</a:t>
            </a:r>
            <a:r>
              <a:rPr lang="it-IT" dirty="0" smtClean="0"/>
              <a:t> resolution</a:t>
            </a:r>
            <a:endParaRPr lang="it-IT" dirty="0"/>
          </a:p>
        </p:txBody>
      </p:sp>
      <p:sp>
        <p:nvSpPr>
          <p:cNvPr id="122" name="TextBox 121"/>
          <p:cNvSpPr txBox="1"/>
          <p:nvPr/>
        </p:nvSpPr>
        <p:spPr>
          <a:xfrm>
            <a:off x="8319556" y="5626482"/>
            <a:ext cx="702436" cy="400110"/>
          </a:xfrm>
          <a:prstGeom prst="rect">
            <a:avLst/>
          </a:prstGeom>
          <a:noFill/>
          <a:effectLst>
            <a:reflection blurRad="6350" stA="52000" endA="300" endPos="35000" dir="5400000" sy="-100000" algn="bl" rotWithShape="0"/>
          </a:effectLst>
        </p:spPr>
        <p:txBody>
          <a:bodyPr wrap="none" rtlCol="0">
            <a:spAutoFit/>
            <a:scene3d>
              <a:camera prst="orthographicFront"/>
              <a:lightRig rig="threePt" dir="t"/>
            </a:scene3d>
            <a:sp3d extrusionH="57150">
              <a:bevelT w="38100" h="38100" prst="convex"/>
            </a:sp3d>
          </a:bodyPr>
          <a:lstStyle/>
          <a:p>
            <a:r>
              <a:rPr lang="it-IT" sz="2000" dirty="0" smtClean="0">
                <a:effectLst>
                  <a:outerShdw blurRad="50800" dist="38100" dir="5400000" algn="t" rotWithShape="0">
                    <a:prstClr val="black">
                      <a:alpha val="40000"/>
                    </a:prstClr>
                  </a:outerShdw>
                  <a:reflection blurRad="6350" stA="55000" endA="300" endPos="45500" dir="5400000" sy="-100000" algn="bl" rotWithShape="0"/>
                </a:effectLst>
                <a:latin typeface="+mj-lt"/>
              </a:rPr>
              <a:t>Time</a:t>
            </a:r>
            <a:endParaRPr lang="en-US" sz="2000" dirty="0">
              <a:effectLst>
                <a:outerShdw blurRad="50800" dist="38100" dir="5400000" algn="t" rotWithShape="0">
                  <a:prstClr val="black">
                    <a:alpha val="40000"/>
                  </a:prstClr>
                </a:outerShdw>
                <a:reflection blurRad="6350" stA="55000" endA="300" endPos="45500" dir="5400000" sy="-100000" algn="bl" rotWithShape="0"/>
              </a:effectLst>
              <a:latin typeface="+mj-lt"/>
            </a:endParaRPr>
          </a:p>
        </p:txBody>
      </p:sp>
      <p:grpSp>
        <p:nvGrpSpPr>
          <p:cNvPr id="5" name="Group 4"/>
          <p:cNvGrpSpPr/>
          <p:nvPr/>
        </p:nvGrpSpPr>
        <p:grpSpPr>
          <a:xfrm>
            <a:off x="3505200" y="2525283"/>
            <a:ext cx="4869507" cy="3508862"/>
            <a:chOff x="3733800" y="3048000"/>
            <a:chExt cx="4869507" cy="3508862"/>
          </a:xfrm>
        </p:grpSpPr>
        <p:cxnSp>
          <p:nvCxnSpPr>
            <p:cNvPr id="71" name="Straight Connector 70"/>
            <p:cNvCxnSpPr/>
            <p:nvPr/>
          </p:nvCxnSpPr>
          <p:spPr>
            <a:xfrm flipV="1">
              <a:off x="8074159" y="5056668"/>
              <a:ext cx="6330" cy="11534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9" name="Picture 2" descr="http://i.guim.co.uk/static/w-620/h--/q-95/sys-images/Guardian/Pix/pictures/2014/10/8/1412764043486/329896a8-5a70-43a9-8bab-027e664205f9-bestSizeAvailable.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5109" y="3458086"/>
              <a:ext cx="3333562" cy="2067821"/>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p:cNvGrpSpPr/>
            <p:nvPr/>
          </p:nvGrpSpPr>
          <p:grpSpPr>
            <a:xfrm>
              <a:off x="7079307" y="3191411"/>
              <a:ext cx="1524000" cy="489626"/>
              <a:chOff x="6912834" y="712787"/>
              <a:chExt cx="2154966" cy="852805"/>
            </a:xfrm>
          </p:grpSpPr>
          <p:sp>
            <p:nvSpPr>
              <p:cNvPr id="41" name="Oval Callout 40"/>
              <p:cNvSpPr/>
              <p:nvPr/>
            </p:nvSpPr>
            <p:spPr>
              <a:xfrm>
                <a:off x="6912834" y="712787"/>
                <a:ext cx="2154966" cy="852805"/>
              </a:xfrm>
              <a:prstGeom prst="wedgeEllipseCallout">
                <a:avLst>
                  <a:gd name="adj1" fmla="val -27446"/>
                  <a:gd name="adj2" fmla="val 109846"/>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2" name="TextBox 41"/>
              <p:cNvSpPr txBox="1"/>
              <p:nvPr/>
            </p:nvSpPr>
            <p:spPr>
              <a:xfrm>
                <a:off x="7045024" y="818952"/>
                <a:ext cx="1940731" cy="696891"/>
              </a:xfrm>
              <a:prstGeom prst="rect">
                <a:avLst/>
              </a:prstGeom>
              <a:noFill/>
              <a:ln w="19050">
                <a:noFill/>
              </a:ln>
            </p:spPr>
            <p:txBody>
              <a:bodyPr wrap="none" rtlCol="0">
                <a:spAutoFit/>
              </a:bodyPr>
              <a:lstStyle/>
              <a:p>
                <a:pPr algn="ctr"/>
                <a:r>
                  <a:rPr lang="it-IT" sz="1000" dirty="0" smtClean="0">
                    <a:effectLst>
                      <a:outerShdw blurRad="38100" dist="38100" dir="2700000" algn="tl">
                        <a:srgbClr val="000000">
                          <a:alpha val="43137"/>
                        </a:srgbClr>
                      </a:outerShdw>
                    </a:effectLst>
                  </a:rPr>
                  <a:t>…by </a:t>
                </a:r>
                <a:r>
                  <a:rPr lang="it-IT" sz="1000" b="1" dirty="0" smtClean="0">
                    <a:effectLst>
                      <a:outerShdw blurRad="38100" dist="38100" dir="2700000" algn="tl">
                        <a:srgbClr val="000000">
                          <a:alpha val="43137"/>
                        </a:srgbClr>
                      </a:outerShdw>
                    </a:effectLst>
                  </a:rPr>
                  <a:t>localization</a:t>
                </a:r>
                <a:r>
                  <a:rPr lang="it-IT" sz="1000" dirty="0" smtClean="0">
                    <a:effectLst>
                      <a:outerShdw blurRad="38100" dist="38100" dir="2700000" algn="tl">
                        <a:srgbClr val="000000">
                          <a:alpha val="43137"/>
                        </a:srgbClr>
                      </a:outerShdw>
                    </a:effectLst>
                  </a:rPr>
                  <a:t> of </a:t>
                </a:r>
              </a:p>
              <a:p>
                <a:pPr algn="ctr"/>
                <a:r>
                  <a:rPr lang="it-IT" sz="1000" dirty="0" smtClean="0">
                    <a:effectLst>
                      <a:outerShdw blurRad="38100" dist="38100" dir="2700000" algn="tl">
                        <a:srgbClr val="000000">
                          <a:alpha val="43137"/>
                        </a:srgbClr>
                      </a:outerShdw>
                    </a:effectLst>
                  </a:rPr>
                  <a:t>fluorescent molecules!</a:t>
                </a:r>
                <a:endParaRPr lang="en-US" sz="1000" dirty="0">
                  <a:effectLst>
                    <a:outerShdw blurRad="38100" dist="38100" dir="2700000" algn="tl">
                      <a:srgbClr val="000000">
                        <a:alpha val="43137"/>
                      </a:srgbClr>
                    </a:outerShdw>
                  </a:effectLst>
                </a:endParaRPr>
              </a:p>
            </p:txBody>
          </p:sp>
        </p:grpSp>
        <p:grpSp>
          <p:nvGrpSpPr>
            <p:cNvPr id="43" name="Group 42"/>
            <p:cNvGrpSpPr/>
            <p:nvPr/>
          </p:nvGrpSpPr>
          <p:grpSpPr>
            <a:xfrm>
              <a:off x="5642858" y="3048000"/>
              <a:ext cx="1295400" cy="489626"/>
              <a:chOff x="4724400" y="712787"/>
              <a:chExt cx="2057400" cy="913575"/>
            </a:xfrm>
          </p:grpSpPr>
          <p:sp>
            <p:nvSpPr>
              <p:cNvPr id="44" name="Oval Callout 43"/>
              <p:cNvSpPr/>
              <p:nvPr/>
            </p:nvSpPr>
            <p:spPr>
              <a:xfrm>
                <a:off x="4724400" y="712787"/>
                <a:ext cx="2057400" cy="913575"/>
              </a:xfrm>
              <a:prstGeom prst="wedgeEllipseCallout">
                <a:avLst>
                  <a:gd name="adj1" fmla="val -3894"/>
                  <a:gd name="adj2" fmla="val 105668"/>
                </a:avLst>
              </a:prstGeom>
              <a:solidFill>
                <a:schemeClr val="bg1"/>
              </a:solidFill>
              <a:ln w="19050">
                <a:solidFill>
                  <a:srgbClr val="D3D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5" name="TextBox 44"/>
              <p:cNvSpPr txBox="1"/>
              <p:nvPr/>
            </p:nvSpPr>
            <p:spPr>
              <a:xfrm>
                <a:off x="5117746" y="818951"/>
                <a:ext cx="1277914" cy="400110"/>
              </a:xfrm>
              <a:prstGeom prst="rect">
                <a:avLst/>
              </a:prstGeom>
              <a:noFill/>
              <a:ln w="19050">
                <a:noFill/>
              </a:ln>
            </p:spPr>
            <p:txBody>
              <a:bodyPr wrap="none" rtlCol="0">
                <a:spAutoFit/>
              </a:bodyPr>
              <a:lstStyle/>
              <a:p>
                <a:pPr algn="ctr"/>
                <a:r>
                  <a:rPr lang="it-IT" sz="1000" dirty="0" smtClean="0">
                    <a:effectLst>
                      <a:outerShdw blurRad="38100" dist="38100" dir="2700000" algn="tl">
                        <a:srgbClr val="000000">
                          <a:alpha val="43137"/>
                        </a:srgbClr>
                      </a:outerShdw>
                    </a:effectLst>
                  </a:rPr>
                  <a:t>…by down-sizing the </a:t>
                </a:r>
              </a:p>
              <a:p>
                <a:pPr algn="ctr"/>
                <a:r>
                  <a:rPr lang="it-IT" sz="1000" dirty="0" smtClean="0">
                    <a:effectLst>
                      <a:outerShdw blurRad="38100" dist="38100" dir="2700000" algn="tl">
                        <a:srgbClr val="000000">
                          <a:alpha val="43137"/>
                        </a:srgbClr>
                      </a:outerShdw>
                    </a:effectLst>
                  </a:rPr>
                  <a:t>observation volume!</a:t>
                </a:r>
                <a:endParaRPr lang="en-US" sz="1000" dirty="0">
                  <a:effectLst>
                    <a:outerShdw blurRad="38100" dist="38100" dir="2700000" algn="tl">
                      <a:srgbClr val="000000">
                        <a:alpha val="43137"/>
                      </a:srgbClr>
                    </a:outerShdw>
                  </a:effectLst>
                </a:endParaRPr>
              </a:p>
            </p:txBody>
          </p:sp>
        </p:grpSp>
        <p:grpSp>
          <p:nvGrpSpPr>
            <p:cNvPr id="46" name="Group 45"/>
            <p:cNvGrpSpPr/>
            <p:nvPr/>
          </p:nvGrpSpPr>
          <p:grpSpPr>
            <a:xfrm>
              <a:off x="3733800" y="3846571"/>
              <a:ext cx="1447800" cy="430213"/>
              <a:chOff x="2448836" y="686042"/>
              <a:chExt cx="2154966" cy="852805"/>
            </a:xfrm>
          </p:grpSpPr>
          <p:sp>
            <p:nvSpPr>
              <p:cNvPr id="47" name="Oval Callout 46"/>
              <p:cNvSpPr/>
              <p:nvPr/>
            </p:nvSpPr>
            <p:spPr>
              <a:xfrm>
                <a:off x="2448836" y="686042"/>
                <a:ext cx="2154966" cy="852805"/>
              </a:xfrm>
              <a:prstGeom prst="wedgeEllipseCallout">
                <a:avLst>
                  <a:gd name="adj1" fmla="val 29865"/>
                  <a:gd name="adj2" fmla="val 115416"/>
                </a:avLst>
              </a:prstGeom>
              <a:solidFill>
                <a:schemeClr val="bg1"/>
              </a:solidFill>
              <a:ln w="190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8" name="TextBox 47"/>
              <p:cNvSpPr txBox="1"/>
              <p:nvPr/>
            </p:nvSpPr>
            <p:spPr>
              <a:xfrm>
                <a:off x="2782991" y="712335"/>
                <a:ext cx="1372491" cy="400110"/>
              </a:xfrm>
              <a:prstGeom prst="rect">
                <a:avLst/>
              </a:prstGeom>
              <a:noFill/>
            </p:spPr>
            <p:txBody>
              <a:bodyPr wrap="none" rtlCol="0">
                <a:spAutoFit/>
              </a:bodyPr>
              <a:lstStyle/>
              <a:p>
                <a:pPr algn="ctr"/>
                <a:r>
                  <a:rPr lang="it-IT" sz="1000" dirty="0" smtClean="0">
                    <a:effectLst>
                      <a:outerShdw blurRad="38100" dist="38100" dir="2700000" algn="tl">
                        <a:srgbClr val="000000">
                          <a:alpha val="43137"/>
                        </a:srgbClr>
                      </a:outerShdw>
                    </a:effectLst>
                  </a:rPr>
                  <a:t>…by switching on/off </a:t>
                </a:r>
              </a:p>
              <a:p>
                <a:pPr algn="ctr"/>
                <a:r>
                  <a:rPr lang="it-IT" sz="1000" dirty="0">
                    <a:effectLst>
                      <a:outerShdw blurRad="38100" dist="38100" dir="2700000" algn="tl">
                        <a:srgbClr val="000000">
                          <a:alpha val="43137"/>
                        </a:srgbClr>
                      </a:outerShdw>
                    </a:effectLst>
                  </a:rPr>
                  <a:t>f</a:t>
                </a:r>
                <a:r>
                  <a:rPr lang="it-IT" sz="1000" dirty="0" smtClean="0">
                    <a:effectLst>
                      <a:outerShdw blurRad="38100" dist="38100" dir="2700000" algn="tl">
                        <a:srgbClr val="000000">
                          <a:alpha val="43137"/>
                        </a:srgbClr>
                      </a:outerShdw>
                    </a:effectLst>
                  </a:rPr>
                  <a:t>luorescent molecules!</a:t>
                </a:r>
                <a:endParaRPr lang="en-US" sz="1000" dirty="0">
                  <a:effectLst>
                    <a:outerShdw blurRad="38100" dist="38100" dir="2700000" algn="tl">
                      <a:srgbClr val="000000">
                        <a:alpha val="43137"/>
                      </a:srgbClr>
                    </a:outerShdw>
                  </a:effectLst>
                </a:endParaRPr>
              </a:p>
            </p:txBody>
          </p:sp>
        </p:grpSp>
        <p:sp>
          <p:nvSpPr>
            <p:cNvPr id="70" name="TextBox 69"/>
            <p:cNvSpPr txBox="1"/>
            <p:nvPr/>
          </p:nvSpPr>
          <p:spPr>
            <a:xfrm>
              <a:off x="7686953" y="6125975"/>
              <a:ext cx="755335" cy="430887"/>
            </a:xfrm>
            <a:prstGeom prst="rect">
              <a:avLst/>
            </a:prstGeom>
            <a:noFill/>
          </p:spPr>
          <p:txBody>
            <a:bodyPr wrap="none" rtlCol="0">
              <a:spAutoFit/>
            </a:bodyPr>
            <a:lstStyle/>
            <a:p>
              <a:r>
                <a:rPr lang="it-IT" sz="2200" dirty="0" smtClean="0">
                  <a:solidFill>
                    <a:schemeClr val="bg1">
                      <a:lumMod val="50000"/>
                    </a:schemeClr>
                  </a:solidFill>
                </a:rPr>
                <a:t>2014</a:t>
              </a:r>
              <a:endParaRPr lang="it-IT" sz="2200" dirty="0">
                <a:solidFill>
                  <a:schemeClr val="bg1">
                    <a:lumMod val="50000"/>
                  </a:schemeClr>
                </a:solidFill>
              </a:endParaRPr>
            </a:p>
          </p:txBody>
        </p:sp>
        <p:sp>
          <p:nvSpPr>
            <p:cNvPr id="78" name="Oval 77"/>
            <p:cNvSpPr/>
            <p:nvPr/>
          </p:nvSpPr>
          <p:spPr>
            <a:xfrm>
              <a:off x="7833744" y="5018517"/>
              <a:ext cx="82987" cy="82987"/>
            </a:xfrm>
            <a:prstGeom prst="ellips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9" name="Straight Connector 78"/>
            <p:cNvCxnSpPr>
              <a:stCxn id="78" idx="6"/>
            </p:cNvCxnSpPr>
            <p:nvPr/>
          </p:nvCxnSpPr>
          <p:spPr>
            <a:xfrm>
              <a:off x="7916731" y="5060011"/>
              <a:ext cx="160469" cy="8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563487" y="531586"/>
            <a:ext cx="2767232" cy="369332"/>
          </a:xfrm>
          <a:prstGeom prst="rect">
            <a:avLst/>
          </a:prstGeom>
          <a:noFill/>
        </p:spPr>
        <p:txBody>
          <a:bodyPr wrap="none" rtlCol="0">
            <a:spAutoFit/>
          </a:bodyPr>
          <a:lstStyle/>
          <a:p>
            <a:r>
              <a:rPr lang="it-IT" i="1" dirty="0" smtClean="0"/>
              <a:t>Single molecule </a:t>
            </a:r>
            <a:r>
              <a:rPr lang="it-IT" b="1" i="1" dirty="0" smtClean="0"/>
              <a:t>localization</a:t>
            </a:r>
            <a:endParaRPr lang="it-IT" b="1" i="1" dirty="0"/>
          </a:p>
        </p:txBody>
      </p:sp>
      <p:pic>
        <p:nvPicPr>
          <p:cNvPr id="75" name="Picture 74"/>
          <p:cNvPicPr>
            <a:picLocks noChangeAspect="1"/>
          </p:cNvPicPr>
          <p:nvPr/>
        </p:nvPicPr>
        <p:blipFill>
          <a:blip r:embed="rId7"/>
          <a:stretch>
            <a:fillRect/>
          </a:stretch>
        </p:blipFill>
        <p:spPr>
          <a:xfrm>
            <a:off x="8534400" y="80034"/>
            <a:ext cx="462367" cy="647589"/>
          </a:xfrm>
          <a:prstGeom prst="rect">
            <a:avLst/>
          </a:prstGeom>
        </p:spPr>
      </p:pic>
    </p:spTree>
    <p:extLst>
      <p:ext uri="{BB962C8B-B14F-4D97-AF65-F5344CB8AC3E}">
        <p14:creationId xmlns:p14="http://schemas.microsoft.com/office/powerpoint/2010/main" val="107190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33"/>
                                        </p:tgtEl>
                                        <p:attrNameLst>
                                          <p:attrName>style.color</p:attrName>
                                        </p:attrNameLst>
                                      </p:cBhvr>
                                      <p:to>
                                        <a:srgbClr val="92D050"/>
                                      </p:to>
                                    </p:animClr>
                                    <p:animClr clrSpc="rgb" dir="cw">
                                      <p:cBhvr>
                                        <p:cTn id="7" dur="500" fill="hold"/>
                                        <p:tgtEl>
                                          <p:spTgt spid="33"/>
                                        </p:tgtEl>
                                        <p:attrNameLst>
                                          <p:attrName>fillcolor</p:attrName>
                                        </p:attrNameLst>
                                      </p:cBhvr>
                                      <p:to>
                                        <a:srgbClr val="92D050"/>
                                      </p:to>
                                    </p:animClr>
                                    <p:set>
                                      <p:cBhvr>
                                        <p:cTn id="8" dur="500" fill="hold"/>
                                        <p:tgtEl>
                                          <p:spTgt spid="33"/>
                                        </p:tgtEl>
                                        <p:attrNameLst>
                                          <p:attrName>fill.type</p:attrName>
                                        </p:attrNameLst>
                                      </p:cBhvr>
                                      <p:to>
                                        <p:strVal val="solid"/>
                                      </p:to>
                                    </p:set>
                                    <p:set>
                                      <p:cBhvr>
                                        <p:cTn id="9" dur="500" fill="hold"/>
                                        <p:tgtEl>
                                          <p:spTgt spid="33"/>
                                        </p:tgtEl>
                                        <p:attrNameLst>
                                          <p:attrName>fill.on</p:attrName>
                                        </p:attrNameLst>
                                      </p:cBhvr>
                                      <p:to>
                                        <p:strVal val="true"/>
                                      </p:to>
                                    </p:se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1000"/>
                                        <p:tgtEl>
                                          <p:spTgt spid="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par>
                                <p:cTn id="22" presetID="1" presetClass="mediacall" presetSubtype="0" fill="hold" nodeType="withEffect">
                                  <p:stCondLst>
                                    <p:cond delay="0"/>
                                  </p:stCondLst>
                                  <p:childTnLst>
                                    <p:cmd type="call" cmd="playFrom(0.0)">
                                      <p:cBhvr>
                                        <p:cTn id="23" dur="1928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25"/>
                </p:tgtEl>
              </p:cMediaNode>
            </p:video>
          </p:childTnLst>
        </p:cTn>
      </p:par>
    </p:tnLst>
    <p:bldLst>
      <p:bldP spid="3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22326</TotalTime>
  <Words>5458</Words>
  <Application>Microsoft Office PowerPoint</Application>
  <PresentationFormat>On-screen Show (4:3)</PresentationFormat>
  <Paragraphs>798</Paragraphs>
  <Slides>48</Slides>
  <Notes>25</Notes>
  <HiddenSlides>0</HiddenSlides>
  <MMClips>6</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61" baseType="lpstr">
      <vt:lpstr>Arial</vt:lpstr>
      <vt:lpstr>Calibri</vt:lpstr>
      <vt:lpstr>Calibri Light</vt:lpstr>
      <vt:lpstr>Monotype Corsiva</vt:lpstr>
      <vt:lpstr>Symbol</vt:lpstr>
      <vt:lpstr>Tahoma</vt:lpstr>
      <vt:lpstr>Times New Roman</vt:lpstr>
      <vt:lpstr>Trebuchet MS</vt:lpstr>
      <vt:lpstr>Verdana</vt:lpstr>
      <vt:lpstr>Wingdings</vt:lpstr>
      <vt:lpstr>Office Theme</vt:lpstr>
      <vt:lpstr>Graph</vt:lpstr>
      <vt:lpstr>Equation</vt:lpstr>
      <vt:lpstr> Correlation spectroscopy in living cells: an introduction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GFP and nucleocytoplasmic transport</vt:lpstr>
      <vt:lpstr>PowerPoint Presentation</vt:lpstr>
      <vt:lpstr>PowerPoint Presentation</vt:lpstr>
      <vt:lpstr>PowerPoint Presentation</vt:lpstr>
      <vt:lpstr>PowerPoint Presentation</vt:lpstr>
      <vt:lpstr>The concept of “number” fluctuation</vt:lpstr>
      <vt:lpstr>Fluorescence Correlation Spectroscopy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of microscopy movies with SimFCS </vt:lpstr>
      <vt:lpstr>Hands-on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Carmine</dc:creator>
  <cp:lastModifiedBy>Francesco Cardarelli</cp:lastModifiedBy>
  <cp:revision>1437</cp:revision>
  <cp:lastPrinted>2014-03-27T12:41:26Z</cp:lastPrinted>
  <dcterms:created xsi:type="dcterms:W3CDTF">2013-08-13T08:00:45Z</dcterms:created>
  <dcterms:modified xsi:type="dcterms:W3CDTF">2019-11-26T09:55:01Z</dcterms:modified>
</cp:coreProperties>
</file>