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88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0.png"/><Relationship Id="rId1" Type="http://schemas.openxmlformats.org/officeDocument/2006/relationships/image" Target="../media/image39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8FAC57-F88C-468F-A707-ACD7EE47DDA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268F339-7817-42C5-BD45-5A8378C948BD}">
      <dgm:prSet phldrT="[Text]"/>
      <dgm:spPr/>
      <dgm:t>
        <a:bodyPr/>
        <a:lstStyle/>
        <a:p>
          <a:r>
            <a:rPr lang="it-IT" dirty="0" smtClean="0"/>
            <a:t>sample</a:t>
          </a:r>
          <a:endParaRPr lang="it-IT" dirty="0"/>
        </a:p>
      </dgm:t>
    </dgm:pt>
    <dgm:pt modelId="{208F3F3A-DFEB-4969-A607-F52CB4F90A03}" type="parTrans" cxnId="{D07E946C-D60C-4E22-AA4D-3DB7ABB602BC}">
      <dgm:prSet/>
      <dgm:spPr/>
      <dgm:t>
        <a:bodyPr/>
        <a:lstStyle/>
        <a:p>
          <a:endParaRPr lang="it-IT"/>
        </a:p>
      </dgm:t>
    </dgm:pt>
    <dgm:pt modelId="{C129BE2B-B142-48DA-87F2-280E2A35F94B}" type="sibTrans" cxnId="{D07E946C-D60C-4E22-AA4D-3DB7ABB602BC}">
      <dgm:prSet/>
      <dgm:spPr/>
      <dgm:t>
        <a:bodyPr/>
        <a:lstStyle/>
        <a:p>
          <a:endParaRPr lang="it-IT"/>
        </a:p>
      </dgm:t>
    </dgm:pt>
    <dgm:pt modelId="{7D82FC2A-8287-4251-8725-7045561A13A5}">
      <dgm:prSet phldrT="[Text]"/>
      <dgm:spPr/>
      <dgm:t>
        <a:bodyPr/>
        <a:lstStyle/>
        <a:p>
          <a:r>
            <a:rPr lang="it-IT" dirty="0" smtClean="0"/>
            <a:t>statistics</a:t>
          </a:r>
          <a:endParaRPr lang="it-IT" dirty="0"/>
        </a:p>
      </dgm:t>
    </dgm:pt>
    <dgm:pt modelId="{D1B17DB5-74D1-4DD9-89F0-CC473FC9FD43}" type="parTrans" cxnId="{40A2F8FE-5E52-444A-8CEF-FA1BE712A3FD}">
      <dgm:prSet/>
      <dgm:spPr/>
      <dgm:t>
        <a:bodyPr/>
        <a:lstStyle/>
        <a:p>
          <a:endParaRPr lang="it-IT"/>
        </a:p>
      </dgm:t>
    </dgm:pt>
    <dgm:pt modelId="{9E22200E-AEDC-4183-AA7F-5B2F593D27B6}" type="sibTrans" cxnId="{40A2F8FE-5E52-444A-8CEF-FA1BE712A3FD}">
      <dgm:prSet/>
      <dgm:spPr/>
      <dgm:t>
        <a:bodyPr/>
        <a:lstStyle/>
        <a:p>
          <a:endParaRPr lang="it-IT"/>
        </a:p>
      </dgm:t>
    </dgm:pt>
    <dgm:pt modelId="{2D38D242-FE0A-4139-BFAE-D55FAC90C6BA}">
      <dgm:prSet phldrT="[Text]"/>
      <dgm:spPr/>
      <dgm:t>
        <a:bodyPr/>
        <a:lstStyle/>
        <a:p>
          <a:r>
            <a:rPr lang="it-IT" dirty="0" smtClean="0"/>
            <a:t>estimators</a:t>
          </a:r>
          <a:endParaRPr lang="it-IT" dirty="0"/>
        </a:p>
      </dgm:t>
    </dgm:pt>
    <dgm:pt modelId="{FE3FF7A3-0805-4C97-AF95-8FC230E65D1F}" type="parTrans" cxnId="{E4E6208F-2D70-4C57-9F04-E3C552E48AB4}">
      <dgm:prSet/>
      <dgm:spPr/>
      <dgm:t>
        <a:bodyPr/>
        <a:lstStyle/>
        <a:p>
          <a:endParaRPr lang="it-IT"/>
        </a:p>
      </dgm:t>
    </dgm:pt>
    <dgm:pt modelId="{EBE79C96-3478-43AA-9909-DDF483B4A04C}" type="sibTrans" cxnId="{E4E6208F-2D70-4C57-9F04-E3C552E48AB4}">
      <dgm:prSet/>
      <dgm:spPr/>
      <dgm:t>
        <a:bodyPr/>
        <a:lstStyle/>
        <a:p>
          <a:endParaRPr lang="it-IT"/>
        </a:p>
      </dgm:t>
    </dgm:pt>
    <dgm:pt modelId="{330773C8-CE2B-4ACA-AE45-0D43AFCE89FD}" type="pres">
      <dgm:prSet presAssocID="{EB8FAC57-F88C-468F-A707-ACD7EE47DDA9}" presName="Name0" presStyleCnt="0">
        <dgm:presLayoutVars>
          <dgm:dir/>
          <dgm:animLvl val="lvl"/>
          <dgm:resizeHandles val="exact"/>
        </dgm:presLayoutVars>
      </dgm:prSet>
      <dgm:spPr/>
    </dgm:pt>
    <dgm:pt modelId="{56A9DED1-1E3E-4A23-B0A4-9F31AE0DF052}" type="pres">
      <dgm:prSet presAssocID="{E268F339-7817-42C5-BD45-5A8378C948B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F8A87F7-B6E1-46A3-A6FD-288BADD50EBC}" type="pres">
      <dgm:prSet presAssocID="{C129BE2B-B142-48DA-87F2-280E2A35F94B}" presName="parTxOnlySpace" presStyleCnt="0"/>
      <dgm:spPr/>
    </dgm:pt>
    <dgm:pt modelId="{ED171F8B-A871-498E-86A8-485ED7627FD2}" type="pres">
      <dgm:prSet presAssocID="{7D82FC2A-8287-4251-8725-7045561A13A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B1F96D4-07CC-4CD0-B34B-3033BE1593D7}" type="pres">
      <dgm:prSet presAssocID="{9E22200E-AEDC-4183-AA7F-5B2F593D27B6}" presName="parTxOnlySpace" presStyleCnt="0"/>
      <dgm:spPr/>
    </dgm:pt>
    <dgm:pt modelId="{DB9AD0DB-BADF-4213-89AD-81A6223891A2}" type="pres">
      <dgm:prSet presAssocID="{2D38D242-FE0A-4139-BFAE-D55FAC90C6B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0284E76-9E84-4EA6-A5B1-8D55EE9A25CB}" type="presOf" srcId="{E268F339-7817-42C5-BD45-5A8378C948BD}" destId="{56A9DED1-1E3E-4A23-B0A4-9F31AE0DF052}" srcOrd="0" destOrd="0" presId="urn:microsoft.com/office/officeart/2005/8/layout/chevron1"/>
    <dgm:cxn modelId="{56CCA255-DD54-4BAD-B54C-67BFFB7D48B7}" type="presOf" srcId="{EB8FAC57-F88C-468F-A707-ACD7EE47DDA9}" destId="{330773C8-CE2B-4ACA-AE45-0D43AFCE89FD}" srcOrd="0" destOrd="0" presId="urn:microsoft.com/office/officeart/2005/8/layout/chevron1"/>
    <dgm:cxn modelId="{D07E946C-D60C-4E22-AA4D-3DB7ABB602BC}" srcId="{EB8FAC57-F88C-468F-A707-ACD7EE47DDA9}" destId="{E268F339-7817-42C5-BD45-5A8378C948BD}" srcOrd="0" destOrd="0" parTransId="{208F3F3A-DFEB-4969-A607-F52CB4F90A03}" sibTransId="{C129BE2B-B142-48DA-87F2-280E2A35F94B}"/>
    <dgm:cxn modelId="{4815FA8E-B7B1-435C-8C4F-64BC5E3BEC90}" type="presOf" srcId="{7D82FC2A-8287-4251-8725-7045561A13A5}" destId="{ED171F8B-A871-498E-86A8-485ED7627FD2}" srcOrd="0" destOrd="0" presId="urn:microsoft.com/office/officeart/2005/8/layout/chevron1"/>
    <dgm:cxn modelId="{40A2F8FE-5E52-444A-8CEF-FA1BE712A3FD}" srcId="{EB8FAC57-F88C-468F-A707-ACD7EE47DDA9}" destId="{7D82FC2A-8287-4251-8725-7045561A13A5}" srcOrd="1" destOrd="0" parTransId="{D1B17DB5-74D1-4DD9-89F0-CC473FC9FD43}" sibTransId="{9E22200E-AEDC-4183-AA7F-5B2F593D27B6}"/>
    <dgm:cxn modelId="{E4E6208F-2D70-4C57-9F04-E3C552E48AB4}" srcId="{EB8FAC57-F88C-468F-A707-ACD7EE47DDA9}" destId="{2D38D242-FE0A-4139-BFAE-D55FAC90C6BA}" srcOrd="2" destOrd="0" parTransId="{FE3FF7A3-0805-4C97-AF95-8FC230E65D1F}" sibTransId="{EBE79C96-3478-43AA-9909-DDF483B4A04C}"/>
    <dgm:cxn modelId="{A3736534-80FB-4553-AC50-F4A0FB5EB8E2}" type="presOf" srcId="{2D38D242-FE0A-4139-BFAE-D55FAC90C6BA}" destId="{DB9AD0DB-BADF-4213-89AD-81A6223891A2}" srcOrd="0" destOrd="0" presId="urn:microsoft.com/office/officeart/2005/8/layout/chevron1"/>
    <dgm:cxn modelId="{874CEA05-DF68-44D7-A41C-E27287293847}" type="presParOf" srcId="{330773C8-CE2B-4ACA-AE45-0D43AFCE89FD}" destId="{56A9DED1-1E3E-4A23-B0A4-9F31AE0DF052}" srcOrd="0" destOrd="0" presId="urn:microsoft.com/office/officeart/2005/8/layout/chevron1"/>
    <dgm:cxn modelId="{34FB3C80-D315-436B-9CD5-369D87728D88}" type="presParOf" srcId="{330773C8-CE2B-4ACA-AE45-0D43AFCE89FD}" destId="{4F8A87F7-B6E1-46A3-A6FD-288BADD50EBC}" srcOrd="1" destOrd="0" presId="urn:microsoft.com/office/officeart/2005/8/layout/chevron1"/>
    <dgm:cxn modelId="{81F1185E-B9BB-4C76-84AF-C79CAEFD532D}" type="presParOf" srcId="{330773C8-CE2B-4ACA-AE45-0D43AFCE89FD}" destId="{ED171F8B-A871-498E-86A8-485ED7627FD2}" srcOrd="2" destOrd="0" presId="urn:microsoft.com/office/officeart/2005/8/layout/chevron1"/>
    <dgm:cxn modelId="{3E8B52ED-6779-453C-8F05-6144E64C31C6}" type="presParOf" srcId="{330773C8-CE2B-4ACA-AE45-0D43AFCE89FD}" destId="{EB1F96D4-07CC-4CD0-B34B-3033BE1593D7}" srcOrd="3" destOrd="0" presId="urn:microsoft.com/office/officeart/2005/8/layout/chevron1"/>
    <dgm:cxn modelId="{0192B501-FF29-4CA7-8475-55832A9F1930}" type="presParOf" srcId="{330773C8-CE2B-4ACA-AE45-0D43AFCE89FD}" destId="{DB9AD0DB-BADF-4213-89AD-81A6223891A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0D96FB-77D6-443D-98F6-50CF1FFD18E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mc:AlternateContent xmlns:mc="http://schemas.openxmlformats.org/markup-compatibility/2006" xmlns:a14="http://schemas.microsoft.com/office/drawing/2010/main">
      <mc:Choice Requires="a14">
        <dgm:pt modelId="{935D8AC7-9F18-405F-BD82-6E659241CE29}">
          <dgm:prSet phldrT="[Text]">
            <dgm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dgm:style>
          </dgm:prSet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m:oMathPara>
              </a14:m>
              <a:endParaRPr lang="it-IT" dirty="0"/>
            </a:p>
          </dgm:t>
        </dgm:pt>
      </mc:Choice>
      <mc:Fallback xmlns="">
        <dgm:pt modelId="{935D8AC7-9F18-405F-BD82-6E659241CE29}">
          <dgm:prSet phldrT="[Text]">
            <dgm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dgm:style>
          </dgm:prSet>
          <dgm:spPr/>
          <dgm:t>
            <a:bodyPr/>
            <a:lstStyle/>
            <a:p>
              <a:r>
                <a:rPr lang="it-IT" b="0" i="0" smtClean="0">
                  <a:latin typeface="Cambria Math" panose="02040503050406030204" pitchFamily="18" charset="0"/>
                </a:rPr>
                <a:t>𝑥_1</a:t>
              </a:r>
              <a:endParaRPr lang="it-IT" dirty="0"/>
            </a:p>
          </dgm:t>
        </dgm:pt>
      </mc:Fallback>
    </mc:AlternateContent>
    <dgm:pt modelId="{5EEF9D40-AFB3-41F3-B1C1-356D47A2013E}" type="parTrans" cxnId="{C1A9651F-EB73-4B43-9566-672188FC0A82}">
      <dgm:prSet/>
      <dgm:spPr/>
      <dgm:t>
        <a:bodyPr/>
        <a:lstStyle/>
        <a:p>
          <a:endParaRPr lang="it-IT"/>
        </a:p>
      </dgm:t>
    </dgm:pt>
    <dgm:pt modelId="{5587F936-9368-4CBD-952C-E2C525BBD7DD}" type="sibTrans" cxnId="{C1A9651F-EB73-4B43-9566-672188FC0A82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 xmlns:a14="http://schemas.microsoft.com/office/drawing/2010/main">
      <mc:Choice Requires="a14">
        <dgm:pt modelId="{6EE176BE-8423-403A-963E-C25FC6E90CE2}">
          <dgm:prSet phldrT="[Text]">
            <dgm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dgm:style>
          </dgm:prSet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m:oMathPara>
              </a14:m>
              <a:endParaRPr lang="it-IT" dirty="0"/>
            </a:p>
          </dgm:t>
        </dgm:pt>
      </mc:Choice>
      <mc:Fallback xmlns="">
        <dgm:pt modelId="{6EE176BE-8423-403A-963E-C25FC6E90CE2}">
          <dgm:prSet phldrT="[Text]">
            <dgm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dgm:style>
          </dgm:prSet>
          <dgm:spPr/>
          <dgm:t>
            <a:bodyPr/>
            <a:lstStyle/>
            <a:p>
              <a:r>
                <a:rPr lang="it-IT" b="0" i="0" smtClean="0">
                  <a:latin typeface="Cambria Math" panose="02040503050406030204" pitchFamily="18" charset="0"/>
                </a:rPr>
                <a:t>𝑥</a:t>
              </a:r>
              <a:r>
                <a:rPr lang="it-IT" b="0" i="0" smtClean="0">
                  <a:latin typeface="Cambria Math" panose="02040503050406030204" pitchFamily="18" charset="0"/>
                </a:rPr>
                <a:t>_2</a:t>
              </a:r>
              <a:endParaRPr lang="it-IT" dirty="0"/>
            </a:p>
          </dgm:t>
        </dgm:pt>
      </mc:Fallback>
    </mc:AlternateContent>
    <dgm:pt modelId="{50336E18-F1A5-4FDE-BF3B-C782EBFE0EA2}" type="parTrans" cxnId="{A72EB802-B4FB-45EB-8E0B-C8882A5DD98A}">
      <dgm:prSet/>
      <dgm:spPr/>
      <dgm:t>
        <a:bodyPr/>
        <a:lstStyle/>
        <a:p>
          <a:endParaRPr lang="it-IT"/>
        </a:p>
      </dgm:t>
    </dgm:pt>
    <dgm:pt modelId="{4C5DD0AD-76D1-4B19-8EBC-158813F92EA1}" type="sibTrans" cxnId="{A72EB802-B4FB-45EB-8E0B-C8882A5DD98A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 xmlns:a14="http://schemas.microsoft.com/office/drawing/2010/main">
      <mc:Choice Requires="a14">
        <dgm:pt modelId="{839A10AC-B463-4286-8139-E8C39ECF5E7E}">
          <dgm:prSet phldrT="[Text]">
            <dgm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dgm:style>
          </dgm:prSet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m:oMathPara>
              </a14:m>
              <a:endParaRPr lang="it-IT" dirty="0"/>
            </a:p>
          </dgm:t>
        </dgm:pt>
      </mc:Choice>
      <mc:Fallback xmlns="">
        <dgm:pt modelId="{839A10AC-B463-4286-8139-E8C39ECF5E7E}">
          <dgm:prSet phldrT="[Text]">
            <dgm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dgm:style>
          </dgm:prSet>
          <dgm:spPr/>
          <dgm:t>
            <a:bodyPr/>
            <a:lstStyle/>
            <a:p>
              <a:r>
                <a:rPr lang="it-IT" b="0" i="0" smtClean="0">
                  <a:latin typeface="Cambria Math" panose="02040503050406030204" pitchFamily="18" charset="0"/>
                </a:rPr>
                <a:t>𝑥</a:t>
              </a:r>
              <a:r>
                <a:rPr lang="it-IT" b="0" i="0" smtClean="0">
                  <a:latin typeface="Cambria Math" panose="02040503050406030204" pitchFamily="18" charset="0"/>
                </a:rPr>
                <a:t>_𝑝</a:t>
              </a:r>
              <a:endParaRPr lang="it-IT" dirty="0"/>
            </a:p>
          </dgm:t>
        </dgm:pt>
      </mc:Fallback>
    </mc:AlternateContent>
    <dgm:pt modelId="{757C71AE-AC3B-4209-B85F-48D2D05EB4EB}" type="parTrans" cxnId="{490E5B50-590F-4D9E-8FD7-C5A584735AB7}">
      <dgm:prSet/>
      <dgm:spPr/>
      <dgm:t>
        <a:bodyPr/>
        <a:lstStyle/>
        <a:p>
          <a:endParaRPr lang="it-IT"/>
        </a:p>
      </dgm:t>
    </dgm:pt>
    <dgm:pt modelId="{BBFCAF25-E3C3-4B50-B097-DA185CD83D33}" type="sibTrans" cxnId="{490E5B50-590F-4D9E-8FD7-C5A584735AB7}">
      <dgm:prSet/>
      <dgm:spPr/>
      <dgm:t>
        <a:bodyPr/>
        <a:lstStyle/>
        <a:p>
          <a:endParaRPr lang="it-IT"/>
        </a:p>
      </dgm:t>
    </dgm:pt>
    <dgm:pt modelId="{7DAFF516-E012-46E2-AAB5-573295A6D88A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 smtClean="0"/>
            <a:t>...</a:t>
          </a:r>
          <a:endParaRPr lang="it-IT" dirty="0"/>
        </a:p>
      </dgm:t>
    </dgm:pt>
    <dgm:pt modelId="{2C75EAB0-F856-44ED-82ED-A4FBCB9674F8}" type="parTrans" cxnId="{A95DB79F-81F9-4B53-B3A3-544F0FBCC25D}">
      <dgm:prSet/>
      <dgm:spPr/>
      <dgm:t>
        <a:bodyPr/>
        <a:lstStyle/>
        <a:p>
          <a:endParaRPr lang="it-IT"/>
        </a:p>
      </dgm:t>
    </dgm:pt>
    <dgm:pt modelId="{65690D53-90D7-4950-99D5-C95D72E59391}" type="sibTrans" cxnId="{A95DB79F-81F9-4B53-B3A3-544F0FBCC25D}">
      <dgm:prSet/>
      <dgm:spPr/>
      <dgm:t>
        <a:bodyPr/>
        <a:lstStyle/>
        <a:p>
          <a:endParaRPr lang="it-IT"/>
        </a:p>
      </dgm:t>
    </dgm:pt>
    <dgm:pt modelId="{D5734FD7-AE5E-41DB-A805-DB5360A75471}" type="pres">
      <dgm:prSet presAssocID="{5D0D96FB-77D6-443D-98F6-50CF1FFD18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AA47554-94D3-446A-B03F-394F5AF2CBAC}" type="pres">
      <dgm:prSet presAssocID="{935D8AC7-9F18-405F-BD82-6E659241CE2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7381088-9B00-4737-ADDF-93091F4FE10F}" type="pres">
      <dgm:prSet presAssocID="{5587F936-9368-4CBD-952C-E2C525BBD7DD}" presName="sibTrans" presStyleCnt="0"/>
      <dgm:spPr/>
    </dgm:pt>
    <dgm:pt modelId="{615535C5-1D2C-48AE-B0F7-D83DEF13B193}" type="pres">
      <dgm:prSet presAssocID="{6EE176BE-8423-403A-963E-C25FC6E90CE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80FAC4C-19BE-4AC1-B3A7-5E27D1CC849F}" type="pres">
      <dgm:prSet presAssocID="{4C5DD0AD-76D1-4B19-8EBC-158813F92EA1}" presName="sibTrans" presStyleCnt="0"/>
      <dgm:spPr/>
    </dgm:pt>
    <dgm:pt modelId="{5EEEEE02-B113-498D-921E-E6F483566055}" type="pres">
      <dgm:prSet presAssocID="{7DAFF516-E012-46E2-AAB5-573295A6D88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9737821-A04E-44A3-8AC3-B642F966147E}" type="pres">
      <dgm:prSet presAssocID="{65690D53-90D7-4950-99D5-C95D72E59391}" presName="sibTrans" presStyleCnt="0"/>
      <dgm:spPr/>
    </dgm:pt>
    <dgm:pt modelId="{96411863-B1F7-4360-A48D-D8B81849CDB4}" type="pres">
      <dgm:prSet presAssocID="{839A10AC-B463-4286-8139-E8C39ECF5E7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72EB802-B4FB-45EB-8E0B-C8882A5DD98A}" srcId="{5D0D96FB-77D6-443D-98F6-50CF1FFD18E3}" destId="{6EE176BE-8423-403A-963E-C25FC6E90CE2}" srcOrd="1" destOrd="0" parTransId="{50336E18-F1A5-4FDE-BF3B-C782EBFE0EA2}" sibTransId="{4C5DD0AD-76D1-4B19-8EBC-158813F92EA1}"/>
    <dgm:cxn modelId="{7FAB98F3-E88B-48BA-A0B5-51AA9921EB3E}" type="presOf" srcId="{7DAFF516-E012-46E2-AAB5-573295A6D88A}" destId="{5EEEEE02-B113-498D-921E-E6F483566055}" srcOrd="0" destOrd="0" presId="urn:microsoft.com/office/officeart/2005/8/layout/default"/>
    <dgm:cxn modelId="{97F8BA45-1140-4A14-98B9-4E4BA43E7C29}" type="presOf" srcId="{5D0D96FB-77D6-443D-98F6-50CF1FFD18E3}" destId="{D5734FD7-AE5E-41DB-A805-DB5360A75471}" srcOrd="0" destOrd="0" presId="urn:microsoft.com/office/officeart/2005/8/layout/default"/>
    <dgm:cxn modelId="{C1A9651F-EB73-4B43-9566-672188FC0A82}" srcId="{5D0D96FB-77D6-443D-98F6-50CF1FFD18E3}" destId="{935D8AC7-9F18-405F-BD82-6E659241CE29}" srcOrd="0" destOrd="0" parTransId="{5EEF9D40-AFB3-41F3-B1C1-356D47A2013E}" sibTransId="{5587F936-9368-4CBD-952C-E2C525BBD7DD}"/>
    <dgm:cxn modelId="{490E5B50-590F-4D9E-8FD7-C5A584735AB7}" srcId="{5D0D96FB-77D6-443D-98F6-50CF1FFD18E3}" destId="{839A10AC-B463-4286-8139-E8C39ECF5E7E}" srcOrd="3" destOrd="0" parTransId="{757C71AE-AC3B-4209-B85F-48D2D05EB4EB}" sibTransId="{BBFCAF25-E3C3-4B50-B097-DA185CD83D33}"/>
    <dgm:cxn modelId="{1C1A0E06-F2FF-463C-B33C-CED37D1829B1}" type="presOf" srcId="{839A10AC-B463-4286-8139-E8C39ECF5E7E}" destId="{96411863-B1F7-4360-A48D-D8B81849CDB4}" srcOrd="0" destOrd="0" presId="urn:microsoft.com/office/officeart/2005/8/layout/default"/>
    <dgm:cxn modelId="{A95DB79F-81F9-4B53-B3A3-544F0FBCC25D}" srcId="{5D0D96FB-77D6-443D-98F6-50CF1FFD18E3}" destId="{7DAFF516-E012-46E2-AAB5-573295A6D88A}" srcOrd="2" destOrd="0" parTransId="{2C75EAB0-F856-44ED-82ED-A4FBCB9674F8}" sibTransId="{65690D53-90D7-4950-99D5-C95D72E59391}"/>
    <dgm:cxn modelId="{5C9C5397-5F26-4A76-B000-191A6D03DEA0}" type="presOf" srcId="{6EE176BE-8423-403A-963E-C25FC6E90CE2}" destId="{615535C5-1D2C-48AE-B0F7-D83DEF13B193}" srcOrd="0" destOrd="0" presId="urn:microsoft.com/office/officeart/2005/8/layout/default"/>
    <dgm:cxn modelId="{1F7CCF44-6A1E-405B-A283-7AFD95D0B57D}" type="presOf" srcId="{935D8AC7-9F18-405F-BD82-6E659241CE29}" destId="{AAA47554-94D3-446A-B03F-394F5AF2CBAC}" srcOrd="0" destOrd="0" presId="urn:microsoft.com/office/officeart/2005/8/layout/default"/>
    <dgm:cxn modelId="{606D7C2E-5348-4321-BFA2-C01EA35FC566}" type="presParOf" srcId="{D5734FD7-AE5E-41DB-A805-DB5360A75471}" destId="{AAA47554-94D3-446A-B03F-394F5AF2CBAC}" srcOrd="0" destOrd="0" presId="urn:microsoft.com/office/officeart/2005/8/layout/default"/>
    <dgm:cxn modelId="{CEFE9BE2-DF3A-467B-8EA7-1FFBA2C11851}" type="presParOf" srcId="{D5734FD7-AE5E-41DB-A805-DB5360A75471}" destId="{A7381088-9B00-4737-ADDF-93091F4FE10F}" srcOrd="1" destOrd="0" presId="urn:microsoft.com/office/officeart/2005/8/layout/default"/>
    <dgm:cxn modelId="{62C0D99B-FB7A-4BDA-A1B7-7628D94574E1}" type="presParOf" srcId="{D5734FD7-AE5E-41DB-A805-DB5360A75471}" destId="{615535C5-1D2C-48AE-B0F7-D83DEF13B193}" srcOrd="2" destOrd="0" presId="urn:microsoft.com/office/officeart/2005/8/layout/default"/>
    <dgm:cxn modelId="{8C2E8CC3-8709-456B-BE41-B229E45BDCC8}" type="presParOf" srcId="{D5734FD7-AE5E-41DB-A805-DB5360A75471}" destId="{C80FAC4C-19BE-4AC1-B3A7-5E27D1CC849F}" srcOrd="3" destOrd="0" presId="urn:microsoft.com/office/officeart/2005/8/layout/default"/>
    <dgm:cxn modelId="{F652CE79-15E8-4EF9-AED5-963DDB03E6C9}" type="presParOf" srcId="{D5734FD7-AE5E-41DB-A805-DB5360A75471}" destId="{5EEEEE02-B113-498D-921E-E6F483566055}" srcOrd="4" destOrd="0" presId="urn:microsoft.com/office/officeart/2005/8/layout/default"/>
    <dgm:cxn modelId="{DB141C9C-852E-499E-8543-E58C4F3A8116}" type="presParOf" srcId="{D5734FD7-AE5E-41DB-A805-DB5360A75471}" destId="{B9737821-A04E-44A3-8AC3-B642F966147E}" srcOrd="5" destOrd="0" presId="urn:microsoft.com/office/officeart/2005/8/layout/default"/>
    <dgm:cxn modelId="{F4A8B239-55A8-4C64-8546-F4B6F569AE77}" type="presParOf" srcId="{D5734FD7-AE5E-41DB-A805-DB5360A75471}" destId="{96411863-B1F7-4360-A48D-D8B81849CDB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0D96FB-77D6-443D-98F6-50CF1FFD18E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35D8AC7-9F18-405F-BD82-6E659241CE29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5EEF9D40-AFB3-41F3-B1C1-356D47A2013E}" type="parTrans" cxnId="{C1A9651F-EB73-4B43-9566-672188FC0A82}">
      <dgm:prSet/>
      <dgm:spPr/>
      <dgm:t>
        <a:bodyPr/>
        <a:lstStyle/>
        <a:p>
          <a:endParaRPr lang="it-IT"/>
        </a:p>
      </dgm:t>
    </dgm:pt>
    <dgm:pt modelId="{5587F936-9368-4CBD-952C-E2C525BBD7DD}" type="sibTrans" cxnId="{C1A9651F-EB73-4B43-9566-672188FC0A82}">
      <dgm:prSet/>
      <dgm:spPr/>
      <dgm:t>
        <a:bodyPr/>
        <a:lstStyle/>
        <a:p>
          <a:endParaRPr lang="it-IT"/>
        </a:p>
      </dgm:t>
    </dgm:pt>
    <dgm:pt modelId="{6EE176BE-8423-403A-963E-C25FC6E90CE2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50336E18-F1A5-4FDE-BF3B-C782EBFE0EA2}" type="parTrans" cxnId="{A72EB802-B4FB-45EB-8E0B-C8882A5DD98A}">
      <dgm:prSet/>
      <dgm:spPr/>
      <dgm:t>
        <a:bodyPr/>
        <a:lstStyle/>
        <a:p>
          <a:endParaRPr lang="it-IT"/>
        </a:p>
      </dgm:t>
    </dgm:pt>
    <dgm:pt modelId="{4C5DD0AD-76D1-4B19-8EBC-158813F92EA1}" type="sibTrans" cxnId="{A72EB802-B4FB-45EB-8E0B-C8882A5DD98A}">
      <dgm:prSet/>
      <dgm:spPr/>
      <dgm:t>
        <a:bodyPr/>
        <a:lstStyle/>
        <a:p>
          <a:endParaRPr lang="it-IT"/>
        </a:p>
      </dgm:t>
    </dgm:pt>
    <dgm:pt modelId="{839A10AC-B463-4286-8139-E8C39ECF5E7E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757C71AE-AC3B-4209-B85F-48D2D05EB4EB}" type="parTrans" cxnId="{490E5B50-590F-4D9E-8FD7-C5A584735AB7}">
      <dgm:prSet/>
      <dgm:spPr/>
      <dgm:t>
        <a:bodyPr/>
        <a:lstStyle/>
        <a:p>
          <a:endParaRPr lang="it-IT"/>
        </a:p>
      </dgm:t>
    </dgm:pt>
    <dgm:pt modelId="{BBFCAF25-E3C3-4B50-B097-DA185CD83D33}" type="sibTrans" cxnId="{490E5B50-590F-4D9E-8FD7-C5A584735AB7}">
      <dgm:prSet/>
      <dgm:spPr/>
      <dgm:t>
        <a:bodyPr/>
        <a:lstStyle/>
        <a:p>
          <a:endParaRPr lang="it-IT"/>
        </a:p>
      </dgm:t>
    </dgm:pt>
    <dgm:pt modelId="{7DAFF516-E012-46E2-AAB5-573295A6D88A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 smtClean="0"/>
            <a:t>...</a:t>
          </a:r>
          <a:endParaRPr lang="it-IT" dirty="0"/>
        </a:p>
      </dgm:t>
    </dgm:pt>
    <dgm:pt modelId="{2C75EAB0-F856-44ED-82ED-A4FBCB9674F8}" type="parTrans" cxnId="{A95DB79F-81F9-4B53-B3A3-544F0FBCC25D}">
      <dgm:prSet/>
      <dgm:spPr/>
      <dgm:t>
        <a:bodyPr/>
        <a:lstStyle/>
        <a:p>
          <a:endParaRPr lang="it-IT"/>
        </a:p>
      </dgm:t>
    </dgm:pt>
    <dgm:pt modelId="{65690D53-90D7-4950-99D5-C95D72E59391}" type="sibTrans" cxnId="{A95DB79F-81F9-4B53-B3A3-544F0FBCC25D}">
      <dgm:prSet/>
      <dgm:spPr/>
      <dgm:t>
        <a:bodyPr/>
        <a:lstStyle/>
        <a:p>
          <a:endParaRPr lang="it-IT"/>
        </a:p>
      </dgm:t>
    </dgm:pt>
    <dgm:pt modelId="{D5734FD7-AE5E-41DB-A805-DB5360A75471}" type="pres">
      <dgm:prSet presAssocID="{5D0D96FB-77D6-443D-98F6-50CF1FFD18E3}" presName="diagram" presStyleCnt="0">
        <dgm:presLayoutVars>
          <dgm:dir/>
          <dgm:resizeHandles val="exact"/>
        </dgm:presLayoutVars>
      </dgm:prSet>
      <dgm:spPr/>
    </dgm:pt>
    <dgm:pt modelId="{AAA47554-94D3-446A-B03F-394F5AF2CBAC}" type="pres">
      <dgm:prSet presAssocID="{935D8AC7-9F18-405F-BD82-6E659241CE2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7381088-9B00-4737-ADDF-93091F4FE10F}" type="pres">
      <dgm:prSet presAssocID="{5587F936-9368-4CBD-952C-E2C525BBD7DD}" presName="sibTrans" presStyleCnt="0"/>
      <dgm:spPr/>
    </dgm:pt>
    <dgm:pt modelId="{615535C5-1D2C-48AE-B0F7-D83DEF13B193}" type="pres">
      <dgm:prSet presAssocID="{6EE176BE-8423-403A-963E-C25FC6E90CE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80FAC4C-19BE-4AC1-B3A7-5E27D1CC849F}" type="pres">
      <dgm:prSet presAssocID="{4C5DD0AD-76D1-4B19-8EBC-158813F92EA1}" presName="sibTrans" presStyleCnt="0"/>
      <dgm:spPr/>
    </dgm:pt>
    <dgm:pt modelId="{5EEEEE02-B113-498D-921E-E6F483566055}" type="pres">
      <dgm:prSet presAssocID="{7DAFF516-E012-46E2-AAB5-573295A6D88A}" presName="node" presStyleLbl="node1" presStyleIdx="2" presStyleCnt="4">
        <dgm:presLayoutVars>
          <dgm:bulletEnabled val="1"/>
        </dgm:presLayoutVars>
      </dgm:prSet>
      <dgm:spPr/>
    </dgm:pt>
    <dgm:pt modelId="{B9737821-A04E-44A3-8AC3-B642F966147E}" type="pres">
      <dgm:prSet presAssocID="{65690D53-90D7-4950-99D5-C95D72E59391}" presName="sibTrans" presStyleCnt="0"/>
      <dgm:spPr/>
    </dgm:pt>
    <dgm:pt modelId="{96411863-B1F7-4360-A48D-D8B81849CDB4}" type="pres">
      <dgm:prSet presAssocID="{839A10AC-B463-4286-8139-E8C39ECF5E7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72EB802-B4FB-45EB-8E0B-C8882A5DD98A}" srcId="{5D0D96FB-77D6-443D-98F6-50CF1FFD18E3}" destId="{6EE176BE-8423-403A-963E-C25FC6E90CE2}" srcOrd="1" destOrd="0" parTransId="{50336E18-F1A5-4FDE-BF3B-C782EBFE0EA2}" sibTransId="{4C5DD0AD-76D1-4B19-8EBC-158813F92EA1}"/>
    <dgm:cxn modelId="{7FAB98F3-E88B-48BA-A0B5-51AA9921EB3E}" type="presOf" srcId="{7DAFF516-E012-46E2-AAB5-573295A6D88A}" destId="{5EEEEE02-B113-498D-921E-E6F483566055}" srcOrd="0" destOrd="0" presId="urn:microsoft.com/office/officeart/2005/8/layout/default"/>
    <dgm:cxn modelId="{97F8BA45-1140-4A14-98B9-4E4BA43E7C29}" type="presOf" srcId="{5D0D96FB-77D6-443D-98F6-50CF1FFD18E3}" destId="{D5734FD7-AE5E-41DB-A805-DB5360A75471}" srcOrd="0" destOrd="0" presId="urn:microsoft.com/office/officeart/2005/8/layout/default"/>
    <dgm:cxn modelId="{C1A9651F-EB73-4B43-9566-672188FC0A82}" srcId="{5D0D96FB-77D6-443D-98F6-50CF1FFD18E3}" destId="{935D8AC7-9F18-405F-BD82-6E659241CE29}" srcOrd="0" destOrd="0" parTransId="{5EEF9D40-AFB3-41F3-B1C1-356D47A2013E}" sibTransId="{5587F936-9368-4CBD-952C-E2C525BBD7DD}"/>
    <dgm:cxn modelId="{490E5B50-590F-4D9E-8FD7-C5A584735AB7}" srcId="{5D0D96FB-77D6-443D-98F6-50CF1FFD18E3}" destId="{839A10AC-B463-4286-8139-E8C39ECF5E7E}" srcOrd="3" destOrd="0" parTransId="{757C71AE-AC3B-4209-B85F-48D2D05EB4EB}" sibTransId="{BBFCAF25-E3C3-4B50-B097-DA185CD83D33}"/>
    <dgm:cxn modelId="{1C1A0E06-F2FF-463C-B33C-CED37D1829B1}" type="presOf" srcId="{839A10AC-B463-4286-8139-E8C39ECF5E7E}" destId="{96411863-B1F7-4360-A48D-D8B81849CDB4}" srcOrd="0" destOrd="0" presId="urn:microsoft.com/office/officeart/2005/8/layout/default"/>
    <dgm:cxn modelId="{A95DB79F-81F9-4B53-B3A3-544F0FBCC25D}" srcId="{5D0D96FB-77D6-443D-98F6-50CF1FFD18E3}" destId="{7DAFF516-E012-46E2-AAB5-573295A6D88A}" srcOrd="2" destOrd="0" parTransId="{2C75EAB0-F856-44ED-82ED-A4FBCB9674F8}" sibTransId="{65690D53-90D7-4950-99D5-C95D72E59391}"/>
    <dgm:cxn modelId="{5C9C5397-5F26-4A76-B000-191A6D03DEA0}" type="presOf" srcId="{6EE176BE-8423-403A-963E-C25FC6E90CE2}" destId="{615535C5-1D2C-48AE-B0F7-D83DEF13B193}" srcOrd="0" destOrd="0" presId="urn:microsoft.com/office/officeart/2005/8/layout/default"/>
    <dgm:cxn modelId="{1F7CCF44-6A1E-405B-A283-7AFD95D0B57D}" type="presOf" srcId="{935D8AC7-9F18-405F-BD82-6E659241CE29}" destId="{AAA47554-94D3-446A-B03F-394F5AF2CBAC}" srcOrd="0" destOrd="0" presId="urn:microsoft.com/office/officeart/2005/8/layout/default"/>
    <dgm:cxn modelId="{606D7C2E-5348-4321-BFA2-C01EA35FC566}" type="presParOf" srcId="{D5734FD7-AE5E-41DB-A805-DB5360A75471}" destId="{AAA47554-94D3-446A-B03F-394F5AF2CBAC}" srcOrd="0" destOrd="0" presId="urn:microsoft.com/office/officeart/2005/8/layout/default"/>
    <dgm:cxn modelId="{CEFE9BE2-DF3A-467B-8EA7-1FFBA2C11851}" type="presParOf" srcId="{D5734FD7-AE5E-41DB-A805-DB5360A75471}" destId="{A7381088-9B00-4737-ADDF-93091F4FE10F}" srcOrd="1" destOrd="0" presId="urn:microsoft.com/office/officeart/2005/8/layout/default"/>
    <dgm:cxn modelId="{62C0D99B-FB7A-4BDA-A1B7-7628D94574E1}" type="presParOf" srcId="{D5734FD7-AE5E-41DB-A805-DB5360A75471}" destId="{615535C5-1D2C-48AE-B0F7-D83DEF13B193}" srcOrd="2" destOrd="0" presId="urn:microsoft.com/office/officeart/2005/8/layout/default"/>
    <dgm:cxn modelId="{8C2E8CC3-8709-456B-BE41-B229E45BDCC8}" type="presParOf" srcId="{D5734FD7-AE5E-41DB-A805-DB5360A75471}" destId="{C80FAC4C-19BE-4AC1-B3A7-5E27D1CC849F}" srcOrd="3" destOrd="0" presId="urn:microsoft.com/office/officeart/2005/8/layout/default"/>
    <dgm:cxn modelId="{F652CE79-15E8-4EF9-AED5-963DDB03E6C9}" type="presParOf" srcId="{D5734FD7-AE5E-41DB-A805-DB5360A75471}" destId="{5EEEEE02-B113-498D-921E-E6F483566055}" srcOrd="4" destOrd="0" presId="urn:microsoft.com/office/officeart/2005/8/layout/default"/>
    <dgm:cxn modelId="{DB141C9C-852E-499E-8543-E58C4F3A8116}" type="presParOf" srcId="{D5734FD7-AE5E-41DB-A805-DB5360A75471}" destId="{B9737821-A04E-44A3-8AC3-B642F966147E}" srcOrd="5" destOrd="0" presId="urn:microsoft.com/office/officeart/2005/8/layout/default"/>
    <dgm:cxn modelId="{F4A8B239-55A8-4C64-8546-F4B6F569AE77}" type="presParOf" srcId="{D5734FD7-AE5E-41DB-A805-DB5360A75471}" destId="{96411863-B1F7-4360-A48D-D8B81849CDB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9DED1-1E3E-4A23-B0A4-9F31AE0DF052}">
      <dsp:nvSpPr>
        <dsp:cNvPr id="0" name=""/>
        <dsp:cNvSpPr/>
      </dsp:nvSpPr>
      <dsp:spPr>
        <a:xfrm>
          <a:off x="1900" y="0"/>
          <a:ext cx="2315646" cy="6403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smtClean="0"/>
            <a:t>sample</a:t>
          </a:r>
          <a:endParaRPr lang="it-IT" sz="2900" kern="1200" dirty="0"/>
        </a:p>
      </dsp:txBody>
      <dsp:txXfrm>
        <a:off x="322079" y="0"/>
        <a:ext cx="1675288" cy="640358"/>
      </dsp:txXfrm>
    </dsp:sp>
    <dsp:sp modelId="{ED171F8B-A871-498E-86A8-485ED7627FD2}">
      <dsp:nvSpPr>
        <dsp:cNvPr id="0" name=""/>
        <dsp:cNvSpPr/>
      </dsp:nvSpPr>
      <dsp:spPr>
        <a:xfrm>
          <a:off x="2085982" y="0"/>
          <a:ext cx="2315646" cy="6403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smtClean="0"/>
            <a:t>statistics</a:t>
          </a:r>
          <a:endParaRPr lang="it-IT" sz="2900" kern="1200" dirty="0"/>
        </a:p>
      </dsp:txBody>
      <dsp:txXfrm>
        <a:off x="2406161" y="0"/>
        <a:ext cx="1675288" cy="640358"/>
      </dsp:txXfrm>
    </dsp:sp>
    <dsp:sp modelId="{DB9AD0DB-BADF-4213-89AD-81A6223891A2}">
      <dsp:nvSpPr>
        <dsp:cNvPr id="0" name=""/>
        <dsp:cNvSpPr/>
      </dsp:nvSpPr>
      <dsp:spPr>
        <a:xfrm>
          <a:off x="4170064" y="0"/>
          <a:ext cx="2315646" cy="6403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smtClean="0"/>
            <a:t>estimators</a:t>
          </a:r>
          <a:endParaRPr lang="it-IT" sz="2900" kern="1200" dirty="0"/>
        </a:p>
      </dsp:txBody>
      <dsp:txXfrm>
        <a:off x="4490243" y="0"/>
        <a:ext cx="1675288" cy="6403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47554-94D3-446A-B03F-394F5AF2CBAC}">
      <dsp:nvSpPr>
        <dsp:cNvPr id="0" name=""/>
        <dsp:cNvSpPr/>
      </dsp:nvSpPr>
      <dsp:spPr>
        <a:xfrm>
          <a:off x="0" y="19239"/>
          <a:ext cx="803796" cy="482277"/>
        </a:xfrm>
        <a:prstGeom prst="rect">
          <a:avLst/>
        </a:prstGeom>
        <a:solidFill>
          <a:schemeClr val="accent1"/>
        </a:solidFill>
        <a:ln w="1587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it-IT" sz="170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it-IT" sz="1700" b="0" i="1" kern="1200" smtClean="0">
                        <a:latin typeface="Cambria Math" panose="02040503050406030204" pitchFamily="18" charset="0"/>
                      </a:rPr>
                      <m:t>𝑥</m:t>
                    </m:r>
                  </m:e>
                  <m:sub>
                    <m:r>
                      <a:rPr lang="it-IT" sz="1700" b="0" i="1" kern="1200" smtClean="0"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</m:oMath>
            </m:oMathPara>
          </a14:m>
          <a:endParaRPr lang="it-IT" sz="1700" kern="1200" dirty="0"/>
        </a:p>
      </dsp:txBody>
      <dsp:txXfrm>
        <a:off x="0" y="19239"/>
        <a:ext cx="803796" cy="482277"/>
      </dsp:txXfrm>
    </dsp:sp>
    <dsp:sp modelId="{615535C5-1D2C-48AE-B0F7-D83DEF13B193}">
      <dsp:nvSpPr>
        <dsp:cNvPr id="0" name=""/>
        <dsp:cNvSpPr/>
      </dsp:nvSpPr>
      <dsp:spPr>
        <a:xfrm>
          <a:off x="0" y="581896"/>
          <a:ext cx="803796" cy="482277"/>
        </a:xfrm>
        <a:prstGeom prst="rect">
          <a:avLst/>
        </a:prstGeom>
        <a:solidFill>
          <a:schemeClr val="accent1"/>
        </a:solidFill>
        <a:ln w="1587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it-IT" sz="170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it-IT" sz="1700" b="0" i="1" kern="1200" smtClean="0">
                        <a:latin typeface="Cambria Math" panose="02040503050406030204" pitchFamily="18" charset="0"/>
                      </a:rPr>
                      <m:t>𝑥</m:t>
                    </m:r>
                  </m:e>
                  <m:sub>
                    <m:r>
                      <a:rPr lang="it-IT" sz="1700" b="0" i="1" kern="1200" smtClean="0"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</m:oMath>
            </m:oMathPara>
          </a14:m>
          <a:endParaRPr lang="it-IT" sz="1700" kern="1200" dirty="0"/>
        </a:p>
      </dsp:txBody>
      <dsp:txXfrm>
        <a:off x="0" y="581896"/>
        <a:ext cx="803796" cy="482277"/>
      </dsp:txXfrm>
    </dsp:sp>
    <dsp:sp modelId="{5EEEEE02-B113-498D-921E-E6F483566055}">
      <dsp:nvSpPr>
        <dsp:cNvPr id="0" name=""/>
        <dsp:cNvSpPr/>
      </dsp:nvSpPr>
      <dsp:spPr>
        <a:xfrm>
          <a:off x="0" y="1144553"/>
          <a:ext cx="803796" cy="482277"/>
        </a:xfrm>
        <a:prstGeom prst="rect">
          <a:avLst/>
        </a:prstGeom>
        <a:solidFill>
          <a:schemeClr val="accent1"/>
        </a:solidFill>
        <a:ln w="1587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...</a:t>
          </a:r>
          <a:endParaRPr lang="it-IT" sz="1700" kern="1200" dirty="0"/>
        </a:p>
      </dsp:txBody>
      <dsp:txXfrm>
        <a:off x="0" y="1144553"/>
        <a:ext cx="803796" cy="482277"/>
      </dsp:txXfrm>
    </dsp:sp>
    <dsp:sp modelId="{96411863-B1F7-4360-A48D-D8B81849CDB4}">
      <dsp:nvSpPr>
        <dsp:cNvPr id="0" name=""/>
        <dsp:cNvSpPr/>
      </dsp:nvSpPr>
      <dsp:spPr>
        <a:xfrm>
          <a:off x="0" y="1707211"/>
          <a:ext cx="803796" cy="482277"/>
        </a:xfrm>
        <a:prstGeom prst="rect">
          <a:avLst/>
        </a:prstGeom>
        <a:solidFill>
          <a:schemeClr val="accent1"/>
        </a:solidFill>
        <a:ln w="1587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it-IT" sz="170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it-IT" sz="1700" b="0" i="1" kern="1200" smtClean="0">
                        <a:latin typeface="Cambria Math" panose="02040503050406030204" pitchFamily="18" charset="0"/>
                      </a:rPr>
                      <m:t>𝑥</m:t>
                    </m:r>
                  </m:e>
                  <m:sub>
                    <m:r>
                      <a:rPr lang="it-IT" sz="1700" b="0" i="1" kern="1200" smtClean="0">
                        <a:latin typeface="Cambria Math" panose="02040503050406030204" pitchFamily="18" charset="0"/>
                      </a:rPr>
                      <m:t>𝑝</m:t>
                    </m:r>
                  </m:sub>
                </m:sSub>
              </m:oMath>
            </m:oMathPara>
          </a14:m>
          <a:endParaRPr lang="it-IT" sz="1700" kern="1200" dirty="0"/>
        </a:p>
      </dsp:txBody>
      <dsp:txXfrm>
        <a:off x="0" y="1707211"/>
        <a:ext cx="803796" cy="482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emf"/><Relationship Id="rId7" Type="http://schemas.openxmlformats.org/officeDocument/2006/relationships/image" Target="../media/image46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emf"/><Relationship Id="rId7" Type="http://schemas.openxmlformats.org/officeDocument/2006/relationships/image" Target="../media/image53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10" Type="http://schemas.openxmlformats.org/officeDocument/2006/relationships/image" Target="../media/image56.png"/><Relationship Id="rId4" Type="http://schemas.openxmlformats.org/officeDocument/2006/relationships/image" Target="../media/image50.emf"/><Relationship Id="rId9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statistics </a:t>
            </a:r>
            <a:r>
              <a:rPr lang="it-IT" dirty="0"/>
              <a:t>for data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F. Morandin – University of Parma</a:t>
            </a:r>
          </a:p>
          <a:p>
            <a:r>
              <a:rPr lang="it-IT" dirty="0" smtClean="0"/>
              <a:t>frmor.net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010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292963" cy="3310128"/>
          </a:xfrm>
          <a:ln>
            <a:noFill/>
          </a:ln>
        </p:spPr>
        <p:txBody>
          <a:bodyPr/>
          <a:lstStyle/>
          <a:p>
            <a:r>
              <a:rPr lang="it-IT" dirty="0" smtClean="0"/>
              <a:t>what about </a:t>
            </a:r>
            <a:r>
              <a:rPr lang="it-IT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unilateral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/>
              <a:t>tests?</a:t>
            </a:r>
          </a:p>
          <a:p>
            <a:r>
              <a:rPr lang="it-IT" dirty="0" smtClean="0"/>
              <a:t>here H</a:t>
            </a:r>
            <a:r>
              <a:rPr lang="it-IT" baseline="-25000" dirty="0" smtClean="0"/>
              <a:t>1</a:t>
            </a:r>
            <a:r>
              <a:rPr lang="it-IT" dirty="0" smtClean="0"/>
              <a:t>: P(heads)&lt;0.5</a:t>
            </a:r>
          </a:p>
          <a:p>
            <a:r>
              <a:rPr lang="it-IT" dirty="0" smtClean="0"/>
              <a:t>of course OCC is monotone</a:t>
            </a:r>
          </a:p>
          <a:p>
            <a:r>
              <a:rPr lang="it-IT" dirty="0" smtClean="0"/>
              <a:t>let’s compare plots</a:t>
            </a:r>
            <a:endParaRPr lang="it-IT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72" y="2560320"/>
            <a:ext cx="6120130" cy="347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411" y="2560320"/>
            <a:ext cx="6120130" cy="347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411" y="2560320"/>
            <a:ext cx="6120130" cy="347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fine tuning your test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825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42032 0.001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42032 -0.0004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72" y="2560320"/>
            <a:ext cx="6120130" cy="347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72" y="2560320"/>
            <a:ext cx="6120130" cy="347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fine tuning your test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4202" y="2560320"/>
            <a:ext cx="4292963" cy="3310128"/>
          </a:xfrm>
          <a:ln>
            <a:noFill/>
          </a:ln>
        </p:spPr>
        <p:txBody>
          <a:bodyPr/>
          <a:lstStyle/>
          <a:p>
            <a:r>
              <a:rPr lang="it-IT" dirty="0" smtClean="0"/>
              <a:t>same </a:t>
            </a:r>
            <a:r>
              <a:rPr lang="it-IT" i="1" dirty="0" smtClean="0"/>
              <a:t>n</a:t>
            </a:r>
            <a:r>
              <a:rPr lang="it-IT" dirty="0" smtClean="0"/>
              <a:t> and same </a:t>
            </a:r>
            <a:r>
              <a:rPr lang="el-GR" dirty="0" smtClean="0"/>
              <a:t>α</a:t>
            </a:r>
            <a:endParaRPr lang="it-IT" dirty="0" smtClean="0"/>
          </a:p>
          <a:p>
            <a:r>
              <a:rPr lang="it-IT" dirty="0" smtClean="0"/>
              <a:t>unilateral is more powerful</a:t>
            </a:r>
          </a:p>
          <a:p>
            <a:r>
              <a:rPr lang="it-IT" dirty="0" smtClean="0"/>
              <a:t>more specialized H</a:t>
            </a:r>
            <a:r>
              <a:rPr lang="it-IT" baseline="-25000" dirty="0" smtClean="0"/>
              <a:t>1</a:t>
            </a:r>
          </a:p>
          <a:p>
            <a:r>
              <a:rPr lang="it-IT" dirty="0" smtClean="0"/>
              <a:t>again, choose wisely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127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72" y="2560320"/>
            <a:ext cx="6120130" cy="347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72" y="2560320"/>
            <a:ext cx="6120130" cy="347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72" y="2560320"/>
            <a:ext cx="6120130" cy="347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fine tuning your test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4202" y="2560320"/>
            <a:ext cx="4934183" cy="3661072"/>
          </a:xfrm>
          <a:ln>
            <a:noFill/>
          </a:ln>
        </p:spPr>
        <p:txBody>
          <a:bodyPr/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choose </a:t>
            </a:r>
            <a:r>
              <a:rPr lang="it-IT" dirty="0" smtClean="0"/>
              <a:t>the test/curve?</a:t>
            </a:r>
          </a:p>
          <a:p>
            <a:r>
              <a:rPr lang="it-IT" dirty="0" smtClean="0"/>
              <a:t>recipe by-the-book is given:</a:t>
            </a:r>
          </a:p>
          <a:p>
            <a:pPr marL="0" indent="0">
              <a:buNone/>
            </a:pPr>
            <a:r>
              <a:rPr lang="it-IT" dirty="0" smtClean="0"/>
              <a:t>                                           and</a:t>
            </a:r>
            <a:endParaRPr lang="it-IT" dirty="0"/>
          </a:p>
          <a:p>
            <a:endParaRPr lang="it-IT" dirty="0" smtClean="0"/>
          </a:p>
          <a:p>
            <a:r>
              <a:rPr lang="it-IT" dirty="0" smtClean="0"/>
              <a:t>when looking for </a:t>
            </a:r>
            <a:r>
              <a:rPr lang="it-IT" i="1" dirty="0" smtClean="0"/>
              <a:t>n</a:t>
            </a:r>
            <a:r>
              <a:rPr lang="it-IT" dirty="0" smtClean="0"/>
              <a:t>, fix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</a:t>
            </a:r>
            <a:endParaRPr lang="it-IT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6823276" y="3605514"/>
            <a:ext cx="1932973" cy="607671"/>
          </a:xfrm>
          <a:prstGeom prst="downArrowCallout">
            <a:avLst>
              <a:gd name="adj1" fmla="val 7619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target/aql/p0/</a:t>
            </a:r>
            <a:r>
              <a:rPr lang="el-GR" sz="2000" dirty="0"/>
              <a:t>μ</a:t>
            </a:r>
            <a:r>
              <a:rPr lang="it-IT" sz="2000" dirty="0"/>
              <a:t>0</a:t>
            </a:r>
          </a:p>
        </p:txBody>
      </p:sp>
      <p:sp>
        <p:nvSpPr>
          <p:cNvPr id="9" name="Down Arrow Callout 8"/>
          <p:cNvSpPr/>
          <p:nvPr/>
        </p:nvSpPr>
        <p:spPr>
          <a:xfrm>
            <a:off x="8954947" y="3605514"/>
            <a:ext cx="627445" cy="607671"/>
          </a:xfrm>
          <a:prstGeom prst="downArrowCallout">
            <a:avLst>
              <a:gd name="adj1" fmla="val 7619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α</a:t>
            </a:r>
            <a:endParaRPr lang="it-IT" sz="2400" dirty="0"/>
          </a:p>
        </p:txBody>
      </p:sp>
      <p:sp>
        <p:nvSpPr>
          <p:cNvPr id="7" name="Rectangle 6"/>
          <p:cNvSpPr/>
          <p:nvPr/>
        </p:nvSpPr>
        <p:spPr>
          <a:xfrm>
            <a:off x="10741307" y="3605514"/>
            <a:ext cx="449963" cy="43405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i="1" dirty="0" smtClean="0"/>
              <a:t>n</a:t>
            </a:r>
            <a:endParaRPr lang="it-IT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7569843" y="4253696"/>
                <a:ext cx="1904035" cy="358815"/>
              </a:xfrm>
              <a:prstGeom prst="roundRect">
                <a:avLst>
                  <a:gd name="adj" fmla="val 26344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843" y="4253696"/>
                <a:ext cx="1904035" cy="358815"/>
              </a:xfrm>
              <a:prstGeom prst="roundRect">
                <a:avLst>
                  <a:gd name="adj" fmla="val 26344"/>
                </a:avLst>
              </a:prstGeom>
              <a:blipFill rotWithShape="0">
                <a:blip r:embed="rId5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Isosceles Triangle 11"/>
          <p:cNvSpPr/>
          <p:nvPr/>
        </p:nvSpPr>
        <p:spPr>
          <a:xfrm>
            <a:off x="3646025" y="3130952"/>
            <a:ext cx="295155" cy="648182"/>
          </a:xfrm>
          <a:prstGeom prst="triangle">
            <a:avLst>
              <a:gd name="adj" fmla="val 3431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Isosceles Triangle 15"/>
          <p:cNvSpPr/>
          <p:nvPr/>
        </p:nvSpPr>
        <p:spPr>
          <a:xfrm rot="10800000">
            <a:off x="3269847" y="4433103"/>
            <a:ext cx="211657" cy="536473"/>
          </a:xfrm>
          <a:prstGeom prst="triangle">
            <a:avLst>
              <a:gd name="adj" fmla="val 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193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9" grpId="0" animBg="1"/>
      <p:bldP spid="7" grpId="0" animBg="1"/>
      <p:bldP spid="11" grpId="0" animBg="1"/>
      <p:bldP spid="12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72" y="2560320"/>
            <a:ext cx="6120130" cy="347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fine tuning your test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594202" y="2560320"/>
                <a:ext cx="4934183" cy="3661072"/>
              </a:xfrm>
              <a:ln>
                <a:noFill/>
              </a:ln>
            </p:spPr>
            <p:txBody>
              <a:bodyPr/>
              <a:lstStyle/>
              <a:p>
                <a:r>
                  <a:rPr lang="it-IT" dirty="0" smtClean="0"/>
                  <a:t>when </a:t>
                </a:r>
                <a:r>
                  <a:rPr lang="it-IT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looking for </a:t>
                </a:r>
                <a:r>
                  <a:rPr lang="it-IT" i="1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</a:t>
                </a:r>
                <a:r>
                  <a:rPr lang="it-IT" dirty="0" smtClean="0"/>
                  <a:t>, fix two </a:t>
                </a:r>
                <a:r>
                  <a:rPr lang="it-IT" dirty="0" smtClean="0"/>
                  <a:t>points</a:t>
                </a:r>
              </a:p>
              <a:p>
                <a:r>
                  <a:rPr lang="it-IT" dirty="0" smtClean="0"/>
                  <a:t>the two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it-IT" dirty="0" smtClean="0"/>
                  <a:t> values are called</a:t>
                </a:r>
              </a:p>
              <a:p>
                <a:pPr lvl="1"/>
                <a:r>
                  <a:rPr lang="it-IT" dirty="0" smtClean="0"/>
                  <a:t>acceptable quality level (</a:t>
                </a:r>
                <a:r>
                  <a:rPr lang="it-IT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AQL</a:t>
                </a:r>
                <a:r>
                  <a:rPr lang="it-IT" dirty="0" smtClean="0"/>
                  <a:t>)</a:t>
                </a:r>
              </a:p>
              <a:p>
                <a:pPr lvl="1"/>
                <a:r>
                  <a:rPr lang="it-IT" dirty="0" smtClean="0"/>
                  <a:t>unacceptable quality level (</a:t>
                </a:r>
                <a:r>
                  <a:rPr lang="it-IT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UQL</a:t>
                </a:r>
                <a:r>
                  <a:rPr lang="it-IT" dirty="0" smtClean="0"/>
                  <a:t>)</a:t>
                </a:r>
                <a:endParaRPr lang="it-IT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it-IT" dirty="0" smtClean="0"/>
                  <a:t> is the </a:t>
                </a:r>
                <a:r>
                  <a:rPr lang="it-IT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effect</a:t>
                </a:r>
                <a:r>
                  <a:rPr lang="it-IT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it-IT" dirty="0" smtClean="0"/>
                  <a:t>you want to </a:t>
                </a:r>
                <a:r>
                  <a:rPr lang="it-IT" dirty="0" smtClean="0"/>
                  <a:t>be able to measure</a:t>
                </a:r>
                <a:endParaRPr lang="it-IT" dirty="0"/>
              </a:p>
              <a:p>
                <a:r>
                  <a:rPr lang="it-IT" dirty="0" smtClean="0"/>
                  <a:t>signal/noise in more general settings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594202" y="2560320"/>
                <a:ext cx="4934183" cy="3661072"/>
              </a:xfrm>
              <a:blipFill rotWithShape="0">
                <a:blip r:embed="rId3"/>
                <a:stretch>
                  <a:fillRect l="-2225" t="-26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Isosceles Triangle 11"/>
          <p:cNvSpPr/>
          <p:nvPr/>
        </p:nvSpPr>
        <p:spPr>
          <a:xfrm>
            <a:off x="3646025" y="3130952"/>
            <a:ext cx="295155" cy="648182"/>
          </a:xfrm>
          <a:prstGeom prst="triangle">
            <a:avLst>
              <a:gd name="adj" fmla="val 3431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Isosceles Triangle 15"/>
          <p:cNvSpPr/>
          <p:nvPr/>
        </p:nvSpPr>
        <p:spPr>
          <a:xfrm rot="10800000">
            <a:off x="3269847" y="4433103"/>
            <a:ext cx="211657" cy="536473"/>
          </a:xfrm>
          <a:prstGeom prst="triangle">
            <a:avLst>
              <a:gd name="adj" fmla="val 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874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families of tests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parametric</a:t>
            </a:r>
            <a:r>
              <a:rPr lang="it-IT" dirty="0" smtClean="0"/>
              <a:t>, Gaussian</a:t>
            </a:r>
          </a:p>
          <a:p>
            <a:pPr lvl="1"/>
            <a:r>
              <a:rPr lang="it-IT" dirty="0" smtClean="0"/>
              <a:t>few parameters: simple regression, </a:t>
            </a:r>
            <a:r>
              <a:rPr lang="it-IT" i="1" dirty="0" smtClean="0"/>
              <a:t>t</a:t>
            </a:r>
            <a:r>
              <a:rPr lang="it-IT" dirty="0" smtClean="0"/>
              <a:t>-test, tests on </a:t>
            </a:r>
            <a:r>
              <a:rPr lang="el-GR" dirty="0" smtClean="0"/>
              <a:t>μ</a:t>
            </a:r>
            <a:r>
              <a:rPr lang="it-IT" dirty="0" smtClean="0"/>
              <a:t>, </a:t>
            </a:r>
            <a:r>
              <a:rPr lang="el-GR" dirty="0" smtClean="0"/>
              <a:t>σ</a:t>
            </a:r>
            <a:r>
              <a:rPr lang="it-IT" dirty="0" smtClean="0"/>
              <a:t>, ...</a:t>
            </a:r>
          </a:p>
          <a:p>
            <a:pPr lvl="1"/>
            <a:r>
              <a:rPr lang="it-IT" dirty="0" smtClean="0"/>
              <a:t>many parameters: ANOVA, general regression</a:t>
            </a:r>
          </a:p>
          <a:p>
            <a:r>
              <a:rPr lang="it-IT" dirty="0" smtClean="0"/>
              <a:t>parametric, non-Gaussian</a:t>
            </a:r>
          </a:p>
          <a:p>
            <a:r>
              <a:rPr lang="it-IT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non-parametric</a:t>
            </a:r>
          </a:p>
          <a:p>
            <a:pPr lvl="1"/>
            <a:r>
              <a:rPr lang="it-IT" dirty="0" smtClean="0"/>
              <a:t>sign test, Wilcoxon</a:t>
            </a:r>
          </a:p>
          <a:p>
            <a:pPr lvl="1"/>
            <a:r>
              <a:rPr lang="it-IT" dirty="0" smtClean="0"/>
              <a:t>chi-squared, contingency tables, Fisher-Irwin</a:t>
            </a:r>
          </a:p>
          <a:p>
            <a:pPr lvl="1"/>
            <a:r>
              <a:rPr lang="it-IT" dirty="0" smtClean="0"/>
              <a:t>Anderson-Darling, Shapiro-Wilk, ...</a:t>
            </a:r>
          </a:p>
          <a:p>
            <a:r>
              <a:rPr lang="it-IT" dirty="0" smtClean="0"/>
              <a:t>Bayesian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450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parametric or not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compare:</a:t>
            </a:r>
          </a:p>
          <a:p>
            <a:pPr marL="0" indent="0" algn="ctr">
              <a:buNone/>
            </a:pP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-test</a:t>
            </a:r>
            <a:r>
              <a:rPr lang="it-IT" dirty="0" smtClean="0"/>
              <a:t> vs </a:t>
            </a:r>
            <a:r>
              <a:rPr lang="it-IT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Wilcoxon test</a:t>
            </a:r>
          </a:p>
          <a:p>
            <a:pPr marL="0" indent="0" algn="ctr">
              <a:buNone/>
            </a:pP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one way ANOVA </a:t>
            </a:r>
            <a:r>
              <a:rPr lang="it-IT" dirty="0" smtClean="0"/>
              <a:t>vs </a:t>
            </a:r>
            <a:r>
              <a:rPr lang="it-IT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contingency tables</a:t>
            </a:r>
          </a:p>
          <a:p>
            <a:r>
              <a:rPr lang="it-IT" dirty="0" smtClean="0"/>
              <a:t>they do similar things in similar settings</a:t>
            </a:r>
          </a:p>
          <a:p>
            <a:r>
              <a:rPr lang="it-IT" dirty="0" smtClean="0"/>
              <a:t>the </a:t>
            </a:r>
            <a:r>
              <a:rPr lang="it-IT" dirty="0" smtClean="0"/>
              <a:t>ones on the </a:t>
            </a:r>
            <a:r>
              <a:rPr lang="it-IT" dirty="0"/>
              <a:t>left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smtClean="0"/>
              <a:t>are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parametric</a:t>
            </a:r>
            <a:r>
              <a:rPr lang="it-IT" dirty="0" smtClean="0"/>
              <a:t> tests and require </a:t>
            </a:r>
            <a:r>
              <a:rPr lang="it-IT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 data</a:t>
            </a:r>
          </a:p>
          <a:p>
            <a:r>
              <a:rPr lang="it-IT" dirty="0" smtClean="0"/>
              <a:t>the </a:t>
            </a:r>
            <a:r>
              <a:rPr lang="it-IT" dirty="0" smtClean="0"/>
              <a:t>ones on the </a:t>
            </a:r>
            <a:r>
              <a:rPr lang="it-IT" dirty="0"/>
              <a:t>right</a:t>
            </a:r>
            <a:r>
              <a:rPr lang="it-IT" dirty="0" smtClean="0"/>
              <a:t> </a:t>
            </a:r>
            <a:r>
              <a:rPr lang="it-IT" dirty="0" smtClean="0"/>
              <a:t>are </a:t>
            </a:r>
            <a:r>
              <a:rPr lang="it-IT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non-parametric</a:t>
            </a:r>
            <a:r>
              <a:rPr lang="it-IT" dirty="0" smtClean="0"/>
              <a:t> and have no requirement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90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parametric or not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the cost of more generality is [much]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statistical power</a:t>
            </a:r>
          </a:p>
          <a:p>
            <a:r>
              <a:rPr lang="it-IT" dirty="0" smtClean="0"/>
              <a:t>use parametric tests </a:t>
            </a:r>
            <a:r>
              <a:rPr lang="it-IT" dirty="0" smtClean="0"/>
              <a:t>when possible</a:t>
            </a:r>
          </a:p>
          <a:p>
            <a:r>
              <a:rPr lang="it-IT" dirty="0" smtClean="0"/>
              <a:t>non-parametric when data are not Gaussian</a:t>
            </a:r>
          </a:p>
          <a:p>
            <a:r>
              <a:rPr lang="it-IT" dirty="0" smtClean="0"/>
              <a:t>how do you know?</a:t>
            </a:r>
          </a:p>
          <a:p>
            <a:r>
              <a:rPr lang="it-IT" dirty="0" smtClean="0"/>
              <a:t>there are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tests</a:t>
            </a:r>
            <a:r>
              <a:rPr lang="it-IT" dirty="0" smtClean="0"/>
              <a:t>, of course!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850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test for normality paradox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H</a:t>
            </a:r>
            <a:r>
              <a:rPr lang="it-IT" baseline="-25000" dirty="0" smtClean="0"/>
              <a:t>0</a:t>
            </a:r>
            <a:r>
              <a:rPr lang="it-IT" dirty="0" smtClean="0"/>
              <a:t>: Gaussian distribution	H</a:t>
            </a:r>
            <a:r>
              <a:rPr lang="it-IT" baseline="-25000" dirty="0" smtClean="0"/>
              <a:t>1</a:t>
            </a:r>
            <a:r>
              <a:rPr lang="it-IT" dirty="0" smtClean="0"/>
              <a:t>: anything else</a:t>
            </a:r>
          </a:p>
          <a:p>
            <a:r>
              <a:rPr lang="it-IT" dirty="0" smtClean="0"/>
              <a:t>stringency of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test </a:t>
            </a:r>
            <a:r>
              <a:rPr lang="it-IT" dirty="0" smtClean="0"/>
              <a:t>depends on </a:t>
            </a:r>
            <a:r>
              <a:rPr lang="it-IT" i="1" dirty="0" smtClean="0"/>
              <a:t>n</a:t>
            </a:r>
            <a:r>
              <a:rPr lang="it-IT" dirty="0" smtClean="0"/>
              <a:t> (recall OCC)</a:t>
            </a:r>
          </a:p>
          <a:p>
            <a:r>
              <a:rPr lang="it-IT" dirty="0" smtClean="0"/>
              <a:t>stringency on H</a:t>
            </a:r>
            <a:r>
              <a:rPr lang="it-IT" baseline="-25000" dirty="0" smtClean="0"/>
              <a:t>0</a:t>
            </a:r>
            <a:r>
              <a:rPr lang="it-IT" dirty="0" smtClean="0"/>
              <a:t> that is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really needed </a:t>
            </a:r>
            <a:r>
              <a:rPr lang="it-IT" dirty="0" smtClean="0"/>
              <a:t>depends on the other test</a:t>
            </a:r>
            <a:br>
              <a:rPr lang="it-IT" dirty="0" smtClean="0"/>
            </a:br>
            <a:r>
              <a:rPr lang="it-IT" dirty="0" smtClean="0"/>
              <a:t>(and usually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decreases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/>
              <a:t>with </a:t>
            </a:r>
            <a:r>
              <a:rPr lang="it-IT" i="1" dirty="0" smtClean="0"/>
              <a:t>n</a:t>
            </a:r>
            <a:r>
              <a:rPr lang="it-IT" dirty="0" smtClean="0"/>
              <a:t> because of central limit theorem!)</a:t>
            </a:r>
          </a:p>
          <a:p>
            <a:r>
              <a:rPr lang="it-IT" dirty="0" smtClean="0"/>
              <a:t>it is better to plot the distribution and </a:t>
            </a:r>
            <a:r>
              <a:rPr lang="it-IT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your eyes</a:t>
            </a:r>
            <a:endParaRPr lang="it-IT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33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510" y="2425049"/>
            <a:ext cx="4815559" cy="3580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510" y="2425048"/>
            <a:ext cx="4815559" cy="3580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510" y="2425049"/>
            <a:ext cx="4815559" cy="35806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test for normality (or plot)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5536403" cy="3504814"/>
          </a:xfrm>
        </p:spPr>
        <p:txBody>
          <a:bodyPr/>
          <a:lstStyle/>
          <a:p>
            <a:r>
              <a:rPr lang="it-IT" dirty="0" smtClean="0"/>
              <a:t>what part/feature of the data should be Gaussian?</a:t>
            </a:r>
          </a:p>
          <a:p>
            <a:r>
              <a:rPr lang="it-IT" dirty="0" smtClean="0"/>
              <a:t>typically,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the data itself</a:t>
            </a:r>
          </a:p>
          <a:p>
            <a:r>
              <a:rPr lang="it-IT" dirty="0" smtClean="0"/>
              <a:t>if there are two groups or conditions</a:t>
            </a:r>
          </a:p>
          <a:p>
            <a:r>
              <a:rPr lang="it-IT" dirty="0" smtClean="0"/>
              <a:t>we expect bimodal distribution</a:t>
            </a:r>
          </a:p>
          <a:p>
            <a:r>
              <a:rPr lang="it-IT" dirty="0" smtClean="0"/>
              <a:t>for regression/ANOVA,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residuals</a:t>
            </a:r>
          </a:p>
          <a:p>
            <a:r>
              <a:rPr lang="it-IT" dirty="0" smtClean="0"/>
              <a:t>must fit the model before checking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127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168" y="3128858"/>
            <a:ext cx="4583430" cy="274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168" y="3128858"/>
            <a:ext cx="4583430" cy="274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168" y="3128858"/>
            <a:ext cx="4583430" cy="274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168" y="3128858"/>
            <a:ext cx="4583430" cy="27470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not normal data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2"/>
                <a:ext cx="5017767" cy="3318936"/>
              </a:xfrm>
            </p:spPr>
            <p:txBody>
              <a:bodyPr/>
              <a:lstStyle/>
              <a:p>
                <a:r>
                  <a:rPr lang="it-IT" dirty="0" smtClean="0"/>
                  <a:t>tests that internally are based on averages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it-IT" dirty="0" smtClean="0"/>
                  <a:t> are </a:t>
                </a:r>
                <a:r>
                  <a:rPr lang="it-IT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robust</a:t>
                </a:r>
                <a:r>
                  <a:rPr lang="it-IT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it-IT" dirty="0" smtClean="0"/>
                  <a:t>to the Gaussian hypothesis, because of the central limit theorem</a:t>
                </a:r>
              </a:p>
              <a:p>
                <a:r>
                  <a:rPr lang="it-IT" dirty="0" smtClean="0"/>
                  <a:t>if a test is based on variances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dirty="0" smtClean="0"/>
                  <a:t> or if the distribution is very non-Gaussian, then try </a:t>
                </a:r>
                <a:r>
                  <a:rPr lang="it-IT" b="1" dirty="0" smtClean="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nonlinear transformations</a:t>
                </a:r>
                <a:endParaRPr lang="it-IT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2"/>
                <a:ext cx="5017767" cy="3318936"/>
              </a:xfrm>
              <a:blipFill rotWithShape="0">
                <a:blip r:embed="rId6"/>
                <a:stretch>
                  <a:fillRect l="-2187" t="-2936" r="-170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10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</a:t>
            </a:r>
            <a:r>
              <a:rPr lang="it-IT" dirty="0" smtClean="0"/>
              <a:t>tatistics 101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69292" cy="33101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t-IT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opulation</a:t>
            </a:r>
          </a:p>
          <a:p>
            <a:r>
              <a:rPr lang="it-IT" dirty="0" smtClean="0"/>
              <a:t>whole production lot</a:t>
            </a:r>
          </a:p>
          <a:p>
            <a:r>
              <a:rPr lang="it-IT" dirty="0" smtClean="0"/>
              <a:t>uniform subset of larger lot</a:t>
            </a:r>
          </a:p>
          <a:p>
            <a:r>
              <a:rPr lang="it-IT" i="1" dirty="0" smtClean="0"/>
              <a:t>homo sapiens</a:t>
            </a:r>
          </a:p>
          <a:p>
            <a:r>
              <a:rPr lang="it-IT" dirty="0" smtClean="0"/>
              <a:t>smaller community or genetic group</a:t>
            </a:r>
          </a:p>
          <a:p>
            <a:r>
              <a:rPr lang="it-IT" dirty="0" smtClean="0"/>
              <a:t>distribution of some quantity in a given experimental setting</a:t>
            </a:r>
          </a:p>
          <a:p>
            <a:pPr marL="0" indent="0">
              <a:buNone/>
            </a:pPr>
            <a:r>
              <a:rPr lang="it-IT" dirty="0" smtClean="0"/>
              <a:t>modeled as distribution of some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 variable </a:t>
            </a:r>
            <a:r>
              <a:rPr lang="it-IT" dirty="0" smtClean="0"/>
              <a:t>(no concept of size, or infinite size)</a:t>
            </a:r>
          </a:p>
          <a:p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it-IT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ample</a:t>
            </a:r>
          </a:p>
          <a:p>
            <a:r>
              <a:rPr lang="it-IT" dirty="0" smtClean="0"/>
              <a:t>finite and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/>
              <a:t>subset of the population</a:t>
            </a:r>
          </a:p>
          <a:p>
            <a:r>
              <a:rPr lang="it-IT" dirty="0" smtClean="0"/>
              <a:t>modeled as i.i.d. random variables</a:t>
            </a: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159" y="3780104"/>
            <a:ext cx="2829240" cy="655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427" y="3780105"/>
            <a:ext cx="4372171" cy="209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5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168" y="3128858"/>
            <a:ext cx="4583430" cy="274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168" y="3128858"/>
            <a:ext cx="4583430" cy="274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168" y="3128858"/>
            <a:ext cx="4579620" cy="27470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not normal data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017767" cy="3318936"/>
          </a:xfrm>
        </p:spPr>
        <p:txBody>
          <a:bodyPr/>
          <a:lstStyle/>
          <a:p>
            <a:r>
              <a:rPr lang="it-IT" dirty="0" smtClean="0"/>
              <a:t>when data spans different orders of magnitude, it may be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log-normal</a:t>
            </a:r>
          </a:p>
          <a:p>
            <a:r>
              <a:rPr lang="it-IT" dirty="0" smtClean="0"/>
              <a:t>in general,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concave transformations </a:t>
            </a:r>
            <a:r>
              <a:rPr lang="it-IT" dirty="0" smtClean="0"/>
              <a:t>correct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right-skewedness</a:t>
            </a: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</a:t>
            </a:r>
            <a:r>
              <a:rPr lang="it-IT" dirty="0" smtClean="0"/>
              <a:t>		</a:t>
            </a:r>
            <a:r>
              <a:rPr lang="it-IT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sqrt</a:t>
            </a:r>
          </a:p>
          <a:p>
            <a:pPr marL="0" indent="0">
              <a:buNone/>
            </a:pPr>
            <a:r>
              <a:rPr lang="it-IT" dirty="0"/>
              <a:t>are your friends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87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78" y="3128858"/>
            <a:ext cx="4579620" cy="274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168" y="3128858"/>
            <a:ext cx="4583430" cy="274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168" y="3128858"/>
            <a:ext cx="4583430" cy="27470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not normal data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017767" cy="3318936"/>
          </a:xfrm>
        </p:spPr>
        <p:txBody>
          <a:bodyPr/>
          <a:lstStyle/>
          <a:p>
            <a:r>
              <a:rPr lang="it-IT" dirty="0"/>
              <a:t>right-skewed data are </a:t>
            </a:r>
            <a:r>
              <a:rPr lang="it-IT" dirty="0" smtClean="0"/>
              <a:t>common</a:t>
            </a:r>
          </a:p>
          <a:p>
            <a:r>
              <a:rPr lang="it-IT" dirty="0" smtClean="0"/>
              <a:t>these are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gamma</a:t>
            </a:r>
            <a:r>
              <a:rPr lang="it-IT" dirty="0" smtClean="0"/>
              <a:t>-distributed</a:t>
            </a:r>
          </a:p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/>
              <a:t>is a bit too much</a:t>
            </a:r>
          </a:p>
          <a:p>
            <a:r>
              <a:rPr lang="it-IT" dirty="0" smtClean="0"/>
              <a:t>but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sqrt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/>
              <a:t>is quite fine</a:t>
            </a:r>
          </a:p>
          <a:p>
            <a:r>
              <a:rPr lang="it-IT" dirty="0" smtClean="0"/>
              <a:t>then you can use the normality hypothesis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814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normal data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the two main tools for Gaussian data are</a:t>
                </a:r>
              </a:p>
              <a:p>
                <a:pPr lvl="1"/>
                <a:r>
                  <a:rPr lang="it-IT" b="1" dirty="0" smtClean="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regression</a:t>
                </a:r>
              </a:p>
              <a:p>
                <a:pPr lvl="1"/>
                <a:r>
                  <a:rPr lang="it-IT" b="1" dirty="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ANOVA</a:t>
                </a:r>
              </a:p>
              <a:p>
                <a:r>
                  <a:rPr lang="it-IT" dirty="0" smtClean="0"/>
                  <a:t>they are basically the same thing</a:t>
                </a:r>
              </a:p>
              <a:p>
                <a:r>
                  <a:rPr lang="it-IT" dirty="0" smtClean="0"/>
                  <a:t>output is a function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dirty="0" smtClean="0"/>
                  <a:t> </a:t>
                </a:r>
                <a:r>
                  <a:rPr lang="it-IT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plus noise</a:t>
                </a:r>
              </a:p>
              <a:p>
                <a:r>
                  <a:rPr lang="it-IT" dirty="0" smtClean="0"/>
                  <a:t>fit is by minimizing </a:t>
                </a:r>
                <a:r>
                  <a:rPr lang="it-IT" b="1" dirty="0" smtClean="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sum of squares</a:t>
                </a:r>
              </a:p>
              <a:p>
                <a:endParaRPr lang="it-IT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2808471887"/>
                  </p:ext>
                </p:extLst>
              </p:nvPr>
            </p:nvGraphicFramePr>
            <p:xfrm>
              <a:off x="6250973" y="3211975"/>
              <a:ext cx="803796" cy="220872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2808471887"/>
                  </p:ext>
                </p:extLst>
              </p:nvPr>
            </p:nvGraphicFramePr>
            <p:xfrm>
              <a:off x="6250973" y="3211975"/>
              <a:ext cx="803796" cy="220872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6" name="Rectangle 5"/>
          <p:cNvSpPr/>
          <p:nvPr/>
        </p:nvSpPr>
        <p:spPr>
          <a:xfrm>
            <a:off x="7373073" y="3812840"/>
            <a:ext cx="1655180" cy="1006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process</a:t>
            </a:r>
            <a:endParaRPr lang="it-IT" dirty="0"/>
          </a:p>
        </p:txBody>
      </p:sp>
      <p:grpSp>
        <p:nvGrpSpPr>
          <p:cNvPr id="7" name="Group 6"/>
          <p:cNvGrpSpPr/>
          <p:nvPr/>
        </p:nvGrpSpPr>
        <p:grpSpPr>
          <a:xfrm>
            <a:off x="9352020" y="4075199"/>
            <a:ext cx="2002745" cy="482277"/>
            <a:chOff x="0" y="19239"/>
            <a:chExt cx="803796" cy="482277"/>
          </a:xfrm>
        </p:grpSpPr>
        <p:sp>
          <p:nvSpPr>
            <p:cNvPr id="8" name="Rectangle 7"/>
            <p:cNvSpPr/>
            <p:nvPr/>
          </p:nvSpPr>
          <p:spPr>
            <a:xfrm>
              <a:off x="0" y="19239"/>
              <a:ext cx="803796" cy="4822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0" y="19239"/>
                  <a:ext cx="803796" cy="48227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87630" tIns="87630" rIns="87630" bIns="87630" numCol="1" spcCol="1270" anchor="ctr" anchorCtr="0">
                  <a:noAutofit/>
                </a:bodyPr>
                <a:lstStyle/>
                <a:p>
                  <a:pPr lvl="0" algn="ctr" defTabSz="10223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600" b="0" i="1" kern="1200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it-IT" sz="16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it-IT" sz="16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  <m:d>
                          <m:dPr>
                            <m:ctrlPr>
                              <a:rPr lang="it-IT" sz="16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6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it-IT" sz="16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16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it-IT" sz="1600" b="0" i="1" kern="12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1600" b="0" i="1" kern="12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it-IT" sz="1600" b="0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it-IT" sz="1600" b="0" i="1" kern="12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600" b="0" i="1" kern="12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it-IT" sz="1600" b="0" i="1" kern="12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it-IT" sz="1600" kern="12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9239"/>
                  <a:ext cx="803796" cy="4822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ight Arrow 9"/>
          <p:cNvSpPr/>
          <p:nvPr/>
        </p:nvSpPr>
        <p:spPr>
          <a:xfrm>
            <a:off x="7138685" y="3374021"/>
            <a:ext cx="150471" cy="2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ight Arrow 10"/>
          <p:cNvSpPr/>
          <p:nvPr/>
        </p:nvSpPr>
        <p:spPr>
          <a:xfrm>
            <a:off x="7135954" y="3918888"/>
            <a:ext cx="150471" cy="2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ight Arrow 11"/>
          <p:cNvSpPr/>
          <p:nvPr/>
        </p:nvSpPr>
        <p:spPr>
          <a:xfrm>
            <a:off x="7136111" y="4479268"/>
            <a:ext cx="150471" cy="2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ight Arrow 12"/>
          <p:cNvSpPr/>
          <p:nvPr/>
        </p:nvSpPr>
        <p:spPr>
          <a:xfrm>
            <a:off x="7135952" y="5039649"/>
            <a:ext cx="150471" cy="2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ight Arrow 13"/>
          <p:cNvSpPr/>
          <p:nvPr/>
        </p:nvSpPr>
        <p:spPr>
          <a:xfrm>
            <a:off x="9114901" y="4191909"/>
            <a:ext cx="150471" cy="248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33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5" grpId="0">
        <p:bldAsOne/>
      </p:bldGraphic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sum of squares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reason behind minimizing sum of squares (in the Gaussian case)</a:t>
                </a:r>
              </a:p>
              <a:p>
                <a:r>
                  <a:rPr lang="it-IT" b="0" dirty="0" smtClean="0"/>
                  <a:t>in general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it-IT" dirty="0" smtClean="0"/>
                  <a:t> with some family of laws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endParaRPr lang="it-IT" dirty="0" smtClean="0"/>
              </a:p>
              <a:p>
                <a:r>
                  <a:rPr lang="it-IT" dirty="0" smtClean="0"/>
                  <a:t>one could compute the </a:t>
                </a:r>
                <a:r>
                  <a:rPr lang="it-IT" b="1" dirty="0" smtClean="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log-likelihood</a:t>
                </a:r>
                <a:r>
                  <a:rPr lang="it-IT" dirty="0" smtClean="0"/>
                  <a:t> of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dirty="0" smtClean="0"/>
                  <a:t> given the observed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it-IT" dirty="0" smtClean="0"/>
                  <a:t>’s</a:t>
                </a:r>
              </a:p>
              <a:p>
                <a:r>
                  <a:rPr lang="it-IT" dirty="0"/>
                  <a:t>in the Gaussian case </a:t>
                </a:r>
                <a:r>
                  <a:rPr lang="it-IT" dirty="0" smtClean="0"/>
                  <a:t>the negative log-likelihood is the </a:t>
                </a:r>
                <a:r>
                  <a:rPr lang="it-IT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sum of squares</a:t>
                </a:r>
              </a:p>
              <a:p>
                <a:r>
                  <a:rPr lang="it-IT" dirty="0" smtClean="0"/>
                  <a:t>in classification, it is </a:t>
                </a:r>
                <a:r>
                  <a:rPr lang="it-IT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relative entropy</a:t>
                </a:r>
                <a:r>
                  <a:rPr lang="it-IT" dirty="0" smtClean="0"/>
                  <a:t>, cross-entropy, K.L. distance</a:t>
                </a:r>
              </a:p>
              <a:p>
                <a:r>
                  <a:rPr lang="it-IT" dirty="0" smtClean="0"/>
                  <a:t>in </a:t>
                </a:r>
                <a:r>
                  <a:rPr lang="it-IT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machine learn</a:t>
                </a:r>
                <a:r>
                  <a:rPr lang="it-IT" dirty="0" smtClean="0"/>
                  <a:t>ing often the loss function is the negative log-likelihood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42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167" y="2721040"/>
            <a:ext cx="4583430" cy="274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167" y="2721040"/>
            <a:ext cx="4583430" cy="274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167" y="2721040"/>
            <a:ext cx="4583430" cy="27470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analysis of variance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ANOVA,	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r>
                  <a:rPr lang="it-IT" dirty="0" smtClean="0"/>
                  <a:t>,	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it-IT" dirty="0" smtClean="0"/>
                  <a:t> </a:t>
                </a:r>
                <a:r>
                  <a:rPr lang="it-IT" b="1" dirty="0" smtClean="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categorical</a:t>
                </a:r>
              </a:p>
              <a:p>
                <a:r>
                  <a:rPr lang="it-IT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one way ANOVA</a:t>
                </a:r>
              </a:p>
              <a:p>
                <a:endParaRPr lang="it-IT" dirty="0"/>
              </a:p>
              <a:p>
                <a:endParaRPr lang="it-IT" dirty="0" smtClean="0"/>
              </a:p>
              <a:p>
                <a:endParaRPr lang="it-IT" sz="3600" dirty="0"/>
              </a:p>
              <a:p>
                <a:r>
                  <a:rPr lang="it-IT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one</a:t>
                </a:r>
                <a:r>
                  <a:rPr lang="it-IT" dirty="0" smtClean="0"/>
                  <a:t> test for comparing </a:t>
                </a:r>
                <a:r>
                  <a:rPr lang="it-IT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all</a:t>
                </a:r>
                <a:r>
                  <a:rPr lang="it-IT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it-IT" dirty="0" smtClean="0"/>
                  <a:t>the means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1207" t="-2936" b="-311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4936" y="3525564"/>
            <a:ext cx="2916518" cy="635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2063" y="4145877"/>
            <a:ext cx="2842264" cy="581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6188" y="4715886"/>
            <a:ext cx="2838139" cy="56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5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874" y="2727567"/>
            <a:ext cx="4579620" cy="274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969" y="2727567"/>
            <a:ext cx="4583430" cy="274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488" y="2727567"/>
            <a:ext cx="4583430" cy="274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678" y="2732668"/>
            <a:ext cx="4583430" cy="274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868" y="2737769"/>
            <a:ext cx="4583430" cy="27470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regression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=1,2,3,… </m:t>
                    </m:r>
                  </m:oMath>
                </a14:m>
                <a:r>
                  <a:rPr lang="it-IT" dirty="0" smtClean="0"/>
                  <a:t>,	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it-IT" dirty="0" smtClean="0"/>
                  <a:t> </a:t>
                </a:r>
                <a:r>
                  <a:rPr lang="it-IT" dirty="0" smtClean="0"/>
                  <a:t>numerical</a:t>
                </a:r>
                <a:endParaRPr lang="it-IT" dirty="0" smtClean="0"/>
              </a:p>
              <a:p>
                <a:r>
                  <a:rPr lang="it-IT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simple, linear regression</a:t>
                </a:r>
                <a:endParaRPr lang="it-IT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it-IT" dirty="0"/>
              </a:p>
              <a:p>
                <a:endParaRPr lang="it-IT" dirty="0" smtClean="0"/>
              </a:p>
              <a:p>
                <a:endParaRPr lang="it-IT" sz="3600" dirty="0"/>
              </a:p>
              <a:p>
                <a:r>
                  <a:rPr lang="it-IT" dirty="0" smtClean="0"/>
                  <a:t>one test for comparing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dirty="0" smtClean="0"/>
                  <a:t> to 0</a:t>
                </a:r>
                <a:endParaRPr lang="it-IT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7"/>
                <a:stretch>
                  <a:fillRect l="-1207" t="-2936" b="-23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3480" y="3554212"/>
            <a:ext cx="2976184" cy="600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0756" y="4683820"/>
            <a:ext cx="2958389" cy="6228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92377" y="4149041"/>
            <a:ext cx="2967287" cy="56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0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regression is flexible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=1,2,3,…</m:t>
                    </m:r>
                  </m:oMath>
                </a14:m>
                <a:endParaRPr lang="it-IT" dirty="0" smtClean="0"/>
              </a:p>
              <a:p>
                <a:r>
                  <a:rPr lang="it-IT" dirty="0" smtClean="0"/>
                  <a:t>no costraints in </a:t>
                </a:r>
                <a:r>
                  <a:rPr lang="it-IT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experimental design</a:t>
                </a:r>
              </a:p>
              <a:p>
                <a:r>
                  <a:rPr lang="it-IT" dirty="0" smtClean="0"/>
                  <a:t>allows for polynomial dependence</a:t>
                </a:r>
              </a:p>
              <a:p>
                <a:r>
                  <a:rPr lang="it-IT" dirty="0" smtClean="0"/>
                  <a:t>allows for simple interactions</a:t>
                </a:r>
              </a:p>
              <a:p>
                <a:r>
                  <a:rPr lang="it-IT" dirty="0" smtClean="0"/>
                  <a:t>can also deal with </a:t>
                </a:r>
                <a:r>
                  <a:rPr lang="it-IT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categorical data</a:t>
                </a:r>
                <a:endParaRPr lang="it-IT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451" y="3554654"/>
            <a:ext cx="2966351" cy="563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546" y="4128483"/>
            <a:ext cx="4778160" cy="52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5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141" y="2654958"/>
            <a:ext cx="1790734" cy="2421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140" y="2654957"/>
            <a:ext cx="3199458" cy="24191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96376" y="2538325"/>
            <a:ext cx="285624" cy="2652366"/>
          </a:xfrm>
          <a:prstGeom prst="rect">
            <a:avLst/>
          </a:prstGeom>
          <a:solidFill>
            <a:srgbClr val="C00000">
              <a:alpha val="74000"/>
            </a:srgb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categorical data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2"/>
                <a:ext cx="5868408" cy="2633759"/>
              </a:xfrm>
            </p:spPr>
            <p:txBody>
              <a:bodyPr>
                <a:normAutofit/>
              </a:bodyPr>
              <a:lstStyle/>
              <a:p>
                <a:r>
                  <a:rPr lang="it-IT" dirty="0" smtClean="0"/>
                  <a:t>in regression, we can expand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it-IT" dirty="0" smtClean="0"/>
                  <a:t> categories in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it-IT" dirty="0" smtClean="0"/>
                  <a:t> dummy variables with </a:t>
                </a:r>
                <a:r>
                  <a:rPr lang="it-IT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one-hot encoding</a:t>
                </a:r>
              </a:p>
              <a:p>
                <a:r>
                  <a:rPr lang="it-IT" dirty="0" smtClean="0"/>
                  <a:t>but...</a:t>
                </a:r>
              </a:p>
              <a:p>
                <a:pPr lvl="1"/>
                <a:r>
                  <a:rPr lang="it-IT" dirty="0" smtClean="0"/>
                  <a:t>one test for each category</a:t>
                </a:r>
              </a:p>
              <a:p>
                <a:pPr lvl="1"/>
                <a:r>
                  <a:rPr lang="it-IT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many tests </a:t>
                </a:r>
                <a:r>
                  <a:rPr lang="it-IT" dirty="0" smtClean="0"/>
                  <a:t>for comparing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it-IT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it-IT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it-IT" dirty="0" smtClean="0"/>
                  <a:t>, ...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2"/>
                <a:ext cx="5868408" cy="2633759"/>
              </a:xfrm>
              <a:blipFill rotWithShape="0">
                <a:blip r:embed="rId4"/>
                <a:stretch>
                  <a:fillRect l="-1871" t="-3704" b="-3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 txBox="1">
            <a:spLocks/>
          </p:cNvSpPr>
          <p:nvPr/>
        </p:nvSpPr>
        <p:spPr>
          <a:xfrm>
            <a:off x="1295401" y="5238119"/>
            <a:ext cx="8192474" cy="6439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ANOVA is best for categorical data because of </a:t>
            </a:r>
            <a:r>
              <a:rPr lang="en-US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tests</a:t>
            </a:r>
            <a:endParaRPr lang="it-IT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444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uiExpand="1" build="p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many tests issue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5499015" cy="3401807"/>
          </a:xfrm>
        </p:spPr>
        <p:txBody>
          <a:bodyPr>
            <a:normAutofit/>
          </a:bodyPr>
          <a:lstStyle/>
          <a:p>
            <a:r>
              <a:rPr lang="it-IT" dirty="0" smtClean="0"/>
              <a:t>we want to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genes </a:t>
            </a:r>
            <a:r>
              <a:rPr lang="it-IT" dirty="0" smtClean="0"/>
              <a:t>specifically expressed in some group of cells</a:t>
            </a:r>
          </a:p>
          <a:p>
            <a:r>
              <a:rPr lang="it-IT" dirty="0" smtClean="0"/>
              <a:t>we collect a sample of cells inside and outside this group</a:t>
            </a:r>
          </a:p>
          <a:p>
            <a:r>
              <a:rPr lang="it-IT" dirty="0" smtClean="0"/>
              <a:t>for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gene we can test</a:t>
            </a:r>
            <a:r>
              <a:rPr lang="it-IT" dirty="0" smtClean="0"/>
              <a:t> if it is differentially expressed in the two groups</a:t>
            </a:r>
          </a:p>
          <a:p>
            <a:r>
              <a:rPr lang="it-IT" dirty="0" smtClean="0"/>
              <a:t>genes </a:t>
            </a:r>
            <a:r>
              <a:rPr lang="it-IT" dirty="0"/>
              <a:t>are </a:t>
            </a:r>
            <a:r>
              <a:rPr lang="it-IT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thousands</a:t>
            </a:r>
          </a:p>
          <a:p>
            <a:endParaRPr lang="it-IT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379" y="2912955"/>
            <a:ext cx="4182218" cy="29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9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many tests issue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53680" y="2556932"/>
                <a:ext cx="5740736" cy="3401807"/>
              </a:xfrm>
            </p:spPr>
            <p:txBody>
              <a:bodyPr>
                <a:normAutofit/>
              </a:bodyPr>
              <a:lstStyle/>
              <a:p>
                <a:r>
                  <a:rPr lang="it-IT" dirty="0" smtClean="0"/>
                  <a:t>how do we </a:t>
                </a:r>
                <a:r>
                  <a:rPr lang="it-IT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choose test/curve </a:t>
                </a:r>
                <a:r>
                  <a:rPr lang="it-IT" dirty="0" smtClean="0"/>
                  <a:t>here?</a:t>
                </a:r>
              </a:p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it-IT" dirty="0" smtClean="0"/>
                  <a:t> is fixed already, so just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it-IT" i="1" dirty="0" smtClean="0"/>
              </a:p>
              <a:p>
                <a:pPr lvl="1"/>
                <a:r>
                  <a:rPr lang="it-IT" dirty="0" smtClean="0"/>
                  <a:t>if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it-IT" dirty="0" smtClean="0"/>
                  <a:t> is high, high power but many </a:t>
                </a:r>
                <a:r>
                  <a:rPr lang="it-IT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false positives</a:t>
                </a:r>
              </a:p>
              <a:p>
                <a:pPr lvl="1"/>
                <a:r>
                  <a:rPr lang="it-IT" dirty="0" smtClean="0"/>
                  <a:t>if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it-IT" dirty="0" smtClean="0"/>
                  <a:t> is low, few false positives, but </a:t>
                </a:r>
                <a:r>
                  <a:rPr lang="it-IT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low power</a:t>
                </a:r>
              </a:p>
              <a:p>
                <a:r>
                  <a:rPr lang="it-IT" dirty="0" smtClean="0"/>
                  <a:t>with 15 thousands genes you can find only the </a:t>
                </a:r>
                <a:r>
                  <a:rPr lang="it-IT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really strong </a:t>
                </a:r>
                <a:r>
                  <a:rPr lang="it-IT" dirty="0" smtClean="0"/>
                  <a:t>correlations, or get </a:t>
                </a:r>
                <a:r>
                  <a:rPr lang="it-IT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hundreds of false positives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3680" y="2556932"/>
                <a:ext cx="5740736" cy="3401807"/>
              </a:xfrm>
              <a:blipFill rotWithShape="0">
                <a:blip r:embed="rId2"/>
                <a:stretch>
                  <a:fillRect l="-1911" t="-2867" r="-4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379" y="2912955"/>
            <a:ext cx="4182218" cy="29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5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</a:t>
            </a:r>
            <a:r>
              <a:rPr lang="it-IT" dirty="0" smtClean="0"/>
              <a:t>tatistical tests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y</a:t>
            </a:r>
            <a:r>
              <a:rPr lang="it-IT" dirty="0" smtClean="0"/>
              <a:t>ou look for something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exciting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smtClean="0"/>
              <a:t>in the data</a:t>
            </a:r>
          </a:p>
          <a:p>
            <a:pPr marL="0" indent="0">
              <a:buNone/>
              <a:tabLst>
                <a:tab pos="1163638" algn="l"/>
              </a:tabLst>
            </a:pPr>
            <a:r>
              <a:rPr lang="it-IT" dirty="0" smtClean="0"/>
              <a:t>	</a:t>
            </a:r>
            <a:r>
              <a:rPr lang="it-IT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it-IT" b="1" baseline="-25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it-IT" dirty="0" smtClean="0"/>
              <a:t>: boring, expected, old physics, no-nobel theory</a:t>
            </a:r>
          </a:p>
          <a:p>
            <a:pPr marL="0" indent="0">
              <a:buNone/>
            </a:pPr>
            <a:r>
              <a:rPr lang="it-IT" dirty="0" smtClean="0"/>
              <a:t>(you must have a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theory/model</a:t>
            </a:r>
            <a:r>
              <a:rPr lang="it-IT" dirty="0" smtClean="0"/>
              <a:t> to predict things here)</a:t>
            </a:r>
          </a:p>
          <a:p>
            <a:pPr marL="0" indent="0">
              <a:buNone/>
              <a:tabLst>
                <a:tab pos="1163638" algn="l"/>
              </a:tabLst>
            </a:pPr>
            <a:r>
              <a:rPr lang="it-IT" dirty="0" smtClean="0"/>
              <a:t>	</a:t>
            </a:r>
            <a:r>
              <a:rPr lang="it-IT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it-IT" b="1" baseline="-25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it-IT" dirty="0" smtClean="0"/>
              <a:t>: anything different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621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curse of dimensionality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the worst thing is </a:t>
                </a:r>
                <a:r>
                  <a:rPr lang="it-IT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when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it-IT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large</a:t>
                </a:r>
              </a:p>
              <a:p>
                <a:pPr lvl="1"/>
                <a:r>
                  <a:rPr lang="it-IT" dirty="0" smtClean="0"/>
                  <a:t>multiple tests issue</a:t>
                </a:r>
              </a:p>
              <a:p>
                <a:pPr lvl="1"/>
                <a:r>
                  <a:rPr lang="it-IT" dirty="0" smtClean="0"/>
                  <a:t>clustering with uniform distances</a:t>
                </a:r>
              </a:p>
              <a:p>
                <a:pPr lvl="1"/>
                <a:r>
                  <a:rPr lang="it-IT" dirty="0" smtClean="0"/>
                  <a:t>dubious factor analysis</a:t>
                </a:r>
              </a:p>
              <a:p>
                <a:pPr lvl="1"/>
                <a:r>
                  <a:rPr lang="it-IT" dirty="0" smtClean="0"/>
                  <a:t>noisy selection of variables</a:t>
                </a:r>
              </a:p>
              <a:p>
                <a:pPr lvl="1"/>
                <a:r>
                  <a:rPr lang="it-IT" dirty="0" smtClean="0"/>
                  <a:t>overfitting/overlearning</a:t>
                </a:r>
                <a:endParaRPr lang="it-IT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114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curse of dimensionality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problems also </a:t>
                </a:r>
                <a:r>
                  <a:rPr lang="it-IT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when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it-IT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large</a:t>
                </a:r>
              </a:p>
              <a:p>
                <a:pPr lvl="1"/>
                <a:r>
                  <a:rPr lang="it-IT" dirty="0" smtClean="0"/>
                  <a:t>heavy tails, rare events, outliers</a:t>
                </a:r>
              </a:p>
              <a:p>
                <a:pPr lvl="1"/>
                <a:r>
                  <a:rPr lang="it-IT" dirty="0" smtClean="0"/>
                  <a:t>tests sometimes too powerful</a:t>
                </a:r>
              </a:p>
              <a:p>
                <a:pPr lvl="1"/>
                <a:r>
                  <a:rPr lang="it-IT" dirty="0" smtClean="0"/>
                  <a:t>data visualization, overplotting</a:t>
                </a:r>
              </a:p>
              <a:p>
                <a:pPr lvl="1"/>
                <a:r>
                  <a:rPr lang="it-IT" dirty="0" smtClean="0"/>
                  <a:t>data management</a:t>
                </a:r>
              </a:p>
              <a:p>
                <a:pPr lvl="1"/>
                <a:r>
                  <a:rPr lang="it-IT" dirty="0" smtClean="0"/>
                  <a:t>data cleaning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029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modern view on </a:t>
            </a:r>
            <a:r>
              <a:rPr lang="it-IT" i="1" dirty="0" smtClean="0"/>
              <a:t>p</a:t>
            </a:r>
            <a:r>
              <a:rPr lang="it-IT" dirty="0" smtClean="0"/>
              <a:t>-value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recent upheaval against the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misuse of tests </a:t>
            </a:r>
            <a:r>
              <a:rPr lang="it-IT" dirty="0" smtClean="0"/>
              <a:t>in science</a:t>
            </a:r>
          </a:p>
          <a:p>
            <a:pPr lvl="1"/>
            <a:r>
              <a:rPr lang="it-IT" dirty="0" smtClean="0"/>
              <a:t>American Statistical Association, June 2016</a:t>
            </a:r>
          </a:p>
          <a:p>
            <a:pPr lvl="1"/>
            <a:r>
              <a:rPr lang="it-IT" dirty="0" smtClean="0"/>
              <a:t>American </a:t>
            </a:r>
            <a:r>
              <a:rPr lang="it-IT" dirty="0"/>
              <a:t>Statistical Association, </a:t>
            </a:r>
            <a:r>
              <a:rPr lang="it-IT" dirty="0" smtClean="0"/>
              <a:t>March 2019</a:t>
            </a:r>
          </a:p>
          <a:p>
            <a:pPr lvl="1"/>
            <a:r>
              <a:rPr lang="it-IT" dirty="0" smtClean="0"/>
              <a:t>Nature, 854 signatures, March 2019</a:t>
            </a:r>
          </a:p>
          <a:p>
            <a:r>
              <a:rPr lang="it-IT" dirty="0" smtClean="0"/>
              <a:t>«Call for the entire concept of </a:t>
            </a:r>
            <a:r>
              <a:rPr lang="it-IT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significance </a:t>
            </a:r>
            <a:r>
              <a:rPr lang="it-IT" dirty="0" smtClean="0"/>
              <a:t>to be abandoned.»</a:t>
            </a:r>
            <a:endParaRPr lang="it-IT" dirty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442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635" y="947456"/>
            <a:ext cx="6922257" cy="490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modern view on </a:t>
            </a:r>
            <a:r>
              <a:rPr lang="it-IT" i="1" dirty="0" smtClean="0"/>
              <a:t>p</a:t>
            </a:r>
            <a:r>
              <a:rPr lang="it-IT" dirty="0" smtClean="0"/>
              <a:t>-value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«Call for the entire concept of statistical significance to be abandoned.»</a:t>
                </a:r>
              </a:p>
              <a:p>
                <a:r>
                  <a:rPr lang="it-IT" dirty="0" smtClean="0"/>
                  <a:t>scientists usually </a:t>
                </a:r>
                <a:r>
                  <a:rPr lang="it-IT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claim an association </a:t>
                </a:r>
                <a:r>
                  <a:rPr lang="it-IT" dirty="0" smtClean="0"/>
                  <a:t>when </a:t>
                </a:r>
                <a:r>
                  <a:rPr lang="it-IT" i="1" dirty="0" smtClean="0"/>
                  <a:t>p</a:t>
                </a:r>
                <a:r>
                  <a:rPr lang="it-IT" dirty="0" smtClean="0"/>
                  <a:t>-value &lt;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it-IT" dirty="0" smtClean="0"/>
              </a:p>
              <a:p>
                <a:pPr lvl="1"/>
                <a:r>
                  <a:rPr lang="it-IT" dirty="0"/>
                  <a:t>always wrong to claim </a:t>
                </a:r>
                <a:r>
                  <a:rPr lang="it-IT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no</a:t>
                </a:r>
                <a:r>
                  <a:rPr lang="it-IT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it-IT" dirty="0"/>
                  <a:t>association </a:t>
                </a:r>
                <a:r>
                  <a:rPr lang="it-IT" dirty="0"/>
                  <a:t>when </a:t>
                </a:r>
                <a:r>
                  <a:rPr lang="it-IT" i="1" dirty="0"/>
                  <a:t>p</a:t>
                </a:r>
                <a:r>
                  <a:rPr lang="it-IT" dirty="0"/>
                  <a:t>-value </a:t>
                </a:r>
                <a:r>
                  <a:rPr lang="it-IT" dirty="0"/>
                  <a:t>&gt;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it-IT" dirty="0"/>
                  <a:t> (null hypothesis)</a:t>
                </a:r>
              </a:p>
              <a:p>
                <a:pPr lvl="1"/>
                <a:r>
                  <a:rPr lang="it-IT" dirty="0" smtClean="0"/>
                  <a:t>possibly wrong to claim association </a:t>
                </a:r>
                <a:r>
                  <a:rPr lang="it-IT" dirty="0"/>
                  <a:t>when </a:t>
                </a:r>
                <a:r>
                  <a:rPr lang="it-IT" i="1" dirty="0"/>
                  <a:t>p</a:t>
                </a:r>
                <a:r>
                  <a:rPr lang="it-IT" dirty="0"/>
                  <a:t>-value &lt;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it-IT" dirty="0" smtClean="0"/>
                  <a:t> (false positives)</a:t>
                </a:r>
              </a:p>
              <a:p>
                <a:pPr lvl="1"/>
                <a:r>
                  <a:rPr lang="it-IT" dirty="0" smtClean="0"/>
                  <a:t>sometimes not significant associations are </a:t>
                </a:r>
                <a:r>
                  <a:rPr lang="it-IT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still true</a:t>
                </a:r>
                <a:r>
                  <a:rPr lang="it-IT" dirty="0" smtClean="0"/>
                  <a:t>, and important</a:t>
                </a:r>
              </a:p>
              <a:p>
                <a:pPr lvl="1"/>
                <a:r>
                  <a:rPr lang="it-IT" dirty="0" smtClean="0"/>
                  <a:t>sometimes even significant associations are </a:t>
                </a:r>
                <a:r>
                  <a:rPr lang="it-IT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meaningless</a:t>
                </a:r>
                <a:endParaRPr lang="it-IT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01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illuminating example</a:t>
            </a:r>
            <a:endParaRPr lang="it-I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81" y="2591809"/>
            <a:ext cx="7541638" cy="3065526"/>
          </a:xfrm>
        </p:spPr>
      </p:pic>
      <p:sp>
        <p:nvSpPr>
          <p:cNvPr id="5" name="TextBox 4"/>
          <p:cNvSpPr txBox="1"/>
          <p:nvPr/>
        </p:nvSpPr>
        <p:spPr>
          <a:xfrm>
            <a:off x="7145642" y="5657335"/>
            <a:ext cx="353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Ross</a:t>
            </a:r>
            <a:r>
              <a:rPr lang="it-IT" i="1" dirty="0"/>
              <a:t>, Introductory </a:t>
            </a:r>
            <a:r>
              <a:rPr lang="it-IT" i="1" dirty="0" smtClean="0"/>
              <a:t>Statistics, 2005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03836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illuminating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when you perform the test, you find that H</a:t>
                </a:r>
                <a:r>
                  <a:rPr lang="it-IT" baseline="-25000" dirty="0" smtClean="0"/>
                  <a:t>1</a:t>
                </a:r>
                <a:r>
                  <a:rPr lang="it-IT" dirty="0" smtClean="0"/>
                  <a:t> is </a:t>
                </a:r>
                <a:r>
                  <a:rPr lang="it-IT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significant</a:t>
                </a:r>
              </a:p>
              <a:p>
                <a:r>
                  <a:rPr lang="it-IT" dirty="0" smtClean="0"/>
                  <a:t>the claim in the advertisement is probably true</a:t>
                </a:r>
              </a:p>
              <a:p>
                <a:r>
                  <a:rPr lang="it-IT" dirty="0" smtClean="0"/>
                  <a:t>nevertheless the effect of the toothpaste is </a:t>
                </a:r>
                <a:r>
                  <a:rPr lang="it-IT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modest</a:t>
                </a:r>
              </a:p>
              <a:p>
                <a:r>
                  <a:rPr lang="it-IT" dirty="0" smtClean="0"/>
                  <a:t>the test is positive just because of the </a:t>
                </a:r>
                <a:r>
                  <a:rPr lang="it-IT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high numerosity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=2500</m:t>
                    </m:r>
                  </m:oMath>
                </a14:m>
                <a:endParaRPr lang="it-IT" dirty="0" smtClean="0"/>
              </a:p>
              <a:p>
                <a:r>
                  <a:rPr lang="it-IT" dirty="0" smtClean="0"/>
                  <a:t>the </a:t>
                </a:r>
                <a:r>
                  <a:rPr lang="it-IT" b="1" dirty="0" smtClean="0">
                    <a:solidFill>
                      <a:srgbClr val="33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confidence interv</a:t>
                </a:r>
                <a:r>
                  <a:rPr lang="it-IT" dirty="0" smtClean="0"/>
                  <a:t>al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∈[2.9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1, 2.99]</m:t>
                    </m:r>
                  </m:oMath>
                </a14:m>
                <a:r>
                  <a:rPr lang="it-IT" dirty="0" smtClean="0"/>
                  <a:t> is more informative and useful</a:t>
                </a:r>
                <a:endParaRPr lang="it-IT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148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confidence intervals strike back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modern view on statistics for science recommends to use</a:t>
            </a:r>
          </a:p>
          <a:p>
            <a:pPr lvl="1"/>
            <a:r>
              <a:rPr lang="it-IT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pointwise estimators</a:t>
            </a:r>
          </a:p>
          <a:p>
            <a:pPr lvl="1"/>
            <a:r>
              <a:rPr lang="it-IT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confidence intervals</a:t>
            </a:r>
          </a:p>
          <a:p>
            <a:r>
              <a:rPr lang="it-IT" dirty="0" smtClean="0"/>
              <a:t>confidence intervals are the set of values that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test would find compatible </a:t>
            </a:r>
            <a:r>
              <a:rPr lang="it-IT" dirty="0" smtClean="0"/>
              <a:t>with data</a:t>
            </a:r>
          </a:p>
          <a:p>
            <a:r>
              <a:rPr lang="it-IT" dirty="0" smtClean="0"/>
              <a:t>as such, in many cases they are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difficult </a:t>
            </a:r>
            <a:r>
              <a:rPr lang="it-IT" dirty="0" smtClean="0"/>
              <a:t>to obtain than </a:t>
            </a:r>
            <a:r>
              <a:rPr lang="it-IT" i="1" dirty="0" smtClean="0"/>
              <a:t>p</a:t>
            </a:r>
            <a:r>
              <a:rPr lang="it-IT" dirty="0" smtClean="0"/>
              <a:t>-value</a:t>
            </a:r>
          </a:p>
        </p:txBody>
      </p:sp>
    </p:spTree>
    <p:extLst>
      <p:ext uri="{BB962C8B-B14F-4D97-AF65-F5344CB8AC3E}">
        <p14:creationId xmlns:p14="http://schemas.microsoft.com/office/powerpoint/2010/main" val="160224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thank you for your attention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074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statistical tests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y</a:t>
            </a:r>
            <a:r>
              <a:rPr lang="it-IT" dirty="0" smtClean="0"/>
              <a:t>ou have to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H</a:t>
            </a:r>
            <a:r>
              <a:rPr lang="it-IT" baseline="-25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/>
              <a:t>and compute expected distribution of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/>
              <a:t>i</a:t>
            </a:r>
            <a:r>
              <a:rPr lang="it-IT" dirty="0" smtClean="0"/>
              <a:t>f you find something that is [a [little] bit]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 strange</a:t>
            </a:r>
            <a:r>
              <a:rPr lang="it-IT" dirty="0" smtClean="0"/>
              <a:t>, then you got something new</a:t>
            </a:r>
          </a:p>
          <a:p>
            <a:r>
              <a:rPr lang="it-IT" dirty="0" smtClean="0"/>
              <a:t>you must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 beforehand</a:t>
            </a:r>
            <a:r>
              <a:rPr lang="it-IT" dirty="0" smtClean="0"/>
              <a:t> what you call strange</a:t>
            </a:r>
          </a:p>
          <a:p>
            <a:r>
              <a:rPr lang="it-IT" dirty="0"/>
              <a:t>t</a:t>
            </a:r>
            <a:r>
              <a:rPr lang="it-IT" dirty="0" smtClean="0"/>
              <a:t>he </a:t>
            </a:r>
            <a:r>
              <a:rPr lang="it-IT" sz="2000" b="1" i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t-IT" sz="2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-value</a:t>
            </a:r>
            <a:r>
              <a:rPr lang="it-IT" dirty="0" smtClean="0"/>
              <a:t> is the probability of so much strangeness under your H</a:t>
            </a:r>
            <a:r>
              <a:rPr lang="it-IT" baseline="-25000" dirty="0" smtClean="0"/>
              <a:t>0</a:t>
            </a:r>
            <a:r>
              <a:rPr lang="it-IT" dirty="0" smtClean="0"/>
              <a:t> model</a:t>
            </a:r>
            <a:endParaRPr lang="it-IT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76441037"/>
              </p:ext>
            </p:extLst>
          </p:nvPr>
        </p:nvGraphicFramePr>
        <p:xfrm>
          <a:off x="2801073" y="2992056"/>
          <a:ext cx="6487611" cy="640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024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A9DED1-1E3E-4A23-B0A4-9F31AE0DF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56A9DED1-1E3E-4A23-B0A4-9F31AE0DF0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171F8B-A871-498E-86A8-485ED7627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ED171F8B-A871-498E-86A8-485ED7627F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9AD0DB-BADF-4213-89AD-81A622389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DB9AD0DB-BADF-4213-89AD-81A622389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15" y="2556932"/>
            <a:ext cx="3192282" cy="179706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370" y="2285999"/>
            <a:ext cx="3375343" cy="21458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deadly sin of choosing H</a:t>
            </a:r>
            <a:r>
              <a:rPr lang="it-IT" baseline="-25000" dirty="0" smtClean="0"/>
              <a:t>1</a:t>
            </a:r>
            <a:r>
              <a:rPr lang="it-IT" dirty="0" smtClean="0"/>
              <a:t> late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t</a:t>
            </a:r>
            <a:r>
              <a:rPr lang="it-IT" dirty="0" smtClean="0"/>
              <a:t>oss a coin 100 times</a:t>
            </a:r>
          </a:p>
          <a:p>
            <a:r>
              <a:rPr lang="it-IT" dirty="0"/>
              <a:t>y</a:t>
            </a:r>
            <a:r>
              <a:rPr lang="it-IT" dirty="0" smtClean="0"/>
              <a:t>ou get 42 heads</a:t>
            </a:r>
          </a:p>
          <a:p>
            <a:pPr marL="0" indent="0">
              <a:buNone/>
            </a:pPr>
            <a:r>
              <a:rPr lang="it-IT" dirty="0" smtClean="0"/>
              <a:t>«Wow! Look at the probability of this: 2.2%!»</a:t>
            </a:r>
          </a:p>
          <a:p>
            <a:pPr marL="0" indent="0">
              <a:buNone/>
            </a:pPr>
            <a:r>
              <a:rPr lang="it-IT" dirty="0" smtClean="0"/>
              <a:t>«The coin must be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rigged</a:t>
            </a:r>
            <a:r>
              <a:rPr lang="it-IT" dirty="0" smtClean="0"/>
              <a:t>!»</a:t>
            </a: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/>
              <a:t>y</a:t>
            </a:r>
            <a:r>
              <a:rPr lang="it-IT" dirty="0" smtClean="0"/>
              <a:t>ou can always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redo the experiment </a:t>
            </a:r>
            <a:r>
              <a:rPr lang="it-IT" dirty="0" smtClean="0"/>
              <a:t>if you believe in Douglas Adams...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354" y="4571622"/>
            <a:ext cx="2445630" cy="508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846" y="4567309"/>
            <a:ext cx="2372306" cy="517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1014" y="4567309"/>
            <a:ext cx="2885583" cy="54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fine tuning your test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292963" cy="3310128"/>
          </a:xfrm>
        </p:spPr>
        <p:txBody>
          <a:bodyPr/>
          <a:lstStyle/>
          <a:p>
            <a:r>
              <a:rPr lang="it-IT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it-IT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perating charasteristic </a:t>
            </a:r>
            <a:r>
              <a:rPr lang="it-IT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it-IT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urve </a:t>
            </a:r>
            <a:r>
              <a:rPr lang="it-IT" dirty="0"/>
              <a:t>(OCC) is a neglected but useful </a:t>
            </a:r>
            <a:r>
              <a:rPr lang="it-IT" dirty="0" smtClean="0"/>
              <a:t>tool</a:t>
            </a:r>
          </a:p>
          <a:p>
            <a:r>
              <a:rPr lang="it-IT" dirty="0" smtClean="0"/>
              <a:t>tests about parameters have it</a:t>
            </a:r>
          </a:p>
          <a:p>
            <a:r>
              <a:rPr lang="it-IT" dirty="0" smtClean="0"/>
              <a:t>fair coin toss (100 times)</a:t>
            </a:r>
          </a:p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probability to accept H</a:t>
            </a:r>
            <a:r>
              <a:rPr lang="it-IT" baseline="-25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  <a:p>
            <a:r>
              <a:rPr lang="it-IT" dirty="0" smtClean="0"/>
              <a:t>as a function of the parameter</a:t>
            </a:r>
            <a:endParaRPr lang="it-IT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411" y="2560320"/>
            <a:ext cx="6120130" cy="347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84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fine tuning your test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292963" cy="3310128"/>
          </a:xfrm>
          <a:ln>
            <a:noFill/>
          </a:ln>
        </p:spPr>
        <p:txBody>
          <a:bodyPr/>
          <a:lstStyle/>
          <a:p>
            <a:r>
              <a:rPr lang="it-IT" dirty="0" smtClean="0"/>
              <a:t>OCC is a measure of the performances of a test</a:t>
            </a:r>
          </a:p>
          <a:p>
            <a:r>
              <a:rPr lang="it-IT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/>
              <a:t>the experiment</a:t>
            </a:r>
          </a:p>
          <a:p>
            <a:r>
              <a:rPr lang="it-IT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not depend on </a:t>
            </a:r>
            <a:r>
              <a:rPr lang="it-IT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</a:p>
          <a:p>
            <a:pPr marL="0" indent="0">
              <a:buNone/>
              <a:tabLst>
                <a:tab pos="803275" algn="l"/>
              </a:tabLst>
            </a:pPr>
            <a:r>
              <a:rPr lang="it-IT" dirty="0" smtClean="0"/>
              <a:t>	no </a:t>
            </a:r>
            <a:r>
              <a:rPr lang="it-IT" i="1" dirty="0" smtClean="0"/>
              <a:t>p</a:t>
            </a:r>
            <a:r>
              <a:rPr lang="it-IT" dirty="0" smtClean="0"/>
              <a:t>-value here</a:t>
            </a:r>
          </a:p>
          <a:p>
            <a:r>
              <a:rPr lang="it-IT" dirty="0" smtClean="0"/>
              <a:t>how </a:t>
            </a:r>
            <a:r>
              <a:rPr lang="it-IT" dirty="0" smtClean="0"/>
              <a:t>to read it?</a:t>
            </a:r>
            <a:endParaRPr lang="it-IT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411" y="2560320"/>
            <a:ext cx="6120130" cy="3473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traight Arrow Connector 13"/>
          <p:cNvCxnSpPr/>
          <p:nvPr/>
        </p:nvCxnSpPr>
        <p:spPr>
          <a:xfrm flipV="1">
            <a:off x="8871497" y="5534846"/>
            <a:ext cx="6055" cy="49892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866496" y="3007057"/>
            <a:ext cx="4549" cy="2470244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Up-Down Arrow 19"/>
          <p:cNvSpPr/>
          <p:nvPr/>
        </p:nvSpPr>
        <p:spPr>
          <a:xfrm>
            <a:off x="8825552" y="3007057"/>
            <a:ext cx="81887" cy="332095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9533413" y="5534846"/>
            <a:ext cx="6055" cy="49892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528412" y="3007057"/>
            <a:ext cx="4549" cy="247024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Up-Down Arrow 22"/>
          <p:cNvSpPr/>
          <p:nvPr/>
        </p:nvSpPr>
        <p:spPr>
          <a:xfrm>
            <a:off x="9509898" y="5090616"/>
            <a:ext cx="45719" cy="386686"/>
          </a:xfrm>
          <a:prstGeom prst="up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8519512" y="2939042"/>
                <a:ext cx="3879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it-IT" sz="2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512" y="2939042"/>
                <a:ext cx="387927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9167690" y="5050926"/>
                <a:ext cx="3879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it-IT" sz="2000" dirty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690" y="5050926"/>
                <a:ext cx="387927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1563" r="-6250" b="-215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46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 animBg="1"/>
      <p:bldP spid="23" grpId="0" animBg="1"/>
      <p:bldP spid="4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411" y="2560320"/>
            <a:ext cx="6120130" cy="347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Up-Down Arrow 19"/>
          <p:cNvSpPr/>
          <p:nvPr/>
        </p:nvSpPr>
        <p:spPr>
          <a:xfrm>
            <a:off x="8839406" y="3005665"/>
            <a:ext cx="81887" cy="332095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411" y="2560320"/>
            <a:ext cx="6120130" cy="347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411" y="2560320"/>
            <a:ext cx="6120130" cy="347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411" y="2560320"/>
            <a:ext cx="6120130" cy="347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fine tuning your test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292963" cy="3310128"/>
          </a:xfrm>
          <a:ln>
            <a:noFill/>
          </a:ln>
        </p:spPr>
        <p:txBody>
          <a:bodyPr/>
          <a:lstStyle/>
          <a:p>
            <a:r>
              <a:rPr lang="it-IT" dirty="0" smtClean="0"/>
              <a:t>too many false positives?</a:t>
            </a:r>
          </a:p>
          <a:p>
            <a:r>
              <a:rPr lang="it-IT" dirty="0" smtClean="0"/>
              <a:t>change </a:t>
            </a:r>
            <a:r>
              <a:rPr lang="it-IT" i="1" dirty="0" smtClean="0"/>
              <a:t>k</a:t>
            </a:r>
            <a:r>
              <a:rPr lang="it-IT" dirty="0" smtClean="0"/>
              <a:t>, there is a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trade-off</a:t>
            </a:r>
          </a:p>
          <a:p>
            <a:r>
              <a:rPr lang="it-IT" dirty="0" smtClean="0"/>
              <a:t>purple [43,57]</a:t>
            </a:r>
          </a:p>
          <a:p>
            <a:r>
              <a:rPr lang="it-IT" dirty="0" smtClean="0"/>
              <a:t>green [40,60]</a:t>
            </a:r>
          </a:p>
          <a:p>
            <a:r>
              <a:rPr lang="it-IT" dirty="0" smtClean="0"/>
              <a:t>yellow [37,63]</a:t>
            </a:r>
          </a:p>
          <a:p>
            <a:r>
              <a:rPr lang="it-IT" dirty="0" smtClean="0"/>
              <a:t>red [31,69]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742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411" y="2560320"/>
            <a:ext cx="6120130" cy="347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411" y="2560320"/>
            <a:ext cx="6120130" cy="347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411" y="2560320"/>
            <a:ext cx="6120130" cy="347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fine tuning your test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292963" cy="3310128"/>
          </a:xfrm>
          <a:ln>
            <a:noFill/>
          </a:ln>
        </p:spPr>
        <p:txBody>
          <a:bodyPr/>
          <a:lstStyle/>
          <a:p>
            <a:r>
              <a:rPr lang="it-IT" dirty="0" smtClean="0"/>
              <a:t>ok, so fix the false positives!</a:t>
            </a:r>
          </a:p>
          <a:p>
            <a:r>
              <a:rPr lang="it-IT" dirty="0" smtClean="0"/>
              <a:t>change </a:t>
            </a:r>
            <a:r>
              <a:rPr lang="it-IT" i="1" dirty="0" smtClean="0"/>
              <a:t>n</a:t>
            </a:r>
            <a:r>
              <a:rPr lang="it-IT" dirty="0" smtClean="0"/>
              <a:t> and </a:t>
            </a:r>
            <a:r>
              <a:rPr lang="it-IT" i="1" dirty="0" smtClean="0"/>
              <a:t>k</a:t>
            </a:r>
            <a:r>
              <a:rPr lang="it-IT" dirty="0" smtClean="0"/>
              <a:t>,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increases</a:t>
            </a:r>
          </a:p>
          <a:p>
            <a:r>
              <a:rPr lang="it-IT" dirty="0" smtClean="0"/>
              <a:t>green [50±10] over 100 tosses</a:t>
            </a:r>
          </a:p>
          <a:p>
            <a:r>
              <a:rPr lang="it-IT" dirty="0" smtClean="0"/>
              <a:t>blue [125±16] over 250 tosses</a:t>
            </a:r>
          </a:p>
          <a:p>
            <a:r>
              <a:rPr lang="it-IT" dirty="0" smtClean="0"/>
              <a:t>purple [500±31] over 1000 tosses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874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536</TotalTime>
  <Words>1216</Words>
  <Application>Microsoft Office PowerPoint</Application>
  <PresentationFormat>Widescreen</PresentationFormat>
  <Paragraphs>237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Cambria Math</vt:lpstr>
      <vt:lpstr>Garamond</vt:lpstr>
      <vt:lpstr>Organic</vt:lpstr>
      <vt:lpstr>statistics for data science</vt:lpstr>
      <vt:lpstr>statistics 101</vt:lpstr>
      <vt:lpstr>statistical tests</vt:lpstr>
      <vt:lpstr>statistical tests</vt:lpstr>
      <vt:lpstr>the deadly sin of choosing H1 late</vt:lpstr>
      <vt:lpstr>fine tuning your test</vt:lpstr>
      <vt:lpstr>fine tuning your test</vt:lpstr>
      <vt:lpstr>fine tuning your test</vt:lpstr>
      <vt:lpstr>fine tuning your test</vt:lpstr>
      <vt:lpstr>fine tuning your test</vt:lpstr>
      <vt:lpstr>fine tuning your test</vt:lpstr>
      <vt:lpstr>fine tuning your test</vt:lpstr>
      <vt:lpstr>fine tuning your test</vt:lpstr>
      <vt:lpstr>families of tests</vt:lpstr>
      <vt:lpstr>parametric or not</vt:lpstr>
      <vt:lpstr>parametric or not</vt:lpstr>
      <vt:lpstr>test for normality paradox</vt:lpstr>
      <vt:lpstr>test for normality (or plot)</vt:lpstr>
      <vt:lpstr>not normal data</vt:lpstr>
      <vt:lpstr>not normal data</vt:lpstr>
      <vt:lpstr>not normal data</vt:lpstr>
      <vt:lpstr>normal data</vt:lpstr>
      <vt:lpstr>sum of squares</vt:lpstr>
      <vt:lpstr>analysis of variance</vt:lpstr>
      <vt:lpstr>regression</vt:lpstr>
      <vt:lpstr>regression is flexible</vt:lpstr>
      <vt:lpstr>categorical data</vt:lpstr>
      <vt:lpstr>many tests issue</vt:lpstr>
      <vt:lpstr>many tests issue</vt:lpstr>
      <vt:lpstr>curse of dimensionality</vt:lpstr>
      <vt:lpstr>curse of dimensionality</vt:lpstr>
      <vt:lpstr>modern view on p-value</vt:lpstr>
      <vt:lpstr>PowerPoint Presentation</vt:lpstr>
      <vt:lpstr>modern view on p-value</vt:lpstr>
      <vt:lpstr>illuminating example</vt:lpstr>
      <vt:lpstr>illuminating example</vt:lpstr>
      <vt:lpstr>confidence intervals strike back</vt:lpstr>
      <vt:lpstr>thank you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for data science</dc:title>
  <dc:creator>Morandin</dc:creator>
  <cp:lastModifiedBy>Morandin</cp:lastModifiedBy>
  <cp:revision>52</cp:revision>
  <dcterms:created xsi:type="dcterms:W3CDTF">2019-11-24T19:49:19Z</dcterms:created>
  <dcterms:modified xsi:type="dcterms:W3CDTF">2019-11-25T11:38:29Z</dcterms:modified>
</cp:coreProperties>
</file>