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0"/>
  </p:notesMasterIdLst>
  <p:sldIdLst>
    <p:sldId id="256" r:id="rId2"/>
    <p:sldId id="780" r:id="rId3"/>
    <p:sldId id="740" r:id="rId4"/>
    <p:sldId id="261" r:id="rId5"/>
    <p:sldId id="791" r:id="rId6"/>
    <p:sldId id="741" r:id="rId7"/>
    <p:sldId id="766" r:id="rId8"/>
    <p:sldId id="266" r:id="rId9"/>
    <p:sldId id="767" r:id="rId10"/>
    <p:sldId id="781" r:id="rId11"/>
    <p:sldId id="792" r:id="rId12"/>
    <p:sldId id="811" r:id="rId13"/>
    <p:sldId id="772" r:id="rId14"/>
    <p:sldId id="746" r:id="rId15"/>
    <p:sldId id="786" r:id="rId16"/>
    <p:sldId id="715" r:id="rId17"/>
    <p:sldId id="839" r:id="rId18"/>
    <p:sldId id="787" r:id="rId19"/>
    <p:sldId id="713" r:id="rId20"/>
    <p:sldId id="745" r:id="rId21"/>
    <p:sldId id="714" r:id="rId22"/>
    <p:sldId id="729" r:id="rId23"/>
    <p:sldId id="731" r:id="rId24"/>
    <p:sldId id="730" r:id="rId25"/>
    <p:sldId id="788" r:id="rId26"/>
    <p:sldId id="732" r:id="rId27"/>
    <p:sldId id="733" r:id="rId28"/>
    <p:sldId id="747" r:id="rId29"/>
    <p:sldId id="754" r:id="rId30"/>
    <p:sldId id="755" r:id="rId31"/>
    <p:sldId id="734" r:id="rId32"/>
    <p:sldId id="777" r:id="rId33"/>
    <p:sldId id="773" r:id="rId34"/>
    <p:sldId id="735" r:id="rId35"/>
    <p:sldId id="778" r:id="rId36"/>
    <p:sldId id="750" r:id="rId37"/>
    <p:sldId id="748" r:id="rId38"/>
    <p:sldId id="789" r:id="rId39"/>
    <p:sldId id="756" r:id="rId40"/>
    <p:sldId id="757" r:id="rId41"/>
    <p:sldId id="762" r:id="rId42"/>
    <p:sldId id="790" r:id="rId43"/>
    <p:sldId id="782" r:id="rId44"/>
    <p:sldId id="793" r:id="rId45"/>
    <p:sldId id="840" r:id="rId46"/>
    <p:sldId id="784" r:id="rId47"/>
    <p:sldId id="785" r:id="rId48"/>
    <p:sldId id="803" r:id="rId49"/>
    <p:sldId id="804" r:id="rId50"/>
    <p:sldId id="841" r:id="rId51"/>
    <p:sldId id="795" r:id="rId52"/>
    <p:sldId id="809" r:id="rId53"/>
    <p:sldId id="808" r:id="rId54"/>
    <p:sldId id="798" r:id="rId55"/>
    <p:sldId id="805" r:id="rId56"/>
    <p:sldId id="806" r:id="rId57"/>
    <p:sldId id="813" r:id="rId58"/>
    <p:sldId id="814" r:id="rId59"/>
    <p:sldId id="816" r:id="rId60"/>
    <p:sldId id="817" r:id="rId61"/>
    <p:sldId id="815" r:id="rId62"/>
    <p:sldId id="802" r:id="rId63"/>
    <p:sldId id="820" r:id="rId64"/>
    <p:sldId id="822" r:id="rId65"/>
    <p:sldId id="824" r:id="rId66"/>
    <p:sldId id="825" r:id="rId67"/>
    <p:sldId id="831" r:id="rId68"/>
    <p:sldId id="836" r:id="rId69"/>
    <p:sldId id="834" r:id="rId70"/>
    <p:sldId id="833" r:id="rId71"/>
    <p:sldId id="837" r:id="rId72"/>
    <p:sldId id="826" r:id="rId73"/>
    <p:sldId id="827" r:id="rId74"/>
    <p:sldId id="828" r:id="rId75"/>
    <p:sldId id="835" r:id="rId76"/>
    <p:sldId id="838" r:id="rId77"/>
    <p:sldId id="829" r:id="rId78"/>
    <p:sldId id="818" r:id="rId7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0"/>
    <p:restoredTop sz="86418"/>
  </p:normalViewPr>
  <p:slideViewPr>
    <p:cSldViewPr snapToGrid="0" snapToObjects="1">
      <p:cViewPr varScale="1">
        <p:scale>
          <a:sx n="108" d="100"/>
          <a:sy n="108" d="100"/>
        </p:scale>
        <p:origin x="54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36848-7E02-E547-B9A0-30822994CC1C}" type="datetimeFigureOut">
              <a:rPr lang="it-IT" smtClean="0"/>
              <a:t>26/11/19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ED71B-5D11-854C-B77C-5FF5CDA3B84D}" type="slidenum">
              <a:rPr lang="it-IT" smtClean="0"/>
              <a:t>‹N›</a:t>
            </a:fld>
            <a:endParaRPr lang="it-IT"/>
          </a:p>
        </p:txBody>
      </p:sp>
    </p:spTree>
    <p:extLst>
      <p:ext uri="{BB962C8B-B14F-4D97-AF65-F5344CB8AC3E}">
        <p14:creationId xmlns:p14="http://schemas.microsoft.com/office/powerpoint/2010/main" val="100914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Today</a:t>
            </a:r>
            <a:r>
              <a:rPr lang="it-IT" dirty="0"/>
              <a:t> I </a:t>
            </a:r>
            <a:r>
              <a:rPr lang="it-IT" dirty="0" err="1"/>
              <a:t>will</a:t>
            </a:r>
            <a:r>
              <a:rPr lang="it-IT" dirty="0"/>
              <a:t> talk </a:t>
            </a:r>
            <a:r>
              <a:rPr lang="it-IT" dirty="0" err="1"/>
              <a:t>about</a:t>
            </a:r>
            <a:r>
              <a:rPr lang="it-IT" dirty="0"/>
              <a:t> the </a:t>
            </a:r>
            <a:r>
              <a:rPr lang="it-IT" dirty="0" err="1"/>
              <a:t>basic</a:t>
            </a:r>
            <a:r>
              <a:rPr lang="it-IT" dirty="0"/>
              <a:t> </a:t>
            </a:r>
            <a:r>
              <a:rPr lang="it-IT" dirty="0" err="1"/>
              <a:t>principles</a:t>
            </a:r>
            <a:r>
              <a:rPr lang="it-IT" dirty="0"/>
              <a:t> of data </a:t>
            </a:r>
            <a:r>
              <a:rPr lang="it-IT" dirty="0" err="1"/>
              <a:t>analysis</a:t>
            </a:r>
            <a:r>
              <a:rPr lang="it-IT" dirty="0"/>
              <a:t> for </a:t>
            </a:r>
            <a:r>
              <a:rPr lang="it-IT" dirty="0" err="1"/>
              <a:t>Next</a:t>
            </a:r>
            <a:r>
              <a:rPr lang="it-IT" dirty="0"/>
              <a:t> Generation </a:t>
            </a:r>
            <a:r>
              <a:rPr lang="it-IT" dirty="0" err="1"/>
              <a:t>Sequencing</a:t>
            </a:r>
            <a:r>
              <a:rPr lang="it-IT" dirty="0"/>
              <a:t>. </a:t>
            </a:r>
            <a:r>
              <a:rPr lang="it-IT" dirty="0" err="1"/>
              <a:t>Trying</a:t>
            </a:r>
            <a:r>
              <a:rPr lang="it-IT" dirty="0"/>
              <a:t> to </a:t>
            </a:r>
            <a:r>
              <a:rPr lang="it-IT" dirty="0" err="1"/>
              <a:t>highlight</a:t>
            </a:r>
            <a:r>
              <a:rPr lang="it-IT" dirty="0"/>
              <a:t> the </a:t>
            </a:r>
            <a:r>
              <a:rPr lang="it-IT" dirty="0" err="1"/>
              <a:t>advantages</a:t>
            </a:r>
            <a:r>
              <a:rPr lang="it-IT" dirty="0"/>
              <a:t> of </a:t>
            </a:r>
            <a:r>
              <a:rPr lang="it-IT" dirty="0" err="1"/>
              <a:t>these</a:t>
            </a:r>
            <a:r>
              <a:rPr lang="it-IT" dirty="0"/>
              <a:t> </a:t>
            </a:r>
            <a:r>
              <a:rPr lang="it-IT" dirty="0" err="1"/>
              <a:t>revolutionary</a:t>
            </a:r>
            <a:r>
              <a:rPr lang="it-IT" dirty="0"/>
              <a:t> </a:t>
            </a:r>
            <a:r>
              <a:rPr lang="it-IT" dirty="0" err="1"/>
              <a:t>nucleic</a:t>
            </a:r>
            <a:r>
              <a:rPr lang="it-IT" dirty="0"/>
              <a:t> acid </a:t>
            </a:r>
            <a:r>
              <a:rPr lang="it-IT" dirty="0" err="1"/>
              <a:t>sequencing</a:t>
            </a:r>
            <a:r>
              <a:rPr lang="it-IT" dirty="0"/>
              <a:t> </a:t>
            </a:r>
            <a:r>
              <a:rPr lang="it-IT" dirty="0" err="1"/>
              <a:t>techniques</a:t>
            </a:r>
            <a:r>
              <a:rPr lang="it-IT" dirty="0"/>
              <a:t>. I </a:t>
            </a:r>
            <a:r>
              <a:rPr lang="it-IT" dirty="0" err="1"/>
              <a:t>will</a:t>
            </a:r>
            <a:r>
              <a:rPr lang="it-IT" dirty="0"/>
              <a:t> talk </a:t>
            </a:r>
            <a:r>
              <a:rPr lang="it-IT" dirty="0" err="1"/>
              <a:t>about</a:t>
            </a:r>
            <a:r>
              <a:rPr lang="it-IT" dirty="0"/>
              <a:t> the </a:t>
            </a:r>
            <a:r>
              <a:rPr lang="it-IT" dirty="0" err="1"/>
              <a:t>steps</a:t>
            </a:r>
            <a:r>
              <a:rPr lang="it-IT" dirty="0"/>
              <a:t> common to </a:t>
            </a:r>
            <a:r>
              <a:rPr lang="it-IT" dirty="0" err="1"/>
              <a:t>all</a:t>
            </a:r>
            <a:r>
              <a:rPr lang="it-IT" dirty="0"/>
              <a:t> </a:t>
            </a:r>
            <a:r>
              <a:rPr lang="it-IT" dirty="0" err="1"/>
              <a:t>applications</a:t>
            </a:r>
            <a:r>
              <a:rPr lang="it-IT" dirty="0"/>
              <a:t>, </a:t>
            </a:r>
            <a:r>
              <a:rPr lang="it-IT" dirty="0" err="1"/>
              <a:t>focusing</a:t>
            </a:r>
            <a:r>
              <a:rPr lang="it-IT" dirty="0"/>
              <a:t> in the </a:t>
            </a:r>
            <a:r>
              <a:rPr lang="it-IT" dirty="0" err="1"/>
              <a:t>second</a:t>
            </a:r>
            <a:r>
              <a:rPr lang="it-IT" dirty="0"/>
              <a:t> part on NGS </a:t>
            </a:r>
            <a:r>
              <a:rPr lang="it-IT" dirty="0" err="1"/>
              <a:t>applications</a:t>
            </a:r>
            <a:r>
              <a:rPr lang="it-IT" dirty="0"/>
              <a:t> </a:t>
            </a:r>
            <a:r>
              <a:rPr lang="it-IT" dirty="0" err="1"/>
              <a:t>that</a:t>
            </a:r>
            <a:r>
              <a:rPr lang="it-IT" dirty="0"/>
              <a:t> </a:t>
            </a:r>
            <a:r>
              <a:rPr lang="it-IT" dirty="0" err="1"/>
              <a:t>directly</a:t>
            </a:r>
            <a:r>
              <a:rPr lang="it-IT" dirty="0"/>
              <a:t> involve DNA </a:t>
            </a:r>
            <a:r>
              <a:rPr lang="it-IT" dirty="0" err="1"/>
              <a:t>analysis</a:t>
            </a:r>
            <a:r>
              <a:rPr lang="it-IT" dirty="0"/>
              <a:t>.</a:t>
            </a:r>
          </a:p>
          <a:p>
            <a:endParaRPr lang="it-IT" dirty="0"/>
          </a:p>
          <a:p>
            <a:r>
              <a:rPr lang="it-IT" dirty="0"/>
              <a:t>In the </a:t>
            </a:r>
            <a:r>
              <a:rPr lang="it-IT" dirty="0" err="1"/>
              <a:t>third</a:t>
            </a:r>
            <a:r>
              <a:rPr lang="it-IT" dirty="0"/>
              <a:t> part I </a:t>
            </a:r>
            <a:r>
              <a:rPr lang="it-IT" dirty="0" err="1"/>
              <a:t>will</a:t>
            </a:r>
            <a:r>
              <a:rPr lang="it-IT" dirty="0"/>
              <a:t> </a:t>
            </a:r>
            <a:r>
              <a:rPr lang="it-IT" dirty="0" err="1"/>
              <a:t>address</a:t>
            </a:r>
            <a:r>
              <a:rPr lang="it-IT" dirty="0"/>
              <a:t> the </a:t>
            </a:r>
            <a:r>
              <a:rPr lang="it-IT" dirty="0" err="1"/>
              <a:t>clinical</a:t>
            </a:r>
            <a:r>
              <a:rPr lang="it-IT" dirty="0"/>
              <a:t> </a:t>
            </a:r>
            <a:r>
              <a:rPr lang="it-IT" dirty="0" err="1"/>
              <a:t>applications</a:t>
            </a:r>
            <a:r>
              <a:rPr lang="it-IT" dirty="0"/>
              <a:t> of DNA-</a:t>
            </a:r>
            <a:r>
              <a:rPr lang="it-IT" dirty="0" err="1"/>
              <a:t>seq</a:t>
            </a:r>
            <a:r>
              <a:rPr lang="it-IT" dirty="0"/>
              <a:t> </a:t>
            </a:r>
            <a:r>
              <a:rPr lang="it-IT" dirty="0" err="1"/>
              <a:t>analysis</a:t>
            </a:r>
            <a:r>
              <a:rPr lang="it-IT" dirty="0"/>
              <a:t>, in </a:t>
            </a:r>
            <a:r>
              <a:rPr lang="it-IT" dirty="0" err="1"/>
              <a:t>particular</a:t>
            </a:r>
            <a:r>
              <a:rPr lang="it-IT" dirty="0"/>
              <a:t> </a:t>
            </a:r>
            <a:r>
              <a:rPr lang="it-IT" dirty="0" err="1"/>
              <a:t>highlighting</a:t>
            </a:r>
            <a:r>
              <a:rPr lang="it-IT" dirty="0"/>
              <a:t> the </a:t>
            </a:r>
            <a:r>
              <a:rPr lang="it-IT" dirty="0" err="1"/>
              <a:t>merits</a:t>
            </a:r>
            <a:r>
              <a:rPr lang="it-IT" dirty="0"/>
              <a:t> of </a:t>
            </a:r>
            <a:r>
              <a:rPr lang="it-IT" dirty="0" err="1"/>
              <a:t>these</a:t>
            </a:r>
            <a:r>
              <a:rPr lang="it-IT" dirty="0"/>
              <a:t> </a:t>
            </a:r>
            <a:r>
              <a:rPr lang="it-IT" dirty="0" err="1"/>
              <a:t>technologies</a:t>
            </a:r>
            <a:r>
              <a:rPr lang="it-IT" dirty="0"/>
              <a:t> in the </a:t>
            </a:r>
            <a:r>
              <a:rPr lang="it-IT" dirty="0" err="1"/>
              <a:t>diagnosis</a:t>
            </a:r>
            <a:r>
              <a:rPr lang="it-IT" dirty="0"/>
              <a:t> of rare </a:t>
            </a:r>
            <a:r>
              <a:rPr lang="it-IT" dirty="0" err="1"/>
              <a:t>genetic</a:t>
            </a:r>
            <a:r>
              <a:rPr lang="it-IT" dirty="0"/>
              <a:t> </a:t>
            </a:r>
            <a:r>
              <a:rPr lang="it-IT" dirty="0" err="1"/>
              <a:t>diseases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a:t>
            </a:fld>
            <a:endParaRPr lang="it-IT"/>
          </a:p>
        </p:txBody>
      </p:sp>
    </p:spTree>
    <p:extLst>
      <p:ext uri="{BB962C8B-B14F-4D97-AF65-F5344CB8AC3E}">
        <p14:creationId xmlns:p14="http://schemas.microsoft.com/office/powerpoint/2010/main" val="155024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a:t>
            </a:r>
            <a:r>
              <a:rPr lang="it-IT" dirty="0" err="1"/>
              <a:t>define</a:t>
            </a:r>
            <a:r>
              <a:rPr lang="it-IT" dirty="0"/>
              <a:t> the </a:t>
            </a:r>
            <a:r>
              <a:rPr lang="it-IT" dirty="0" err="1"/>
              <a:t>term</a:t>
            </a:r>
            <a:r>
              <a:rPr lang="it-IT" dirty="0"/>
              <a:t> </a:t>
            </a:r>
            <a:r>
              <a:rPr lang="it-IT" dirty="0" err="1"/>
              <a:t>bioinformatics</a:t>
            </a:r>
            <a:r>
              <a:rPr lang="it-IT" dirty="0"/>
              <a:t>. In the </a:t>
            </a:r>
            <a:r>
              <a:rPr lang="it-IT" dirty="0" err="1"/>
              <a:t>broadest</a:t>
            </a:r>
            <a:r>
              <a:rPr lang="it-IT" dirty="0"/>
              <a:t> </a:t>
            </a:r>
            <a:r>
              <a:rPr lang="it-IT" dirty="0" err="1"/>
              <a:t>sense</a:t>
            </a:r>
            <a:r>
              <a:rPr lang="it-IT" dirty="0"/>
              <a:t>, </a:t>
            </a:r>
            <a:r>
              <a:rPr lang="it-IT" dirty="0" err="1"/>
              <a:t>it</a:t>
            </a:r>
            <a:r>
              <a:rPr lang="it-IT" dirty="0"/>
              <a:t> </a:t>
            </a:r>
            <a:r>
              <a:rPr lang="it-IT" dirty="0" err="1"/>
              <a:t>could</a:t>
            </a:r>
            <a:r>
              <a:rPr lang="it-IT" dirty="0"/>
              <a:t> be </a:t>
            </a:r>
            <a:r>
              <a:rPr lang="it-IT" dirty="0" err="1"/>
              <a:t>defined</a:t>
            </a:r>
            <a:r>
              <a:rPr lang="it-IT" dirty="0"/>
              <a:t> </a:t>
            </a:r>
            <a:r>
              <a:rPr lang="it-IT" dirty="0" err="1"/>
              <a:t>as</a:t>
            </a:r>
            <a:r>
              <a:rPr lang="it-IT" dirty="0"/>
              <a:t> a </a:t>
            </a:r>
            <a:r>
              <a:rPr lang="it-IT" dirty="0" err="1"/>
              <a:t>transition</a:t>
            </a:r>
            <a:r>
              <a:rPr lang="it-IT" dirty="0"/>
              <a:t> from </a:t>
            </a:r>
            <a:r>
              <a:rPr lang="it-IT" dirty="0" err="1"/>
              <a:t>Artificial</a:t>
            </a:r>
            <a:r>
              <a:rPr lang="it-IT" dirty="0"/>
              <a:t> Intelligence to </a:t>
            </a:r>
            <a:r>
              <a:rPr lang="it-IT" dirty="0" err="1"/>
              <a:t>Biostatistics</a:t>
            </a:r>
            <a:r>
              <a:rPr lang="it-IT" dirty="0"/>
              <a:t>.</a:t>
            </a:r>
          </a:p>
          <a:p>
            <a:endParaRPr lang="it-IT" dirty="0"/>
          </a:p>
          <a:p>
            <a:r>
              <a:rPr lang="it-IT" dirty="0" err="1"/>
              <a:t>But</a:t>
            </a:r>
            <a:r>
              <a:rPr lang="it-IT" dirty="0"/>
              <a:t> </a:t>
            </a:r>
            <a:r>
              <a:rPr lang="it-IT" dirty="0" err="1"/>
              <a:t>during</a:t>
            </a:r>
            <a:r>
              <a:rPr lang="it-IT" dirty="0"/>
              <a:t> </a:t>
            </a:r>
            <a:r>
              <a:rPr lang="it-IT" dirty="0" err="1"/>
              <a:t>today's</a:t>
            </a:r>
            <a:r>
              <a:rPr lang="it-IT" dirty="0"/>
              <a:t> </a:t>
            </a:r>
            <a:r>
              <a:rPr lang="it-IT" dirty="0" err="1"/>
              <a:t>lesson</a:t>
            </a:r>
            <a:r>
              <a:rPr lang="it-IT" dirty="0"/>
              <a:t> </a:t>
            </a:r>
            <a:r>
              <a:rPr lang="it-IT" dirty="0" err="1"/>
              <a:t>it</a:t>
            </a:r>
            <a:r>
              <a:rPr lang="it-IT" dirty="0"/>
              <a:t> </a:t>
            </a:r>
            <a:r>
              <a:rPr lang="it-IT" dirty="0" err="1"/>
              <a:t>will</a:t>
            </a:r>
            <a:r>
              <a:rPr lang="it-IT" dirty="0"/>
              <a:t> </a:t>
            </a:r>
            <a:r>
              <a:rPr lang="it-IT" dirty="0" err="1"/>
              <a:t>mainly</a:t>
            </a:r>
            <a:r>
              <a:rPr lang="it-IT" dirty="0"/>
              <a:t> </a:t>
            </a:r>
            <a:r>
              <a:rPr lang="it-IT" dirty="0" err="1"/>
              <a:t>mean</a:t>
            </a:r>
            <a:r>
              <a:rPr lang="it-IT" dirty="0"/>
              <a:t> </a:t>
            </a:r>
            <a:r>
              <a:rPr lang="it-IT" dirty="0" err="1"/>
              <a:t>computational</a:t>
            </a:r>
            <a:r>
              <a:rPr lang="it-IT" dirty="0"/>
              <a:t> </a:t>
            </a:r>
            <a:r>
              <a:rPr lang="it-IT" dirty="0" err="1"/>
              <a:t>analysis</a:t>
            </a:r>
            <a:r>
              <a:rPr lang="it-IT" dirty="0"/>
              <a:t> of NGS data and in </a:t>
            </a:r>
            <a:r>
              <a:rPr lang="it-IT" dirty="0" err="1"/>
              <a:t>particular</a:t>
            </a:r>
            <a:r>
              <a:rPr lang="it-IT" dirty="0"/>
              <a:t> </a:t>
            </a:r>
            <a:r>
              <a:rPr lang="it-IT" dirty="0" err="1"/>
              <a:t>giving</a:t>
            </a:r>
            <a:r>
              <a:rPr lang="it-IT" dirty="0"/>
              <a:t> a </a:t>
            </a:r>
            <a:r>
              <a:rPr lang="it-IT" dirty="0" err="1"/>
              <a:t>clinical</a:t>
            </a:r>
            <a:r>
              <a:rPr lang="it-IT" dirty="0"/>
              <a:t> </a:t>
            </a:r>
            <a:r>
              <a:rPr lang="it-IT" dirty="0" err="1"/>
              <a:t>sense</a:t>
            </a:r>
            <a:r>
              <a:rPr lang="it-IT" dirty="0"/>
              <a:t> to the </a:t>
            </a:r>
            <a:r>
              <a:rPr lang="it-IT" dirty="0" err="1"/>
              <a:t>results</a:t>
            </a:r>
            <a:r>
              <a:rPr lang="it-IT" dirty="0"/>
              <a:t> </a:t>
            </a:r>
            <a:r>
              <a:rPr lang="it-IT" dirty="0" err="1"/>
              <a:t>that</a:t>
            </a:r>
            <a:r>
              <a:rPr lang="it-IT" dirty="0"/>
              <a:t> come out of a </a:t>
            </a:r>
            <a:r>
              <a:rPr lang="it-IT" dirty="0" err="1"/>
              <a:t>sequencer</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11</a:t>
            </a:fld>
            <a:endParaRPr lang="it-IT"/>
          </a:p>
        </p:txBody>
      </p:sp>
    </p:spTree>
    <p:extLst>
      <p:ext uri="{BB962C8B-B14F-4D97-AF65-F5344CB8AC3E}">
        <p14:creationId xmlns:p14="http://schemas.microsoft.com/office/powerpoint/2010/main" val="102217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Here are some </a:t>
            </a:r>
            <a:r>
              <a:rPr lang="it-IT" dirty="0" err="1"/>
              <a:t>useful</a:t>
            </a:r>
            <a:r>
              <a:rPr lang="it-IT" dirty="0"/>
              <a:t> </a:t>
            </a:r>
            <a:r>
              <a:rPr lang="it-IT" dirty="0" err="1"/>
              <a:t>terms</a:t>
            </a:r>
            <a:r>
              <a:rPr lang="it-IT" dirty="0"/>
              <a:t> to </a:t>
            </a:r>
            <a:r>
              <a:rPr lang="it-IT" dirty="0" err="1"/>
              <a:t>understand</a:t>
            </a:r>
            <a:r>
              <a:rPr lang="it-IT" dirty="0"/>
              <a:t> the </a:t>
            </a:r>
            <a:r>
              <a:rPr lang="it-IT" dirty="0" err="1"/>
              <a:t>following</a:t>
            </a:r>
            <a:r>
              <a:rPr lang="it-IT" dirty="0"/>
              <a:t> </a:t>
            </a:r>
            <a:r>
              <a:rPr lang="it-IT" dirty="0" err="1"/>
              <a:t>concepts</a:t>
            </a:r>
            <a:r>
              <a:rPr lang="it-IT" dirty="0"/>
              <a:t>.</a:t>
            </a:r>
          </a:p>
          <a:p>
            <a:endParaRPr lang="it-IT" dirty="0"/>
          </a:p>
          <a:p>
            <a:r>
              <a:rPr lang="it-IT" dirty="0" err="1"/>
              <a:t>Genetic</a:t>
            </a:r>
            <a:r>
              <a:rPr lang="it-IT" dirty="0"/>
              <a:t> </a:t>
            </a:r>
            <a:r>
              <a:rPr lang="it-IT" dirty="0" err="1"/>
              <a:t>variants</a:t>
            </a:r>
            <a:r>
              <a:rPr lang="it-IT" dirty="0"/>
              <a:t> are </a:t>
            </a:r>
            <a:r>
              <a:rPr lang="it-IT" dirty="0" err="1"/>
              <a:t>alterations</a:t>
            </a:r>
            <a:r>
              <a:rPr lang="it-IT" dirty="0"/>
              <a:t> of the DNA </a:t>
            </a:r>
            <a:r>
              <a:rPr lang="it-IT" dirty="0" err="1"/>
              <a:t>sequence</a:t>
            </a:r>
            <a:r>
              <a:rPr lang="it-IT" dirty="0"/>
              <a:t>. </a:t>
            </a:r>
            <a:r>
              <a:rPr lang="it-IT" dirty="0" err="1"/>
              <a:t>It</a:t>
            </a:r>
            <a:r>
              <a:rPr lang="it-IT" dirty="0"/>
              <a:t> </a:t>
            </a:r>
            <a:r>
              <a:rPr lang="it-IT" dirty="0" err="1"/>
              <a:t>is</a:t>
            </a:r>
            <a:r>
              <a:rPr lang="it-IT" dirty="0"/>
              <a:t> a </a:t>
            </a:r>
            <a:r>
              <a:rPr lang="it-IT" dirty="0" err="1"/>
              <a:t>term</a:t>
            </a:r>
            <a:r>
              <a:rPr lang="it-IT" dirty="0"/>
              <a:t> </a:t>
            </a:r>
            <a:r>
              <a:rPr lang="it-IT" dirty="0" err="1"/>
              <a:t>that</a:t>
            </a:r>
            <a:r>
              <a:rPr lang="it-IT" dirty="0"/>
              <a:t> </a:t>
            </a:r>
            <a:r>
              <a:rPr lang="it-IT" dirty="0" err="1"/>
              <a:t>has</a:t>
            </a:r>
            <a:r>
              <a:rPr lang="it-IT" dirty="0"/>
              <a:t> </a:t>
            </a:r>
            <a:r>
              <a:rPr lang="it-IT" dirty="0" err="1"/>
              <a:t>taken</a:t>
            </a:r>
            <a:r>
              <a:rPr lang="it-IT" dirty="0"/>
              <a:t> the </a:t>
            </a:r>
            <a:r>
              <a:rPr lang="it-IT" dirty="0" err="1"/>
              <a:t>place</a:t>
            </a:r>
            <a:r>
              <a:rPr lang="it-IT" dirty="0"/>
              <a:t> of </a:t>
            </a:r>
            <a:r>
              <a:rPr lang="it-IT" dirty="0" err="1"/>
              <a:t>genetic</a:t>
            </a:r>
            <a:r>
              <a:rPr lang="it-IT" dirty="0"/>
              <a:t> </a:t>
            </a:r>
            <a:r>
              <a:rPr lang="it-IT" dirty="0" err="1"/>
              <a:t>mutation</a:t>
            </a:r>
            <a:r>
              <a:rPr lang="it-IT" dirty="0"/>
              <a:t>.</a:t>
            </a:r>
          </a:p>
          <a:p>
            <a:endParaRPr lang="it-IT" dirty="0"/>
          </a:p>
          <a:p>
            <a:r>
              <a:rPr lang="it-IT" dirty="0"/>
              <a:t>Single nucleotide </a:t>
            </a:r>
            <a:r>
              <a:rPr lang="it-IT" dirty="0" err="1"/>
              <a:t>variation</a:t>
            </a:r>
            <a:r>
              <a:rPr lang="it-IT" dirty="0"/>
              <a:t> (SNV) </a:t>
            </a:r>
            <a:r>
              <a:rPr lang="it-IT" dirty="0" err="1"/>
              <a:t>is</a:t>
            </a:r>
            <a:r>
              <a:rPr lang="it-IT" dirty="0"/>
              <a:t> an </a:t>
            </a:r>
            <a:r>
              <a:rPr lang="it-IT" dirty="0" err="1"/>
              <a:t>alteration</a:t>
            </a:r>
            <a:r>
              <a:rPr lang="it-IT" dirty="0"/>
              <a:t> in a single nucleotide of the DNA </a:t>
            </a:r>
            <a:r>
              <a:rPr lang="it-IT" dirty="0" err="1"/>
              <a:t>sequence</a:t>
            </a:r>
            <a:r>
              <a:rPr lang="it-IT" dirty="0"/>
              <a:t>. INDELS, on the </a:t>
            </a:r>
            <a:r>
              <a:rPr lang="it-IT" dirty="0" err="1"/>
              <a:t>other</a:t>
            </a:r>
            <a:r>
              <a:rPr lang="it-IT" dirty="0"/>
              <a:t> </a:t>
            </a:r>
            <a:r>
              <a:rPr lang="it-IT" dirty="0" err="1"/>
              <a:t>hand</a:t>
            </a:r>
            <a:r>
              <a:rPr lang="it-IT" dirty="0"/>
              <a:t>, are </a:t>
            </a:r>
            <a:r>
              <a:rPr lang="it-IT" dirty="0" err="1"/>
              <a:t>variations</a:t>
            </a:r>
            <a:r>
              <a:rPr lang="it-IT" dirty="0"/>
              <a:t> </a:t>
            </a:r>
            <a:r>
              <a:rPr lang="it-IT" dirty="0" err="1"/>
              <a:t>that</a:t>
            </a:r>
            <a:r>
              <a:rPr lang="it-IT" dirty="0"/>
              <a:t> involve the </a:t>
            </a:r>
            <a:r>
              <a:rPr lang="it-IT" dirty="0" err="1"/>
              <a:t>loss</a:t>
            </a:r>
            <a:r>
              <a:rPr lang="it-IT" dirty="0"/>
              <a:t> or </a:t>
            </a:r>
            <a:r>
              <a:rPr lang="it-IT" dirty="0" err="1"/>
              <a:t>acquisition</a:t>
            </a:r>
            <a:r>
              <a:rPr lang="it-IT" dirty="0"/>
              <a:t> of </a:t>
            </a:r>
            <a:r>
              <a:rPr lang="it-IT" dirty="0" err="1"/>
              <a:t>one</a:t>
            </a:r>
            <a:r>
              <a:rPr lang="it-IT" dirty="0"/>
              <a:t> or </a:t>
            </a:r>
            <a:r>
              <a:rPr lang="it-IT" dirty="0" err="1"/>
              <a:t>hundreds</a:t>
            </a:r>
            <a:r>
              <a:rPr lang="it-IT" dirty="0"/>
              <a:t> of </a:t>
            </a:r>
            <a:r>
              <a:rPr lang="it-IT" dirty="0" err="1"/>
              <a:t>nucleotides</a:t>
            </a:r>
            <a:r>
              <a:rPr lang="it-IT" dirty="0"/>
              <a:t> of DNA. </a:t>
            </a:r>
            <a:r>
              <a:rPr lang="it-IT" dirty="0" err="1"/>
              <a:t>These</a:t>
            </a:r>
            <a:r>
              <a:rPr lang="it-IT" dirty="0"/>
              <a:t> </a:t>
            </a:r>
            <a:r>
              <a:rPr lang="it-IT" dirty="0" err="1"/>
              <a:t>genetic</a:t>
            </a:r>
            <a:r>
              <a:rPr lang="it-IT" dirty="0"/>
              <a:t> </a:t>
            </a:r>
            <a:r>
              <a:rPr lang="it-IT" dirty="0" err="1"/>
              <a:t>variants</a:t>
            </a:r>
            <a:r>
              <a:rPr lang="it-IT" dirty="0"/>
              <a:t> are </a:t>
            </a:r>
            <a:r>
              <a:rPr lang="it-IT" dirty="0" err="1"/>
              <a:t>often</a:t>
            </a:r>
            <a:r>
              <a:rPr lang="it-IT" dirty="0"/>
              <a:t> the </a:t>
            </a:r>
            <a:r>
              <a:rPr lang="it-IT" dirty="0" err="1"/>
              <a:t>most</a:t>
            </a:r>
            <a:r>
              <a:rPr lang="it-IT" dirty="0"/>
              <a:t> </a:t>
            </a:r>
            <a:r>
              <a:rPr lang="it-IT" dirty="0" err="1"/>
              <a:t>deleterious</a:t>
            </a:r>
            <a:r>
              <a:rPr lang="it-IT" dirty="0"/>
              <a:t>, </a:t>
            </a:r>
            <a:r>
              <a:rPr lang="it-IT" dirty="0" err="1"/>
              <a:t>because</a:t>
            </a:r>
            <a:r>
              <a:rPr lang="it-IT" dirty="0"/>
              <a:t> </a:t>
            </a:r>
            <a:r>
              <a:rPr lang="it-IT" dirty="0" err="1"/>
              <a:t>they</a:t>
            </a:r>
            <a:r>
              <a:rPr lang="it-IT" dirty="0"/>
              <a:t> produce </a:t>
            </a:r>
            <a:r>
              <a:rPr lang="it-IT" dirty="0" err="1"/>
              <a:t>nonfunctional</a:t>
            </a:r>
            <a:r>
              <a:rPr lang="it-IT" dirty="0"/>
              <a:t> </a:t>
            </a:r>
            <a:r>
              <a:rPr lang="it-IT" dirty="0" err="1"/>
              <a:t>proteins</a:t>
            </a:r>
            <a:r>
              <a:rPr lang="it-IT" dirty="0"/>
              <a:t>.</a:t>
            </a:r>
          </a:p>
          <a:p>
            <a:endParaRPr lang="it-IT" dirty="0"/>
          </a:p>
          <a:p>
            <a:pPr algn="just"/>
            <a:r>
              <a:rPr lang="en-US" sz="1200" dirty="0">
                <a:solidFill>
                  <a:schemeClr val="tx2"/>
                </a:solidFill>
              </a:rPr>
              <a:t>Whole genome sequencing </a:t>
            </a:r>
            <a:r>
              <a:rPr lang="en-US" sz="1200" dirty="0"/>
              <a:t>(also known as WGS) is the process of determining the complete DNA sequence of an organism's genome at a single time.</a:t>
            </a:r>
          </a:p>
          <a:p>
            <a:pPr algn="just"/>
            <a:r>
              <a:rPr lang="en-US" sz="1200" dirty="0">
                <a:solidFill>
                  <a:schemeClr val="tx2"/>
                </a:solidFill>
              </a:rPr>
              <a:t>Exome sequencing, </a:t>
            </a:r>
            <a:r>
              <a:rPr lang="en-US" sz="1200" dirty="0"/>
              <a:t>also known as whole exome sequencing (WES), is a genomic technique for sequencing all of the protein-coding region of genes in a genome (known as the exome)</a:t>
            </a:r>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12</a:t>
            </a:fld>
            <a:endParaRPr lang="it-IT"/>
          </a:p>
        </p:txBody>
      </p:sp>
    </p:spTree>
    <p:extLst>
      <p:ext uri="{BB962C8B-B14F-4D97-AF65-F5344CB8AC3E}">
        <p14:creationId xmlns:p14="http://schemas.microsoft.com/office/powerpoint/2010/main" val="7384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this</a:t>
            </a:r>
            <a:r>
              <a:rPr lang="it-IT" dirty="0"/>
              <a:t> slide I </a:t>
            </a:r>
            <a:r>
              <a:rPr lang="it-IT" dirty="0" err="1"/>
              <a:t>would</a:t>
            </a:r>
            <a:r>
              <a:rPr lang="it-IT" dirty="0"/>
              <a:t> </a:t>
            </a:r>
            <a:r>
              <a:rPr lang="it-IT" dirty="0" err="1"/>
              <a:t>like</a:t>
            </a:r>
            <a:r>
              <a:rPr lang="it-IT" dirty="0"/>
              <a:t> to </a:t>
            </a:r>
            <a:r>
              <a:rPr lang="it-IT" dirty="0" err="1"/>
              <a:t>highlight</a:t>
            </a:r>
            <a:r>
              <a:rPr lang="it-IT" dirty="0"/>
              <a:t> </a:t>
            </a:r>
            <a:r>
              <a:rPr lang="it-IT" dirty="0" err="1"/>
              <a:t>two</a:t>
            </a:r>
            <a:r>
              <a:rPr lang="it-IT" dirty="0"/>
              <a:t> </a:t>
            </a:r>
            <a:r>
              <a:rPr lang="it-IT" dirty="0" err="1"/>
              <a:t>important</a:t>
            </a:r>
            <a:r>
              <a:rPr lang="it-IT" dirty="0"/>
              <a:t> </a:t>
            </a:r>
            <a:r>
              <a:rPr lang="it-IT" dirty="0" err="1"/>
              <a:t>terms</a:t>
            </a:r>
            <a:r>
              <a:rPr lang="it-IT" dirty="0"/>
              <a:t>:</a:t>
            </a:r>
          </a:p>
          <a:p>
            <a:endParaRPr lang="it-IT" dirty="0"/>
          </a:p>
          <a:p>
            <a:r>
              <a:rPr lang="it-IT" dirty="0" err="1"/>
              <a:t>Paired</a:t>
            </a:r>
            <a:r>
              <a:rPr lang="it-IT" dirty="0"/>
              <a:t> End </a:t>
            </a:r>
            <a:r>
              <a:rPr lang="it-IT" dirty="0" err="1"/>
              <a:t>Sequencing</a:t>
            </a:r>
            <a:r>
              <a:rPr lang="it-IT" dirty="0"/>
              <a:t>: </a:t>
            </a:r>
            <a:r>
              <a:rPr lang="it-IT" dirty="0" err="1"/>
              <a:t>Sequencing</a:t>
            </a:r>
            <a:r>
              <a:rPr lang="it-IT" dirty="0"/>
              <a:t> </a:t>
            </a:r>
            <a:r>
              <a:rPr lang="it-IT" dirty="0" err="1"/>
              <a:t>both</a:t>
            </a:r>
            <a:r>
              <a:rPr lang="it-IT" dirty="0"/>
              <a:t> DNA </a:t>
            </a:r>
            <a:r>
              <a:rPr lang="it-IT" dirty="0" err="1"/>
              <a:t>ends</a:t>
            </a:r>
            <a:r>
              <a:rPr lang="it-IT" dirty="0"/>
              <a:t> </a:t>
            </a:r>
            <a:r>
              <a:rPr lang="it-IT" dirty="0" err="1"/>
              <a:t>allows</a:t>
            </a:r>
            <a:r>
              <a:rPr lang="it-IT" dirty="0"/>
              <a:t> for more precise </a:t>
            </a:r>
            <a:r>
              <a:rPr lang="it-IT" dirty="0" err="1"/>
              <a:t>mapping</a:t>
            </a:r>
            <a:r>
              <a:rPr lang="it-IT" dirty="0"/>
              <a:t> and </a:t>
            </a:r>
            <a:r>
              <a:rPr lang="it-IT" dirty="0" err="1"/>
              <a:t>ultimately</a:t>
            </a:r>
            <a:r>
              <a:rPr lang="it-IT" dirty="0"/>
              <a:t> more accurate </a:t>
            </a:r>
            <a:r>
              <a:rPr lang="it-IT" dirty="0" err="1"/>
              <a:t>results</a:t>
            </a:r>
            <a:r>
              <a:rPr lang="it-IT" dirty="0"/>
              <a:t>.</a:t>
            </a:r>
          </a:p>
          <a:p>
            <a:endParaRPr lang="it-IT" dirty="0"/>
          </a:p>
          <a:p>
            <a:r>
              <a:rPr lang="it-IT" dirty="0" err="1"/>
              <a:t>Quality</a:t>
            </a:r>
            <a:r>
              <a:rPr lang="it-IT" dirty="0"/>
              <a:t> Score: the </a:t>
            </a:r>
            <a:r>
              <a:rPr lang="it-IT" dirty="0" err="1"/>
              <a:t>attribution</a:t>
            </a:r>
            <a:r>
              <a:rPr lang="it-IT" dirty="0"/>
              <a:t> of the </a:t>
            </a:r>
            <a:r>
              <a:rPr lang="it-IT" dirty="0" err="1"/>
              <a:t>quality</a:t>
            </a:r>
            <a:r>
              <a:rPr lang="it-IT" dirty="0"/>
              <a:t> score to the single </a:t>
            </a:r>
            <a:r>
              <a:rPr lang="it-IT" dirty="0" err="1"/>
              <a:t>bases</a:t>
            </a:r>
            <a:r>
              <a:rPr lang="it-IT" dirty="0"/>
              <a:t> </a:t>
            </a:r>
            <a:r>
              <a:rPr lang="it-IT" dirty="0" err="1"/>
              <a:t>that</a:t>
            </a:r>
            <a:r>
              <a:rPr lang="it-IT" dirty="0"/>
              <a:t> </a:t>
            </a:r>
            <a:r>
              <a:rPr lang="it-IT" dirty="0" err="1"/>
              <a:t>is</a:t>
            </a:r>
            <a:r>
              <a:rPr lang="it-IT" dirty="0"/>
              <a:t> </a:t>
            </a:r>
            <a:r>
              <a:rPr lang="it-IT" dirty="0" err="1"/>
              <a:t>generated</a:t>
            </a:r>
            <a:r>
              <a:rPr lang="it-IT" dirty="0"/>
              <a:t> by the </a:t>
            </a:r>
            <a:r>
              <a:rPr lang="it-IT" dirty="0" err="1"/>
              <a:t>same</a:t>
            </a:r>
            <a:r>
              <a:rPr lang="it-IT" dirty="0"/>
              <a:t> </a:t>
            </a:r>
            <a:r>
              <a:rPr lang="it-IT" dirty="0" err="1"/>
              <a:t>sequencing</a:t>
            </a:r>
            <a:r>
              <a:rPr lang="it-IT" dirty="0"/>
              <a:t> </a:t>
            </a:r>
            <a:r>
              <a:rPr lang="it-IT" dirty="0" err="1"/>
              <a:t>machines</a:t>
            </a:r>
            <a:r>
              <a:rPr lang="it-IT" dirty="0"/>
              <a:t> </a:t>
            </a:r>
            <a:r>
              <a:rPr lang="it-IT" dirty="0" err="1"/>
              <a:t>allows</a:t>
            </a:r>
            <a:r>
              <a:rPr lang="it-IT" dirty="0"/>
              <a:t> to </a:t>
            </a:r>
            <a:r>
              <a:rPr lang="it-IT" dirty="0" err="1"/>
              <a:t>evaluate</a:t>
            </a:r>
            <a:r>
              <a:rPr lang="it-IT" dirty="0"/>
              <a:t> the </a:t>
            </a:r>
            <a:r>
              <a:rPr lang="it-IT" dirty="0" err="1"/>
              <a:t>quality</a:t>
            </a:r>
            <a:r>
              <a:rPr lang="it-IT" dirty="0"/>
              <a:t> of the data and </a:t>
            </a:r>
            <a:r>
              <a:rPr lang="it-IT" dirty="0" err="1"/>
              <a:t>improve</a:t>
            </a:r>
            <a:r>
              <a:rPr lang="it-IT" dirty="0"/>
              <a:t> the </a:t>
            </a:r>
            <a:r>
              <a:rPr lang="it-IT" dirty="0" err="1"/>
              <a:t>subsequent</a:t>
            </a:r>
            <a:r>
              <a:rPr lang="it-IT" dirty="0"/>
              <a:t> </a:t>
            </a:r>
            <a:r>
              <a:rPr lang="it-IT" dirty="0" err="1"/>
              <a:t>analysis</a:t>
            </a:r>
            <a:r>
              <a:rPr lang="it-IT" dirty="0"/>
              <a:t> </a:t>
            </a:r>
            <a:r>
              <a:rPr lang="it-IT" dirty="0" err="1"/>
              <a:t>steps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13</a:t>
            </a:fld>
            <a:endParaRPr lang="it-IT"/>
          </a:p>
        </p:txBody>
      </p:sp>
    </p:spTree>
    <p:extLst>
      <p:ext uri="{BB962C8B-B14F-4D97-AF65-F5344CB8AC3E}">
        <p14:creationId xmlns:p14="http://schemas.microsoft.com/office/powerpoint/2010/main" val="189220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fasta format </a:t>
            </a:r>
            <a:r>
              <a:rPr lang="it-IT" dirty="0" err="1"/>
              <a:t>is</a:t>
            </a:r>
            <a:r>
              <a:rPr lang="it-IT" dirty="0"/>
              <a:t> the </a:t>
            </a:r>
            <a:r>
              <a:rPr lang="it-IT" dirty="0" err="1"/>
              <a:t>one</a:t>
            </a:r>
            <a:r>
              <a:rPr lang="it-IT" dirty="0"/>
              <a:t> </a:t>
            </a:r>
            <a:r>
              <a:rPr lang="it-IT" dirty="0" err="1"/>
              <a:t>most</a:t>
            </a:r>
            <a:r>
              <a:rPr lang="it-IT" dirty="0"/>
              <a:t> </a:t>
            </a:r>
            <a:r>
              <a:rPr lang="it-IT" dirty="0" err="1"/>
              <a:t>used</a:t>
            </a:r>
            <a:r>
              <a:rPr lang="it-IT" dirty="0"/>
              <a:t> to </a:t>
            </a:r>
            <a:r>
              <a:rPr lang="it-IT" dirty="0" err="1"/>
              <a:t>store</a:t>
            </a:r>
            <a:r>
              <a:rPr lang="it-IT" dirty="0"/>
              <a:t> </a:t>
            </a:r>
            <a:r>
              <a:rPr lang="it-IT" dirty="0" err="1"/>
              <a:t>sequence</a:t>
            </a:r>
            <a:r>
              <a:rPr lang="it-IT" dirty="0"/>
              <a:t> data. </a:t>
            </a:r>
            <a:r>
              <a:rPr lang="it-IT" dirty="0" err="1"/>
              <a:t>It</a:t>
            </a:r>
            <a:r>
              <a:rPr lang="it-IT" dirty="0"/>
              <a:t> </a:t>
            </a:r>
            <a:r>
              <a:rPr lang="it-IT" dirty="0" err="1"/>
              <a:t>is</a:t>
            </a:r>
            <a:r>
              <a:rPr lang="it-IT" dirty="0"/>
              <a:t> a text file. </a:t>
            </a:r>
          </a:p>
          <a:p>
            <a:r>
              <a:rPr lang="it-IT" dirty="0"/>
              <a:t>The </a:t>
            </a:r>
            <a:r>
              <a:rPr lang="it-IT" dirty="0" err="1"/>
              <a:t>fastq</a:t>
            </a:r>
            <a:r>
              <a:rPr lang="it-IT" dirty="0"/>
              <a:t> format </a:t>
            </a:r>
            <a:r>
              <a:rPr lang="it-IT" dirty="0" err="1"/>
              <a:t>represents</a:t>
            </a:r>
            <a:r>
              <a:rPr lang="it-IT" dirty="0"/>
              <a:t> the </a:t>
            </a:r>
            <a:r>
              <a:rPr lang="it-IT" dirty="0" err="1"/>
              <a:t>raw</a:t>
            </a:r>
            <a:r>
              <a:rPr lang="it-IT" dirty="0"/>
              <a:t> data </a:t>
            </a:r>
            <a:r>
              <a:rPr lang="it-IT" dirty="0" err="1"/>
              <a:t>that</a:t>
            </a:r>
            <a:r>
              <a:rPr lang="it-IT" dirty="0"/>
              <a:t> </a:t>
            </a:r>
            <a:r>
              <a:rPr lang="it-IT" dirty="0" err="1"/>
              <a:t>originates</a:t>
            </a:r>
            <a:r>
              <a:rPr lang="it-IT" dirty="0"/>
              <a:t> from the </a:t>
            </a:r>
            <a:r>
              <a:rPr lang="it-IT" dirty="0" err="1"/>
              <a:t>sequence</a:t>
            </a:r>
            <a:r>
              <a:rPr lang="it-IT" dirty="0"/>
              <a:t> </a:t>
            </a:r>
            <a:r>
              <a:rPr lang="it-IT" dirty="0" err="1"/>
              <a:t>tools</a:t>
            </a:r>
            <a:r>
              <a:rPr lang="it-IT" dirty="0"/>
              <a:t> </a:t>
            </a:r>
            <a:r>
              <a:rPr lang="it-IT" dirty="0" err="1"/>
              <a:t>is</a:t>
            </a:r>
            <a:r>
              <a:rPr lang="it-IT" dirty="0"/>
              <a:t> a text file with the </a:t>
            </a:r>
            <a:r>
              <a:rPr lang="it-IT" dirty="0" err="1"/>
              <a:t>indication</a:t>
            </a:r>
            <a:r>
              <a:rPr lang="it-IT" dirty="0"/>
              <a:t> of the </a:t>
            </a:r>
            <a:r>
              <a:rPr lang="it-IT" dirty="0" err="1"/>
              <a:t>quality</a:t>
            </a:r>
            <a:r>
              <a:rPr lang="it-IT" dirty="0"/>
              <a:t> of the </a:t>
            </a:r>
            <a:r>
              <a:rPr lang="it-IT" dirty="0" err="1"/>
              <a:t>reads</a:t>
            </a:r>
            <a:r>
              <a:rPr lang="it-IT" dirty="0"/>
              <a:t>. The Sam format </a:t>
            </a:r>
            <a:r>
              <a:rPr lang="it-IT" dirty="0" err="1"/>
              <a:t>is</a:t>
            </a:r>
            <a:r>
              <a:rPr lang="it-IT" dirty="0"/>
              <a:t> </a:t>
            </a:r>
            <a:r>
              <a:rPr lang="it-IT" dirty="0" err="1"/>
              <a:t>used</a:t>
            </a:r>
            <a:r>
              <a:rPr lang="it-IT" dirty="0"/>
              <a:t> to </a:t>
            </a:r>
            <a:r>
              <a:rPr lang="it-IT" dirty="0" err="1"/>
              <a:t>store</a:t>
            </a:r>
            <a:r>
              <a:rPr lang="it-IT" dirty="0"/>
              <a:t> </a:t>
            </a:r>
            <a:r>
              <a:rPr lang="it-IT" dirty="0" err="1"/>
              <a:t>mapping</a:t>
            </a:r>
            <a:r>
              <a:rPr lang="it-IT" dirty="0"/>
              <a:t> data.</a:t>
            </a:r>
          </a:p>
          <a:p>
            <a:r>
              <a:rPr lang="it-IT" dirty="0"/>
              <a:t>The </a:t>
            </a:r>
            <a:r>
              <a:rPr lang="it-IT" dirty="0" err="1"/>
              <a:t>variant</a:t>
            </a:r>
            <a:r>
              <a:rPr lang="it-IT" dirty="0"/>
              <a:t> Call format (VCF) </a:t>
            </a:r>
            <a:r>
              <a:rPr lang="it-IT" dirty="0" err="1"/>
              <a:t>is</a:t>
            </a:r>
            <a:r>
              <a:rPr lang="it-IT" dirty="0"/>
              <a:t> a file </a:t>
            </a:r>
            <a:r>
              <a:rPr lang="it-IT" dirty="0" err="1"/>
              <a:t>containing</a:t>
            </a:r>
            <a:r>
              <a:rPr lang="it-IT" dirty="0"/>
              <a:t> the list of </a:t>
            </a:r>
            <a:r>
              <a:rPr lang="it-IT" dirty="0" err="1"/>
              <a:t>genetic</a:t>
            </a:r>
            <a:r>
              <a:rPr lang="it-IT" dirty="0"/>
              <a:t> </a:t>
            </a:r>
            <a:r>
              <a:rPr lang="it-IT" dirty="0" err="1"/>
              <a:t>alterations</a:t>
            </a:r>
            <a:r>
              <a:rPr lang="it-IT" dirty="0"/>
              <a:t> </a:t>
            </a:r>
            <a:r>
              <a:rPr lang="it-IT" dirty="0" err="1"/>
              <a:t>obtained</a:t>
            </a:r>
            <a:r>
              <a:rPr lang="it-IT" dirty="0"/>
              <a:t> from an NGS </a:t>
            </a:r>
            <a:r>
              <a:rPr lang="it-IT" dirty="0" err="1"/>
              <a:t>run</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14</a:t>
            </a:fld>
            <a:endParaRPr lang="it-IT"/>
          </a:p>
        </p:txBody>
      </p:sp>
    </p:spTree>
    <p:extLst>
      <p:ext uri="{BB962C8B-B14F-4D97-AF65-F5344CB8AC3E}">
        <p14:creationId xmlns:p14="http://schemas.microsoft.com/office/powerpoint/2010/main" val="253396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a:t>
            </a:r>
            <a:r>
              <a:rPr lang="it-IT" dirty="0" err="1"/>
              <a:t>address</a:t>
            </a:r>
            <a:r>
              <a:rPr lang="it-IT" dirty="0"/>
              <a:t> the </a:t>
            </a:r>
            <a:r>
              <a:rPr lang="it-IT" dirty="0" err="1"/>
              <a:t>theme</a:t>
            </a:r>
            <a:r>
              <a:rPr lang="it-IT" dirty="0"/>
              <a:t> of </a:t>
            </a:r>
            <a:r>
              <a:rPr lang="it-IT" dirty="0" err="1"/>
              <a:t>what</a:t>
            </a:r>
            <a:r>
              <a:rPr lang="it-IT" dirty="0"/>
              <a:t> are the </a:t>
            </a:r>
            <a:r>
              <a:rPr lang="it-IT" dirty="0" err="1"/>
              <a:t>most</a:t>
            </a:r>
            <a:r>
              <a:rPr lang="it-IT" dirty="0"/>
              <a:t> common </a:t>
            </a:r>
            <a:r>
              <a:rPr lang="it-IT" dirty="0" err="1"/>
              <a:t>pipelines</a:t>
            </a:r>
            <a:r>
              <a:rPr lang="it-IT" dirty="0"/>
              <a:t> and </a:t>
            </a:r>
            <a:r>
              <a:rPr lang="it-IT" dirty="0" err="1"/>
              <a:t>workflows</a:t>
            </a:r>
            <a:r>
              <a:rPr lang="it-IT" dirty="0"/>
              <a:t> </a:t>
            </a:r>
            <a:r>
              <a:rPr lang="it-IT" dirty="0" err="1"/>
              <a:t>used</a:t>
            </a:r>
            <a:r>
              <a:rPr lang="it-IT" dirty="0"/>
              <a:t> for the </a:t>
            </a:r>
            <a:r>
              <a:rPr lang="it-IT" dirty="0" err="1"/>
              <a:t>analysis</a:t>
            </a:r>
            <a:r>
              <a:rPr lang="it-IT" dirty="0"/>
              <a:t> of NGS data.</a:t>
            </a:r>
          </a:p>
        </p:txBody>
      </p:sp>
      <p:sp>
        <p:nvSpPr>
          <p:cNvPr id="4" name="Segnaposto numero diapositiva 3"/>
          <p:cNvSpPr>
            <a:spLocks noGrp="1"/>
          </p:cNvSpPr>
          <p:nvPr>
            <p:ph type="sldNum" sz="quarter" idx="5"/>
          </p:nvPr>
        </p:nvSpPr>
        <p:spPr/>
        <p:txBody>
          <a:bodyPr/>
          <a:lstStyle/>
          <a:p>
            <a:fld id="{472ED71B-5D11-854C-B77C-5FF5CDA3B84D}" type="slidenum">
              <a:rPr lang="it-IT" smtClean="0"/>
              <a:t>15</a:t>
            </a:fld>
            <a:endParaRPr lang="it-IT"/>
          </a:p>
        </p:txBody>
      </p:sp>
    </p:spTree>
    <p:extLst>
      <p:ext uri="{BB962C8B-B14F-4D97-AF65-F5344CB8AC3E}">
        <p14:creationId xmlns:p14="http://schemas.microsoft.com/office/powerpoint/2010/main" val="11318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There</a:t>
            </a:r>
            <a:r>
              <a:rPr lang="it-IT" dirty="0"/>
              <a:t> are </a:t>
            </a:r>
            <a:r>
              <a:rPr lang="it-IT" dirty="0" err="1"/>
              <a:t>different</a:t>
            </a:r>
            <a:r>
              <a:rPr lang="it-IT" dirty="0"/>
              <a:t> </a:t>
            </a:r>
            <a:r>
              <a:rPr lang="it-IT" dirty="0" err="1"/>
              <a:t>pipelines</a:t>
            </a:r>
            <a:r>
              <a:rPr lang="it-IT" dirty="0"/>
              <a:t> for </a:t>
            </a:r>
            <a:r>
              <a:rPr lang="it-IT" dirty="0" err="1"/>
              <a:t>different</a:t>
            </a:r>
            <a:r>
              <a:rPr lang="it-IT" dirty="0"/>
              <a:t> </a:t>
            </a:r>
            <a:r>
              <a:rPr lang="it-IT" dirty="0" err="1"/>
              <a:t>applications</a:t>
            </a:r>
            <a:r>
              <a:rPr lang="it-IT" dirty="0"/>
              <a:t>. </a:t>
            </a:r>
            <a:r>
              <a:rPr lang="it-IT" dirty="0" err="1"/>
              <a:t>However</a:t>
            </a:r>
            <a:r>
              <a:rPr lang="it-IT" dirty="0"/>
              <a:t>, </a:t>
            </a:r>
            <a:r>
              <a:rPr lang="it-IT" dirty="0" err="1"/>
              <a:t>many</a:t>
            </a:r>
            <a:r>
              <a:rPr lang="it-IT" dirty="0"/>
              <a:t> </a:t>
            </a:r>
            <a:r>
              <a:rPr lang="it-IT" dirty="0" err="1"/>
              <a:t>steps</a:t>
            </a:r>
            <a:r>
              <a:rPr lang="it-IT" dirty="0"/>
              <a:t> are common </a:t>
            </a:r>
            <a:r>
              <a:rPr lang="it-IT" dirty="0" err="1"/>
              <a:t>both</a:t>
            </a:r>
            <a:r>
              <a:rPr lang="it-IT" dirty="0"/>
              <a:t> for </a:t>
            </a:r>
            <a:r>
              <a:rPr lang="it-IT" dirty="0" err="1"/>
              <a:t>pipelines</a:t>
            </a:r>
            <a:r>
              <a:rPr lang="it-IT" dirty="0"/>
              <a:t> </a:t>
            </a:r>
            <a:r>
              <a:rPr lang="it-IT" dirty="0" err="1"/>
              <a:t>involving</a:t>
            </a:r>
            <a:r>
              <a:rPr lang="it-IT" dirty="0"/>
              <a:t> RNA </a:t>
            </a:r>
            <a:r>
              <a:rPr lang="it-IT" dirty="0" err="1"/>
              <a:t>analysis</a:t>
            </a:r>
            <a:r>
              <a:rPr lang="it-IT" dirty="0"/>
              <a:t> and for </a:t>
            </a:r>
            <a:r>
              <a:rPr lang="it-IT" dirty="0" err="1"/>
              <a:t>pipelines</a:t>
            </a:r>
            <a:r>
              <a:rPr lang="it-IT" dirty="0"/>
              <a:t> </a:t>
            </a:r>
            <a:r>
              <a:rPr lang="it-IT" dirty="0" err="1"/>
              <a:t>involving</a:t>
            </a:r>
            <a:r>
              <a:rPr lang="it-IT" dirty="0"/>
              <a:t> DNA Analysis.</a:t>
            </a:r>
          </a:p>
          <a:p>
            <a:endParaRPr lang="it-IT" dirty="0"/>
          </a:p>
          <a:p>
            <a:r>
              <a:rPr lang="it-IT" dirty="0"/>
              <a:t>The </a:t>
            </a:r>
            <a:r>
              <a:rPr lang="it-IT" dirty="0" err="1"/>
              <a:t>quality</a:t>
            </a:r>
            <a:r>
              <a:rPr lang="it-IT" dirty="0"/>
              <a:t> control and </a:t>
            </a:r>
            <a:r>
              <a:rPr lang="it-IT" dirty="0" err="1"/>
              <a:t>mapping</a:t>
            </a:r>
            <a:r>
              <a:rPr lang="it-IT" dirty="0"/>
              <a:t> </a:t>
            </a:r>
            <a:r>
              <a:rPr lang="it-IT" dirty="0" err="1"/>
              <a:t>steps</a:t>
            </a:r>
            <a:r>
              <a:rPr lang="it-IT" dirty="0"/>
              <a:t> are </a:t>
            </a:r>
            <a:r>
              <a:rPr lang="it-IT" dirty="0" err="1"/>
              <a:t>fundamental</a:t>
            </a:r>
            <a:r>
              <a:rPr lang="it-IT" dirty="0"/>
              <a:t> in </a:t>
            </a:r>
            <a:r>
              <a:rPr lang="it-IT" dirty="0" err="1"/>
              <a:t>almost</a:t>
            </a:r>
            <a:r>
              <a:rPr lang="it-IT" dirty="0"/>
              <a:t> </a:t>
            </a:r>
            <a:r>
              <a:rPr lang="it-IT" dirty="0" err="1"/>
              <a:t>all</a:t>
            </a:r>
            <a:r>
              <a:rPr lang="it-IT" dirty="0"/>
              <a:t> data </a:t>
            </a:r>
            <a:r>
              <a:rPr lang="it-IT" dirty="0" err="1"/>
              <a:t>analysis</a:t>
            </a:r>
            <a:r>
              <a:rPr lang="it-IT" dirty="0"/>
              <a:t> </a:t>
            </a:r>
            <a:r>
              <a:rPr lang="it-IT" dirty="0" err="1"/>
              <a:t>procedures</a:t>
            </a:r>
            <a:r>
              <a:rPr lang="it-IT" dirty="0"/>
              <a:t>. </a:t>
            </a:r>
          </a:p>
          <a:p>
            <a:endParaRPr lang="it-IT" dirty="0"/>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16</a:t>
            </a:fld>
            <a:endParaRPr lang="it-IT"/>
          </a:p>
        </p:txBody>
      </p:sp>
    </p:spTree>
    <p:extLst>
      <p:ext uri="{BB962C8B-B14F-4D97-AF65-F5344CB8AC3E}">
        <p14:creationId xmlns:p14="http://schemas.microsoft.com/office/powerpoint/2010/main" val="172383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Each</a:t>
            </a:r>
            <a:r>
              <a:rPr lang="it-IT" dirty="0"/>
              <a:t> pipeline </a:t>
            </a:r>
            <a:r>
              <a:rPr lang="it-IT" dirty="0" err="1"/>
              <a:t>starts</a:t>
            </a:r>
            <a:r>
              <a:rPr lang="it-IT" dirty="0"/>
              <a:t> from the </a:t>
            </a:r>
            <a:r>
              <a:rPr lang="it-IT" dirty="0" err="1"/>
              <a:t>evaluation</a:t>
            </a:r>
            <a:r>
              <a:rPr lang="it-IT" dirty="0"/>
              <a:t> of the </a:t>
            </a:r>
            <a:r>
              <a:rPr lang="it-IT" dirty="0" err="1"/>
              <a:t>quality</a:t>
            </a:r>
            <a:r>
              <a:rPr lang="it-IT" dirty="0"/>
              <a:t> of the </a:t>
            </a:r>
            <a:r>
              <a:rPr lang="it-IT" dirty="0" err="1"/>
              <a:t>fastq</a:t>
            </a:r>
            <a:r>
              <a:rPr lang="it-IT" dirty="0"/>
              <a:t> </a:t>
            </a:r>
            <a:r>
              <a:rPr lang="it-IT" dirty="0" err="1"/>
              <a:t>files</a:t>
            </a:r>
            <a:r>
              <a:rPr lang="it-IT" dirty="0"/>
              <a:t> and </a:t>
            </a:r>
            <a:r>
              <a:rPr lang="it-IT" dirty="0" err="1"/>
              <a:t>moves</a:t>
            </a:r>
            <a:r>
              <a:rPr lang="it-IT" dirty="0"/>
              <a:t> to the </a:t>
            </a:r>
            <a:r>
              <a:rPr lang="it-IT" dirty="0" err="1"/>
              <a:t>mapping</a:t>
            </a:r>
            <a:r>
              <a:rPr lang="it-IT" dirty="0"/>
              <a:t> </a:t>
            </a:r>
            <a:r>
              <a:rPr lang="it-IT" dirty="0" err="1"/>
              <a:t>against</a:t>
            </a:r>
            <a:r>
              <a:rPr lang="it-IT" dirty="0"/>
              <a:t> a </a:t>
            </a:r>
            <a:r>
              <a:rPr lang="it-IT" dirty="0" err="1"/>
              <a:t>reference</a:t>
            </a:r>
            <a:r>
              <a:rPr lang="it-IT" dirty="0"/>
              <a:t> </a:t>
            </a:r>
            <a:r>
              <a:rPr lang="it-IT" dirty="0" err="1"/>
              <a:t>genome</a:t>
            </a:r>
            <a:r>
              <a:rPr lang="it-IT" dirty="0"/>
              <a:t>.</a:t>
            </a:r>
          </a:p>
          <a:p>
            <a:r>
              <a:rPr lang="it-IT" dirty="0" err="1"/>
              <a:t>Very</a:t>
            </a:r>
            <a:r>
              <a:rPr lang="it-IT" dirty="0"/>
              <a:t> </a:t>
            </a:r>
            <a:r>
              <a:rPr lang="it-IT" dirty="0" err="1"/>
              <a:t>important</a:t>
            </a:r>
            <a:r>
              <a:rPr lang="it-IT" dirty="0"/>
              <a:t> </a:t>
            </a:r>
            <a:r>
              <a:rPr lang="it-IT" dirty="0" err="1"/>
              <a:t>is</a:t>
            </a:r>
            <a:r>
              <a:rPr lang="it-IT" dirty="0"/>
              <a:t> the </a:t>
            </a:r>
            <a:r>
              <a:rPr lang="it-IT" dirty="0" err="1"/>
              <a:t>quality</a:t>
            </a:r>
            <a:r>
              <a:rPr lang="it-IT" dirty="0"/>
              <a:t> control </a:t>
            </a:r>
            <a:r>
              <a:rPr lang="it-IT" dirty="0" err="1"/>
              <a:t>step</a:t>
            </a:r>
            <a:r>
              <a:rPr lang="it-IT" dirty="0"/>
              <a:t> of the </a:t>
            </a:r>
            <a:r>
              <a:rPr lang="it-IT" dirty="0" err="1"/>
              <a:t>mapping</a:t>
            </a:r>
            <a:r>
              <a:rPr lang="it-IT" dirty="0"/>
              <a:t> and </a:t>
            </a:r>
            <a:r>
              <a:rPr lang="it-IT" dirty="0" err="1"/>
              <a:t>improvement</a:t>
            </a:r>
            <a:r>
              <a:rPr lang="it-IT" dirty="0"/>
              <a:t> of the </a:t>
            </a:r>
            <a:r>
              <a:rPr lang="it-IT" dirty="0" err="1"/>
              <a:t>mapping</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17</a:t>
            </a:fld>
            <a:endParaRPr lang="it-IT"/>
          </a:p>
        </p:txBody>
      </p:sp>
    </p:spTree>
    <p:extLst>
      <p:ext uri="{BB962C8B-B14F-4D97-AF65-F5344CB8AC3E}">
        <p14:creationId xmlns:p14="http://schemas.microsoft.com/office/powerpoint/2010/main" val="181952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talk </a:t>
            </a:r>
            <a:r>
              <a:rPr lang="it-IT" dirty="0" err="1"/>
              <a:t>about</a:t>
            </a:r>
            <a:r>
              <a:rPr lang="it-IT" dirty="0"/>
              <a:t> QC </a:t>
            </a:r>
            <a:r>
              <a:rPr lang="it-IT" dirty="0" err="1"/>
              <a:t>sequencing</a:t>
            </a:r>
            <a:r>
              <a:rPr lang="it-IT" dirty="0"/>
              <a:t> and </a:t>
            </a:r>
            <a:r>
              <a:rPr lang="it-IT" dirty="0" err="1"/>
              <a:t>preprocessing</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18</a:t>
            </a:fld>
            <a:endParaRPr lang="it-IT"/>
          </a:p>
        </p:txBody>
      </p:sp>
    </p:spTree>
    <p:extLst>
      <p:ext uri="{BB962C8B-B14F-4D97-AF65-F5344CB8AC3E}">
        <p14:creationId xmlns:p14="http://schemas.microsoft.com/office/powerpoint/2010/main" val="298931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Quality</a:t>
            </a:r>
            <a:r>
              <a:rPr lang="it-IT" dirty="0"/>
              <a:t> control </a:t>
            </a:r>
            <a:r>
              <a:rPr lang="it-IT" dirty="0" err="1"/>
              <a:t>starts</a:t>
            </a:r>
            <a:r>
              <a:rPr lang="it-IT" dirty="0"/>
              <a:t> with the </a:t>
            </a:r>
            <a:r>
              <a:rPr lang="it-IT" dirty="0" err="1"/>
              <a:t>raw</a:t>
            </a:r>
            <a:r>
              <a:rPr lang="it-IT" dirty="0"/>
              <a:t> </a:t>
            </a:r>
            <a:r>
              <a:rPr lang="it-IT" dirty="0" err="1"/>
              <a:t>fastq</a:t>
            </a:r>
            <a:r>
              <a:rPr lang="it-IT" dirty="0"/>
              <a:t> </a:t>
            </a:r>
            <a:r>
              <a:rPr lang="it-IT" dirty="0" err="1"/>
              <a:t>files</a:t>
            </a:r>
            <a:r>
              <a:rPr lang="it-IT" dirty="0"/>
              <a:t>.</a:t>
            </a:r>
          </a:p>
          <a:p>
            <a:r>
              <a:rPr lang="it-IT" dirty="0" err="1"/>
              <a:t>Fastq</a:t>
            </a:r>
            <a:r>
              <a:rPr lang="it-IT" dirty="0"/>
              <a:t> </a:t>
            </a:r>
            <a:r>
              <a:rPr lang="it-IT" dirty="0" err="1"/>
              <a:t>files</a:t>
            </a:r>
            <a:r>
              <a:rPr lang="it-IT" dirty="0"/>
              <a:t> are text </a:t>
            </a:r>
            <a:r>
              <a:rPr lang="it-IT" dirty="0" err="1"/>
              <a:t>files</a:t>
            </a:r>
            <a:r>
              <a:rPr lang="it-IT" dirty="0"/>
              <a:t> </a:t>
            </a:r>
            <a:r>
              <a:rPr lang="it-IT" dirty="0" err="1"/>
              <a:t>similar</a:t>
            </a:r>
            <a:r>
              <a:rPr lang="it-IT" dirty="0"/>
              <a:t> to fasta </a:t>
            </a:r>
            <a:r>
              <a:rPr lang="it-IT" dirty="0" err="1"/>
              <a:t>files</a:t>
            </a:r>
            <a:r>
              <a:rPr lang="it-IT" dirty="0"/>
              <a:t> with the </a:t>
            </a:r>
            <a:r>
              <a:rPr lang="it-IT" dirty="0" err="1"/>
              <a:t>addition</a:t>
            </a:r>
            <a:r>
              <a:rPr lang="it-IT" dirty="0"/>
              <a:t> of some information, </a:t>
            </a:r>
            <a:r>
              <a:rPr lang="it-IT" dirty="0" err="1"/>
              <a:t>among</a:t>
            </a:r>
            <a:r>
              <a:rPr lang="it-IT" dirty="0"/>
              <a:t> </a:t>
            </a:r>
            <a:r>
              <a:rPr lang="it-IT" dirty="0" err="1"/>
              <a:t>which</a:t>
            </a:r>
            <a:r>
              <a:rPr lang="it-IT" dirty="0"/>
              <a:t>, </a:t>
            </a:r>
            <a:r>
              <a:rPr lang="it-IT" dirty="0" err="1"/>
              <a:t>those</a:t>
            </a:r>
            <a:r>
              <a:rPr lang="it-IT" dirty="0"/>
              <a:t> </a:t>
            </a:r>
            <a:r>
              <a:rPr lang="it-IT" dirty="0" err="1"/>
              <a:t>related</a:t>
            </a:r>
            <a:r>
              <a:rPr lang="it-IT" dirty="0"/>
              <a:t> to the </a:t>
            </a:r>
            <a:r>
              <a:rPr lang="it-IT" dirty="0" err="1"/>
              <a:t>quality</a:t>
            </a:r>
            <a:r>
              <a:rPr lang="it-IT" dirty="0"/>
              <a:t> of the </a:t>
            </a:r>
            <a:r>
              <a:rPr lang="it-IT" dirty="0" err="1"/>
              <a:t>generated</a:t>
            </a:r>
            <a:r>
              <a:rPr lang="it-IT" dirty="0"/>
              <a:t> </a:t>
            </a:r>
            <a:r>
              <a:rPr lang="it-IT" dirty="0" err="1"/>
              <a:t>bases</a:t>
            </a:r>
            <a:r>
              <a:rPr lang="it-IT" dirty="0"/>
              <a:t>.</a:t>
            </a:r>
          </a:p>
          <a:p>
            <a:endParaRPr lang="it-IT" dirty="0"/>
          </a:p>
          <a:p>
            <a:r>
              <a:rPr lang="it-IT" dirty="0"/>
              <a:t>The last line </a:t>
            </a:r>
            <a:r>
              <a:rPr lang="it-IT" dirty="0" err="1"/>
              <a:t>encodes</a:t>
            </a:r>
            <a:r>
              <a:rPr lang="it-IT" dirty="0"/>
              <a:t> the </a:t>
            </a:r>
            <a:r>
              <a:rPr lang="it-IT" dirty="0" err="1"/>
              <a:t>quality</a:t>
            </a:r>
            <a:r>
              <a:rPr lang="it-IT" dirty="0"/>
              <a:t> score for the </a:t>
            </a:r>
            <a:r>
              <a:rPr lang="it-IT" dirty="0" err="1"/>
              <a:t>sequence</a:t>
            </a:r>
            <a:r>
              <a:rPr lang="it-IT" dirty="0"/>
              <a:t> in line 2 in the </a:t>
            </a:r>
            <a:r>
              <a:rPr lang="it-IT" dirty="0" err="1"/>
              <a:t>form</a:t>
            </a:r>
            <a:r>
              <a:rPr lang="it-IT" dirty="0"/>
              <a:t> of ASCII </a:t>
            </a:r>
            <a:r>
              <a:rPr lang="it-IT" dirty="0" err="1"/>
              <a:t>characters</a:t>
            </a:r>
            <a:r>
              <a:rPr lang="it-IT" dirty="0"/>
              <a:t>. The byte </a:t>
            </a:r>
            <a:r>
              <a:rPr lang="it-IT" dirty="0" err="1"/>
              <a:t>representing</a:t>
            </a:r>
            <a:r>
              <a:rPr lang="it-IT" dirty="0"/>
              <a:t> </a:t>
            </a:r>
            <a:r>
              <a:rPr lang="it-IT" dirty="0" err="1"/>
              <a:t>quality</a:t>
            </a:r>
            <a:r>
              <a:rPr lang="it-IT" dirty="0"/>
              <a:t> </a:t>
            </a:r>
            <a:r>
              <a:rPr lang="it-IT" dirty="0" err="1"/>
              <a:t>runs</a:t>
            </a:r>
            <a:r>
              <a:rPr lang="it-IT" dirty="0"/>
              <a:t> from 0x21 (</a:t>
            </a:r>
            <a:r>
              <a:rPr lang="it-IT" dirty="0" err="1"/>
              <a:t>lowest</a:t>
            </a:r>
            <a:r>
              <a:rPr lang="it-IT" dirty="0"/>
              <a:t> </a:t>
            </a:r>
            <a:r>
              <a:rPr lang="it-IT" dirty="0" err="1"/>
              <a:t>quality</a:t>
            </a:r>
            <a:r>
              <a:rPr lang="it-IT" dirty="0"/>
              <a:t>; </a:t>
            </a:r>
            <a:r>
              <a:rPr lang="it-IT" dirty="0" err="1"/>
              <a:t>exclamation</a:t>
            </a:r>
            <a:r>
              <a:rPr lang="it-IT" dirty="0"/>
              <a:t> </a:t>
            </a:r>
            <a:r>
              <a:rPr lang="it-IT" dirty="0" err="1"/>
              <a:t>point</a:t>
            </a:r>
            <a:r>
              <a:rPr lang="it-IT" dirty="0"/>
              <a:t>) to 0x7e (</a:t>
            </a:r>
            <a:r>
              <a:rPr lang="it-IT" dirty="0" err="1"/>
              <a:t>highest</a:t>
            </a:r>
            <a:r>
              <a:rPr lang="it-IT" dirty="0"/>
              <a:t> </a:t>
            </a:r>
            <a:r>
              <a:rPr lang="it-IT" dirty="0" err="1"/>
              <a:t>quality</a:t>
            </a:r>
            <a:r>
              <a:rPr lang="it-IT" dirty="0"/>
              <a:t>; tilde'). In </a:t>
            </a:r>
            <a:r>
              <a:rPr lang="it-IT" dirty="0" err="1"/>
              <a:t>this</a:t>
            </a:r>
            <a:r>
              <a:rPr lang="it-IT" dirty="0"/>
              <a:t> case the </a:t>
            </a:r>
            <a:r>
              <a:rPr lang="it-IT" dirty="0" err="1"/>
              <a:t>sequence</a:t>
            </a:r>
            <a:r>
              <a:rPr lang="it-IT" dirty="0"/>
              <a:t> </a:t>
            </a:r>
            <a:r>
              <a:rPr lang="it-IT" dirty="0" err="1"/>
              <a:t>is</a:t>
            </a:r>
            <a:r>
              <a:rPr lang="it-IT" dirty="0"/>
              <a:t> of </a:t>
            </a:r>
            <a:r>
              <a:rPr lang="it-IT" dirty="0" err="1"/>
              <a:t>bad</a:t>
            </a:r>
            <a:r>
              <a:rPr lang="it-IT" dirty="0"/>
              <a:t> </a:t>
            </a:r>
            <a:r>
              <a:rPr lang="it-IT" dirty="0" err="1"/>
              <a:t>quality</a:t>
            </a:r>
            <a:r>
              <a:rPr lang="it-IT" dirty="0"/>
              <a:t>.</a:t>
            </a:r>
          </a:p>
          <a:p>
            <a:endParaRPr lang="it-IT" dirty="0"/>
          </a:p>
          <a:p>
            <a:r>
              <a:rPr lang="it-IT" dirty="0"/>
              <a:t>The PHRED score </a:t>
            </a:r>
            <a:r>
              <a:rPr lang="it-IT" dirty="0" err="1"/>
              <a:t>is</a:t>
            </a:r>
            <a:r>
              <a:rPr lang="it-IT" dirty="0"/>
              <a:t> the </a:t>
            </a:r>
            <a:r>
              <a:rPr lang="it-IT" dirty="0" err="1"/>
              <a:t>most</a:t>
            </a:r>
            <a:r>
              <a:rPr lang="it-IT" dirty="0"/>
              <a:t> </a:t>
            </a:r>
            <a:r>
              <a:rPr lang="it-IT" dirty="0" err="1"/>
              <a:t>used</a:t>
            </a:r>
            <a:r>
              <a:rPr lang="it-IT" dirty="0"/>
              <a:t> </a:t>
            </a:r>
            <a:r>
              <a:rPr lang="it-IT" dirty="0" err="1"/>
              <a:t>scoring</a:t>
            </a:r>
            <a:r>
              <a:rPr lang="it-IT" dirty="0"/>
              <a:t> </a:t>
            </a:r>
            <a:r>
              <a:rPr lang="it-IT" dirty="0" err="1"/>
              <a:t>system</a:t>
            </a:r>
            <a:r>
              <a:rPr lang="it-IT" dirty="0"/>
              <a:t> and </a:t>
            </a:r>
            <a:r>
              <a:rPr lang="it-IT" dirty="0" err="1"/>
              <a:t>represents</a:t>
            </a:r>
            <a:r>
              <a:rPr lang="it-IT" dirty="0"/>
              <a:t> the </a:t>
            </a:r>
            <a:r>
              <a:rPr lang="it-IT" dirty="0" err="1"/>
              <a:t>probability</a:t>
            </a:r>
            <a:r>
              <a:rPr lang="it-IT" dirty="0"/>
              <a:t>, on a </a:t>
            </a:r>
            <a:r>
              <a:rPr lang="it-IT" dirty="0" err="1"/>
              <a:t>logarithmic</a:t>
            </a:r>
            <a:r>
              <a:rPr lang="it-IT" dirty="0"/>
              <a:t> scale, </a:t>
            </a:r>
            <a:r>
              <a:rPr lang="it-IT" dirty="0" err="1"/>
              <a:t>that</a:t>
            </a:r>
            <a:r>
              <a:rPr lang="it-IT" dirty="0"/>
              <a:t> a base </a:t>
            </a:r>
            <a:r>
              <a:rPr lang="it-IT" dirty="0" err="1"/>
              <a:t>is</a:t>
            </a:r>
            <a:r>
              <a:rPr lang="it-IT" dirty="0"/>
              <a:t> </a:t>
            </a:r>
            <a:r>
              <a:rPr lang="it-IT" dirty="0" err="1"/>
              <a:t>misread</a:t>
            </a:r>
            <a:r>
              <a:rPr lang="it-IT" dirty="0"/>
              <a:t>. </a:t>
            </a:r>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19</a:t>
            </a:fld>
            <a:endParaRPr lang="it-IT"/>
          </a:p>
        </p:txBody>
      </p:sp>
    </p:spTree>
    <p:extLst>
      <p:ext uri="{BB962C8B-B14F-4D97-AF65-F5344CB8AC3E}">
        <p14:creationId xmlns:p14="http://schemas.microsoft.com/office/powerpoint/2010/main" val="332885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This</a:t>
            </a:r>
            <a:r>
              <a:rPr lang="it-IT" dirty="0"/>
              <a:t> </a:t>
            </a:r>
            <a:r>
              <a:rPr lang="it-IT" dirty="0" err="1"/>
              <a:t>is</a:t>
            </a:r>
            <a:r>
              <a:rPr lang="it-IT" dirty="0"/>
              <a:t> a </a:t>
            </a:r>
            <a:r>
              <a:rPr lang="it-IT" dirty="0" err="1"/>
              <a:t>table</a:t>
            </a:r>
            <a:r>
              <a:rPr lang="it-IT" dirty="0"/>
              <a:t> </a:t>
            </a:r>
            <a:r>
              <a:rPr lang="it-IT" dirty="0" err="1"/>
              <a:t>that</a:t>
            </a:r>
            <a:r>
              <a:rPr lang="it-IT" dirty="0"/>
              <a:t> </a:t>
            </a:r>
            <a:r>
              <a:rPr lang="it-IT" dirty="0" err="1"/>
              <a:t>represents</a:t>
            </a:r>
            <a:r>
              <a:rPr lang="it-IT" dirty="0"/>
              <a:t> the PHRED score in </a:t>
            </a:r>
            <a:r>
              <a:rPr lang="it-IT" dirty="0" err="1"/>
              <a:t>terms</a:t>
            </a:r>
            <a:r>
              <a:rPr lang="it-IT" dirty="0"/>
              <a:t> of </a:t>
            </a:r>
            <a:r>
              <a:rPr lang="it-IT" dirty="0" err="1"/>
              <a:t>probability</a:t>
            </a:r>
            <a:r>
              <a:rPr lang="it-IT" dirty="0"/>
              <a:t> of </a:t>
            </a:r>
            <a:r>
              <a:rPr lang="it-IT" dirty="0" err="1"/>
              <a:t>error</a:t>
            </a:r>
            <a:r>
              <a:rPr lang="it-IT" dirty="0"/>
              <a:t> and </a:t>
            </a:r>
            <a:r>
              <a:rPr lang="it-IT" dirty="0" err="1"/>
              <a:t>accuracy</a:t>
            </a:r>
            <a:r>
              <a:rPr lang="it-IT" dirty="0"/>
              <a:t> of base </a:t>
            </a:r>
            <a:r>
              <a:rPr lang="it-IT" dirty="0" err="1"/>
              <a:t>calls</a:t>
            </a:r>
            <a:r>
              <a:rPr lang="it-IT" dirty="0"/>
              <a:t>. </a:t>
            </a:r>
            <a:r>
              <a:rPr lang="it-IT" sz="1200" u="sng" dirty="0"/>
              <a:t>PHRED score </a:t>
            </a:r>
            <a:r>
              <a:rPr lang="it-IT" sz="1200" u="sng" dirty="0" err="1"/>
              <a:t>above</a:t>
            </a:r>
            <a:r>
              <a:rPr lang="it-IT" sz="1200" u="sng" dirty="0"/>
              <a:t> 30 </a:t>
            </a:r>
            <a:r>
              <a:rPr lang="it-IT" sz="1200" u="sng" dirty="0" err="1"/>
              <a:t>means</a:t>
            </a:r>
            <a:r>
              <a:rPr lang="it-IT" sz="1200" u="sng" dirty="0"/>
              <a:t> 99,9 % of </a:t>
            </a:r>
            <a:r>
              <a:rPr lang="it-IT" sz="1200" u="sng" dirty="0" err="1"/>
              <a:t>accuracy</a:t>
            </a:r>
            <a:endParaRPr lang="it-IT" sz="1200" u="sng"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20</a:t>
            </a:fld>
            <a:endParaRPr lang="it-IT"/>
          </a:p>
        </p:txBody>
      </p:sp>
    </p:spTree>
    <p:extLst>
      <p:ext uri="{BB962C8B-B14F-4D97-AF65-F5344CB8AC3E}">
        <p14:creationId xmlns:p14="http://schemas.microsoft.com/office/powerpoint/2010/main" val="139431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NGS </a:t>
            </a:r>
            <a:r>
              <a:rPr lang="it-IT" dirty="0" err="1"/>
              <a:t>techniques</a:t>
            </a:r>
            <a:r>
              <a:rPr lang="it-IT" dirty="0"/>
              <a:t> are </a:t>
            </a:r>
            <a:r>
              <a:rPr lang="it-IT" dirty="0" err="1"/>
              <a:t>able</a:t>
            </a:r>
            <a:r>
              <a:rPr lang="it-IT" dirty="0"/>
              <a:t> of </a:t>
            </a:r>
            <a:r>
              <a:rPr lang="it-IT" dirty="0" err="1"/>
              <a:t>sequencing</a:t>
            </a:r>
            <a:r>
              <a:rPr lang="it-IT" dirty="0"/>
              <a:t> </a:t>
            </a:r>
            <a:r>
              <a:rPr lang="it-IT" dirty="0" err="1"/>
              <a:t>millions</a:t>
            </a:r>
            <a:r>
              <a:rPr lang="it-IT" dirty="0"/>
              <a:t> of DNA </a:t>
            </a:r>
            <a:r>
              <a:rPr lang="it-IT" dirty="0" err="1"/>
              <a:t>fragments</a:t>
            </a:r>
            <a:r>
              <a:rPr lang="it-IT" dirty="0"/>
              <a:t> in a short time. </a:t>
            </a:r>
          </a:p>
          <a:p>
            <a:endParaRPr lang="it-IT" dirty="0"/>
          </a:p>
          <a:p>
            <a:r>
              <a:rPr lang="it-IT" dirty="0" err="1"/>
              <a:t>These</a:t>
            </a:r>
            <a:r>
              <a:rPr lang="it-IT" dirty="0"/>
              <a:t> </a:t>
            </a:r>
            <a:r>
              <a:rPr lang="it-IT" dirty="0" err="1"/>
              <a:t>techniques</a:t>
            </a:r>
            <a:r>
              <a:rPr lang="it-IT" dirty="0"/>
              <a:t> </a:t>
            </a:r>
            <a:r>
              <a:rPr lang="it-IT" dirty="0" err="1"/>
              <a:t>represented</a:t>
            </a:r>
            <a:r>
              <a:rPr lang="it-IT" dirty="0"/>
              <a:t> a </a:t>
            </a:r>
            <a:r>
              <a:rPr lang="it-IT" dirty="0" err="1"/>
              <a:t>turning</a:t>
            </a:r>
            <a:r>
              <a:rPr lang="it-IT" dirty="0"/>
              <a:t> </a:t>
            </a:r>
            <a:r>
              <a:rPr lang="it-IT" dirty="0" err="1"/>
              <a:t>point</a:t>
            </a:r>
            <a:r>
              <a:rPr lang="it-IT" dirty="0"/>
              <a:t> </a:t>
            </a:r>
            <a:r>
              <a:rPr lang="it-IT" dirty="0" err="1"/>
              <a:t>compared</a:t>
            </a:r>
            <a:r>
              <a:rPr lang="it-IT" dirty="0"/>
              <a:t> to </a:t>
            </a:r>
            <a:r>
              <a:rPr lang="it-IT" dirty="0" err="1"/>
              <a:t>traditional</a:t>
            </a:r>
            <a:r>
              <a:rPr lang="it-IT" dirty="0"/>
              <a:t> </a:t>
            </a:r>
            <a:r>
              <a:rPr lang="it-IT" dirty="0" err="1"/>
              <a:t>sequencing</a:t>
            </a:r>
            <a:r>
              <a:rPr lang="it-IT" dirty="0"/>
              <a:t> </a:t>
            </a:r>
            <a:r>
              <a:rPr lang="it-IT" dirty="0" err="1"/>
              <a:t>techniques</a:t>
            </a:r>
            <a:r>
              <a:rPr lang="it-IT" dirty="0"/>
              <a:t> </a:t>
            </a:r>
            <a:r>
              <a:rPr lang="it-IT" dirty="0" err="1"/>
              <a:t>that</a:t>
            </a:r>
            <a:r>
              <a:rPr lang="it-IT" dirty="0"/>
              <a:t> </a:t>
            </a:r>
            <a:r>
              <a:rPr lang="it-IT" dirty="0" err="1"/>
              <a:t>could</a:t>
            </a:r>
            <a:r>
              <a:rPr lang="it-IT" dirty="0"/>
              <a:t> </a:t>
            </a:r>
            <a:r>
              <a:rPr lang="it-IT" dirty="0" err="1"/>
              <a:t>process</a:t>
            </a:r>
            <a:r>
              <a:rPr lang="it-IT" dirty="0"/>
              <a:t> </a:t>
            </a:r>
            <a:r>
              <a:rPr lang="it-IT" dirty="0" err="1"/>
              <a:t>only</a:t>
            </a:r>
            <a:r>
              <a:rPr lang="it-IT" dirty="0"/>
              <a:t> a </a:t>
            </a:r>
            <a:r>
              <a:rPr lang="it-IT" dirty="0" err="1"/>
              <a:t>few</a:t>
            </a:r>
            <a:r>
              <a:rPr lang="it-IT" dirty="0"/>
              <a:t> </a:t>
            </a:r>
            <a:r>
              <a:rPr lang="it-IT" dirty="0" err="1"/>
              <a:t>thousand</a:t>
            </a:r>
            <a:r>
              <a:rPr lang="it-IT" dirty="0"/>
              <a:t> DNA </a:t>
            </a:r>
            <a:r>
              <a:rPr lang="it-IT" dirty="0" err="1"/>
              <a:t>fragments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3</a:t>
            </a:fld>
            <a:endParaRPr lang="it-IT"/>
          </a:p>
        </p:txBody>
      </p:sp>
    </p:spTree>
    <p:extLst>
      <p:ext uri="{BB962C8B-B14F-4D97-AF65-F5344CB8AC3E}">
        <p14:creationId xmlns:p14="http://schemas.microsoft.com/office/powerpoint/2010/main" val="3320944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On the </a:t>
            </a:r>
            <a:r>
              <a:rPr lang="it-IT" dirty="0" err="1"/>
              <a:t>basis</a:t>
            </a:r>
            <a:r>
              <a:rPr lang="it-IT" dirty="0"/>
              <a:t> of the information </a:t>
            </a:r>
            <a:r>
              <a:rPr lang="it-IT" dirty="0" err="1"/>
              <a:t>contained</a:t>
            </a:r>
            <a:r>
              <a:rPr lang="it-IT" dirty="0"/>
              <a:t> in the </a:t>
            </a:r>
            <a:r>
              <a:rPr lang="it-IT" dirty="0" err="1"/>
              <a:t>fastq</a:t>
            </a:r>
            <a:r>
              <a:rPr lang="it-IT" dirty="0"/>
              <a:t> </a:t>
            </a:r>
            <a:r>
              <a:rPr lang="it-IT" dirty="0" err="1"/>
              <a:t>files</a:t>
            </a:r>
            <a:r>
              <a:rPr lang="it-IT" dirty="0"/>
              <a:t> </a:t>
            </a:r>
            <a:r>
              <a:rPr lang="it-IT" dirty="0" err="1"/>
              <a:t>it</a:t>
            </a:r>
            <a:r>
              <a:rPr lang="it-IT" dirty="0"/>
              <a:t> </a:t>
            </a:r>
            <a:r>
              <a:rPr lang="it-IT" dirty="0" err="1"/>
              <a:t>is</a:t>
            </a:r>
            <a:r>
              <a:rPr lang="it-IT" dirty="0"/>
              <a:t> </a:t>
            </a:r>
            <a:r>
              <a:rPr lang="it-IT" dirty="0" err="1"/>
              <a:t>possible</a:t>
            </a:r>
            <a:r>
              <a:rPr lang="it-IT" dirty="0"/>
              <a:t> to </a:t>
            </a:r>
            <a:r>
              <a:rPr lang="it-IT" dirty="0" err="1"/>
              <a:t>carry</a:t>
            </a:r>
            <a:r>
              <a:rPr lang="it-IT" dirty="0"/>
              <a:t> out a </a:t>
            </a:r>
            <a:r>
              <a:rPr lang="it-IT" dirty="0" err="1"/>
              <a:t>quality</a:t>
            </a:r>
            <a:r>
              <a:rPr lang="it-IT" dirty="0"/>
              <a:t> control and </a:t>
            </a:r>
            <a:r>
              <a:rPr lang="it-IT" dirty="0" err="1"/>
              <a:t>possibly</a:t>
            </a:r>
            <a:r>
              <a:rPr lang="it-IT" dirty="0"/>
              <a:t> </a:t>
            </a:r>
            <a:r>
              <a:rPr lang="it-IT" dirty="0" err="1"/>
              <a:t>improve</a:t>
            </a:r>
            <a:r>
              <a:rPr lang="it-IT" dirty="0"/>
              <a:t> the </a:t>
            </a:r>
            <a:r>
              <a:rPr lang="it-IT" dirty="0" err="1"/>
              <a:t>raw</a:t>
            </a:r>
            <a:r>
              <a:rPr lang="it-IT" dirty="0"/>
              <a:t> data to </a:t>
            </a:r>
            <a:r>
              <a:rPr lang="it-IT" dirty="0" err="1"/>
              <a:t>avoid</a:t>
            </a:r>
            <a:r>
              <a:rPr lang="it-IT" dirty="0"/>
              <a:t> </a:t>
            </a:r>
            <a:r>
              <a:rPr lang="it-IT" dirty="0" err="1"/>
              <a:t>errors</a:t>
            </a:r>
            <a:r>
              <a:rPr lang="it-IT" dirty="0"/>
              <a:t> in the downstream </a:t>
            </a:r>
            <a:r>
              <a:rPr lang="it-IT" dirty="0" err="1"/>
              <a:t>analysis</a:t>
            </a:r>
            <a:r>
              <a:rPr lang="it-IT" dirty="0"/>
              <a:t>. </a:t>
            </a:r>
          </a:p>
        </p:txBody>
      </p:sp>
      <p:sp>
        <p:nvSpPr>
          <p:cNvPr id="4" name="Segnaposto numero diapositiva 3"/>
          <p:cNvSpPr>
            <a:spLocks noGrp="1"/>
          </p:cNvSpPr>
          <p:nvPr>
            <p:ph type="sldNum" sz="quarter" idx="5"/>
          </p:nvPr>
        </p:nvSpPr>
        <p:spPr/>
        <p:txBody>
          <a:bodyPr/>
          <a:lstStyle/>
          <a:p>
            <a:fld id="{472ED71B-5D11-854C-B77C-5FF5CDA3B84D}" type="slidenum">
              <a:rPr lang="it-IT" smtClean="0"/>
              <a:t>21</a:t>
            </a:fld>
            <a:endParaRPr lang="it-IT"/>
          </a:p>
        </p:txBody>
      </p:sp>
    </p:spTree>
    <p:extLst>
      <p:ext uri="{BB962C8B-B14F-4D97-AF65-F5344CB8AC3E}">
        <p14:creationId xmlns:p14="http://schemas.microsoft.com/office/powerpoint/2010/main" val="195190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22</a:t>
            </a:fld>
            <a:endParaRPr lang="it-IT"/>
          </a:p>
        </p:txBody>
      </p:sp>
    </p:spTree>
    <p:extLst>
      <p:ext uri="{BB962C8B-B14F-4D97-AF65-F5344CB8AC3E}">
        <p14:creationId xmlns:p14="http://schemas.microsoft.com/office/powerpoint/2010/main" val="244354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There</a:t>
            </a:r>
            <a:r>
              <a:rPr lang="it-IT" dirty="0"/>
              <a:t> are </a:t>
            </a:r>
            <a:r>
              <a:rPr lang="it-IT" dirty="0" err="1"/>
              <a:t>many</a:t>
            </a:r>
            <a:r>
              <a:rPr lang="it-IT" dirty="0"/>
              <a:t> computer </a:t>
            </a:r>
            <a:r>
              <a:rPr lang="it-IT" dirty="0" err="1"/>
              <a:t>tools</a:t>
            </a:r>
            <a:r>
              <a:rPr lang="it-IT" dirty="0"/>
              <a:t> to </a:t>
            </a:r>
            <a:r>
              <a:rPr lang="it-IT" dirty="0" err="1"/>
              <a:t>evaluate</a:t>
            </a:r>
            <a:r>
              <a:rPr lang="it-IT" dirty="0"/>
              <a:t> and </a:t>
            </a:r>
            <a:r>
              <a:rPr lang="it-IT" dirty="0" err="1"/>
              <a:t>improve</a:t>
            </a:r>
            <a:r>
              <a:rPr lang="it-IT" dirty="0"/>
              <a:t> the </a:t>
            </a:r>
            <a:r>
              <a:rPr lang="it-IT" dirty="0" err="1"/>
              <a:t>quality</a:t>
            </a:r>
            <a:r>
              <a:rPr lang="it-IT" dirty="0"/>
              <a:t> of </a:t>
            </a:r>
            <a:r>
              <a:rPr lang="it-IT" dirty="0" err="1"/>
              <a:t>reads</a:t>
            </a:r>
            <a:r>
              <a:rPr lang="it-IT" dirty="0"/>
              <a:t>. </a:t>
            </a:r>
            <a:r>
              <a:rPr lang="it-IT" dirty="0" err="1"/>
              <a:t>They</a:t>
            </a:r>
            <a:r>
              <a:rPr lang="it-IT" dirty="0"/>
              <a:t> are </a:t>
            </a:r>
            <a:r>
              <a:rPr lang="it-IT" dirty="0" err="1"/>
              <a:t>useful</a:t>
            </a:r>
            <a:r>
              <a:rPr lang="it-IT" dirty="0"/>
              <a:t> to eliminate </a:t>
            </a:r>
            <a:r>
              <a:rPr lang="it-IT" dirty="0" err="1"/>
              <a:t>contaminations</a:t>
            </a:r>
            <a:r>
              <a:rPr lang="it-IT" dirty="0"/>
              <a:t>, </a:t>
            </a:r>
            <a:r>
              <a:rPr lang="it-IT" dirty="0" err="1"/>
              <a:t>low</a:t>
            </a:r>
            <a:r>
              <a:rPr lang="it-IT" dirty="0"/>
              <a:t> </a:t>
            </a:r>
            <a:r>
              <a:rPr lang="it-IT" dirty="0" err="1"/>
              <a:t>quality</a:t>
            </a:r>
            <a:r>
              <a:rPr lang="it-IT" dirty="0"/>
              <a:t> </a:t>
            </a:r>
            <a:r>
              <a:rPr lang="it-IT" dirty="0" err="1"/>
              <a:t>sequences</a:t>
            </a:r>
            <a:r>
              <a:rPr lang="it-IT" dirty="0"/>
              <a:t> or </a:t>
            </a:r>
            <a:r>
              <a:rPr lang="it-IT" dirty="0" err="1"/>
              <a:t>too</a:t>
            </a:r>
            <a:r>
              <a:rPr lang="it-IT" dirty="0"/>
              <a:t> short </a:t>
            </a:r>
            <a:r>
              <a:rPr lang="it-IT" dirty="0" err="1"/>
              <a:t>reads</a:t>
            </a:r>
            <a:r>
              <a:rPr lang="it-IT" dirty="0"/>
              <a:t>. </a:t>
            </a:r>
            <a:r>
              <a:rPr lang="it-IT" dirty="0" err="1"/>
              <a:t>All</a:t>
            </a:r>
            <a:r>
              <a:rPr lang="it-IT" dirty="0"/>
              <a:t> </a:t>
            </a:r>
            <a:r>
              <a:rPr lang="it-IT" dirty="0" err="1"/>
              <a:t>factors</a:t>
            </a:r>
            <a:r>
              <a:rPr lang="it-IT" dirty="0"/>
              <a:t> </a:t>
            </a:r>
            <a:r>
              <a:rPr lang="it-IT" dirty="0" err="1"/>
              <a:t>that</a:t>
            </a:r>
            <a:r>
              <a:rPr lang="it-IT" dirty="0"/>
              <a:t> can </a:t>
            </a:r>
            <a:r>
              <a:rPr lang="it-IT" dirty="0" err="1"/>
              <a:t>influence</a:t>
            </a:r>
            <a:r>
              <a:rPr lang="it-IT" dirty="0"/>
              <a:t> the </a:t>
            </a:r>
            <a:r>
              <a:rPr lang="it-IT" dirty="0" err="1"/>
              <a:t>final</a:t>
            </a:r>
            <a:r>
              <a:rPr lang="it-IT" dirty="0"/>
              <a:t> </a:t>
            </a:r>
            <a:r>
              <a:rPr lang="it-IT" dirty="0" err="1"/>
              <a:t>result</a:t>
            </a:r>
            <a:r>
              <a:rPr lang="it-IT" dirty="0"/>
              <a:t> of the </a:t>
            </a:r>
            <a:r>
              <a:rPr lang="it-IT" dirty="0" err="1"/>
              <a:t>analysis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23</a:t>
            </a:fld>
            <a:endParaRPr lang="it-IT"/>
          </a:p>
        </p:txBody>
      </p:sp>
    </p:spTree>
    <p:extLst>
      <p:ext uri="{BB962C8B-B14F-4D97-AF65-F5344CB8AC3E}">
        <p14:creationId xmlns:p14="http://schemas.microsoft.com/office/powerpoint/2010/main" val="422480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After</a:t>
            </a:r>
            <a:r>
              <a:rPr lang="it-IT" dirty="0"/>
              <a:t> the use of </a:t>
            </a:r>
            <a:r>
              <a:rPr lang="it-IT" dirty="0" err="1"/>
              <a:t>these</a:t>
            </a:r>
            <a:r>
              <a:rPr lang="it-IT" dirty="0"/>
              <a:t> </a:t>
            </a:r>
            <a:r>
              <a:rPr lang="it-IT" dirty="0" err="1"/>
              <a:t>tools</a:t>
            </a:r>
            <a:r>
              <a:rPr lang="it-IT" dirty="0"/>
              <a:t> </a:t>
            </a:r>
            <a:r>
              <a:rPr lang="it-IT" dirty="0" err="1"/>
              <a:t>it</a:t>
            </a:r>
            <a:r>
              <a:rPr lang="it-IT" dirty="0"/>
              <a:t> </a:t>
            </a:r>
            <a:r>
              <a:rPr lang="it-IT" dirty="0" err="1"/>
              <a:t>is</a:t>
            </a:r>
            <a:r>
              <a:rPr lang="it-IT" dirty="0"/>
              <a:t> </a:t>
            </a:r>
            <a:r>
              <a:rPr lang="it-IT" dirty="0" err="1"/>
              <a:t>often</a:t>
            </a:r>
            <a:r>
              <a:rPr lang="it-IT" dirty="0"/>
              <a:t> </a:t>
            </a:r>
            <a:r>
              <a:rPr lang="it-IT" dirty="0" err="1"/>
              <a:t>possible</a:t>
            </a:r>
            <a:r>
              <a:rPr lang="it-IT" dirty="0"/>
              <a:t> to </a:t>
            </a:r>
            <a:r>
              <a:rPr lang="it-IT" dirty="0" err="1"/>
              <a:t>obtain</a:t>
            </a:r>
            <a:r>
              <a:rPr lang="it-IT" dirty="0"/>
              <a:t> a </a:t>
            </a:r>
            <a:r>
              <a:rPr lang="it-IT" dirty="0" err="1"/>
              <a:t>improvement</a:t>
            </a:r>
            <a:r>
              <a:rPr lang="it-IT" dirty="0"/>
              <a:t> in the </a:t>
            </a:r>
            <a:r>
              <a:rPr lang="it-IT" dirty="0" err="1"/>
              <a:t>quality</a:t>
            </a:r>
            <a:r>
              <a:rPr lang="it-IT" dirty="0"/>
              <a:t> of </a:t>
            </a:r>
            <a:r>
              <a:rPr lang="it-IT" dirty="0" err="1"/>
              <a:t>reads</a:t>
            </a:r>
            <a:r>
              <a:rPr lang="it-IT" dirty="0"/>
              <a:t>, </a:t>
            </a:r>
            <a:r>
              <a:rPr lang="it-IT" dirty="0" err="1"/>
              <a:t>as</a:t>
            </a:r>
            <a:r>
              <a:rPr lang="it-IT" dirty="0"/>
              <a:t> in </a:t>
            </a:r>
            <a:r>
              <a:rPr lang="it-IT" dirty="0" err="1"/>
              <a:t>this</a:t>
            </a:r>
            <a:r>
              <a:rPr lang="it-IT" dirty="0"/>
              <a:t> case. The </a:t>
            </a:r>
            <a:r>
              <a:rPr lang="it-IT" dirty="0" err="1"/>
              <a:t>improvement</a:t>
            </a:r>
            <a:r>
              <a:rPr lang="it-IT" dirty="0"/>
              <a:t> of the </a:t>
            </a:r>
            <a:r>
              <a:rPr lang="it-IT" dirty="0" err="1"/>
              <a:t>quality</a:t>
            </a:r>
            <a:r>
              <a:rPr lang="it-IT" dirty="0"/>
              <a:t> of the </a:t>
            </a:r>
            <a:r>
              <a:rPr lang="it-IT" dirty="0" err="1"/>
              <a:t>reads</a:t>
            </a:r>
            <a:r>
              <a:rPr lang="it-IT" dirty="0"/>
              <a:t> </a:t>
            </a:r>
            <a:r>
              <a:rPr lang="it-IT" dirty="0" err="1"/>
              <a:t>is</a:t>
            </a:r>
            <a:r>
              <a:rPr lang="it-IT" dirty="0"/>
              <a:t> </a:t>
            </a:r>
            <a:r>
              <a:rPr lang="it-IT" dirty="0" err="1"/>
              <a:t>realized</a:t>
            </a:r>
            <a:r>
              <a:rPr lang="it-IT" dirty="0"/>
              <a:t> </a:t>
            </a:r>
            <a:r>
              <a:rPr lang="it-IT" dirty="0" err="1"/>
              <a:t>through</a:t>
            </a:r>
            <a:r>
              <a:rPr lang="it-IT" dirty="0"/>
              <a:t> the </a:t>
            </a:r>
            <a:r>
              <a:rPr lang="it-IT" dirty="0" err="1"/>
              <a:t>elimination</a:t>
            </a:r>
            <a:r>
              <a:rPr lang="it-IT" dirty="0"/>
              <a:t> of the "</a:t>
            </a:r>
            <a:r>
              <a:rPr lang="it-IT" dirty="0" err="1"/>
              <a:t>bad</a:t>
            </a:r>
            <a:r>
              <a:rPr lang="it-IT" dirty="0"/>
              <a:t>" </a:t>
            </a:r>
            <a:r>
              <a:rPr lang="it-IT" dirty="0" err="1"/>
              <a:t>sequences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24</a:t>
            </a:fld>
            <a:endParaRPr lang="it-IT"/>
          </a:p>
        </p:txBody>
      </p:sp>
    </p:spTree>
    <p:extLst>
      <p:ext uri="{BB962C8B-B14F-4D97-AF65-F5344CB8AC3E}">
        <p14:creationId xmlns:p14="http://schemas.microsoft.com/office/powerpoint/2010/main" val="4028472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Now</a:t>
            </a:r>
            <a:r>
              <a:rPr lang="it-IT" dirty="0"/>
              <a:t>, </a:t>
            </a:r>
            <a:r>
              <a:rPr lang="it-IT" dirty="0" err="1"/>
              <a:t>sequence</a:t>
            </a:r>
            <a:r>
              <a:rPr lang="it-IT" dirty="0"/>
              <a:t> </a:t>
            </a:r>
            <a:r>
              <a:rPr lang="it-IT" dirty="0" err="1"/>
              <a:t>mapping</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25</a:t>
            </a:fld>
            <a:endParaRPr lang="it-IT"/>
          </a:p>
        </p:txBody>
      </p:sp>
    </p:spTree>
    <p:extLst>
      <p:ext uri="{BB962C8B-B14F-4D97-AF65-F5344CB8AC3E}">
        <p14:creationId xmlns:p14="http://schemas.microsoft.com/office/powerpoint/2010/main" val="185214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Mapping</a:t>
            </a:r>
            <a:r>
              <a:rPr lang="it-IT" dirty="0"/>
              <a:t> </a:t>
            </a:r>
            <a:r>
              <a:rPr lang="it-IT" dirty="0" err="1"/>
              <a:t>requires</a:t>
            </a:r>
            <a:r>
              <a:rPr lang="it-IT" dirty="0"/>
              <a:t> a </a:t>
            </a:r>
            <a:r>
              <a:rPr lang="it-IT" dirty="0" err="1"/>
              <a:t>specific</a:t>
            </a:r>
            <a:r>
              <a:rPr lang="it-IT" dirty="0"/>
              <a:t> software and a </a:t>
            </a:r>
            <a:r>
              <a:rPr lang="it-IT" dirty="0" err="1"/>
              <a:t>reference</a:t>
            </a:r>
            <a:r>
              <a:rPr lang="it-IT" dirty="0"/>
              <a:t> </a:t>
            </a:r>
            <a:r>
              <a:rPr lang="it-IT" dirty="0" err="1"/>
              <a:t>genome</a:t>
            </a:r>
            <a:r>
              <a:rPr lang="it-IT" dirty="0"/>
              <a:t>. Here are some of the </a:t>
            </a:r>
            <a:r>
              <a:rPr lang="it-IT" dirty="0" err="1"/>
              <a:t>most</a:t>
            </a:r>
            <a:r>
              <a:rPr lang="it-IT" dirty="0"/>
              <a:t> </a:t>
            </a:r>
            <a:r>
              <a:rPr lang="it-IT" dirty="0" err="1"/>
              <a:t>commonly</a:t>
            </a:r>
            <a:r>
              <a:rPr lang="it-IT" dirty="0"/>
              <a:t> </a:t>
            </a:r>
            <a:r>
              <a:rPr lang="it-IT" dirty="0" err="1"/>
              <a:t>used</a:t>
            </a:r>
            <a:r>
              <a:rPr lang="it-IT" dirty="0"/>
              <a:t> </a:t>
            </a:r>
            <a:r>
              <a:rPr lang="it-IT" dirty="0" err="1"/>
              <a:t>tools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26</a:t>
            </a:fld>
            <a:endParaRPr lang="it-IT"/>
          </a:p>
        </p:txBody>
      </p:sp>
    </p:spTree>
    <p:extLst>
      <p:ext uri="{BB962C8B-B14F-4D97-AF65-F5344CB8AC3E}">
        <p14:creationId xmlns:p14="http://schemas.microsoft.com/office/powerpoint/2010/main" val="2612043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Mapping</a:t>
            </a:r>
            <a:r>
              <a:rPr lang="it-IT" dirty="0"/>
              <a:t> </a:t>
            </a:r>
            <a:r>
              <a:rPr lang="it-IT" dirty="0" err="1"/>
              <a:t>has</a:t>
            </a:r>
            <a:r>
              <a:rPr lang="it-IT" dirty="0"/>
              <a:t> </a:t>
            </a:r>
            <a:r>
              <a:rPr lang="it-IT" dirty="0" err="1"/>
              <a:t>fastq</a:t>
            </a:r>
            <a:r>
              <a:rPr lang="it-IT" dirty="0"/>
              <a:t> </a:t>
            </a:r>
            <a:r>
              <a:rPr lang="it-IT" dirty="0" err="1"/>
              <a:t>files</a:t>
            </a:r>
            <a:r>
              <a:rPr lang="it-IT" dirty="0"/>
              <a:t> </a:t>
            </a:r>
            <a:r>
              <a:rPr lang="it-IT" dirty="0" err="1"/>
              <a:t>as</a:t>
            </a:r>
            <a:r>
              <a:rPr lang="it-IT" dirty="0"/>
              <a:t> input and </a:t>
            </a:r>
            <a:r>
              <a:rPr lang="it-IT" dirty="0" err="1"/>
              <a:t>produces</a:t>
            </a:r>
            <a:r>
              <a:rPr lang="it-IT" dirty="0"/>
              <a:t> </a:t>
            </a:r>
            <a:r>
              <a:rPr lang="it-IT" dirty="0" err="1"/>
              <a:t>sam</a:t>
            </a:r>
            <a:r>
              <a:rPr lang="it-IT" dirty="0"/>
              <a:t> </a:t>
            </a:r>
            <a:r>
              <a:rPr lang="it-IT" dirty="0" err="1"/>
              <a:t>files</a:t>
            </a:r>
            <a:r>
              <a:rPr lang="it-IT" dirty="0"/>
              <a:t>.</a:t>
            </a:r>
          </a:p>
          <a:p>
            <a:r>
              <a:rPr lang="it-IT" dirty="0"/>
              <a:t>The </a:t>
            </a:r>
            <a:r>
              <a:rPr lang="it-IT" dirty="0" err="1"/>
              <a:t>factors</a:t>
            </a:r>
            <a:r>
              <a:rPr lang="it-IT" dirty="0"/>
              <a:t> </a:t>
            </a:r>
            <a:r>
              <a:rPr lang="it-IT" dirty="0" err="1"/>
              <a:t>that</a:t>
            </a:r>
            <a:r>
              <a:rPr lang="it-IT" dirty="0"/>
              <a:t> </a:t>
            </a:r>
            <a:r>
              <a:rPr lang="it-IT" dirty="0" err="1"/>
              <a:t>influence</a:t>
            </a:r>
            <a:r>
              <a:rPr lang="it-IT" dirty="0"/>
              <a:t> the </a:t>
            </a:r>
            <a:r>
              <a:rPr lang="it-IT" dirty="0" err="1"/>
              <a:t>mapping</a:t>
            </a:r>
            <a:r>
              <a:rPr lang="it-IT" dirty="0"/>
              <a:t> </a:t>
            </a:r>
            <a:r>
              <a:rPr lang="it-IT" dirty="0" err="1"/>
              <a:t>process</a:t>
            </a:r>
            <a:r>
              <a:rPr lang="it-IT" dirty="0"/>
              <a:t> are </a:t>
            </a:r>
            <a:r>
              <a:rPr lang="it-IT" dirty="0" err="1"/>
              <a:t>different</a:t>
            </a:r>
            <a:r>
              <a:rPr lang="it-IT" dirty="0"/>
              <a:t>:</a:t>
            </a:r>
          </a:p>
          <a:p>
            <a:r>
              <a:rPr lang="it-IT" dirty="0"/>
              <a:t>the </a:t>
            </a:r>
            <a:r>
              <a:rPr lang="it-IT" dirty="0" err="1"/>
              <a:t>length</a:t>
            </a:r>
            <a:r>
              <a:rPr lang="it-IT" dirty="0"/>
              <a:t> of the </a:t>
            </a:r>
            <a:r>
              <a:rPr lang="it-IT" dirty="0" err="1"/>
              <a:t>reads</a:t>
            </a:r>
            <a:r>
              <a:rPr lang="it-IT" dirty="0"/>
              <a:t> (a </a:t>
            </a:r>
            <a:r>
              <a:rPr lang="it-IT" dirty="0" err="1"/>
              <a:t>too</a:t>
            </a:r>
            <a:r>
              <a:rPr lang="it-IT" dirty="0"/>
              <a:t> short </a:t>
            </a:r>
            <a:r>
              <a:rPr lang="it-IT" dirty="0" err="1"/>
              <a:t>sequence</a:t>
            </a:r>
            <a:r>
              <a:rPr lang="it-IT" dirty="0"/>
              <a:t> </a:t>
            </a:r>
            <a:r>
              <a:rPr lang="it-IT" dirty="0" err="1"/>
              <a:t>generates</a:t>
            </a:r>
            <a:r>
              <a:rPr lang="it-IT" dirty="0"/>
              <a:t> </a:t>
            </a:r>
            <a:r>
              <a:rPr lang="it-IT" dirty="0" err="1"/>
              <a:t>many</a:t>
            </a:r>
            <a:r>
              <a:rPr lang="it-IT" dirty="0"/>
              <a:t> </a:t>
            </a:r>
            <a:r>
              <a:rPr lang="it-IT" dirty="0" err="1"/>
              <a:t>hits</a:t>
            </a:r>
            <a:r>
              <a:rPr lang="it-IT" dirty="0"/>
              <a:t> in </a:t>
            </a:r>
            <a:r>
              <a:rPr lang="it-IT" dirty="0" err="1"/>
              <a:t>homologous</a:t>
            </a:r>
            <a:r>
              <a:rPr lang="it-IT" dirty="0"/>
              <a:t> </a:t>
            </a:r>
            <a:r>
              <a:rPr lang="it-IT" dirty="0" err="1"/>
              <a:t>regions</a:t>
            </a:r>
            <a:r>
              <a:rPr lang="it-IT" dirty="0"/>
              <a:t>)</a:t>
            </a:r>
          </a:p>
          <a:p>
            <a:r>
              <a:rPr lang="it-IT" dirty="0"/>
              <a:t>single end and </a:t>
            </a:r>
            <a:r>
              <a:rPr lang="it-IT" dirty="0" err="1"/>
              <a:t>paired</a:t>
            </a:r>
            <a:r>
              <a:rPr lang="it-IT" dirty="0"/>
              <a:t> end </a:t>
            </a:r>
            <a:r>
              <a:rPr lang="it-IT" dirty="0" err="1"/>
              <a:t>sequencing</a:t>
            </a:r>
            <a:r>
              <a:rPr lang="it-IT" dirty="0"/>
              <a:t>: Single </a:t>
            </a:r>
            <a:r>
              <a:rPr lang="it-IT" dirty="0" err="1"/>
              <a:t>ends</a:t>
            </a:r>
            <a:r>
              <a:rPr lang="it-IT" dirty="0"/>
              <a:t> </a:t>
            </a:r>
            <a:r>
              <a:rPr lang="it-IT" dirty="0" err="1"/>
              <a:t>limit</a:t>
            </a:r>
            <a:r>
              <a:rPr lang="it-IT" dirty="0"/>
              <a:t> the </a:t>
            </a:r>
            <a:r>
              <a:rPr lang="it-IT" dirty="0" err="1"/>
              <a:t>field</a:t>
            </a:r>
            <a:r>
              <a:rPr lang="it-IT" dirty="0"/>
              <a:t> of </a:t>
            </a:r>
            <a:r>
              <a:rPr lang="it-IT" dirty="0" err="1"/>
              <a:t>application</a:t>
            </a:r>
            <a:r>
              <a:rPr lang="it-IT" dirty="0"/>
              <a:t> of </a:t>
            </a:r>
            <a:r>
              <a:rPr lang="it-IT" dirty="0" err="1"/>
              <a:t>sequencing</a:t>
            </a:r>
            <a:r>
              <a:rPr lang="it-IT" dirty="0"/>
              <a:t>;</a:t>
            </a:r>
          </a:p>
          <a:p>
            <a:r>
              <a:rPr lang="it-IT" dirty="0" err="1"/>
              <a:t>Sequencing</a:t>
            </a:r>
            <a:r>
              <a:rPr lang="it-IT" dirty="0"/>
              <a:t> </a:t>
            </a:r>
            <a:r>
              <a:rPr lang="it-IT" dirty="0" err="1"/>
              <a:t>errors</a:t>
            </a:r>
            <a:r>
              <a:rPr lang="it-IT" dirty="0"/>
              <a:t>, </a:t>
            </a:r>
            <a:r>
              <a:rPr lang="it-IT" dirty="0" err="1"/>
              <a:t>low</a:t>
            </a:r>
            <a:r>
              <a:rPr lang="it-IT" dirty="0"/>
              <a:t> </a:t>
            </a:r>
            <a:r>
              <a:rPr lang="it-IT" dirty="0" err="1"/>
              <a:t>quality</a:t>
            </a:r>
            <a:r>
              <a:rPr lang="it-IT" dirty="0"/>
              <a:t> </a:t>
            </a:r>
            <a:r>
              <a:rPr lang="it-IT" dirty="0" err="1"/>
              <a:t>reads</a:t>
            </a:r>
            <a:r>
              <a:rPr lang="it-IT" dirty="0"/>
              <a:t> and duplicate </a:t>
            </a:r>
            <a:r>
              <a:rPr lang="it-IT" dirty="0" err="1"/>
              <a:t>reads</a:t>
            </a:r>
            <a:r>
              <a:rPr lang="it-IT" dirty="0"/>
              <a:t> can </a:t>
            </a:r>
            <a:r>
              <a:rPr lang="it-IT" dirty="0" err="1"/>
              <a:t>negatively</a:t>
            </a:r>
            <a:r>
              <a:rPr lang="it-IT" dirty="0"/>
              <a:t> </a:t>
            </a:r>
            <a:r>
              <a:rPr lang="it-IT" dirty="0" err="1"/>
              <a:t>affect</a:t>
            </a:r>
            <a:r>
              <a:rPr lang="it-IT" dirty="0"/>
              <a:t> the </a:t>
            </a:r>
            <a:r>
              <a:rPr lang="it-IT" dirty="0" err="1"/>
              <a:t>mapping</a:t>
            </a:r>
            <a:r>
              <a:rPr lang="it-IT" dirty="0"/>
              <a:t> </a:t>
            </a:r>
            <a:r>
              <a:rPr lang="it-IT" dirty="0" err="1"/>
              <a:t>process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27</a:t>
            </a:fld>
            <a:endParaRPr lang="it-IT"/>
          </a:p>
        </p:txBody>
      </p:sp>
    </p:spTree>
    <p:extLst>
      <p:ext uri="{BB962C8B-B14F-4D97-AF65-F5344CB8AC3E}">
        <p14:creationId xmlns:p14="http://schemas.microsoft.com/office/powerpoint/2010/main" val="141457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SAM format </a:t>
            </a:r>
            <a:r>
              <a:rPr lang="it-IT" dirty="0" err="1"/>
              <a:t>is</a:t>
            </a:r>
            <a:r>
              <a:rPr lang="it-IT" dirty="0"/>
              <a:t> the format </a:t>
            </a:r>
            <a:r>
              <a:rPr lang="it-IT" dirty="0" err="1"/>
              <a:t>used</a:t>
            </a:r>
            <a:r>
              <a:rPr lang="it-IT" dirty="0"/>
              <a:t> to </a:t>
            </a:r>
            <a:r>
              <a:rPr lang="it-IT" dirty="0" err="1"/>
              <a:t>store</a:t>
            </a:r>
            <a:r>
              <a:rPr lang="it-IT" dirty="0"/>
              <a:t> </a:t>
            </a:r>
            <a:r>
              <a:rPr lang="it-IT" dirty="0" err="1"/>
              <a:t>mapped</a:t>
            </a:r>
            <a:r>
              <a:rPr lang="it-IT" dirty="0"/>
              <a:t> data. </a:t>
            </a:r>
          </a:p>
          <a:p>
            <a:r>
              <a:rPr lang="it-IT" dirty="0" err="1"/>
              <a:t>It</a:t>
            </a:r>
            <a:r>
              <a:rPr lang="it-IT" dirty="0"/>
              <a:t> </a:t>
            </a:r>
            <a:r>
              <a:rPr lang="it-IT" dirty="0" err="1"/>
              <a:t>contains</a:t>
            </a:r>
            <a:r>
              <a:rPr lang="it-IT" dirty="0"/>
              <a:t> a </a:t>
            </a:r>
            <a:r>
              <a:rPr lang="it-IT" dirty="0" err="1"/>
              <a:t>section</a:t>
            </a:r>
            <a:r>
              <a:rPr lang="it-IT" dirty="0"/>
              <a:t> with a </a:t>
            </a:r>
            <a:r>
              <a:rPr lang="it-IT" dirty="0" err="1"/>
              <a:t>header</a:t>
            </a:r>
            <a:r>
              <a:rPr lang="it-IT" dirty="0"/>
              <a:t> and a </a:t>
            </a:r>
            <a:r>
              <a:rPr lang="it-IT" dirty="0" err="1"/>
              <a:t>section</a:t>
            </a:r>
            <a:r>
              <a:rPr lang="it-IT" dirty="0"/>
              <a:t> with </a:t>
            </a:r>
            <a:r>
              <a:rPr lang="it-IT" dirty="0" err="1"/>
              <a:t>aligned</a:t>
            </a:r>
            <a:r>
              <a:rPr lang="it-IT" dirty="0"/>
              <a:t> </a:t>
            </a:r>
            <a:r>
              <a:rPr lang="it-IT" dirty="0" err="1"/>
              <a:t>reads</a:t>
            </a:r>
            <a:r>
              <a:rPr lang="it-IT" dirty="0"/>
              <a:t>.</a:t>
            </a:r>
          </a:p>
          <a:p>
            <a:r>
              <a:rPr lang="it-IT" dirty="0"/>
              <a:t>The </a:t>
            </a:r>
            <a:r>
              <a:rPr lang="it-IT" dirty="0" err="1"/>
              <a:t>header</a:t>
            </a:r>
            <a:r>
              <a:rPr lang="it-IT" dirty="0"/>
              <a:t> </a:t>
            </a:r>
            <a:r>
              <a:rPr lang="it-IT" dirty="0" err="1"/>
              <a:t>section</a:t>
            </a:r>
            <a:r>
              <a:rPr lang="it-IT" dirty="0"/>
              <a:t> </a:t>
            </a:r>
            <a:r>
              <a:rPr lang="it-IT" dirty="0" err="1"/>
              <a:t>contains</a:t>
            </a:r>
            <a:r>
              <a:rPr lang="it-IT" dirty="0"/>
              <a:t> information </a:t>
            </a:r>
            <a:r>
              <a:rPr lang="it-IT" dirty="0" err="1"/>
              <a:t>about</a:t>
            </a:r>
            <a:r>
              <a:rPr lang="it-IT" dirty="0"/>
              <a:t> the </a:t>
            </a:r>
            <a:r>
              <a:rPr lang="it-IT" dirty="0" err="1"/>
              <a:t>quality</a:t>
            </a:r>
            <a:r>
              <a:rPr lang="it-IT" dirty="0"/>
              <a:t> of the </a:t>
            </a:r>
            <a:r>
              <a:rPr lang="it-IT" dirty="0" err="1"/>
              <a:t>mapping</a:t>
            </a:r>
            <a:r>
              <a:rPr lang="it-IT" dirty="0"/>
              <a:t>, information </a:t>
            </a:r>
            <a:r>
              <a:rPr lang="it-IT" dirty="0" err="1"/>
              <a:t>about</a:t>
            </a:r>
            <a:r>
              <a:rPr lang="it-IT" dirty="0"/>
              <a:t> the </a:t>
            </a:r>
            <a:r>
              <a:rPr lang="it-IT" dirty="0" err="1"/>
              <a:t>instruments</a:t>
            </a:r>
            <a:r>
              <a:rPr lang="it-IT" dirty="0"/>
              <a:t> </a:t>
            </a:r>
            <a:r>
              <a:rPr lang="it-IT" dirty="0" err="1"/>
              <a:t>used</a:t>
            </a:r>
            <a:r>
              <a:rPr lang="it-IT" dirty="0"/>
              <a:t> and in </a:t>
            </a:r>
            <a:r>
              <a:rPr lang="it-IT" dirty="0" err="1"/>
              <a:t>which</a:t>
            </a:r>
            <a:r>
              <a:rPr lang="it-IT" dirty="0"/>
              <a:t> case </a:t>
            </a:r>
            <a:r>
              <a:rPr lang="it-IT" dirty="0" err="1"/>
              <a:t>it</a:t>
            </a:r>
            <a:r>
              <a:rPr lang="it-IT" dirty="0"/>
              <a:t> </a:t>
            </a:r>
            <a:r>
              <a:rPr lang="it-IT" dirty="0" err="1"/>
              <a:t>also</a:t>
            </a:r>
            <a:r>
              <a:rPr lang="it-IT" dirty="0"/>
              <a:t> </a:t>
            </a:r>
            <a:r>
              <a:rPr lang="it-IT" dirty="0" err="1"/>
              <a:t>contains</a:t>
            </a:r>
            <a:r>
              <a:rPr lang="it-IT" dirty="0"/>
              <a:t> information </a:t>
            </a:r>
            <a:r>
              <a:rPr lang="it-IT" dirty="0" err="1"/>
              <a:t>about</a:t>
            </a:r>
            <a:r>
              <a:rPr lang="it-IT" dirty="0"/>
              <a:t> the </a:t>
            </a:r>
            <a:r>
              <a:rPr lang="it-IT" dirty="0" err="1"/>
              <a:t>tools</a:t>
            </a:r>
            <a:r>
              <a:rPr lang="it-IT" dirty="0"/>
              <a:t> </a:t>
            </a:r>
            <a:r>
              <a:rPr lang="it-IT" dirty="0" err="1"/>
              <a:t>used</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28</a:t>
            </a:fld>
            <a:endParaRPr lang="it-IT"/>
          </a:p>
        </p:txBody>
      </p:sp>
    </p:spTree>
    <p:extLst>
      <p:ext uri="{BB962C8B-B14F-4D97-AF65-F5344CB8AC3E}">
        <p14:creationId xmlns:p14="http://schemas.microsoft.com/office/powerpoint/2010/main" val="3470926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BAM </a:t>
            </a:r>
            <a:r>
              <a:rPr lang="it-IT" dirty="0" err="1"/>
              <a:t>files</a:t>
            </a:r>
            <a:r>
              <a:rPr lang="it-IT" dirty="0"/>
              <a:t> </a:t>
            </a:r>
            <a:r>
              <a:rPr lang="it-IT" dirty="0" err="1"/>
              <a:t>contain</a:t>
            </a:r>
            <a:r>
              <a:rPr lang="it-IT" dirty="0"/>
              <a:t> the </a:t>
            </a:r>
            <a:r>
              <a:rPr lang="it-IT" dirty="0" err="1"/>
              <a:t>same</a:t>
            </a:r>
            <a:r>
              <a:rPr lang="it-IT" dirty="0"/>
              <a:t> information </a:t>
            </a:r>
            <a:r>
              <a:rPr lang="it-IT" dirty="0" err="1"/>
              <a:t>as</a:t>
            </a:r>
            <a:r>
              <a:rPr lang="it-IT" dirty="0"/>
              <a:t> SAM </a:t>
            </a:r>
            <a:r>
              <a:rPr lang="it-IT" dirty="0" err="1"/>
              <a:t>files</a:t>
            </a:r>
            <a:r>
              <a:rPr lang="it-IT" dirty="0"/>
              <a:t>, </a:t>
            </a:r>
            <a:r>
              <a:rPr lang="it-IT" dirty="0" err="1"/>
              <a:t>but</a:t>
            </a:r>
            <a:r>
              <a:rPr lang="it-IT" dirty="0"/>
              <a:t> </a:t>
            </a:r>
            <a:r>
              <a:rPr lang="it-IT" dirty="0" err="1"/>
              <a:t>they</a:t>
            </a:r>
            <a:r>
              <a:rPr lang="it-IT" dirty="0"/>
              <a:t> are </a:t>
            </a:r>
            <a:r>
              <a:rPr lang="it-IT" dirty="0" err="1"/>
              <a:t>compressed</a:t>
            </a:r>
            <a:r>
              <a:rPr lang="it-IT" dirty="0"/>
              <a:t>.</a:t>
            </a:r>
          </a:p>
          <a:p>
            <a:r>
              <a:rPr lang="it-IT" dirty="0" err="1"/>
              <a:t>They</a:t>
            </a:r>
            <a:r>
              <a:rPr lang="it-IT" dirty="0"/>
              <a:t> can be </a:t>
            </a:r>
            <a:r>
              <a:rPr lang="it-IT" dirty="0" err="1"/>
              <a:t>sorted</a:t>
            </a:r>
            <a:r>
              <a:rPr lang="it-IT" dirty="0"/>
              <a:t> by </a:t>
            </a:r>
            <a:r>
              <a:rPr lang="it-IT" dirty="0" err="1"/>
              <a:t>chromosome</a:t>
            </a:r>
            <a:r>
              <a:rPr lang="it-IT" dirty="0"/>
              <a:t> </a:t>
            </a:r>
            <a:r>
              <a:rPr lang="it-IT" dirty="0" err="1"/>
              <a:t>coordinates</a:t>
            </a:r>
            <a:r>
              <a:rPr lang="it-IT" dirty="0"/>
              <a:t> and </a:t>
            </a:r>
            <a:r>
              <a:rPr lang="it-IT" dirty="0" err="1"/>
              <a:t>then</a:t>
            </a:r>
            <a:r>
              <a:rPr lang="it-IT" dirty="0"/>
              <a:t> </a:t>
            </a:r>
            <a:r>
              <a:rPr lang="it-IT" dirty="0" err="1"/>
              <a:t>indexed</a:t>
            </a:r>
            <a:r>
              <a:rPr lang="it-IT" dirty="0"/>
              <a:t> to </a:t>
            </a:r>
            <a:r>
              <a:rPr lang="it-IT" dirty="0" err="1"/>
              <a:t>find</a:t>
            </a:r>
            <a:r>
              <a:rPr lang="it-IT" dirty="0"/>
              <a:t> </a:t>
            </a:r>
            <a:r>
              <a:rPr lang="it-IT" dirty="0" err="1"/>
              <a:t>quickly</a:t>
            </a:r>
            <a:r>
              <a:rPr lang="it-IT" dirty="0"/>
              <a:t> and </a:t>
            </a:r>
            <a:r>
              <a:rPr lang="it-IT" dirty="0" err="1"/>
              <a:t>efficiently</a:t>
            </a:r>
            <a:r>
              <a:rPr lang="it-IT" dirty="0"/>
              <a:t> </a:t>
            </a:r>
            <a:r>
              <a:rPr lang="it-IT" dirty="0" err="1"/>
              <a:t>genomic</a:t>
            </a:r>
            <a:r>
              <a:rPr lang="it-IT" dirty="0"/>
              <a:t> </a:t>
            </a:r>
            <a:r>
              <a:rPr lang="it-IT" dirty="0" err="1"/>
              <a:t>regions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29</a:t>
            </a:fld>
            <a:endParaRPr lang="it-IT"/>
          </a:p>
        </p:txBody>
      </p:sp>
    </p:spTree>
    <p:extLst>
      <p:ext uri="{BB962C8B-B14F-4D97-AF65-F5344CB8AC3E}">
        <p14:creationId xmlns:p14="http://schemas.microsoft.com/office/powerpoint/2010/main" val="113531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Samtools</a:t>
            </a:r>
            <a:r>
              <a:rPr lang="it-IT" dirty="0"/>
              <a:t> </a:t>
            </a:r>
            <a:r>
              <a:rPr lang="it-IT" dirty="0" err="1"/>
              <a:t>is</a:t>
            </a:r>
            <a:r>
              <a:rPr lang="it-IT" dirty="0"/>
              <a:t> a software </a:t>
            </a:r>
            <a:r>
              <a:rPr lang="it-IT" dirty="0" err="1"/>
              <a:t>that</a:t>
            </a:r>
            <a:r>
              <a:rPr lang="it-IT" dirty="0"/>
              <a:t> </a:t>
            </a:r>
            <a:r>
              <a:rPr lang="it-IT" dirty="0" err="1"/>
              <a:t>is</a:t>
            </a:r>
            <a:r>
              <a:rPr lang="it-IT" dirty="0"/>
              <a:t> </a:t>
            </a:r>
            <a:r>
              <a:rPr lang="it-IT" dirty="0" err="1"/>
              <a:t>used</a:t>
            </a:r>
            <a:r>
              <a:rPr lang="it-IT" dirty="0"/>
              <a:t> to </a:t>
            </a:r>
            <a:r>
              <a:rPr lang="it-IT" dirty="0" err="1"/>
              <a:t>manipulate</a:t>
            </a:r>
            <a:r>
              <a:rPr lang="it-IT" dirty="0"/>
              <a:t> SAM/BAM </a:t>
            </a:r>
            <a:r>
              <a:rPr lang="it-IT" dirty="0" err="1"/>
              <a:t>files</a:t>
            </a:r>
            <a:r>
              <a:rPr lang="it-IT" dirty="0"/>
              <a:t> and </a:t>
            </a:r>
            <a:r>
              <a:rPr lang="it-IT" dirty="0" err="1"/>
              <a:t>is</a:t>
            </a:r>
            <a:r>
              <a:rPr lang="it-IT" dirty="0"/>
              <a:t> </a:t>
            </a:r>
            <a:r>
              <a:rPr lang="it-IT" dirty="0" err="1"/>
              <a:t>one</a:t>
            </a:r>
            <a:r>
              <a:rPr lang="it-IT" dirty="0"/>
              <a:t> of the </a:t>
            </a:r>
            <a:r>
              <a:rPr lang="it-IT" dirty="0" err="1"/>
              <a:t>most</a:t>
            </a:r>
            <a:r>
              <a:rPr lang="it-IT" dirty="0"/>
              <a:t> </a:t>
            </a:r>
            <a:r>
              <a:rPr lang="it-IT" dirty="0" err="1"/>
              <a:t>used</a:t>
            </a:r>
            <a:r>
              <a:rPr lang="it-IT" dirty="0"/>
              <a:t> </a:t>
            </a:r>
            <a:r>
              <a:rPr lang="it-IT" dirty="0" err="1"/>
              <a:t>tools</a:t>
            </a:r>
            <a:r>
              <a:rPr lang="it-IT" dirty="0"/>
              <a:t> in the </a:t>
            </a:r>
            <a:r>
              <a:rPr lang="it-IT" dirty="0" err="1"/>
              <a:t>analysis</a:t>
            </a:r>
            <a:r>
              <a:rPr lang="it-IT" dirty="0"/>
              <a:t> of NGS data. </a:t>
            </a:r>
          </a:p>
          <a:p>
            <a:endParaRPr lang="it-IT" dirty="0"/>
          </a:p>
          <a:p>
            <a:r>
              <a:rPr lang="it-IT" dirty="0" err="1"/>
              <a:t>It</a:t>
            </a:r>
            <a:r>
              <a:rPr lang="it-IT" dirty="0"/>
              <a:t> </a:t>
            </a:r>
            <a:r>
              <a:rPr lang="it-IT" dirty="0" err="1"/>
              <a:t>is</a:t>
            </a:r>
            <a:r>
              <a:rPr lang="it-IT" dirty="0"/>
              <a:t> </a:t>
            </a:r>
            <a:r>
              <a:rPr lang="it-IT" dirty="0" err="1"/>
              <a:t>capable</a:t>
            </a:r>
            <a:r>
              <a:rPr lang="it-IT" dirty="0"/>
              <a:t> of </a:t>
            </a:r>
            <a:r>
              <a:rPr lang="it-IT" dirty="0" err="1"/>
              <a:t>converting</a:t>
            </a:r>
            <a:r>
              <a:rPr lang="it-IT" dirty="0"/>
              <a:t> </a:t>
            </a:r>
            <a:r>
              <a:rPr lang="it-IT" dirty="0" err="1"/>
              <a:t>various</a:t>
            </a:r>
            <a:r>
              <a:rPr lang="it-IT" dirty="0"/>
              <a:t> formats of </a:t>
            </a:r>
            <a:r>
              <a:rPr lang="it-IT" dirty="0" err="1"/>
              <a:t>mapping</a:t>
            </a:r>
            <a:r>
              <a:rPr lang="it-IT" dirty="0"/>
              <a:t>, </a:t>
            </a:r>
            <a:r>
              <a:rPr lang="it-IT" dirty="0" err="1"/>
              <a:t>sort</a:t>
            </a:r>
            <a:r>
              <a:rPr lang="it-IT" dirty="0"/>
              <a:t> and merge </a:t>
            </a:r>
            <a:r>
              <a:rPr lang="it-IT" dirty="0" err="1"/>
              <a:t>files</a:t>
            </a:r>
            <a:r>
              <a:rPr lang="it-IT" dirty="0"/>
              <a:t> and so on.</a:t>
            </a:r>
          </a:p>
        </p:txBody>
      </p:sp>
      <p:sp>
        <p:nvSpPr>
          <p:cNvPr id="4" name="Segnaposto numero diapositiva 3"/>
          <p:cNvSpPr>
            <a:spLocks noGrp="1"/>
          </p:cNvSpPr>
          <p:nvPr>
            <p:ph type="sldNum" sz="quarter" idx="5"/>
          </p:nvPr>
        </p:nvSpPr>
        <p:spPr/>
        <p:txBody>
          <a:bodyPr/>
          <a:lstStyle/>
          <a:p>
            <a:fld id="{472ED71B-5D11-854C-B77C-5FF5CDA3B84D}" type="slidenum">
              <a:rPr lang="it-IT" smtClean="0"/>
              <a:t>30</a:t>
            </a:fld>
            <a:endParaRPr lang="it-IT"/>
          </a:p>
        </p:txBody>
      </p:sp>
    </p:spTree>
    <p:extLst>
      <p:ext uri="{BB962C8B-B14F-4D97-AF65-F5344CB8AC3E}">
        <p14:creationId xmlns:p14="http://schemas.microsoft.com/office/powerpoint/2010/main" val="395359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Sequencing</a:t>
            </a:r>
            <a:r>
              <a:rPr lang="it-IT" dirty="0"/>
              <a:t> the human </a:t>
            </a:r>
            <a:r>
              <a:rPr lang="it-IT" dirty="0" err="1"/>
              <a:t>genome</a:t>
            </a:r>
            <a:r>
              <a:rPr lang="it-IT" dirty="0"/>
              <a:t> </a:t>
            </a:r>
            <a:r>
              <a:rPr lang="it-IT" dirty="0" err="1"/>
              <a:t>using</a:t>
            </a:r>
            <a:r>
              <a:rPr lang="it-IT" dirty="0"/>
              <a:t> </a:t>
            </a:r>
            <a:r>
              <a:rPr lang="it-IT" dirty="0" err="1"/>
              <a:t>traditional</a:t>
            </a:r>
            <a:r>
              <a:rPr lang="it-IT" dirty="0"/>
              <a:t> </a:t>
            </a:r>
            <a:r>
              <a:rPr lang="it-IT" dirty="0" err="1"/>
              <a:t>methods</a:t>
            </a:r>
            <a:r>
              <a:rPr lang="it-IT" dirty="0"/>
              <a:t> </a:t>
            </a:r>
            <a:r>
              <a:rPr lang="it-IT" dirty="0" err="1"/>
              <a:t>took</a:t>
            </a:r>
            <a:r>
              <a:rPr lang="it-IT" dirty="0"/>
              <a:t> 13 </a:t>
            </a:r>
            <a:r>
              <a:rPr lang="it-IT" dirty="0" err="1"/>
              <a:t>years</a:t>
            </a:r>
            <a:r>
              <a:rPr lang="it-IT" dirty="0"/>
              <a:t> and $2.7 </a:t>
            </a:r>
            <a:r>
              <a:rPr lang="it-IT" dirty="0" err="1"/>
              <a:t>billion</a:t>
            </a:r>
            <a:r>
              <a:rPr lang="it-IT" dirty="0"/>
              <a:t>. </a:t>
            </a:r>
          </a:p>
          <a:p>
            <a:endParaRPr lang="it-IT" dirty="0"/>
          </a:p>
          <a:p>
            <a:r>
              <a:rPr lang="it-IT" dirty="0" err="1"/>
              <a:t>Now</a:t>
            </a:r>
            <a:r>
              <a:rPr lang="it-IT" dirty="0"/>
              <a:t> </a:t>
            </a:r>
            <a:r>
              <a:rPr lang="it-IT" dirty="0" err="1"/>
              <a:t>you</a:t>
            </a:r>
            <a:r>
              <a:rPr lang="it-IT" dirty="0"/>
              <a:t> can </a:t>
            </a:r>
            <a:r>
              <a:rPr lang="it-IT" dirty="0" err="1"/>
              <a:t>achieve</a:t>
            </a:r>
            <a:r>
              <a:rPr lang="it-IT" dirty="0"/>
              <a:t> the </a:t>
            </a:r>
            <a:r>
              <a:rPr lang="it-IT" dirty="0" err="1"/>
              <a:t>same</a:t>
            </a:r>
            <a:r>
              <a:rPr lang="it-IT" dirty="0"/>
              <a:t> </a:t>
            </a:r>
            <a:r>
              <a:rPr lang="it-IT" dirty="0" err="1"/>
              <a:t>result</a:t>
            </a:r>
            <a:r>
              <a:rPr lang="it-IT" dirty="0"/>
              <a:t> in a </a:t>
            </a:r>
            <a:r>
              <a:rPr lang="it-IT" dirty="0" err="1"/>
              <a:t>few</a:t>
            </a:r>
            <a:r>
              <a:rPr lang="it-IT" dirty="0"/>
              <a:t> </a:t>
            </a:r>
            <a:r>
              <a:rPr lang="it-IT" dirty="0" err="1"/>
              <a:t>days</a:t>
            </a:r>
            <a:r>
              <a:rPr lang="it-IT" dirty="0"/>
              <a:t> </a:t>
            </a:r>
            <a:r>
              <a:rPr lang="it-IT" dirty="0" err="1"/>
              <a:t>at</a:t>
            </a:r>
            <a:r>
              <a:rPr lang="it-IT" dirty="0"/>
              <a:t> a </a:t>
            </a:r>
            <a:r>
              <a:rPr lang="it-IT" dirty="0" err="1"/>
              <a:t>cost</a:t>
            </a:r>
            <a:r>
              <a:rPr lang="it-IT" dirty="0"/>
              <a:t> of </a:t>
            </a:r>
            <a:r>
              <a:rPr lang="it-IT" dirty="0" err="1"/>
              <a:t>less</a:t>
            </a:r>
            <a:r>
              <a:rPr lang="it-IT" dirty="0"/>
              <a:t> </a:t>
            </a:r>
            <a:r>
              <a:rPr lang="it-IT" dirty="0" err="1"/>
              <a:t>than</a:t>
            </a:r>
            <a:r>
              <a:rPr lang="it-IT" dirty="0"/>
              <a:t> $ 1000.</a:t>
            </a:r>
          </a:p>
        </p:txBody>
      </p:sp>
      <p:sp>
        <p:nvSpPr>
          <p:cNvPr id="4" name="Segnaposto numero diapositiva 3"/>
          <p:cNvSpPr>
            <a:spLocks noGrp="1"/>
          </p:cNvSpPr>
          <p:nvPr>
            <p:ph type="sldNum" sz="quarter" idx="5"/>
          </p:nvPr>
        </p:nvSpPr>
        <p:spPr/>
        <p:txBody>
          <a:bodyPr/>
          <a:lstStyle/>
          <a:p>
            <a:fld id="{472ED71B-5D11-854C-B77C-5FF5CDA3B84D}" type="slidenum">
              <a:rPr lang="it-IT" smtClean="0"/>
              <a:t>4</a:t>
            </a:fld>
            <a:endParaRPr lang="it-IT"/>
          </a:p>
        </p:txBody>
      </p:sp>
    </p:spTree>
    <p:extLst>
      <p:ext uri="{BB962C8B-B14F-4D97-AF65-F5344CB8AC3E}">
        <p14:creationId xmlns:p14="http://schemas.microsoft.com/office/powerpoint/2010/main" val="3729903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short slide to illustrate the </a:t>
            </a:r>
            <a:r>
              <a:rPr lang="it-IT" dirty="0" err="1"/>
              <a:t>advantages</a:t>
            </a:r>
            <a:r>
              <a:rPr lang="it-IT" dirty="0"/>
              <a:t> of </a:t>
            </a:r>
            <a:r>
              <a:rPr lang="it-IT" dirty="0" err="1"/>
              <a:t>paired</a:t>
            </a:r>
            <a:r>
              <a:rPr lang="it-IT" dirty="0"/>
              <a:t> end </a:t>
            </a:r>
            <a:r>
              <a:rPr lang="it-IT" dirty="0" err="1"/>
              <a:t>sequencing</a:t>
            </a:r>
            <a:r>
              <a:rPr lang="it-IT" dirty="0"/>
              <a:t> versus single end </a:t>
            </a:r>
            <a:r>
              <a:rPr lang="it-IT" dirty="0" err="1"/>
              <a:t>sequencing</a:t>
            </a:r>
            <a:r>
              <a:rPr lang="it-IT" dirty="0"/>
              <a:t>.</a:t>
            </a:r>
          </a:p>
          <a:p>
            <a:r>
              <a:rPr lang="it-IT" dirty="0"/>
              <a:t>Single end </a:t>
            </a:r>
            <a:r>
              <a:rPr lang="it-IT" dirty="0" err="1"/>
              <a:t>means</a:t>
            </a:r>
            <a:r>
              <a:rPr lang="it-IT" dirty="0"/>
              <a:t> </a:t>
            </a:r>
            <a:r>
              <a:rPr lang="it-IT" dirty="0" err="1"/>
              <a:t>that</a:t>
            </a:r>
            <a:r>
              <a:rPr lang="it-IT" dirty="0"/>
              <a:t> from </a:t>
            </a:r>
            <a:r>
              <a:rPr lang="it-IT" dirty="0" err="1"/>
              <a:t>each</a:t>
            </a:r>
            <a:r>
              <a:rPr lang="it-IT" dirty="0"/>
              <a:t> </a:t>
            </a:r>
            <a:r>
              <a:rPr lang="it-IT" dirty="0" err="1"/>
              <a:t>fragment</a:t>
            </a:r>
            <a:r>
              <a:rPr lang="it-IT" dirty="0"/>
              <a:t> of DNA </a:t>
            </a:r>
            <a:r>
              <a:rPr lang="it-IT" dirty="0" err="1"/>
              <a:t>only</a:t>
            </a:r>
            <a:r>
              <a:rPr lang="it-IT" dirty="0"/>
              <a:t> </a:t>
            </a:r>
            <a:r>
              <a:rPr lang="it-IT" dirty="0" err="1"/>
              <a:t>one</a:t>
            </a:r>
            <a:r>
              <a:rPr lang="it-IT" dirty="0"/>
              <a:t> end </a:t>
            </a:r>
            <a:r>
              <a:rPr lang="it-IT" dirty="0" err="1"/>
              <a:t>is</a:t>
            </a:r>
            <a:r>
              <a:rPr lang="it-IT" dirty="0"/>
              <a:t> </a:t>
            </a:r>
            <a:r>
              <a:rPr lang="it-IT" dirty="0" err="1"/>
              <a:t>read</a:t>
            </a:r>
            <a:r>
              <a:rPr lang="it-IT" dirty="0"/>
              <a:t>. </a:t>
            </a:r>
            <a:r>
              <a:rPr lang="it-IT" dirty="0" err="1"/>
              <a:t>Paired</a:t>
            </a:r>
            <a:r>
              <a:rPr lang="it-IT" dirty="0"/>
              <a:t> end </a:t>
            </a:r>
            <a:r>
              <a:rPr lang="it-IT" dirty="0" err="1"/>
              <a:t>means</a:t>
            </a:r>
            <a:r>
              <a:rPr lang="it-IT" dirty="0"/>
              <a:t> </a:t>
            </a:r>
            <a:r>
              <a:rPr lang="it-IT" dirty="0" err="1"/>
              <a:t>that</a:t>
            </a:r>
            <a:r>
              <a:rPr lang="it-IT" dirty="0"/>
              <a:t> </a:t>
            </a:r>
            <a:r>
              <a:rPr lang="it-IT" dirty="0" err="1"/>
              <a:t>every</a:t>
            </a:r>
            <a:r>
              <a:rPr lang="it-IT" dirty="0"/>
              <a:t> DNA </a:t>
            </a:r>
            <a:r>
              <a:rPr lang="it-IT" dirty="0" err="1"/>
              <a:t>fragment</a:t>
            </a:r>
            <a:r>
              <a:rPr lang="it-IT" dirty="0"/>
              <a:t> </a:t>
            </a:r>
            <a:r>
              <a:rPr lang="it-IT" dirty="0" err="1"/>
              <a:t>is</a:t>
            </a:r>
            <a:r>
              <a:rPr lang="it-IT" dirty="0"/>
              <a:t> </a:t>
            </a:r>
            <a:r>
              <a:rPr lang="it-IT" dirty="0" err="1"/>
              <a:t>read</a:t>
            </a:r>
            <a:r>
              <a:rPr lang="it-IT" dirty="0"/>
              <a:t> by </a:t>
            </a:r>
            <a:r>
              <a:rPr lang="it-IT" dirty="0" err="1"/>
              <a:t>both</a:t>
            </a:r>
            <a:r>
              <a:rPr lang="it-IT" dirty="0"/>
              <a:t> </a:t>
            </a:r>
            <a:r>
              <a:rPr lang="it-IT" dirty="0" err="1"/>
              <a:t>ends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31</a:t>
            </a:fld>
            <a:endParaRPr lang="it-IT"/>
          </a:p>
        </p:txBody>
      </p:sp>
    </p:spTree>
    <p:extLst>
      <p:ext uri="{BB962C8B-B14F-4D97-AF65-F5344CB8AC3E}">
        <p14:creationId xmlns:p14="http://schemas.microsoft.com/office/powerpoint/2010/main" val="1134726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Before</a:t>
            </a:r>
            <a:r>
              <a:rPr lang="it-IT" dirty="0"/>
              <a:t> </a:t>
            </a:r>
            <a:r>
              <a:rPr lang="it-IT" dirty="0" err="1"/>
              <a:t>proceeding</a:t>
            </a:r>
            <a:r>
              <a:rPr lang="it-IT" dirty="0"/>
              <a:t> to the </a:t>
            </a:r>
            <a:r>
              <a:rPr lang="it-IT" dirty="0" err="1"/>
              <a:t>alignment</a:t>
            </a:r>
            <a:r>
              <a:rPr lang="it-IT" dirty="0"/>
              <a:t> </a:t>
            </a:r>
            <a:r>
              <a:rPr lang="it-IT" dirty="0" err="1"/>
              <a:t>it</a:t>
            </a:r>
            <a:r>
              <a:rPr lang="it-IT" dirty="0"/>
              <a:t> </a:t>
            </a:r>
            <a:r>
              <a:rPr lang="it-IT" dirty="0" err="1"/>
              <a:t>is</a:t>
            </a:r>
            <a:r>
              <a:rPr lang="it-IT" dirty="0"/>
              <a:t> </a:t>
            </a:r>
            <a:r>
              <a:rPr lang="it-IT" dirty="0" err="1"/>
              <a:t>necessary</a:t>
            </a:r>
            <a:r>
              <a:rPr lang="it-IT" dirty="0"/>
              <a:t> to </a:t>
            </a:r>
            <a:r>
              <a:rPr lang="it-IT" dirty="0" err="1"/>
              <a:t>have</a:t>
            </a:r>
            <a:r>
              <a:rPr lang="it-IT" dirty="0"/>
              <a:t> a </a:t>
            </a:r>
            <a:r>
              <a:rPr lang="it-IT" dirty="0" err="1"/>
              <a:t>reference</a:t>
            </a:r>
            <a:r>
              <a:rPr lang="it-IT" dirty="0"/>
              <a:t> </a:t>
            </a:r>
            <a:r>
              <a:rPr lang="it-IT" dirty="0" err="1"/>
              <a:t>genome</a:t>
            </a:r>
            <a:r>
              <a:rPr lang="it-IT" dirty="0"/>
              <a:t> for </a:t>
            </a:r>
            <a:r>
              <a:rPr lang="it-IT" dirty="0" err="1"/>
              <a:t>any</a:t>
            </a:r>
            <a:r>
              <a:rPr lang="it-IT" dirty="0"/>
              <a:t> </a:t>
            </a:r>
            <a:r>
              <a:rPr lang="it-IT" dirty="0" err="1"/>
              <a:t>organism</a:t>
            </a:r>
            <a:r>
              <a:rPr lang="it-IT" dirty="0"/>
              <a:t> </a:t>
            </a:r>
            <a:r>
              <a:rPr lang="it-IT" dirty="0" err="1"/>
              <a:t>we</a:t>
            </a:r>
            <a:r>
              <a:rPr lang="it-IT" dirty="0"/>
              <a:t> </a:t>
            </a:r>
            <a:r>
              <a:rPr lang="it-IT" dirty="0" err="1"/>
              <a:t>want</a:t>
            </a:r>
            <a:r>
              <a:rPr lang="it-IT" dirty="0"/>
              <a:t> to </a:t>
            </a:r>
            <a:r>
              <a:rPr lang="it-IT" dirty="0" err="1"/>
              <a:t>analyze</a:t>
            </a:r>
            <a:r>
              <a:rPr lang="it-IT" dirty="0"/>
              <a:t>. For the human </a:t>
            </a:r>
            <a:r>
              <a:rPr lang="it-IT" dirty="0" err="1"/>
              <a:t>genome</a:t>
            </a:r>
            <a:r>
              <a:rPr lang="it-IT" dirty="0"/>
              <a:t> the </a:t>
            </a:r>
            <a:r>
              <a:rPr lang="it-IT" dirty="0" err="1"/>
              <a:t>latest</a:t>
            </a:r>
            <a:r>
              <a:rPr lang="it-IT" dirty="0"/>
              <a:t> </a:t>
            </a:r>
            <a:r>
              <a:rPr lang="it-IT" dirty="0" err="1"/>
              <a:t>version</a:t>
            </a:r>
            <a:r>
              <a:rPr lang="it-IT" dirty="0"/>
              <a:t> </a:t>
            </a:r>
            <a:r>
              <a:rPr lang="it-IT" dirty="0" err="1"/>
              <a:t>is</a:t>
            </a:r>
            <a:r>
              <a:rPr lang="it-IT" dirty="0"/>
              <a:t> the GRCh38 </a:t>
            </a:r>
            <a:r>
              <a:rPr lang="it-IT" dirty="0" err="1"/>
              <a:t>which</a:t>
            </a:r>
            <a:r>
              <a:rPr lang="it-IT" dirty="0"/>
              <a:t> </a:t>
            </a:r>
            <a:r>
              <a:rPr lang="it-IT" dirty="0" err="1"/>
              <a:t>was</a:t>
            </a:r>
            <a:r>
              <a:rPr lang="it-IT" dirty="0"/>
              <a:t> </a:t>
            </a:r>
            <a:r>
              <a:rPr lang="it-IT" dirty="0" err="1"/>
              <a:t>released</a:t>
            </a:r>
            <a:r>
              <a:rPr lang="it-IT" dirty="0"/>
              <a:t> by the </a:t>
            </a:r>
            <a:r>
              <a:rPr lang="it-IT" dirty="0" err="1"/>
              <a:t>Genome</a:t>
            </a:r>
            <a:r>
              <a:rPr lang="it-IT" dirty="0"/>
              <a:t> Reference </a:t>
            </a:r>
            <a:r>
              <a:rPr lang="it-IT" dirty="0" err="1"/>
              <a:t>Consortium</a:t>
            </a:r>
            <a:r>
              <a:rPr lang="it-IT" dirty="0"/>
              <a:t> in the </a:t>
            </a:r>
            <a:r>
              <a:rPr lang="it-IT" dirty="0" err="1"/>
              <a:t>summer</a:t>
            </a:r>
            <a:r>
              <a:rPr lang="it-IT" dirty="0"/>
              <a:t> of 2014.</a:t>
            </a:r>
          </a:p>
        </p:txBody>
      </p:sp>
      <p:sp>
        <p:nvSpPr>
          <p:cNvPr id="4" name="Segnaposto numero diapositiva 3"/>
          <p:cNvSpPr>
            <a:spLocks noGrp="1"/>
          </p:cNvSpPr>
          <p:nvPr>
            <p:ph type="sldNum" sz="quarter" idx="5"/>
          </p:nvPr>
        </p:nvSpPr>
        <p:spPr/>
        <p:txBody>
          <a:bodyPr/>
          <a:lstStyle/>
          <a:p>
            <a:fld id="{472ED71B-5D11-854C-B77C-5FF5CDA3B84D}" type="slidenum">
              <a:rPr lang="it-IT" smtClean="0"/>
              <a:t>32</a:t>
            </a:fld>
            <a:endParaRPr lang="it-IT"/>
          </a:p>
        </p:txBody>
      </p:sp>
    </p:spTree>
    <p:extLst>
      <p:ext uri="{BB962C8B-B14F-4D97-AF65-F5344CB8AC3E}">
        <p14:creationId xmlns:p14="http://schemas.microsoft.com/office/powerpoint/2010/main" val="4089283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file </a:t>
            </a:r>
            <a:r>
              <a:rPr lang="it-IT" dirty="0" err="1"/>
              <a:t>that</a:t>
            </a:r>
            <a:r>
              <a:rPr lang="it-IT" dirty="0"/>
              <a:t> </a:t>
            </a:r>
            <a:r>
              <a:rPr lang="it-IT" dirty="0" err="1"/>
              <a:t>stores</a:t>
            </a:r>
            <a:r>
              <a:rPr lang="it-IT" dirty="0"/>
              <a:t> the data of the </a:t>
            </a:r>
            <a:r>
              <a:rPr lang="it-IT" dirty="0" err="1"/>
              <a:t>reference</a:t>
            </a:r>
            <a:r>
              <a:rPr lang="it-IT" dirty="0"/>
              <a:t> </a:t>
            </a:r>
            <a:r>
              <a:rPr lang="it-IT" dirty="0" err="1"/>
              <a:t>genomes</a:t>
            </a:r>
            <a:r>
              <a:rPr lang="it-IT" dirty="0"/>
              <a:t> </a:t>
            </a:r>
            <a:r>
              <a:rPr lang="it-IT" dirty="0" err="1"/>
              <a:t>is</a:t>
            </a:r>
            <a:r>
              <a:rPr lang="it-IT" dirty="0"/>
              <a:t> in the fasta format </a:t>
            </a:r>
            <a:r>
              <a:rPr lang="it-IT" dirty="0" err="1"/>
              <a:t>that</a:t>
            </a:r>
            <a:r>
              <a:rPr lang="it-IT" dirty="0"/>
              <a:t> </a:t>
            </a:r>
            <a:r>
              <a:rPr lang="it-IT" dirty="0" err="1"/>
              <a:t>we</a:t>
            </a:r>
            <a:r>
              <a:rPr lang="it-IT" dirty="0"/>
              <a:t> </a:t>
            </a:r>
            <a:r>
              <a:rPr lang="it-IT" dirty="0" err="1"/>
              <a:t>have</a:t>
            </a:r>
            <a:r>
              <a:rPr lang="it-IT" dirty="0"/>
              <a:t> </a:t>
            </a:r>
            <a:r>
              <a:rPr lang="it-IT" dirty="0" err="1"/>
              <a:t>already</a:t>
            </a:r>
            <a:r>
              <a:rPr lang="it-IT" dirty="0"/>
              <a:t> </a:t>
            </a:r>
            <a:r>
              <a:rPr lang="it-IT" dirty="0" err="1"/>
              <a:t>mentioned</a:t>
            </a:r>
            <a:r>
              <a:rPr lang="it-IT" dirty="0"/>
              <a:t>. </a:t>
            </a:r>
            <a:r>
              <a:rPr lang="it-IT" dirty="0" err="1"/>
              <a:t>It</a:t>
            </a:r>
            <a:r>
              <a:rPr lang="it-IT" dirty="0"/>
              <a:t> </a:t>
            </a:r>
            <a:r>
              <a:rPr lang="it-IT" dirty="0" err="1"/>
              <a:t>is</a:t>
            </a:r>
            <a:r>
              <a:rPr lang="it-IT" dirty="0"/>
              <a:t> a text format </a:t>
            </a:r>
            <a:r>
              <a:rPr lang="it-IT" dirty="0" err="1"/>
              <a:t>that</a:t>
            </a:r>
            <a:r>
              <a:rPr lang="it-IT" dirty="0"/>
              <a:t> </a:t>
            </a:r>
            <a:r>
              <a:rPr lang="it-IT" dirty="0" err="1"/>
              <a:t>has</a:t>
            </a:r>
            <a:r>
              <a:rPr lang="it-IT" dirty="0"/>
              <a:t> a first line of </a:t>
            </a:r>
            <a:r>
              <a:rPr lang="it-IT" dirty="0" err="1"/>
              <a:t>header</a:t>
            </a:r>
            <a:r>
              <a:rPr lang="it-IT" dirty="0"/>
              <a:t>, </a:t>
            </a:r>
            <a:r>
              <a:rPr lang="it-IT" dirty="0" err="1"/>
              <a:t>where</a:t>
            </a:r>
            <a:r>
              <a:rPr lang="it-IT" dirty="0"/>
              <a:t> </a:t>
            </a:r>
            <a:r>
              <a:rPr lang="it-IT" dirty="0" err="1"/>
              <a:t>there</a:t>
            </a:r>
            <a:r>
              <a:rPr lang="it-IT" dirty="0"/>
              <a:t> are data </a:t>
            </a:r>
            <a:r>
              <a:rPr lang="it-IT" dirty="0" err="1"/>
              <a:t>related</a:t>
            </a:r>
            <a:r>
              <a:rPr lang="it-IT" dirty="0"/>
              <a:t> to the </a:t>
            </a:r>
            <a:r>
              <a:rPr lang="it-IT" dirty="0" err="1"/>
              <a:t>IDs</a:t>
            </a:r>
            <a:r>
              <a:rPr lang="it-IT" dirty="0"/>
              <a:t> of the </a:t>
            </a:r>
            <a:r>
              <a:rPr lang="it-IT" dirty="0" err="1"/>
              <a:t>chromosomes</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33</a:t>
            </a:fld>
            <a:endParaRPr lang="it-IT"/>
          </a:p>
        </p:txBody>
      </p:sp>
    </p:spTree>
    <p:extLst>
      <p:ext uri="{BB962C8B-B14F-4D97-AF65-F5344CB8AC3E}">
        <p14:creationId xmlns:p14="http://schemas.microsoft.com/office/powerpoint/2010/main" val="314715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high volume of data and the </a:t>
            </a:r>
            <a:r>
              <a:rPr lang="it-IT" dirty="0" err="1"/>
              <a:t>size</a:t>
            </a:r>
            <a:r>
              <a:rPr lang="it-IT" dirty="0"/>
              <a:t> of the </a:t>
            </a:r>
            <a:r>
              <a:rPr lang="it-IT" dirty="0" err="1"/>
              <a:t>reference</a:t>
            </a:r>
            <a:r>
              <a:rPr lang="it-IT" dirty="0"/>
              <a:t> </a:t>
            </a:r>
            <a:r>
              <a:rPr lang="it-IT" dirty="0" err="1"/>
              <a:t>genome</a:t>
            </a:r>
            <a:r>
              <a:rPr lang="it-IT" dirty="0"/>
              <a:t> </a:t>
            </a:r>
            <a:r>
              <a:rPr lang="it-IT" dirty="0" err="1"/>
              <a:t>constitute</a:t>
            </a:r>
            <a:r>
              <a:rPr lang="it-IT" dirty="0"/>
              <a:t> </a:t>
            </a:r>
            <a:r>
              <a:rPr lang="it-IT" dirty="0" err="1"/>
              <a:t>one</a:t>
            </a:r>
            <a:r>
              <a:rPr lang="it-IT" dirty="0"/>
              <a:t> of the major </a:t>
            </a:r>
            <a:r>
              <a:rPr lang="it-IT" dirty="0" err="1"/>
              <a:t>difficulties</a:t>
            </a:r>
            <a:r>
              <a:rPr lang="it-IT" dirty="0"/>
              <a:t> from the </a:t>
            </a:r>
            <a:r>
              <a:rPr lang="it-IT" dirty="0" err="1"/>
              <a:t>computational</a:t>
            </a:r>
            <a:r>
              <a:rPr lang="it-IT" dirty="0"/>
              <a:t> </a:t>
            </a:r>
            <a:r>
              <a:rPr lang="it-IT" dirty="0" err="1"/>
              <a:t>point</a:t>
            </a:r>
            <a:r>
              <a:rPr lang="it-IT" dirty="0"/>
              <a:t> of </a:t>
            </a:r>
            <a:r>
              <a:rPr lang="it-IT" dirty="0" err="1"/>
              <a:t>view</a:t>
            </a:r>
            <a:r>
              <a:rPr lang="it-IT" dirty="0"/>
              <a:t>, </a:t>
            </a:r>
            <a:r>
              <a:rPr lang="it-IT" dirty="0" err="1"/>
              <a:t>reflecting</a:t>
            </a:r>
            <a:r>
              <a:rPr lang="it-IT" dirty="0"/>
              <a:t> on the </a:t>
            </a:r>
            <a:r>
              <a:rPr lang="it-IT" dirty="0" err="1"/>
              <a:t>execution</a:t>
            </a:r>
            <a:r>
              <a:rPr lang="it-IT" dirty="0"/>
              <a:t> </a:t>
            </a:r>
            <a:r>
              <a:rPr lang="it-IT" dirty="0" err="1"/>
              <a:t>times</a:t>
            </a:r>
            <a:r>
              <a:rPr lang="it-IT" dirty="0"/>
              <a:t>.</a:t>
            </a:r>
          </a:p>
          <a:p>
            <a:r>
              <a:rPr lang="it-IT" dirty="0"/>
              <a:t>The </a:t>
            </a:r>
            <a:r>
              <a:rPr lang="it-IT" dirty="0" err="1"/>
              <a:t>length</a:t>
            </a:r>
            <a:r>
              <a:rPr lang="it-IT" dirty="0"/>
              <a:t> of the </a:t>
            </a:r>
            <a:r>
              <a:rPr lang="it-IT" dirty="0" err="1"/>
              <a:t>reads</a:t>
            </a:r>
            <a:r>
              <a:rPr lang="it-IT" dirty="0"/>
              <a:t> and the </a:t>
            </a:r>
            <a:r>
              <a:rPr lang="it-IT" dirty="0" err="1"/>
              <a:t>ambiguity</a:t>
            </a:r>
            <a:r>
              <a:rPr lang="it-IT" dirty="0"/>
              <a:t> </a:t>
            </a:r>
            <a:r>
              <a:rPr lang="it-IT" dirty="0" err="1"/>
              <a:t>caused</a:t>
            </a:r>
            <a:r>
              <a:rPr lang="it-IT" dirty="0"/>
              <a:t> by </a:t>
            </a:r>
            <a:r>
              <a:rPr lang="it-IT" dirty="0" err="1"/>
              <a:t>repeats</a:t>
            </a:r>
            <a:r>
              <a:rPr lang="it-IT" dirty="0"/>
              <a:t> and </a:t>
            </a:r>
            <a:r>
              <a:rPr lang="it-IT" dirty="0" err="1"/>
              <a:t>sequence</a:t>
            </a:r>
            <a:r>
              <a:rPr lang="it-IT" dirty="0"/>
              <a:t> </a:t>
            </a:r>
            <a:r>
              <a:rPr lang="it-IT" dirty="0" err="1"/>
              <a:t>errors</a:t>
            </a:r>
            <a:r>
              <a:rPr lang="it-IT" dirty="0"/>
              <a:t> are </a:t>
            </a:r>
            <a:r>
              <a:rPr lang="it-IT" dirty="0" err="1"/>
              <a:t>reflected</a:t>
            </a:r>
            <a:r>
              <a:rPr lang="it-IT" dirty="0"/>
              <a:t> in the </a:t>
            </a:r>
            <a:r>
              <a:rPr lang="it-IT" dirty="0" err="1"/>
              <a:t>accuracy</a:t>
            </a:r>
            <a:r>
              <a:rPr lang="it-IT" dirty="0"/>
              <a:t> of the </a:t>
            </a:r>
            <a:r>
              <a:rPr lang="it-IT" dirty="0" err="1"/>
              <a:t>mapping</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34</a:t>
            </a:fld>
            <a:endParaRPr lang="it-IT"/>
          </a:p>
        </p:txBody>
      </p:sp>
    </p:spTree>
    <p:extLst>
      <p:ext uri="{BB962C8B-B14F-4D97-AF65-F5344CB8AC3E}">
        <p14:creationId xmlns:p14="http://schemas.microsoft.com/office/powerpoint/2010/main" val="3925892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There</a:t>
            </a:r>
            <a:r>
              <a:rPr lang="it-IT" dirty="0"/>
              <a:t> are </a:t>
            </a:r>
            <a:r>
              <a:rPr lang="it-IT" dirty="0" err="1"/>
              <a:t>many</a:t>
            </a:r>
            <a:r>
              <a:rPr lang="it-IT" dirty="0"/>
              <a:t> </a:t>
            </a:r>
            <a:r>
              <a:rPr lang="it-IT" dirty="0" err="1"/>
              <a:t>tools</a:t>
            </a:r>
            <a:r>
              <a:rPr lang="it-IT" dirty="0"/>
              <a:t> to </a:t>
            </a:r>
            <a:r>
              <a:rPr lang="it-IT" dirty="0" err="1"/>
              <a:t>map</a:t>
            </a:r>
            <a:r>
              <a:rPr lang="it-IT" dirty="0"/>
              <a:t> </a:t>
            </a:r>
            <a:r>
              <a:rPr lang="it-IT" dirty="0" err="1"/>
              <a:t>reads</a:t>
            </a:r>
            <a:r>
              <a:rPr lang="it-IT" dirty="0"/>
              <a:t>. The </a:t>
            </a:r>
            <a:r>
              <a:rPr lang="it-IT" dirty="0" err="1"/>
              <a:t>choice</a:t>
            </a:r>
            <a:r>
              <a:rPr lang="it-IT" dirty="0"/>
              <a:t> of the </a:t>
            </a:r>
            <a:r>
              <a:rPr lang="it-IT" dirty="0" err="1"/>
              <a:t>aligner</a:t>
            </a:r>
            <a:r>
              <a:rPr lang="it-IT" dirty="0"/>
              <a:t> </a:t>
            </a:r>
            <a:r>
              <a:rPr lang="it-IT" dirty="0" err="1"/>
              <a:t>is</a:t>
            </a:r>
            <a:r>
              <a:rPr lang="it-IT" dirty="0"/>
              <a:t> made on the </a:t>
            </a:r>
            <a:r>
              <a:rPr lang="it-IT" dirty="0" err="1"/>
              <a:t>basis</a:t>
            </a:r>
            <a:r>
              <a:rPr lang="it-IT" dirty="0"/>
              <a:t> of precise </a:t>
            </a:r>
            <a:r>
              <a:rPr lang="it-IT" dirty="0" err="1"/>
              <a:t>criteria</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35</a:t>
            </a:fld>
            <a:endParaRPr lang="it-IT"/>
          </a:p>
        </p:txBody>
      </p:sp>
    </p:spTree>
    <p:extLst>
      <p:ext uri="{BB962C8B-B14F-4D97-AF65-F5344CB8AC3E}">
        <p14:creationId xmlns:p14="http://schemas.microsoft.com/office/powerpoint/2010/main" val="4209020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1113" indent="0" algn="just">
              <a:defRPr/>
            </a:pPr>
            <a:r>
              <a:rPr lang="it-IT" b="1" dirty="0" err="1">
                <a:solidFill>
                  <a:srgbClr val="000000"/>
                </a:solidFill>
                <a:latin typeface="+mn-lt"/>
                <a:cs typeface="Arial" charset="0"/>
              </a:rPr>
              <a:t>TopHat</a:t>
            </a:r>
            <a:r>
              <a:rPr lang="it-IT" b="1" dirty="0">
                <a:solidFill>
                  <a:srgbClr val="000000"/>
                </a:solidFill>
                <a:latin typeface="+mn-lt"/>
                <a:cs typeface="Arial" charset="0"/>
              </a:rPr>
              <a:t>, the (</a:t>
            </a:r>
            <a:r>
              <a:rPr lang="it-IT" b="1" dirty="0" err="1">
                <a:solidFill>
                  <a:srgbClr val="000000"/>
                </a:solidFill>
                <a:latin typeface="+mn-lt"/>
                <a:cs typeface="Arial" charset="0"/>
              </a:rPr>
              <a:t>old</a:t>
            </a:r>
            <a:r>
              <a:rPr lang="it-IT" b="1" dirty="0">
                <a:solidFill>
                  <a:srgbClr val="000000"/>
                </a:solidFill>
                <a:latin typeface="+mn-lt"/>
                <a:cs typeface="Arial" charset="0"/>
              </a:rPr>
              <a:t>) standard RNA-</a:t>
            </a:r>
            <a:r>
              <a:rPr lang="it-IT" b="1" dirty="0" err="1">
                <a:solidFill>
                  <a:srgbClr val="000000"/>
                </a:solidFill>
                <a:latin typeface="+mn-lt"/>
                <a:cs typeface="Arial" charset="0"/>
              </a:rPr>
              <a:t>seq</a:t>
            </a:r>
            <a:r>
              <a:rPr lang="it-IT" b="1" dirty="0">
                <a:solidFill>
                  <a:srgbClr val="000000"/>
                </a:solidFill>
                <a:latin typeface="+mn-lt"/>
                <a:cs typeface="Arial" charset="0"/>
              </a:rPr>
              <a:t> </a:t>
            </a:r>
            <a:r>
              <a:rPr lang="it-IT" b="1" dirty="0" err="1">
                <a:solidFill>
                  <a:srgbClr val="000000"/>
                </a:solidFill>
                <a:latin typeface="+mn-lt"/>
                <a:cs typeface="Arial" charset="0"/>
              </a:rPr>
              <a:t>aligner</a:t>
            </a:r>
            <a:r>
              <a:rPr lang="it-IT" b="1" dirty="0">
                <a:solidFill>
                  <a:srgbClr val="000000"/>
                </a:solidFill>
                <a:latin typeface="+mn-lt"/>
                <a:cs typeface="Arial" charset="0"/>
              </a:rPr>
              <a:t>:</a:t>
            </a: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uses</a:t>
            </a:r>
            <a:r>
              <a:rPr lang="it-IT" dirty="0">
                <a:solidFill>
                  <a:srgbClr val="000000"/>
                </a:solidFill>
                <a:latin typeface="+mn-lt"/>
                <a:cs typeface="Arial" charset="0"/>
              </a:rPr>
              <a:t> Bowtie2 to </a:t>
            </a:r>
            <a:r>
              <a:rPr lang="it-IT" dirty="0" err="1">
                <a:solidFill>
                  <a:srgbClr val="000000"/>
                </a:solidFill>
                <a:latin typeface="+mn-lt"/>
                <a:cs typeface="Arial" charset="0"/>
              </a:rPr>
              <a:t>align</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 so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not</a:t>
            </a:r>
            <a:r>
              <a:rPr lang="it-IT" dirty="0">
                <a:solidFill>
                  <a:srgbClr val="000000"/>
                </a:solidFill>
                <a:latin typeface="+mn-lt"/>
                <a:cs typeface="Arial" charset="0"/>
              </a:rPr>
              <a:t> </a:t>
            </a:r>
            <a:r>
              <a:rPr lang="it-IT" dirty="0" err="1">
                <a:solidFill>
                  <a:srgbClr val="000000"/>
                </a:solidFill>
                <a:latin typeface="+mn-lt"/>
                <a:cs typeface="Arial" charset="0"/>
              </a:rPr>
              <a:t>very</a:t>
            </a:r>
            <a:r>
              <a:rPr lang="it-IT" dirty="0">
                <a:solidFill>
                  <a:srgbClr val="000000"/>
                </a:solidFill>
                <a:latin typeface="+mn-lt"/>
                <a:cs typeface="Arial" charset="0"/>
              </a:rPr>
              <a:t> sensitive, </a:t>
            </a:r>
            <a:r>
              <a:rPr lang="it-IT" dirty="0" err="1">
                <a:solidFill>
                  <a:srgbClr val="000000"/>
                </a:solidFill>
                <a:latin typeface="+mn-lt"/>
                <a:cs typeface="Arial" charset="0"/>
              </a:rPr>
              <a:t>usually</a:t>
            </a:r>
            <a:r>
              <a:rPr lang="it-IT" dirty="0">
                <a:solidFill>
                  <a:srgbClr val="000000"/>
                </a:solidFill>
                <a:latin typeface="+mn-lt"/>
                <a:cs typeface="Arial" charset="0"/>
              </a:rPr>
              <a:t> </a:t>
            </a:r>
            <a:r>
              <a:rPr lang="it-IT" dirty="0" err="1">
                <a:solidFill>
                  <a:srgbClr val="000000"/>
                </a:solidFill>
                <a:latin typeface="+mn-lt"/>
                <a:cs typeface="Arial" charset="0"/>
              </a:rPr>
              <a:t>maps</a:t>
            </a:r>
            <a:r>
              <a:rPr lang="it-IT" dirty="0">
                <a:solidFill>
                  <a:srgbClr val="000000"/>
                </a:solidFill>
                <a:latin typeface="+mn-lt"/>
                <a:cs typeface="Arial" charset="0"/>
              </a:rPr>
              <a:t> 75% of </a:t>
            </a:r>
            <a:r>
              <a:rPr lang="it-IT" dirty="0" err="1">
                <a:solidFill>
                  <a:srgbClr val="000000"/>
                </a:solidFill>
                <a:latin typeface="+mn-lt"/>
                <a:cs typeface="Arial" charset="0"/>
              </a:rPr>
              <a:t>reads</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Not</a:t>
            </a:r>
            <a:r>
              <a:rPr lang="it-IT" dirty="0">
                <a:solidFill>
                  <a:srgbClr val="000000"/>
                </a:solidFill>
                <a:latin typeface="+mn-lt"/>
                <a:cs typeface="Arial" charset="0"/>
              </a:rPr>
              <a:t> ready for long </a:t>
            </a:r>
            <a:r>
              <a:rPr lang="it-IT" dirty="0" err="1">
                <a:solidFill>
                  <a:srgbClr val="000000"/>
                </a:solidFill>
                <a:latin typeface="+mn-lt"/>
                <a:cs typeface="Arial" charset="0"/>
              </a:rPr>
              <a:t>reads</a:t>
            </a:r>
            <a:r>
              <a:rPr lang="it-IT" dirty="0">
                <a:solidFill>
                  <a:srgbClr val="000000"/>
                </a:solidFill>
                <a:latin typeface="+mn-lt"/>
                <a:cs typeface="Arial" charset="0"/>
              </a:rPr>
              <a:t> (&gt;150bp), </a:t>
            </a:r>
            <a:r>
              <a:rPr lang="it-IT" dirty="0" err="1">
                <a:solidFill>
                  <a:srgbClr val="000000"/>
                </a:solidFill>
                <a:latin typeface="+mn-lt"/>
                <a:cs typeface="Arial" charset="0"/>
              </a:rPr>
              <a:t>mapping</a:t>
            </a:r>
            <a:r>
              <a:rPr lang="it-IT" dirty="0">
                <a:solidFill>
                  <a:srgbClr val="000000"/>
                </a:solidFill>
                <a:latin typeface="+mn-lt"/>
                <a:cs typeface="Arial" charset="0"/>
              </a:rPr>
              <a:t> </a:t>
            </a:r>
            <a:r>
              <a:rPr lang="it-IT" dirty="0" err="1">
                <a:solidFill>
                  <a:srgbClr val="000000"/>
                </a:solidFill>
                <a:latin typeface="+mn-lt"/>
                <a:cs typeface="Arial" charset="0"/>
              </a:rPr>
              <a:t>decrease</a:t>
            </a:r>
            <a:r>
              <a:rPr lang="it-IT" dirty="0">
                <a:solidFill>
                  <a:srgbClr val="000000"/>
                </a:solidFill>
                <a:latin typeface="+mn-lt"/>
                <a:cs typeface="Arial" charset="0"/>
              </a:rPr>
              <a:t> to </a:t>
            </a:r>
            <a:r>
              <a:rPr lang="it-IT" dirty="0" err="1">
                <a:solidFill>
                  <a:srgbClr val="000000"/>
                </a:solidFill>
                <a:latin typeface="+mn-lt"/>
                <a:cs typeface="Arial" charset="0"/>
              </a:rPr>
              <a:t>below</a:t>
            </a:r>
            <a:r>
              <a:rPr lang="it-IT" dirty="0">
                <a:solidFill>
                  <a:srgbClr val="000000"/>
                </a:solidFill>
                <a:latin typeface="+mn-lt"/>
                <a:cs typeface="Arial" charset="0"/>
              </a:rPr>
              <a:t> 50%. </a:t>
            </a:r>
            <a:r>
              <a:rPr lang="it-IT" dirty="0" err="1">
                <a:solidFill>
                  <a:srgbClr val="000000"/>
                </a:solidFill>
                <a:latin typeface="+mn-lt"/>
                <a:cs typeface="Arial" charset="0"/>
              </a:rPr>
              <a:t>Poor</a:t>
            </a:r>
            <a:r>
              <a:rPr lang="it-IT" dirty="0">
                <a:solidFill>
                  <a:srgbClr val="000000"/>
                </a:solidFill>
                <a:latin typeface="+mn-lt"/>
                <a:cs typeface="Arial" charset="0"/>
              </a:rPr>
              <a:t> performance, can take </a:t>
            </a:r>
            <a:r>
              <a:rPr lang="it-IT" dirty="0" err="1">
                <a:solidFill>
                  <a:srgbClr val="000000"/>
                </a:solidFill>
                <a:latin typeface="+mn-lt"/>
                <a:cs typeface="Arial" charset="0"/>
              </a:rPr>
              <a:t>several</a:t>
            </a:r>
            <a:r>
              <a:rPr lang="it-IT" dirty="0">
                <a:solidFill>
                  <a:srgbClr val="000000"/>
                </a:solidFill>
                <a:latin typeface="+mn-lt"/>
                <a:cs typeface="Arial" charset="0"/>
              </a:rPr>
              <a:t> hours to </a:t>
            </a:r>
            <a:r>
              <a:rPr lang="it-IT" dirty="0" err="1">
                <a:solidFill>
                  <a:srgbClr val="000000"/>
                </a:solidFill>
                <a:latin typeface="+mn-lt"/>
                <a:cs typeface="Arial" charset="0"/>
              </a:rPr>
              <a:t>map</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Mapping</a:t>
            </a:r>
            <a:r>
              <a:rPr lang="it-IT" dirty="0">
                <a:solidFill>
                  <a:srgbClr val="000000"/>
                </a:solidFill>
                <a:latin typeface="+mn-lt"/>
                <a:cs typeface="Arial" charset="0"/>
              </a:rPr>
              <a:t> </a:t>
            </a:r>
            <a:r>
              <a:rPr lang="it-IT" dirty="0" err="1">
                <a:solidFill>
                  <a:srgbClr val="000000"/>
                </a:solidFill>
                <a:latin typeface="+mn-lt"/>
                <a:cs typeface="Arial" charset="0"/>
              </a:rPr>
              <a:t>fall</a:t>
            </a:r>
            <a:r>
              <a:rPr lang="it-IT" dirty="0">
                <a:solidFill>
                  <a:srgbClr val="000000"/>
                </a:solidFill>
                <a:latin typeface="+mn-lt"/>
                <a:cs typeface="Arial" charset="0"/>
              </a:rPr>
              <a:t> down with </a:t>
            </a:r>
            <a:r>
              <a:rPr lang="it-IT" dirty="0" err="1">
                <a:solidFill>
                  <a:srgbClr val="000000"/>
                </a:solidFill>
                <a:latin typeface="+mn-lt"/>
                <a:cs typeface="Arial" charset="0"/>
              </a:rPr>
              <a:t>mismatches</a:t>
            </a:r>
            <a:r>
              <a:rPr lang="it-IT" dirty="0">
                <a:solidFill>
                  <a:srgbClr val="000000"/>
                </a:solidFill>
                <a:latin typeface="+mn-lt"/>
                <a:cs typeface="Arial" charset="0"/>
              </a:rPr>
              <a:t>, INDELS and </a:t>
            </a:r>
            <a:r>
              <a:rPr lang="it-IT" dirty="0" err="1">
                <a:solidFill>
                  <a:srgbClr val="000000"/>
                </a:solidFill>
                <a:latin typeface="+mn-lt"/>
                <a:cs typeface="Arial" charset="0"/>
              </a:rPr>
              <a:t>longer</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marL="11113" indent="0" algn="just">
              <a:defRPr/>
            </a:pPr>
            <a:endParaRPr lang="it-IT" dirty="0">
              <a:solidFill>
                <a:srgbClr val="000000"/>
              </a:solidFill>
              <a:latin typeface="+mn-lt"/>
              <a:cs typeface="Arial" charset="0"/>
            </a:endParaRPr>
          </a:p>
          <a:p>
            <a:pPr marL="11113" indent="0" algn="just">
              <a:defRPr/>
            </a:pPr>
            <a:r>
              <a:rPr lang="it-IT" b="1" dirty="0">
                <a:solidFill>
                  <a:srgbClr val="000000"/>
                </a:solidFill>
                <a:latin typeface="+mn-lt"/>
                <a:cs typeface="Arial" charset="0"/>
              </a:rPr>
              <a:t>STAR:</a:t>
            </a:r>
          </a:p>
          <a:p>
            <a:pPr algn="just">
              <a:buFont typeface="Arial" panose="020B0604020202020204" pitchFamily="34" charset="0"/>
              <a:buChar char="•"/>
              <a:defRPr/>
            </a:pPr>
            <a:r>
              <a:rPr lang="it-IT" dirty="0">
                <a:solidFill>
                  <a:srgbClr val="000000"/>
                </a:solidFill>
                <a:latin typeface="+mn-lt"/>
                <a:cs typeface="Arial" charset="0"/>
              </a:rPr>
              <a:t>STAR </a:t>
            </a:r>
            <a:r>
              <a:rPr lang="it-IT" dirty="0" err="1">
                <a:solidFill>
                  <a:srgbClr val="000000"/>
                </a:solidFill>
                <a:latin typeface="+mn-lt"/>
                <a:cs typeface="Arial" charset="0"/>
              </a:rPr>
              <a:t>developed</a:t>
            </a:r>
            <a:r>
              <a:rPr lang="it-IT" dirty="0">
                <a:solidFill>
                  <a:srgbClr val="000000"/>
                </a:solidFill>
                <a:latin typeface="+mn-lt"/>
                <a:cs typeface="Arial" charset="0"/>
              </a:rPr>
              <a:t> for ENCODE </a:t>
            </a:r>
            <a:r>
              <a:rPr lang="it-IT" dirty="0" err="1">
                <a:solidFill>
                  <a:srgbClr val="000000"/>
                </a:solidFill>
                <a:latin typeface="+mn-lt"/>
                <a:cs typeface="Arial" charset="0"/>
              </a:rPr>
              <a:t>project</a:t>
            </a:r>
            <a:r>
              <a:rPr lang="it-IT" dirty="0">
                <a:solidFill>
                  <a:srgbClr val="000000"/>
                </a:solidFill>
                <a:latin typeface="+mn-lt"/>
                <a:cs typeface="Arial" charset="0"/>
              </a:rPr>
              <a:t>: </a:t>
            </a:r>
            <a:r>
              <a:rPr lang="it-IT" dirty="0" err="1">
                <a:solidFill>
                  <a:srgbClr val="000000"/>
                </a:solidFill>
                <a:latin typeface="+mn-lt"/>
                <a:cs typeface="Arial" charset="0"/>
              </a:rPr>
              <a:t>https</a:t>
            </a:r>
            <a:r>
              <a:rPr lang="it-IT" dirty="0">
                <a:solidFill>
                  <a:srgbClr val="000000"/>
                </a:solidFill>
                <a:latin typeface="+mn-lt"/>
                <a:cs typeface="Arial" charset="0"/>
              </a:rPr>
              <a:t>://</a:t>
            </a:r>
            <a:r>
              <a:rPr lang="it-IT" dirty="0" err="1">
                <a:solidFill>
                  <a:srgbClr val="000000"/>
                </a:solidFill>
                <a:latin typeface="+mn-lt"/>
                <a:cs typeface="Arial" charset="0"/>
              </a:rPr>
              <a:t>code.google.com</a:t>
            </a:r>
            <a:r>
              <a:rPr lang="it-IT" dirty="0">
                <a:solidFill>
                  <a:srgbClr val="000000"/>
                </a:solidFill>
                <a:latin typeface="+mn-lt"/>
                <a:cs typeface="Arial" charset="0"/>
              </a:rPr>
              <a:t>/</a:t>
            </a:r>
            <a:r>
              <a:rPr lang="it-IT" dirty="0" err="1">
                <a:solidFill>
                  <a:srgbClr val="000000"/>
                </a:solidFill>
                <a:latin typeface="+mn-lt"/>
                <a:cs typeface="Arial" charset="0"/>
              </a:rPr>
              <a:t>p</a:t>
            </a:r>
            <a:r>
              <a:rPr lang="it-IT" dirty="0">
                <a:solidFill>
                  <a:srgbClr val="000000"/>
                </a:solidFill>
                <a:latin typeface="+mn-lt"/>
                <a:cs typeface="Arial" charset="0"/>
              </a:rPr>
              <a:t>/</a:t>
            </a:r>
            <a:r>
              <a:rPr lang="it-IT" dirty="0" err="1">
                <a:solidFill>
                  <a:srgbClr val="000000"/>
                </a:solidFill>
                <a:latin typeface="+mn-lt"/>
                <a:cs typeface="Arial" charset="0"/>
              </a:rPr>
              <a:t>rna</a:t>
            </a:r>
            <a:r>
              <a:rPr lang="it-IT" dirty="0">
                <a:solidFill>
                  <a:srgbClr val="000000"/>
                </a:solidFill>
                <a:latin typeface="+mn-lt"/>
                <a:cs typeface="Arial" charset="0"/>
              </a:rPr>
              <a:t>-star/</a:t>
            </a: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a:solidFill>
                  <a:srgbClr val="000000"/>
                </a:solidFill>
                <a:latin typeface="+mn-lt"/>
                <a:cs typeface="Arial" charset="0"/>
              </a:rPr>
              <a:t>High-performance, </a:t>
            </a:r>
            <a:r>
              <a:rPr lang="it-IT" dirty="0" err="1">
                <a:solidFill>
                  <a:srgbClr val="000000"/>
                </a:solidFill>
                <a:latin typeface="+mn-lt"/>
                <a:cs typeface="Arial" charset="0"/>
              </a:rPr>
              <a:t>not</a:t>
            </a:r>
            <a:r>
              <a:rPr lang="it-IT" dirty="0">
                <a:solidFill>
                  <a:srgbClr val="000000"/>
                </a:solidFill>
                <a:latin typeface="+mn-lt"/>
                <a:cs typeface="Arial" charset="0"/>
              </a:rPr>
              <a:t> </a:t>
            </a:r>
            <a:r>
              <a:rPr lang="it-IT" dirty="0" err="1">
                <a:solidFill>
                  <a:srgbClr val="000000"/>
                </a:solidFill>
                <a:latin typeface="+mn-lt"/>
                <a:cs typeface="Arial" charset="0"/>
              </a:rPr>
              <a:t>very</a:t>
            </a:r>
            <a:r>
              <a:rPr lang="it-IT" dirty="0">
                <a:solidFill>
                  <a:srgbClr val="000000"/>
                </a:solidFill>
                <a:latin typeface="+mn-lt"/>
                <a:cs typeface="Arial" charset="0"/>
              </a:rPr>
              <a:t> high </a:t>
            </a:r>
            <a:r>
              <a:rPr lang="it-IT" dirty="0" err="1">
                <a:solidFill>
                  <a:srgbClr val="000000"/>
                </a:solidFill>
                <a:latin typeface="+mn-lt"/>
                <a:cs typeface="Arial" charset="0"/>
              </a:rPr>
              <a:t>sensitivity</a:t>
            </a:r>
            <a:r>
              <a:rPr lang="it-IT" dirty="0">
                <a:solidFill>
                  <a:srgbClr val="000000"/>
                </a:solidFill>
                <a:latin typeface="+mn-lt"/>
                <a:cs typeface="Arial" charset="0"/>
              </a:rPr>
              <a:t>.</a:t>
            </a:r>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36</a:t>
            </a:fld>
            <a:endParaRPr lang="it-IT"/>
          </a:p>
        </p:txBody>
      </p:sp>
    </p:spTree>
    <p:extLst>
      <p:ext uri="{BB962C8B-B14F-4D97-AF65-F5344CB8AC3E}">
        <p14:creationId xmlns:p14="http://schemas.microsoft.com/office/powerpoint/2010/main" val="299442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was</a:t>
            </a:r>
            <a:r>
              <a:rPr lang="it-IT" dirty="0">
                <a:solidFill>
                  <a:srgbClr val="000000"/>
                </a:solidFill>
                <a:latin typeface="+mn-lt"/>
                <a:cs typeface="Arial" charset="0"/>
              </a:rPr>
              <a:t> </a:t>
            </a:r>
            <a:r>
              <a:rPr lang="it-IT" dirty="0" err="1">
                <a:solidFill>
                  <a:srgbClr val="000000"/>
                </a:solidFill>
                <a:latin typeface="+mn-lt"/>
                <a:cs typeface="Arial" charset="0"/>
              </a:rPr>
              <a:t>one</a:t>
            </a:r>
            <a:r>
              <a:rPr lang="it-IT" dirty="0">
                <a:solidFill>
                  <a:srgbClr val="000000"/>
                </a:solidFill>
                <a:latin typeface="+mn-lt"/>
                <a:cs typeface="Arial" charset="0"/>
              </a:rPr>
              <a:t> of the first NGS </a:t>
            </a:r>
            <a:r>
              <a:rPr lang="it-IT" dirty="0" err="1">
                <a:solidFill>
                  <a:srgbClr val="000000"/>
                </a:solidFill>
                <a:latin typeface="+mn-lt"/>
                <a:cs typeface="Arial" charset="0"/>
              </a:rPr>
              <a:t>mappers</a:t>
            </a:r>
            <a:r>
              <a:rPr lang="it-IT" dirty="0">
                <a:solidFill>
                  <a:srgbClr val="000000"/>
                </a:solidFill>
                <a:latin typeface="+mn-lt"/>
                <a:cs typeface="Arial" charset="0"/>
              </a:rPr>
              <a:t> and </a:t>
            </a:r>
            <a:r>
              <a:rPr lang="it-IT" dirty="0" err="1">
                <a:solidFill>
                  <a:srgbClr val="000000"/>
                </a:solidFill>
                <a:latin typeface="+mn-lt"/>
                <a:cs typeface="Arial" charset="0"/>
              </a:rPr>
              <a:t>is</a:t>
            </a:r>
            <a:r>
              <a:rPr lang="it-IT" dirty="0">
                <a:solidFill>
                  <a:srgbClr val="000000"/>
                </a:solidFill>
                <a:latin typeface="+mn-lt"/>
                <a:cs typeface="Arial" charset="0"/>
              </a:rPr>
              <a:t> the </a:t>
            </a:r>
            <a:r>
              <a:rPr lang="it-IT" dirty="0" err="1">
                <a:solidFill>
                  <a:srgbClr val="000000"/>
                </a:solidFill>
                <a:latin typeface="+mn-lt"/>
                <a:cs typeface="Arial" charset="0"/>
              </a:rPr>
              <a:t>most</a:t>
            </a:r>
            <a:r>
              <a:rPr lang="it-IT" dirty="0">
                <a:solidFill>
                  <a:srgbClr val="000000"/>
                </a:solidFill>
                <a:latin typeface="+mn-lt"/>
                <a:cs typeface="Arial" charset="0"/>
              </a:rPr>
              <a:t> </a:t>
            </a:r>
            <a:r>
              <a:rPr lang="it-IT" dirty="0" err="1">
                <a:solidFill>
                  <a:srgbClr val="000000"/>
                </a:solidFill>
                <a:latin typeface="+mn-lt"/>
                <a:cs typeface="Arial" charset="0"/>
              </a:rPr>
              <a:t>widely</a:t>
            </a:r>
            <a:r>
              <a:rPr lang="it-IT" dirty="0">
                <a:solidFill>
                  <a:srgbClr val="000000"/>
                </a:solidFill>
                <a:latin typeface="+mn-lt"/>
                <a:cs typeface="Arial" charset="0"/>
              </a:rPr>
              <a:t> </a:t>
            </a:r>
            <a:r>
              <a:rPr lang="it-IT" dirty="0" err="1">
                <a:solidFill>
                  <a:srgbClr val="000000"/>
                </a:solidFill>
                <a:latin typeface="+mn-lt"/>
                <a:cs typeface="Arial" charset="0"/>
              </a:rPr>
              <a:t>used</a:t>
            </a:r>
            <a:r>
              <a:rPr lang="it-IT" dirty="0">
                <a:solidFill>
                  <a:srgbClr val="000000"/>
                </a:solidFill>
                <a:latin typeface="+mn-lt"/>
                <a:cs typeface="Arial" charset="0"/>
              </a:rPr>
              <a:t>, </a:t>
            </a:r>
            <a:r>
              <a:rPr lang="it-IT" dirty="0" err="1">
                <a:solidFill>
                  <a:srgbClr val="000000"/>
                </a:solidFill>
                <a:latin typeface="+mn-lt"/>
                <a:cs typeface="Arial" charset="0"/>
              </a:rPr>
              <a:t>provides</a:t>
            </a:r>
            <a:r>
              <a:rPr lang="it-IT" dirty="0">
                <a:solidFill>
                  <a:srgbClr val="000000"/>
                </a:solidFill>
                <a:latin typeface="+mn-lt"/>
                <a:cs typeface="Arial" charset="0"/>
              </a:rPr>
              <a:t> </a:t>
            </a:r>
            <a:r>
              <a:rPr lang="it-IT" dirty="0" err="1">
                <a:solidFill>
                  <a:srgbClr val="000000"/>
                </a:solidFill>
                <a:latin typeface="+mn-lt"/>
                <a:cs typeface="Arial" charset="0"/>
              </a:rPr>
              <a:t>very</a:t>
            </a:r>
            <a:r>
              <a:rPr lang="it-IT" dirty="0">
                <a:solidFill>
                  <a:srgbClr val="000000"/>
                </a:solidFill>
                <a:latin typeface="+mn-lt"/>
                <a:cs typeface="Arial" charset="0"/>
              </a:rPr>
              <a:t>  </a:t>
            </a:r>
            <a:r>
              <a:rPr lang="it-IT" dirty="0" err="1">
                <a:solidFill>
                  <a:srgbClr val="000000"/>
                </a:solidFill>
                <a:latin typeface="+mn-lt"/>
                <a:cs typeface="Arial" charset="0"/>
              </a:rPr>
              <a:t>good</a:t>
            </a:r>
            <a:r>
              <a:rPr lang="it-IT" dirty="0">
                <a:solidFill>
                  <a:srgbClr val="000000"/>
                </a:solidFill>
                <a:latin typeface="+mn-lt"/>
                <a:cs typeface="Arial" charset="0"/>
              </a:rPr>
              <a:t> </a:t>
            </a:r>
            <a:r>
              <a:rPr lang="it-IT" dirty="0" err="1">
                <a:solidFill>
                  <a:srgbClr val="000000"/>
                </a:solidFill>
                <a:latin typeface="+mn-lt"/>
                <a:cs typeface="Arial" charset="0"/>
              </a:rPr>
              <a:t>results</a:t>
            </a:r>
            <a:r>
              <a:rPr lang="it-IT" dirty="0">
                <a:solidFill>
                  <a:srgbClr val="000000"/>
                </a:solidFill>
                <a:latin typeface="+mn-lt"/>
                <a:cs typeface="Arial" charset="0"/>
              </a:rPr>
              <a:t> in common </a:t>
            </a:r>
            <a:r>
              <a:rPr lang="it-IT" dirty="0" err="1">
                <a:solidFill>
                  <a:srgbClr val="000000"/>
                </a:solidFill>
                <a:latin typeface="+mn-lt"/>
                <a:cs typeface="Arial" charset="0"/>
              </a:rPr>
              <a:t>scenarios</a:t>
            </a:r>
            <a:r>
              <a:rPr lang="it-IT" dirty="0">
                <a:solidFill>
                  <a:srgbClr val="000000"/>
                </a:solidFill>
                <a:latin typeface="+mn-lt"/>
                <a:cs typeface="Arial" charset="0"/>
              </a:rPr>
              <a:t> (</a:t>
            </a:r>
            <a:r>
              <a:rPr lang="it-IT" dirty="0" err="1">
                <a:solidFill>
                  <a:srgbClr val="000000"/>
                </a:solidFill>
                <a:latin typeface="+mn-lt"/>
                <a:cs typeface="Arial" charset="0"/>
              </a:rPr>
              <a:t>genome</a:t>
            </a:r>
            <a:r>
              <a:rPr lang="it-IT" dirty="0">
                <a:solidFill>
                  <a:srgbClr val="000000"/>
                </a:solidFill>
                <a:latin typeface="+mn-lt"/>
                <a:cs typeface="Arial" charset="0"/>
              </a:rPr>
              <a:t> and </a:t>
            </a:r>
            <a:r>
              <a:rPr lang="it-IT" dirty="0" err="1">
                <a:solidFill>
                  <a:srgbClr val="000000"/>
                </a:solidFill>
                <a:latin typeface="+mn-lt"/>
                <a:cs typeface="Arial" charset="0"/>
              </a:rPr>
              <a:t>exome</a:t>
            </a:r>
            <a:r>
              <a:rPr lang="it-IT" dirty="0">
                <a:solidFill>
                  <a:srgbClr val="000000"/>
                </a:solidFill>
                <a:latin typeface="+mn-lt"/>
                <a:cs typeface="Arial" charset="0"/>
              </a:rPr>
              <a:t> </a:t>
            </a:r>
            <a:r>
              <a:rPr lang="it-IT" dirty="0" err="1">
                <a:solidFill>
                  <a:srgbClr val="000000"/>
                </a:solidFill>
                <a:latin typeface="+mn-lt"/>
                <a:cs typeface="Arial" charset="0"/>
              </a:rPr>
              <a:t>analysis</a:t>
            </a:r>
            <a:r>
              <a:rPr lang="it-IT" dirty="0">
                <a:solidFill>
                  <a:srgbClr val="000000"/>
                </a:solidFill>
                <a:latin typeface="+mn-lt"/>
                <a:cs typeface="Arial" charset="0"/>
              </a:rPr>
              <a:t>).</a:t>
            </a: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b="1" dirty="0">
                <a:solidFill>
                  <a:srgbClr val="000000"/>
                </a:solidFill>
                <a:latin typeface="+mn-lt"/>
                <a:cs typeface="Arial" charset="0"/>
              </a:rPr>
              <a:t>multi-</a:t>
            </a:r>
            <a:r>
              <a:rPr lang="it-IT" b="1" dirty="0" err="1">
                <a:solidFill>
                  <a:srgbClr val="000000"/>
                </a:solidFill>
                <a:latin typeface="+mn-lt"/>
                <a:cs typeface="Arial" charset="0"/>
              </a:rPr>
              <a:t>thread</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lacks</a:t>
            </a:r>
            <a:r>
              <a:rPr lang="it-IT" dirty="0">
                <a:solidFill>
                  <a:srgbClr val="000000"/>
                </a:solidFill>
                <a:latin typeface="+mn-lt"/>
                <a:cs typeface="Arial" charset="0"/>
              </a:rPr>
              <a:t> some </a:t>
            </a:r>
            <a:r>
              <a:rPr lang="it-IT" dirty="0" err="1">
                <a:solidFill>
                  <a:srgbClr val="000000"/>
                </a:solidFill>
                <a:latin typeface="+mn-lt"/>
                <a:cs typeface="Arial" charset="0"/>
              </a:rPr>
              <a:t>features</a:t>
            </a:r>
            <a:r>
              <a:rPr lang="it-IT" dirty="0">
                <a:solidFill>
                  <a:srgbClr val="000000"/>
                </a:solidFill>
                <a:latin typeface="+mn-lt"/>
                <a:cs typeface="Arial" charset="0"/>
              </a:rPr>
              <a:t> </a:t>
            </a:r>
            <a:r>
              <a:rPr lang="it-IT" dirty="0" err="1">
                <a:solidFill>
                  <a:srgbClr val="000000"/>
                </a:solidFill>
                <a:latin typeface="+mn-lt"/>
                <a:cs typeface="Arial" charset="0"/>
              </a:rPr>
              <a:t>such</a:t>
            </a:r>
            <a:r>
              <a:rPr lang="it-IT" dirty="0">
                <a:solidFill>
                  <a:srgbClr val="000000"/>
                </a:solidFill>
                <a:latin typeface="+mn-lt"/>
                <a:cs typeface="Arial" charset="0"/>
              </a:rPr>
              <a:t> </a:t>
            </a:r>
            <a:r>
              <a:rPr lang="it-IT" dirty="0" err="1">
                <a:solidFill>
                  <a:srgbClr val="000000"/>
                </a:solidFill>
                <a:latin typeface="+mn-lt"/>
                <a:cs typeface="Arial" charset="0"/>
              </a:rPr>
              <a:t>as</a:t>
            </a:r>
            <a:r>
              <a:rPr lang="it-IT" dirty="0">
                <a:solidFill>
                  <a:srgbClr val="000000"/>
                </a:solidFill>
                <a:latin typeface="+mn-lt"/>
                <a:cs typeface="Arial" charset="0"/>
              </a:rPr>
              <a:t> </a:t>
            </a:r>
            <a:r>
              <a:rPr lang="it-IT" dirty="0" err="1">
                <a:solidFill>
                  <a:srgbClr val="000000"/>
                </a:solidFill>
                <a:latin typeface="+mn-lt"/>
                <a:cs typeface="Arial" charset="0"/>
              </a:rPr>
              <a:t>support</a:t>
            </a:r>
            <a:r>
              <a:rPr lang="it-IT" dirty="0">
                <a:solidFill>
                  <a:srgbClr val="000000"/>
                </a:solidFill>
                <a:latin typeface="+mn-lt"/>
                <a:cs typeface="Arial" charset="0"/>
              </a:rPr>
              <a:t> for RNA-</a:t>
            </a:r>
            <a:r>
              <a:rPr lang="it-IT" dirty="0" err="1">
                <a:solidFill>
                  <a:srgbClr val="000000"/>
                </a:solidFill>
                <a:latin typeface="+mn-lt"/>
                <a:cs typeface="Arial" charset="0"/>
              </a:rPr>
              <a:t>seq</a:t>
            </a:r>
            <a:r>
              <a:rPr lang="it-IT" dirty="0">
                <a:solidFill>
                  <a:srgbClr val="000000"/>
                </a:solidFill>
                <a:latin typeface="+mn-lt"/>
                <a:cs typeface="Arial" charset="0"/>
              </a:rPr>
              <a:t> or big INDELS (</a:t>
            </a:r>
            <a:r>
              <a:rPr lang="it-IT" dirty="0" err="1">
                <a:solidFill>
                  <a:srgbClr val="000000"/>
                </a:solidFill>
                <a:latin typeface="+mn-lt"/>
                <a:cs typeface="Arial" charset="0"/>
              </a:rPr>
              <a:t>Insertions</a:t>
            </a:r>
            <a:r>
              <a:rPr lang="it-IT" dirty="0">
                <a:solidFill>
                  <a:srgbClr val="000000"/>
                </a:solidFill>
                <a:latin typeface="+mn-lt"/>
                <a:cs typeface="Arial" charset="0"/>
              </a:rPr>
              <a:t> – </a:t>
            </a:r>
            <a:r>
              <a:rPr lang="it-IT" dirty="0" err="1">
                <a:solidFill>
                  <a:srgbClr val="000000"/>
                </a:solidFill>
                <a:latin typeface="+mn-lt"/>
                <a:cs typeface="Arial" charset="0"/>
              </a:rPr>
              <a:t>Deletions</a:t>
            </a:r>
            <a:r>
              <a:rPr lang="it-IT" dirty="0">
                <a:solidFill>
                  <a:srgbClr val="000000"/>
                </a:solidFill>
                <a:latin typeface="+mn-lt"/>
                <a:cs typeface="Arial" charset="0"/>
              </a:rPr>
              <a:t>). </a:t>
            </a:r>
            <a:r>
              <a:rPr lang="it-IT" dirty="0" err="1">
                <a:solidFill>
                  <a:srgbClr val="000000"/>
                </a:solidFill>
                <a:latin typeface="+mn-lt"/>
                <a:cs typeface="Arial" charset="0"/>
              </a:rPr>
              <a:t>Not</a:t>
            </a:r>
            <a:r>
              <a:rPr lang="it-IT" dirty="0">
                <a:solidFill>
                  <a:srgbClr val="000000"/>
                </a:solidFill>
                <a:latin typeface="+mn-lt"/>
                <a:cs typeface="Arial" charset="0"/>
              </a:rPr>
              <a:t> </a:t>
            </a:r>
            <a:r>
              <a:rPr lang="it-IT" dirty="0" err="1">
                <a:solidFill>
                  <a:srgbClr val="000000"/>
                </a:solidFill>
                <a:latin typeface="+mn-lt"/>
                <a:cs typeface="Arial" charset="0"/>
              </a:rPr>
              <a:t>specially</a:t>
            </a:r>
            <a:r>
              <a:rPr lang="it-IT" dirty="0">
                <a:solidFill>
                  <a:srgbClr val="000000"/>
                </a:solidFill>
                <a:latin typeface="+mn-lt"/>
                <a:cs typeface="Arial" charset="0"/>
              </a:rPr>
              <a:t>  fast.</a:t>
            </a:r>
          </a:p>
          <a:p>
            <a:pPr marL="11113" indent="0" algn="just">
              <a:defRPr/>
            </a:pPr>
            <a:endParaRPr lang="it-IT" dirty="0">
              <a:solidFill>
                <a:srgbClr val="000000"/>
              </a:solidFill>
              <a:latin typeface="+mn-lt"/>
              <a:cs typeface="Arial" charset="0"/>
            </a:endParaRPr>
          </a:p>
          <a:p>
            <a:pPr marL="11113" indent="0" algn="just">
              <a:defRPr/>
            </a:pPr>
            <a:r>
              <a:rPr lang="it-IT" b="1" dirty="0">
                <a:solidFill>
                  <a:srgbClr val="000000"/>
                </a:solidFill>
                <a:latin typeface="+mn-lt"/>
                <a:cs typeface="Arial" charset="0"/>
              </a:rPr>
              <a:t>Bowtie2</a:t>
            </a:r>
          </a:p>
          <a:p>
            <a:pPr algn="just">
              <a:buFont typeface="Arial" panose="020B0604020202020204" pitchFamily="34" charset="0"/>
              <a:buChar char="•"/>
              <a:defRPr/>
            </a:pPr>
            <a:r>
              <a:rPr lang="it-IT" dirty="0">
                <a:solidFill>
                  <a:srgbClr val="000000"/>
                </a:solidFill>
                <a:latin typeface="+mn-lt"/>
                <a:cs typeface="Arial" charset="0"/>
              </a:rPr>
              <a:t>Bowtie2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claimed</a:t>
            </a:r>
            <a:r>
              <a:rPr lang="it-IT" dirty="0">
                <a:solidFill>
                  <a:srgbClr val="000000"/>
                </a:solidFill>
                <a:latin typeface="+mn-lt"/>
                <a:cs typeface="Arial" charset="0"/>
              </a:rPr>
              <a:t> to  be the </a:t>
            </a:r>
            <a:r>
              <a:rPr lang="it-IT" dirty="0" err="1">
                <a:solidFill>
                  <a:srgbClr val="000000"/>
                </a:solidFill>
                <a:latin typeface="+mn-lt"/>
                <a:cs typeface="Arial" charset="0"/>
              </a:rPr>
              <a:t>fastest</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missed</a:t>
            </a:r>
            <a:r>
              <a:rPr lang="it-IT" dirty="0">
                <a:solidFill>
                  <a:srgbClr val="000000"/>
                </a:solidFill>
                <a:latin typeface="+mn-lt"/>
                <a:cs typeface="Arial" charset="0"/>
              </a:rPr>
              <a:t> </a:t>
            </a:r>
            <a:r>
              <a:rPr lang="it-IT" dirty="0" err="1">
                <a:solidFill>
                  <a:srgbClr val="000000"/>
                </a:solidFill>
                <a:latin typeface="+mn-lt"/>
                <a:cs typeface="Arial" charset="0"/>
              </a:rPr>
              <a:t>many</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 </a:t>
            </a:r>
            <a:r>
              <a:rPr lang="it-IT" dirty="0" err="1">
                <a:solidFill>
                  <a:srgbClr val="000000"/>
                </a:solidFill>
                <a:latin typeface="+mn-lt"/>
                <a:cs typeface="Arial" charset="0"/>
              </a:rPr>
              <a:t>little</a:t>
            </a:r>
            <a:r>
              <a:rPr lang="it-IT" dirty="0">
                <a:solidFill>
                  <a:srgbClr val="000000"/>
                </a:solidFill>
                <a:latin typeface="+mn-lt"/>
                <a:cs typeface="Arial" charset="0"/>
              </a:rPr>
              <a:t> bit </a:t>
            </a:r>
            <a:r>
              <a:rPr lang="it-IT" dirty="0" err="1">
                <a:solidFill>
                  <a:srgbClr val="000000"/>
                </a:solidFill>
                <a:latin typeface="+mn-lt"/>
                <a:cs typeface="Arial" charset="0"/>
              </a:rPr>
              <a:t>less</a:t>
            </a:r>
            <a:r>
              <a:rPr lang="it-IT" dirty="0">
                <a:solidFill>
                  <a:srgbClr val="000000"/>
                </a:solidFill>
                <a:latin typeface="+mn-lt"/>
                <a:cs typeface="Arial" charset="0"/>
              </a:rPr>
              <a:t> </a:t>
            </a:r>
            <a:r>
              <a:rPr lang="it-IT" dirty="0" err="1">
                <a:solidFill>
                  <a:srgbClr val="000000"/>
                </a:solidFill>
                <a:latin typeface="+mn-lt"/>
                <a:cs typeface="Arial" charset="0"/>
              </a:rPr>
              <a:t>sensitivity</a:t>
            </a:r>
            <a:r>
              <a:rPr lang="it-IT" dirty="0">
                <a:solidFill>
                  <a:srgbClr val="000000"/>
                </a:solidFill>
                <a:latin typeface="+mn-lt"/>
                <a:cs typeface="Arial" charset="0"/>
              </a:rPr>
              <a:t> </a:t>
            </a:r>
            <a:r>
              <a:rPr lang="it-IT" dirty="0" err="1">
                <a:solidFill>
                  <a:srgbClr val="000000"/>
                </a:solidFill>
                <a:latin typeface="+mn-lt"/>
                <a:cs typeface="Arial" charset="0"/>
              </a:rPr>
              <a:t>than</a:t>
            </a:r>
            <a:r>
              <a:rPr lang="it-IT" dirty="0">
                <a:solidFill>
                  <a:srgbClr val="000000"/>
                </a:solidFill>
                <a:latin typeface="+mn-lt"/>
                <a:cs typeface="Arial" charset="0"/>
              </a:rPr>
              <a:t> BWA.</a:t>
            </a: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Fail</a:t>
            </a:r>
            <a:r>
              <a:rPr lang="it-IT" dirty="0">
                <a:solidFill>
                  <a:srgbClr val="000000"/>
                </a:solidFill>
                <a:latin typeface="+mn-lt"/>
                <a:cs typeface="Arial" charset="0"/>
              </a:rPr>
              <a:t> to </a:t>
            </a:r>
            <a:r>
              <a:rPr lang="it-IT" dirty="0" err="1">
                <a:solidFill>
                  <a:srgbClr val="000000"/>
                </a:solidFill>
                <a:latin typeface="+mn-lt"/>
                <a:cs typeface="Arial" charset="0"/>
              </a:rPr>
              <a:t>correctly</a:t>
            </a:r>
            <a:r>
              <a:rPr lang="it-IT" dirty="0">
                <a:solidFill>
                  <a:srgbClr val="000000"/>
                </a:solidFill>
                <a:latin typeface="+mn-lt"/>
                <a:cs typeface="Arial" charset="0"/>
              </a:rPr>
              <a:t> </a:t>
            </a:r>
            <a:r>
              <a:rPr lang="it-IT" dirty="0" err="1">
                <a:solidFill>
                  <a:srgbClr val="000000"/>
                </a:solidFill>
                <a:latin typeface="+mn-lt"/>
                <a:cs typeface="Arial" charset="0"/>
              </a:rPr>
              <a:t>map</a:t>
            </a:r>
            <a:r>
              <a:rPr lang="it-IT" dirty="0">
                <a:solidFill>
                  <a:srgbClr val="000000"/>
                </a:solidFill>
                <a:latin typeface="+mn-lt"/>
                <a:cs typeface="Arial" charset="0"/>
              </a:rPr>
              <a:t> </a:t>
            </a:r>
            <a:r>
              <a:rPr lang="it-IT" dirty="0" err="1">
                <a:solidFill>
                  <a:srgbClr val="000000"/>
                </a:solidFill>
                <a:latin typeface="+mn-lt"/>
                <a:cs typeface="Arial" charset="0"/>
              </a:rPr>
              <a:t>many</a:t>
            </a:r>
            <a:r>
              <a:rPr lang="it-IT" dirty="0">
                <a:solidFill>
                  <a:srgbClr val="000000"/>
                </a:solidFill>
                <a:latin typeface="+mn-lt"/>
                <a:cs typeface="Arial" charset="0"/>
              </a:rPr>
              <a:t> </a:t>
            </a:r>
            <a:r>
              <a:rPr lang="it-IT" dirty="0" err="1">
                <a:solidFill>
                  <a:srgbClr val="000000"/>
                </a:solidFill>
                <a:latin typeface="+mn-lt"/>
                <a:cs typeface="Arial" charset="0"/>
              </a:rPr>
              <a:t>mismatches</a:t>
            </a:r>
            <a:r>
              <a:rPr lang="it-IT" dirty="0">
                <a:solidFill>
                  <a:srgbClr val="000000"/>
                </a:solidFill>
                <a:latin typeface="+mn-lt"/>
                <a:cs typeface="Arial" charset="0"/>
              </a:rPr>
              <a:t> and INDELS.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multi-</a:t>
            </a:r>
            <a:r>
              <a:rPr lang="it-IT" dirty="0" err="1">
                <a:solidFill>
                  <a:srgbClr val="000000"/>
                </a:solidFill>
                <a:latin typeface="+mn-lt"/>
                <a:cs typeface="Arial" charset="0"/>
              </a:rPr>
              <a:t>thread</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lacks</a:t>
            </a:r>
            <a:r>
              <a:rPr lang="it-IT" dirty="0">
                <a:solidFill>
                  <a:srgbClr val="000000"/>
                </a:solidFill>
                <a:latin typeface="+mn-lt"/>
                <a:cs typeface="Arial" charset="0"/>
              </a:rPr>
              <a:t> some </a:t>
            </a:r>
            <a:r>
              <a:rPr lang="it-IT" dirty="0" err="1">
                <a:solidFill>
                  <a:srgbClr val="000000"/>
                </a:solidFill>
                <a:latin typeface="+mn-lt"/>
                <a:cs typeface="Arial" charset="0"/>
              </a:rPr>
              <a:t>biological</a:t>
            </a:r>
            <a:r>
              <a:rPr lang="it-IT" dirty="0">
                <a:solidFill>
                  <a:srgbClr val="000000"/>
                </a:solidFill>
                <a:latin typeface="+mn-lt"/>
                <a:cs typeface="Arial" charset="0"/>
              </a:rPr>
              <a:t> </a:t>
            </a:r>
            <a:r>
              <a:rPr lang="it-IT" dirty="0" err="1">
                <a:solidFill>
                  <a:srgbClr val="000000"/>
                </a:solidFill>
                <a:latin typeface="+mn-lt"/>
                <a:cs typeface="Arial" charset="0"/>
              </a:rPr>
              <a:t>features</a:t>
            </a:r>
            <a:r>
              <a:rPr lang="it-IT" dirty="0">
                <a:solidFill>
                  <a:srgbClr val="000000"/>
                </a:solidFill>
                <a:latin typeface="+mn-lt"/>
                <a:cs typeface="Arial" charset="0"/>
              </a:rPr>
              <a:t> </a:t>
            </a:r>
            <a:r>
              <a:rPr lang="it-IT" dirty="0" err="1">
                <a:solidFill>
                  <a:srgbClr val="000000"/>
                </a:solidFill>
                <a:latin typeface="+mn-lt"/>
                <a:cs typeface="Arial" charset="0"/>
              </a:rPr>
              <a:t>such</a:t>
            </a:r>
            <a:r>
              <a:rPr lang="it-IT" dirty="0">
                <a:solidFill>
                  <a:srgbClr val="000000"/>
                </a:solidFill>
                <a:latin typeface="+mn-lt"/>
                <a:cs typeface="Arial" charset="0"/>
              </a:rPr>
              <a:t> </a:t>
            </a:r>
            <a:r>
              <a:rPr lang="it-IT" dirty="0" err="1">
                <a:solidFill>
                  <a:srgbClr val="000000"/>
                </a:solidFill>
                <a:latin typeface="+mn-lt"/>
                <a:cs typeface="Arial" charset="0"/>
              </a:rPr>
              <a:t>as</a:t>
            </a:r>
            <a:r>
              <a:rPr lang="it-IT" dirty="0">
                <a:solidFill>
                  <a:srgbClr val="000000"/>
                </a:solidFill>
                <a:latin typeface="+mn-lt"/>
                <a:cs typeface="Arial" charset="0"/>
              </a:rPr>
              <a:t> </a:t>
            </a:r>
            <a:r>
              <a:rPr lang="it-IT" dirty="0" err="1">
                <a:solidFill>
                  <a:srgbClr val="000000"/>
                </a:solidFill>
                <a:latin typeface="+mn-lt"/>
                <a:cs typeface="Arial" charset="0"/>
              </a:rPr>
              <a:t>support</a:t>
            </a:r>
            <a:r>
              <a:rPr lang="it-IT" dirty="0">
                <a:solidFill>
                  <a:srgbClr val="000000"/>
                </a:solidFill>
                <a:latin typeface="+mn-lt"/>
                <a:cs typeface="Arial" charset="0"/>
              </a:rPr>
              <a:t> for RNA or big INDELS.</a:t>
            </a:r>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37</a:t>
            </a:fld>
            <a:endParaRPr lang="it-IT"/>
          </a:p>
        </p:txBody>
      </p:sp>
    </p:spTree>
    <p:extLst>
      <p:ext uri="{BB962C8B-B14F-4D97-AF65-F5344CB8AC3E}">
        <p14:creationId xmlns:p14="http://schemas.microsoft.com/office/powerpoint/2010/main" val="79942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After</a:t>
            </a:r>
            <a:r>
              <a:rPr lang="it-IT" dirty="0"/>
              <a:t> </a:t>
            </a:r>
            <a:r>
              <a:rPr lang="it-IT" dirty="0" err="1"/>
              <a:t>mapping</a:t>
            </a:r>
            <a:r>
              <a:rPr lang="it-IT" dirty="0"/>
              <a:t> </a:t>
            </a:r>
            <a:r>
              <a:rPr lang="it-IT" dirty="0" err="1"/>
              <a:t>you</a:t>
            </a:r>
            <a:r>
              <a:rPr lang="it-IT" dirty="0"/>
              <a:t> can </a:t>
            </a:r>
            <a:r>
              <a:rPr lang="it-IT" dirty="0" err="1"/>
              <a:t>evaluate</a:t>
            </a:r>
            <a:r>
              <a:rPr lang="it-IT" dirty="0"/>
              <a:t> the </a:t>
            </a:r>
            <a:r>
              <a:rPr lang="it-IT" dirty="0" err="1"/>
              <a:t>quality</a:t>
            </a:r>
            <a:r>
              <a:rPr lang="it-IT" dirty="0"/>
              <a:t> of the </a:t>
            </a:r>
            <a:r>
              <a:rPr lang="it-IT" dirty="0" err="1"/>
              <a:t>files</a:t>
            </a:r>
            <a:r>
              <a:rPr lang="it-IT" dirty="0"/>
              <a:t> </a:t>
            </a:r>
            <a:r>
              <a:rPr lang="it-IT" dirty="0" err="1"/>
              <a:t>obtained</a:t>
            </a:r>
            <a:r>
              <a:rPr lang="it-IT" dirty="0"/>
              <a:t> and </a:t>
            </a:r>
            <a:r>
              <a:rPr lang="it-IT" dirty="0" err="1"/>
              <a:t>improve</a:t>
            </a:r>
            <a:r>
              <a:rPr lang="it-IT" dirty="0"/>
              <a:t> some </a:t>
            </a:r>
            <a:r>
              <a:rPr lang="it-IT" dirty="0" err="1"/>
              <a:t>parameters</a:t>
            </a:r>
            <a:r>
              <a:rPr lang="it-IT" dirty="0"/>
              <a:t> to </a:t>
            </a:r>
            <a:r>
              <a:rPr lang="it-IT" dirty="0" err="1"/>
              <a:t>get</a:t>
            </a:r>
            <a:r>
              <a:rPr lang="it-IT" dirty="0"/>
              <a:t> </a:t>
            </a:r>
            <a:r>
              <a:rPr lang="it-IT" dirty="0" err="1"/>
              <a:t>better</a:t>
            </a:r>
            <a:r>
              <a:rPr lang="it-IT" dirty="0"/>
              <a:t> downstream </a:t>
            </a:r>
            <a:r>
              <a:rPr lang="it-IT" dirty="0" err="1"/>
              <a:t>analysis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38</a:t>
            </a:fld>
            <a:endParaRPr lang="it-IT"/>
          </a:p>
        </p:txBody>
      </p:sp>
    </p:spTree>
    <p:extLst>
      <p:ext uri="{BB962C8B-B14F-4D97-AF65-F5344CB8AC3E}">
        <p14:creationId xmlns:p14="http://schemas.microsoft.com/office/powerpoint/2010/main" val="311353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this</a:t>
            </a:r>
            <a:r>
              <a:rPr lang="it-IT" dirty="0"/>
              <a:t> </a:t>
            </a:r>
            <a:r>
              <a:rPr lang="it-IT" dirty="0" err="1"/>
              <a:t>step</a:t>
            </a:r>
            <a:r>
              <a:rPr lang="it-IT" dirty="0"/>
              <a:t> </a:t>
            </a:r>
            <a:r>
              <a:rPr lang="it-IT" dirty="0" err="1"/>
              <a:t>tools</a:t>
            </a:r>
            <a:r>
              <a:rPr lang="it-IT" dirty="0"/>
              <a:t> are </a:t>
            </a:r>
            <a:r>
              <a:rPr lang="it-IT" dirty="0" err="1"/>
              <a:t>used</a:t>
            </a:r>
            <a:r>
              <a:rPr lang="it-IT" dirty="0"/>
              <a:t> to </a:t>
            </a:r>
            <a:r>
              <a:rPr lang="it-IT" dirty="0" err="1"/>
              <a:t>remove</a:t>
            </a:r>
            <a:r>
              <a:rPr lang="it-IT" dirty="0"/>
              <a:t> duplicate </a:t>
            </a:r>
            <a:r>
              <a:rPr lang="it-IT" dirty="0" err="1"/>
              <a:t>PCRs</a:t>
            </a:r>
            <a:r>
              <a:rPr lang="it-IT" dirty="0"/>
              <a:t> or to </a:t>
            </a:r>
            <a:r>
              <a:rPr lang="it-IT" dirty="0" err="1"/>
              <a:t>recalibrate</a:t>
            </a:r>
            <a:r>
              <a:rPr lang="it-IT" dirty="0"/>
              <a:t> the </a:t>
            </a:r>
            <a:r>
              <a:rPr lang="it-IT" dirty="0" err="1"/>
              <a:t>quality</a:t>
            </a:r>
            <a:r>
              <a:rPr lang="it-IT" dirty="0"/>
              <a:t> of the </a:t>
            </a:r>
            <a:r>
              <a:rPr lang="it-IT" dirty="0" err="1"/>
              <a:t>bases</a:t>
            </a:r>
            <a:r>
              <a:rPr lang="it-IT" dirty="0"/>
              <a:t>. </a:t>
            </a:r>
          </a:p>
        </p:txBody>
      </p:sp>
      <p:sp>
        <p:nvSpPr>
          <p:cNvPr id="4" name="Segnaposto numero diapositiva 3"/>
          <p:cNvSpPr>
            <a:spLocks noGrp="1"/>
          </p:cNvSpPr>
          <p:nvPr>
            <p:ph type="sldNum" sz="quarter" idx="5"/>
          </p:nvPr>
        </p:nvSpPr>
        <p:spPr/>
        <p:txBody>
          <a:bodyPr/>
          <a:lstStyle/>
          <a:p>
            <a:fld id="{472ED71B-5D11-854C-B77C-5FF5CDA3B84D}" type="slidenum">
              <a:rPr lang="it-IT" smtClean="0"/>
              <a:t>39</a:t>
            </a:fld>
            <a:endParaRPr lang="it-IT"/>
          </a:p>
        </p:txBody>
      </p:sp>
    </p:spTree>
    <p:extLst>
      <p:ext uri="{BB962C8B-B14F-4D97-AF65-F5344CB8AC3E}">
        <p14:creationId xmlns:p14="http://schemas.microsoft.com/office/powerpoint/2010/main" val="3805894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Creating</a:t>
            </a:r>
            <a:r>
              <a:rPr lang="it-IT" dirty="0"/>
              <a:t> duplicate </a:t>
            </a:r>
            <a:r>
              <a:rPr lang="it-IT" dirty="0" err="1"/>
              <a:t>PCRs</a:t>
            </a:r>
            <a:r>
              <a:rPr lang="it-IT" dirty="0"/>
              <a:t> </a:t>
            </a:r>
            <a:r>
              <a:rPr lang="it-IT" dirty="0" err="1"/>
              <a:t>during</a:t>
            </a:r>
            <a:r>
              <a:rPr lang="it-IT" dirty="0"/>
              <a:t> sample </a:t>
            </a:r>
            <a:r>
              <a:rPr lang="it-IT" dirty="0" err="1"/>
              <a:t>preparation</a:t>
            </a:r>
            <a:r>
              <a:rPr lang="it-IT" dirty="0"/>
              <a:t> can </a:t>
            </a:r>
            <a:r>
              <a:rPr lang="it-IT" dirty="0" err="1"/>
              <a:t>lead</a:t>
            </a:r>
            <a:r>
              <a:rPr lang="it-IT" dirty="0"/>
              <a:t> to </a:t>
            </a:r>
            <a:r>
              <a:rPr lang="it-IT" dirty="0" err="1"/>
              <a:t>problems</a:t>
            </a:r>
            <a:r>
              <a:rPr lang="it-IT" dirty="0"/>
              <a:t> in the </a:t>
            </a:r>
            <a:r>
              <a:rPr lang="it-IT" dirty="0" err="1"/>
              <a:t>detection</a:t>
            </a:r>
            <a:r>
              <a:rPr lang="it-IT" dirty="0"/>
              <a:t> of </a:t>
            </a:r>
            <a:r>
              <a:rPr lang="it-IT" dirty="0" err="1"/>
              <a:t>genetic</a:t>
            </a:r>
            <a:r>
              <a:rPr lang="it-IT" dirty="0"/>
              <a:t> </a:t>
            </a:r>
            <a:r>
              <a:rPr lang="it-IT" dirty="0" err="1"/>
              <a:t>variants</a:t>
            </a:r>
            <a:r>
              <a:rPr lang="it-IT" dirty="0"/>
              <a:t>.  A </a:t>
            </a:r>
            <a:r>
              <a:rPr lang="it-IT" dirty="0" err="1"/>
              <a:t>sequencing</a:t>
            </a:r>
            <a:r>
              <a:rPr lang="it-IT" dirty="0"/>
              <a:t> </a:t>
            </a:r>
            <a:r>
              <a:rPr lang="it-IT" dirty="0" err="1"/>
              <a:t>error</a:t>
            </a:r>
            <a:r>
              <a:rPr lang="it-IT" dirty="0"/>
              <a:t> </a:t>
            </a:r>
            <a:r>
              <a:rPr lang="it-IT" dirty="0" err="1"/>
              <a:t>could</a:t>
            </a:r>
            <a:r>
              <a:rPr lang="it-IT" dirty="0"/>
              <a:t> be </a:t>
            </a:r>
            <a:r>
              <a:rPr lang="it-IT" dirty="0" err="1"/>
              <a:t>propagated</a:t>
            </a:r>
            <a:r>
              <a:rPr lang="it-IT" dirty="0"/>
              <a:t> by </a:t>
            </a:r>
            <a:r>
              <a:rPr lang="it-IT" dirty="0" err="1"/>
              <a:t>generating</a:t>
            </a:r>
            <a:r>
              <a:rPr lang="it-IT" dirty="0"/>
              <a:t> a </a:t>
            </a:r>
            <a:r>
              <a:rPr lang="it-IT" dirty="0" err="1"/>
              <a:t>genetic</a:t>
            </a:r>
            <a:r>
              <a:rPr lang="it-IT" dirty="0"/>
              <a:t> </a:t>
            </a:r>
            <a:r>
              <a:rPr lang="it-IT" dirty="0" err="1"/>
              <a:t>variant</a:t>
            </a:r>
            <a:r>
              <a:rPr lang="it-IT" dirty="0"/>
              <a:t> </a:t>
            </a:r>
            <a:r>
              <a:rPr lang="it-IT" dirty="0" err="1"/>
              <a:t>that</a:t>
            </a:r>
            <a:r>
              <a:rPr lang="it-IT" dirty="0"/>
              <a:t> </a:t>
            </a:r>
            <a:r>
              <a:rPr lang="it-IT" dirty="0" err="1"/>
              <a:t>is</a:t>
            </a:r>
            <a:r>
              <a:rPr lang="it-IT" dirty="0"/>
              <a:t> </a:t>
            </a:r>
            <a:r>
              <a:rPr lang="it-IT" dirty="0" err="1"/>
              <a:t>really</a:t>
            </a:r>
            <a:r>
              <a:rPr lang="it-IT" dirty="0"/>
              <a:t> a false positive.</a:t>
            </a:r>
          </a:p>
        </p:txBody>
      </p:sp>
      <p:sp>
        <p:nvSpPr>
          <p:cNvPr id="4" name="Segnaposto numero diapositiva 3"/>
          <p:cNvSpPr>
            <a:spLocks noGrp="1"/>
          </p:cNvSpPr>
          <p:nvPr>
            <p:ph type="sldNum" sz="quarter" idx="5"/>
          </p:nvPr>
        </p:nvSpPr>
        <p:spPr/>
        <p:txBody>
          <a:bodyPr/>
          <a:lstStyle/>
          <a:p>
            <a:fld id="{472ED71B-5D11-854C-B77C-5FF5CDA3B84D}" type="slidenum">
              <a:rPr lang="it-IT" smtClean="0"/>
              <a:t>40</a:t>
            </a:fld>
            <a:endParaRPr lang="it-IT"/>
          </a:p>
        </p:txBody>
      </p:sp>
    </p:spTree>
    <p:extLst>
      <p:ext uri="{BB962C8B-B14F-4D97-AF65-F5344CB8AC3E}">
        <p14:creationId xmlns:p14="http://schemas.microsoft.com/office/powerpoint/2010/main" val="12221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Sanger</a:t>
            </a:r>
            <a:r>
              <a:rPr lang="it-IT" dirty="0"/>
              <a:t> </a:t>
            </a:r>
            <a:r>
              <a:rPr lang="it-IT" dirty="0" err="1"/>
              <a:t>sequencing</a:t>
            </a:r>
            <a:r>
              <a:rPr lang="it-IT" dirty="0"/>
              <a:t>, </a:t>
            </a:r>
            <a:r>
              <a:rPr lang="it-IT" dirty="0" err="1"/>
              <a:t>while</a:t>
            </a:r>
            <a:r>
              <a:rPr lang="it-IT" dirty="0"/>
              <a:t> </a:t>
            </a:r>
            <a:r>
              <a:rPr lang="it-IT" dirty="0" err="1"/>
              <a:t>being</a:t>
            </a:r>
            <a:r>
              <a:rPr lang="it-IT" dirty="0"/>
              <a:t> </a:t>
            </a:r>
            <a:r>
              <a:rPr lang="it-IT" dirty="0" err="1"/>
              <a:t>robust</a:t>
            </a:r>
            <a:r>
              <a:rPr lang="it-IT" dirty="0"/>
              <a:t> and </a:t>
            </a:r>
            <a:r>
              <a:rPr lang="it-IT" dirty="0" err="1"/>
              <a:t>reliable</a:t>
            </a:r>
            <a:r>
              <a:rPr lang="it-IT" dirty="0"/>
              <a:t>, </a:t>
            </a:r>
            <a:r>
              <a:rPr lang="it-IT" dirty="0" err="1"/>
              <a:t>allows</a:t>
            </a:r>
            <a:r>
              <a:rPr lang="it-IT" dirty="0"/>
              <a:t> </a:t>
            </a:r>
            <a:r>
              <a:rPr lang="it-IT" dirty="0" err="1"/>
              <a:t>sequencing</a:t>
            </a:r>
            <a:r>
              <a:rPr lang="it-IT" dirty="0"/>
              <a:t> in a more or </a:t>
            </a:r>
            <a:r>
              <a:rPr lang="it-IT" dirty="0" err="1"/>
              <a:t>less</a:t>
            </a:r>
            <a:r>
              <a:rPr lang="it-IT" dirty="0"/>
              <a:t> </a:t>
            </a:r>
            <a:r>
              <a:rPr lang="it-IT" dirty="0" err="1"/>
              <a:t>limited</a:t>
            </a:r>
            <a:r>
              <a:rPr lang="it-IT" dirty="0"/>
              <a:t> </a:t>
            </a:r>
            <a:r>
              <a:rPr lang="it-IT" dirty="0" err="1"/>
              <a:t>genomic</a:t>
            </a:r>
            <a:r>
              <a:rPr lang="it-IT" dirty="0"/>
              <a:t> </a:t>
            </a:r>
            <a:r>
              <a:rPr lang="it-IT" dirty="0" err="1"/>
              <a:t>region</a:t>
            </a:r>
            <a:r>
              <a:rPr lang="it-IT" dirty="0"/>
              <a:t> of a </a:t>
            </a:r>
            <a:r>
              <a:rPr lang="it-IT" dirty="0" err="1"/>
              <a:t>patient</a:t>
            </a:r>
            <a:r>
              <a:rPr lang="it-IT" dirty="0"/>
              <a:t>. Data can be </a:t>
            </a:r>
            <a:r>
              <a:rPr lang="it-IT" dirty="0" err="1"/>
              <a:t>analyzed</a:t>
            </a:r>
            <a:r>
              <a:rPr lang="it-IT" dirty="0"/>
              <a:t> </a:t>
            </a:r>
            <a:r>
              <a:rPr lang="it-IT" dirty="0" err="1"/>
              <a:t>manually</a:t>
            </a:r>
            <a:r>
              <a:rPr lang="it-IT" dirty="0"/>
              <a:t>.</a:t>
            </a:r>
          </a:p>
          <a:p>
            <a:endParaRPr lang="it-IT" dirty="0"/>
          </a:p>
          <a:p>
            <a:r>
              <a:rPr lang="it-IT" dirty="0"/>
              <a:t>The NGS </a:t>
            </a:r>
            <a:r>
              <a:rPr lang="it-IT" dirty="0" err="1"/>
              <a:t>sequences</a:t>
            </a:r>
            <a:r>
              <a:rPr lang="it-IT" dirty="0"/>
              <a:t> more or </a:t>
            </a:r>
            <a:r>
              <a:rPr lang="it-IT" dirty="0" err="1"/>
              <a:t>less</a:t>
            </a:r>
            <a:r>
              <a:rPr lang="it-IT" dirty="0"/>
              <a:t> large </a:t>
            </a:r>
            <a:r>
              <a:rPr lang="it-IT" dirty="0" err="1"/>
              <a:t>regions</a:t>
            </a:r>
            <a:r>
              <a:rPr lang="it-IT" dirty="0"/>
              <a:t> of </a:t>
            </a:r>
            <a:r>
              <a:rPr lang="it-IT" dirty="0" err="1"/>
              <a:t>many</a:t>
            </a:r>
            <a:r>
              <a:rPr lang="it-IT" dirty="0"/>
              <a:t> </a:t>
            </a:r>
            <a:r>
              <a:rPr lang="it-IT" dirty="0" err="1"/>
              <a:t>patients</a:t>
            </a:r>
            <a:r>
              <a:rPr lang="it-IT" dirty="0"/>
              <a:t> </a:t>
            </a:r>
            <a:r>
              <a:rPr lang="it-IT" dirty="0" err="1"/>
              <a:t>together</a:t>
            </a:r>
            <a:r>
              <a:rPr lang="it-IT" dirty="0"/>
              <a:t>, </a:t>
            </a:r>
            <a:r>
              <a:rPr lang="it-IT" dirty="0" err="1"/>
              <a:t>but</a:t>
            </a:r>
            <a:r>
              <a:rPr lang="it-IT" dirty="0"/>
              <a:t> data </a:t>
            </a:r>
            <a:r>
              <a:rPr lang="it-IT" dirty="0" err="1"/>
              <a:t>analysis</a:t>
            </a:r>
            <a:r>
              <a:rPr lang="it-IT" dirty="0"/>
              <a:t> </a:t>
            </a:r>
            <a:r>
              <a:rPr lang="it-IT" dirty="0" err="1"/>
              <a:t>requires</a:t>
            </a:r>
            <a:r>
              <a:rPr lang="it-IT" dirty="0"/>
              <a:t> intensive </a:t>
            </a:r>
            <a:r>
              <a:rPr lang="it-IT" dirty="0" err="1"/>
              <a:t>computational</a:t>
            </a:r>
            <a:r>
              <a:rPr lang="it-IT" dirty="0"/>
              <a:t> </a:t>
            </a:r>
            <a:r>
              <a:rPr lang="it-IT" dirty="0" err="1"/>
              <a:t>analysis</a:t>
            </a:r>
            <a:r>
              <a:rPr lang="it-IT" dirty="0"/>
              <a:t>. </a:t>
            </a:r>
          </a:p>
        </p:txBody>
      </p:sp>
      <p:sp>
        <p:nvSpPr>
          <p:cNvPr id="4" name="Segnaposto numero diapositiva 3"/>
          <p:cNvSpPr>
            <a:spLocks noGrp="1"/>
          </p:cNvSpPr>
          <p:nvPr>
            <p:ph type="sldNum" sz="quarter" idx="5"/>
          </p:nvPr>
        </p:nvSpPr>
        <p:spPr/>
        <p:txBody>
          <a:bodyPr/>
          <a:lstStyle/>
          <a:p>
            <a:fld id="{472ED71B-5D11-854C-B77C-5FF5CDA3B84D}" type="slidenum">
              <a:rPr lang="it-IT" smtClean="0"/>
              <a:t>5</a:t>
            </a:fld>
            <a:endParaRPr lang="it-IT"/>
          </a:p>
        </p:txBody>
      </p:sp>
    </p:spTree>
    <p:extLst>
      <p:ext uri="{BB962C8B-B14F-4D97-AF65-F5344CB8AC3E}">
        <p14:creationId xmlns:p14="http://schemas.microsoft.com/office/powerpoint/2010/main" val="93446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Information on the </a:t>
            </a:r>
            <a:r>
              <a:rPr lang="it-IT" dirty="0" err="1"/>
              <a:t>quality</a:t>
            </a:r>
            <a:r>
              <a:rPr lang="it-IT" dirty="0"/>
              <a:t> score </a:t>
            </a:r>
            <a:r>
              <a:rPr lang="it-IT" dirty="0" err="1"/>
              <a:t>is</a:t>
            </a:r>
            <a:r>
              <a:rPr lang="it-IT" dirty="0"/>
              <a:t> </a:t>
            </a:r>
            <a:r>
              <a:rPr lang="it-IT" dirty="0" err="1"/>
              <a:t>provided</a:t>
            </a:r>
            <a:r>
              <a:rPr lang="it-IT" dirty="0"/>
              <a:t> </a:t>
            </a:r>
            <a:r>
              <a:rPr lang="it-IT" dirty="0" err="1"/>
              <a:t>directly</a:t>
            </a:r>
            <a:r>
              <a:rPr lang="it-IT" dirty="0"/>
              <a:t> by the </a:t>
            </a:r>
            <a:r>
              <a:rPr lang="it-IT" dirty="0" err="1"/>
              <a:t>instrument</a:t>
            </a:r>
            <a:r>
              <a:rPr lang="it-IT" dirty="0"/>
              <a:t>. In some </a:t>
            </a:r>
            <a:r>
              <a:rPr lang="it-IT" dirty="0" err="1"/>
              <a:t>cases</a:t>
            </a:r>
            <a:r>
              <a:rPr lang="it-IT" dirty="0"/>
              <a:t> </a:t>
            </a:r>
            <a:r>
              <a:rPr lang="it-IT" dirty="0" err="1"/>
              <a:t>they</a:t>
            </a:r>
            <a:r>
              <a:rPr lang="it-IT" dirty="0"/>
              <a:t> are </a:t>
            </a:r>
            <a:r>
              <a:rPr lang="it-IT" dirty="0" err="1"/>
              <a:t>not</a:t>
            </a:r>
            <a:r>
              <a:rPr lang="it-IT" dirty="0"/>
              <a:t> </a:t>
            </a:r>
            <a:r>
              <a:rPr lang="it-IT" dirty="0" err="1"/>
              <a:t>very</a:t>
            </a:r>
            <a:r>
              <a:rPr lang="it-IT" dirty="0"/>
              <a:t> precise. The Base </a:t>
            </a:r>
            <a:r>
              <a:rPr lang="it-IT" dirty="0" err="1"/>
              <a:t>quality</a:t>
            </a:r>
            <a:r>
              <a:rPr lang="it-IT" dirty="0"/>
              <a:t> score </a:t>
            </a:r>
            <a:r>
              <a:rPr lang="it-IT" dirty="0" err="1"/>
              <a:t>recalibration</a:t>
            </a:r>
            <a:r>
              <a:rPr lang="it-IT" dirty="0"/>
              <a:t> </a:t>
            </a:r>
            <a:r>
              <a:rPr lang="it-IT" dirty="0" err="1"/>
              <a:t>step</a:t>
            </a:r>
            <a:r>
              <a:rPr lang="it-IT" dirty="0"/>
              <a:t> </a:t>
            </a:r>
            <a:r>
              <a:rPr lang="it-IT" dirty="0" err="1"/>
              <a:t>is</a:t>
            </a:r>
            <a:r>
              <a:rPr lang="it-IT" dirty="0"/>
              <a:t> </a:t>
            </a:r>
            <a:r>
              <a:rPr lang="it-IT" dirty="0" err="1"/>
              <a:t>able</a:t>
            </a:r>
            <a:r>
              <a:rPr lang="it-IT" dirty="0"/>
              <a:t> to estimate the score more </a:t>
            </a:r>
            <a:r>
              <a:rPr lang="it-IT" dirty="0" err="1"/>
              <a:t>correctly</a:t>
            </a:r>
            <a:r>
              <a:rPr lang="it-IT" dirty="0"/>
              <a:t> and </a:t>
            </a:r>
            <a:r>
              <a:rPr lang="it-IT" dirty="0" err="1"/>
              <a:t>provide</a:t>
            </a:r>
            <a:r>
              <a:rPr lang="it-IT" dirty="0"/>
              <a:t> a more </a:t>
            </a:r>
            <a:r>
              <a:rPr lang="it-IT" dirty="0" err="1"/>
              <a:t>robust</a:t>
            </a:r>
            <a:r>
              <a:rPr lang="it-IT" dirty="0"/>
              <a:t> </a:t>
            </a:r>
            <a:r>
              <a:rPr lang="it-IT" dirty="0" err="1"/>
              <a:t>one</a:t>
            </a:r>
            <a:r>
              <a:rPr lang="it-IT" dirty="0"/>
              <a:t>. The </a:t>
            </a:r>
            <a:r>
              <a:rPr lang="it-IT" dirty="0" err="1"/>
              <a:t>tool</a:t>
            </a:r>
            <a:r>
              <a:rPr lang="it-IT" dirty="0"/>
              <a:t> </a:t>
            </a:r>
            <a:r>
              <a:rPr lang="it-IT" dirty="0" err="1"/>
              <a:t>used</a:t>
            </a:r>
            <a:r>
              <a:rPr lang="it-IT" dirty="0"/>
              <a:t> in </a:t>
            </a:r>
            <a:r>
              <a:rPr lang="it-IT" dirty="0" err="1"/>
              <a:t>this</a:t>
            </a:r>
            <a:r>
              <a:rPr lang="it-IT" dirty="0"/>
              <a:t> </a:t>
            </a:r>
            <a:r>
              <a:rPr lang="it-IT" dirty="0" err="1"/>
              <a:t>step</a:t>
            </a:r>
            <a:r>
              <a:rPr lang="it-IT" dirty="0"/>
              <a:t> </a:t>
            </a:r>
            <a:r>
              <a:rPr lang="it-IT" dirty="0" err="1"/>
              <a:t>is</a:t>
            </a:r>
            <a:r>
              <a:rPr lang="it-IT" dirty="0"/>
              <a:t> the </a:t>
            </a:r>
            <a:r>
              <a:rPr lang="it-IT" dirty="0" err="1"/>
              <a:t>Genome</a:t>
            </a:r>
            <a:r>
              <a:rPr lang="it-IT" dirty="0"/>
              <a:t> Analysis Toolkit </a:t>
            </a:r>
            <a:r>
              <a:rPr lang="it-IT" dirty="0" err="1"/>
              <a:t>which</a:t>
            </a:r>
            <a:r>
              <a:rPr lang="it-IT" dirty="0"/>
              <a:t> </a:t>
            </a:r>
            <a:r>
              <a:rPr lang="it-IT" dirty="0" err="1"/>
              <a:t>includes</a:t>
            </a:r>
            <a:r>
              <a:rPr lang="it-IT" dirty="0"/>
              <a:t> multiple utilities to </a:t>
            </a:r>
            <a:r>
              <a:rPr lang="it-IT" dirty="0" err="1"/>
              <a:t>manipulate</a:t>
            </a:r>
            <a:r>
              <a:rPr lang="it-IT" dirty="0"/>
              <a:t> </a:t>
            </a:r>
            <a:r>
              <a:rPr lang="it-IT" dirty="0" err="1"/>
              <a:t>genomic</a:t>
            </a:r>
            <a:r>
              <a:rPr lang="it-IT" dirty="0"/>
              <a:t> data.</a:t>
            </a:r>
          </a:p>
        </p:txBody>
      </p:sp>
      <p:sp>
        <p:nvSpPr>
          <p:cNvPr id="4" name="Segnaposto numero diapositiva 3"/>
          <p:cNvSpPr>
            <a:spLocks noGrp="1"/>
          </p:cNvSpPr>
          <p:nvPr>
            <p:ph type="sldNum" sz="quarter" idx="5"/>
          </p:nvPr>
        </p:nvSpPr>
        <p:spPr/>
        <p:txBody>
          <a:bodyPr/>
          <a:lstStyle/>
          <a:p>
            <a:fld id="{472ED71B-5D11-854C-B77C-5FF5CDA3B84D}" type="slidenum">
              <a:rPr lang="it-IT" smtClean="0"/>
              <a:t>41</a:t>
            </a:fld>
            <a:endParaRPr lang="it-IT"/>
          </a:p>
        </p:txBody>
      </p:sp>
    </p:spTree>
    <p:extLst>
      <p:ext uri="{BB962C8B-B14F-4D97-AF65-F5344CB8AC3E}">
        <p14:creationId xmlns:p14="http://schemas.microsoft.com/office/powerpoint/2010/main" val="3511648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latin typeface="Verdana" panose="020B0604030504040204" pitchFamily="34" charset="0"/>
                <a:ea typeface="Verdana" panose="020B0604030504040204" pitchFamily="34" charset="0"/>
                <a:cs typeface="Verdana" panose="020B0604030504040204" pitchFamily="34" charset="0"/>
              </a:rPr>
              <a:t>Following</a:t>
            </a:r>
            <a:r>
              <a:rPr lang="it-IT" sz="1200" dirty="0">
                <a:latin typeface="Verdana" panose="020B0604030504040204" pitchFamily="34" charset="0"/>
                <a:ea typeface="Verdana" panose="020B0604030504040204" pitchFamily="34" charset="0"/>
                <a:cs typeface="Verdana" panose="020B0604030504040204" pitchFamily="34" charset="0"/>
              </a:rPr>
              <a:t> data processing </a:t>
            </a:r>
            <a:r>
              <a:rPr lang="it-IT" sz="1200" dirty="0" err="1">
                <a:latin typeface="Verdana" panose="020B0604030504040204" pitchFamily="34" charset="0"/>
                <a:ea typeface="Verdana" panose="020B0604030504040204" pitchFamily="34" charset="0"/>
                <a:cs typeface="Verdana" panose="020B0604030504040204" pitchFamily="34" charset="0"/>
              </a:rPr>
              <a:t>steps</a:t>
            </a:r>
            <a:r>
              <a:rPr lang="it-IT" sz="1200" dirty="0">
                <a:latin typeface="Verdana" panose="020B0604030504040204" pitchFamily="34" charset="0"/>
                <a:ea typeface="Verdana" panose="020B0604030504040204" pitchFamily="34" charset="0"/>
                <a:cs typeface="Verdana" panose="020B0604030504040204" pitchFamily="34" charset="0"/>
              </a:rPr>
              <a:t>, the </a:t>
            </a:r>
            <a:r>
              <a:rPr lang="it-IT" sz="1200" dirty="0" err="1">
                <a:latin typeface="Verdana" panose="020B0604030504040204" pitchFamily="34" charset="0"/>
                <a:ea typeface="Verdana" panose="020B0604030504040204" pitchFamily="34" charset="0"/>
                <a:cs typeface="Verdana" panose="020B0604030504040204" pitchFamily="34" charset="0"/>
              </a:rPr>
              <a:t>reads</a:t>
            </a:r>
            <a:r>
              <a:rPr lang="it-IT" sz="1200" dirty="0">
                <a:latin typeface="Verdana" panose="020B0604030504040204" pitchFamily="34" charset="0"/>
                <a:ea typeface="Verdana" panose="020B0604030504040204" pitchFamily="34" charset="0"/>
                <a:cs typeface="Verdana" panose="020B0604030504040204" pitchFamily="34" charset="0"/>
              </a:rPr>
              <a:t> are ready for downstream </a:t>
            </a:r>
            <a:r>
              <a:rPr lang="it-IT" sz="1200" dirty="0" err="1">
                <a:latin typeface="Verdana" panose="020B0604030504040204" pitchFamily="34" charset="0"/>
                <a:ea typeface="Verdana" panose="020B0604030504040204" pitchFamily="34" charset="0"/>
                <a:cs typeface="Verdana" panose="020B0604030504040204" pitchFamily="34" charset="0"/>
              </a:rPr>
              <a:t>analyses</a:t>
            </a:r>
            <a:r>
              <a:rPr lang="it-IT" sz="1200" dirty="0">
                <a:latin typeface="Verdana" panose="020B0604030504040204" pitchFamily="34" charset="0"/>
                <a:ea typeface="Verdana" panose="020B0604030504040204" pitchFamily="34" charset="0"/>
                <a:cs typeface="Verdana" panose="020B0604030504040204" pitchFamily="34" charset="0"/>
              </a:rPr>
              <a:t>. In the case of DNA-</a:t>
            </a:r>
            <a:r>
              <a:rPr lang="it-IT" sz="1200" dirty="0" err="1">
                <a:latin typeface="Verdana" panose="020B0604030504040204" pitchFamily="34" charset="0"/>
                <a:ea typeface="Verdana" panose="020B0604030504040204" pitchFamily="34" charset="0"/>
                <a:cs typeface="Verdana" panose="020B0604030504040204" pitchFamily="34" charset="0"/>
              </a:rPr>
              <a:t>seq</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analysis</a:t>
            </a:r>
            <a:r>
              <a:rPr lang="it-IT" sz="1200" dirty="0">
                <a:latin typeface="Verdana" panose="020B0604030504040204" pitchFamily="34" charset="0"/>
                <a:ea typeface="Verdana" panose="020B0604030504040204" pitchFamily="34" charset="0"/>
                <a:cs typeface="Verdana" panose="020B0604030504040204" pitchFamily="34" charset="0"/>
              </a:rPr>
              <a:t> the </a:t>
            </a:r>
            <a:r>
              <a:rPr lang="it-IT" sz="1200" dirty="0" err="1">
                <a:latin typeface="Verdana" panose="020B0604030504040204" pitchFamily="34" charset="0"/>
                <a:ea typeface="Verdana" panose="020B0604030504040204" pitchFamily="34" charset="0"/>
                <a:cs typeface="Verdana" panose="020B0604030504040204" pitchFamily="34" charset="0"/>
              </a:rPr>
              <a:t>following</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step</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is</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most</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frequently</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variant</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calling</a:t>
            </a:r>
            <a:r>
              <a:rPr lang="it-IT" sz="1200" dirty="0">
                <a:latin typeface="Verdana" panose="020B0604030504040204" pitchFamily="34" charset="0"/>
                <a:ea typeface="Verdana" panose="020B0604030504040204" pitchFamily="34" charset="0"/>
                <a:cs typeface="Verdana" panose="020B0604030504040204" pitchFamily="34" charset="0"/>
              </a:rPr>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42</a:t>
            </a:fld>
            <a:endParaRPr lang="it-IT"/>
          </a:p>
        </p:txBody>
      </p:sp>
    </p:spTree>
    <p:extLst>
      <p:ext uri="{BB962C8B-B14F-4D97-AF65-F5344CB8AC3E}">
        <p14:creationId xmlns:p14="http://schemas.microsoft.com/office/powerpoint/2010/main" val="1268419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latin typeface="Verdana" panose="020B0604030504040204" pitchFamily="34" charset="0"/>
                <a:ea typeface="Verdana" panose="020B0604030504040204" pitchFamily="34" charset="0"/>
                <a:cs typeface="Verdana" panose="020B0604030504040204" pitchFamily="34" charset="0"/>
              </a:rPr>
              <a:t>Variant</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calling</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is</a:t>
            </a:r>
            <a:r>
              <a:rPr lang="it-IT" sz="1200" dirty="0">
                <a:latin typeface="Verdana" panose="020B0604030504040204" pitchFamily="34" charset="0"/>
                <a:ea typeface="Verdana" panose="020B0604030504040204" pitchFamily="34" charset="0"/>
                <a:cs typeface="Verdana" panose="020B0604030504040204" pitchFamily="34" charset="0"/>
              </a:rPr>
              <a:t> the </a:t>
            </a:r>
            <a:r>
              <a:rPr lang="it-IT" sz="1200" dirty="0" err="1">
                <a:latin typeface="Verdana" panose="020B0604030504040204" pitchFamily="34" charset="0"/>
                <a:ea typeface="Verdana" panose="020B0604030504040204" pitchFamily="34" charset="0"/>
                <a:cs typeface="Verdana" panose="020B0604030504040204" pitchFamily="34" charset="0"/>
              </a:rPr>
              <a:t>process</a:t>
            </a:r>
            <a:r>
              <a:rPr lang="it-IT" sz="1200" dirty="0">
                <a:latin typeface="Verdana" panose="020B0604030504040204" pitchFamily="34" charset="0"/>
                <a:ea typeface="Verdana" panose="020B0604030504040204" pitchFamily="34" charset="0"/>
                <a:cs typeface="Verdana" panose="020B0604030504040204" pitchFamily="34" charset="0"/>
              </a:rPr>
              <a:t> of </a:t>
            </a:r>
            <a:r>
              <a:rPr lang="it-IT" sz="1200" dirty="0" err="1">
                <a:latin typeface="Verdana" panose="020B0604030504040204" pitchFamily="34" charset="0"/>
                <a:ea typeface="Verdana" panose="020B0604030504040204" pitchFamily="34" charset="0"/>
                <a:cs typeface="Verdana" panose="020B0604030504040204" pitchFamily="34" charset="0"/>
              </a:rPr>
              <a:t>identifying</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differences</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between</a:t>
            </a:r>
            <a:r>
              <a:rPr lang="it-IT" sz="1200" dirty="0">
                <a:latin typeface="Verdana" panose="020B0604030504040204" pitchFamily="34" charset="0"/>
                <a:ea typeface="Verdana" panose="020B0604030504040204" pitchFamily="34" charset="0"/>
                <a:cs typeface="Verdana" panose="020B0604030504040204" pitchFamily="34" charset="0"/>
              </a:rPr>
              <a:t> the </a:t>
            </a:r>
            <a:r>
              <a:rPr lang="it-IT" sz="1200" dirty="0" err="1">
                <a:latin typeface="Verdana" panose="020B0604030504040204" pitchFamily="34" charset="0"/>
                <a:ea typeface="Verdana" panose="020B0604030504040204" pitchFamily="34" charset="0"/>
                <a:cs typeface="Verdana" panose="020B0604030504040204" pitchFamily="34" charset="0"/>
              </a:rPr>
              <a:t>sequencing</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reads</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resulting</a:t>
            </a:r>
            <a:r>
              <a:rPr lang="it-IT" sz="1200" dirty="0">
                <a:latin typeface="Verdana" panose="020B0604030504040204" pitchFamily="34" charset="0"/>
                <a:ea typeface="Verdana" panose="020B0604030504040204" pitchFamily="34" charset="0"/>
                <a:cs typeface="Verdana" panose="020B0604030504040204" pitchFamily="34" charset="0"/>
              </a:rPr>
              <a:t> from NGS </a:t>
            </a:r>
            <a:r>
              <a:rPr lang="it-IT" sz="1200" dirty="0" err="1">
                <a:latin typeface="Verdana" panose="020B0604030504040204" pitchFamily="34" charset="0"/>
                <a:ea typeface="Verdana" panose="020B0604030504040204" pitchFamily="34" charset="0"/>
                <a:cs typeface="Verdana" panose="020B0604030504040204" pitchFamily="34" charset="0"/>
              </a:rPr>
              <a:t>experiments</a:t>
            </a:r>
            <a:r>
              <a:rPr lang="it-IT" sz="1200" dirty="0">
                <a:latin typeface="Verdana" panose="020B0604030504040204" pitchFamily="34" charset="0"/>
                <a:ea typeface="Verdana" panose="020B0604030504040204" pitchFamily="34" charset="0"/>
                <a:cs typeface="Verdana" panose="020B0604030504040204" pitchFamily="34" charset="0"/>
              </a:rPr>
              <a:t>, and a </a:t>
            </a:r>
            <a:r>
              <a:rPr lang="it-IT" sz="1200" dirty="0" err="1">
                <a:latin typeface="Verdana" panose="020B0604030504040204" pitchFamily="34" charset="0"/>
                <a:ea typeface="Verdana" panose="020B0604030504040204" pitchFamily="34" charset="0"/>
                <a:cs typeface="Verdana" panose="020B0604030504040204" pitchFamily="34" charset="0"/>
              </a:rPr>
              <a:t>reference</a:t>
            </a:r>
            <a:r>
              <a:rPr lang="it-IT" sz="1200" dirty="0">
                <a:latin typeface="Verdana" panose="020B0604030504040204" pitchFamily="34" charset="0"/>
                <a:ea typeface="Verdana" panose="020B0604030504040204" pitchFamily="34" charset="0"/>
                <a:cs typeface="Verdana" panose="020B0604030504040204" pitchFamily="34" charset="0"/>
              </a:rPr>
              <a:t> </a:t>
            </a:r>
            <a:r>
              <a:rPr lang="it-IT" sz="1200" dirty="0" err="1">
                <a:latin typeface="Verdana" panose="020B0604030504040204" pitchFamily="34" charset="0"/>
                <a:ea typeface="Verdana" panose="020B0604030504040204" pitchFamily="34" charset="0"/>
                <a:cs typeface="Verdana" panose="020B0604030504040204" pitchFamily="34" charset="0"/>
              </a:rPr>
              <a:t>genome</a:t>
            </a:r>
            <a:r>
              <a:rPr lang="it-IT" sz="1200" dirty="0">
                <a:latin typeface="Verdana" panose="020B0604030504040204" pitchFamily="34" charset="0"/>
                <a:ea typeface="Verdana" panose="020B0604030504040204" pitchFamily="34" charset="0"/>
                <a:cs typeface="Verdana" panose="020B0604030504040204" pitchFamily="34" charset="0"/>
              </a:rPr>
              <a:t>. </a:t>
            </a:r>
          </a:p>
          <a:p>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43</a:t>
            </a:fld>
            <a:endParaRPr lang="it-IT"/>
          </a:p>
        </p:txBody>
      </p:sp>
    </p:spTree>
    <p:extLst>
      <p:ext uri="{BB962C8B-B14F-4D97-AF65-F5344CB8AC3E}">
        <p14:creationId xmlns:p14="http://schemas.microsoft.com/office/powerpoint/2010/main" val="99157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It's</a:t>
            </a:r>
            <a:r>
              <a:rPr lang="it-IT" dirty="0"/>
              <a:t> a </a:t>
            </a:r>
            <a:r>
              <a:rPr lang="it-IT" dirty="0" err="1"/>
              <a:t>very</a:t>
            </a:r>
            <a:r>
              <a:rPr lang="it-IT" dirty="0"/>
              <a:t> </a:t>
            </a:r>
            <a:r>
              <a:rPr lang="it-IT" dirty="0" err="1"/>
              <a:t>raw</a:t>
            </a:r>
            <a:r>
              <a:rPr lang="it-IT" dirty="0"/>
              <a:t> output of the </a:t>
            </a:r>
            <a:r>
              <a:rPr lang="it-IT" dirty="0" err="1"/>
              <a:t>variant</a:t>
            </a:r>
            <a:r>
              <a:rPr lang="it-IT" dirty="0"/>
              <a:t> </a:t>
            </a:r>
            <a:r>
              <a:rPr lang="it-IT" dirty="0" err="1"/>
              <a:t>calling</a:t>
            </a:r>
            <a:r>
              <a:rPr lang="it-IT" dirty="0"/>
              <a:t> </a:t>
            </a:r>
            <a:r>
              <a:rPr lang="it-IT" dirty="0" err="1"/>
              <a:t>process</a:t>
            </a:r>
            <a:r>
              <a:rPr lang="it-IT" dirty="0"/>
              <a:t>. </a:t>
            </a:r>
            <a:r>
              <a:rPr lang="it-IT" dirty="0" err="1"/>
              <a:t>It</a:t>
            </a:r>
            <a:r>
              <a:rPr lang="it-IT" dirty="0"/>
              <a:t> </a:t>
            </a:r>
            <a:r>
              <a:rPr lang="it-IT" dirty="0" err="1"/>
              <a:t>contains</a:t>
            </a:r>
            <a:r>
              <a:rPr lang="it-IT" dirty="0"/>
              <a:t> the </a:t>
            </a:r>
            <a:r>
              <a:rPr lang="it-IT" dirty="0" err="1"/>
              <a:t>chromosomal</a:t>
            </a:r>
            <a:r>
              <a:rPr lang="it-IT" dirty="0"/>
              <a:t> </a:t>
            </a:r>
            <a:r>
              <a:rPr lang="it-IT" dirty="0" err="1"/>
              <a:t>coordinates</a:t>
            </a:r>
            <a:r>
              <a:rPr lang="it-IT" dirty="0"/>
              <a:t> of the </a:t>
            </a:r>
            <a:r>
              <a:rPr lang="it-IT" dirty="0" err="1"/>
              <a:t>mutations</a:t>
            </a:r>
            <a:r>
              <a:rPr lang="it-IT" dirty="0"/>
              <a:t>, </a:t>
            </a:r>
            <a:r>
              <a:rPr lang="it-IT" dirty="0" err="1"/>
              <a:t>useful</a:t>
            </a:r>
            <a:r>
              <a:rPr lang="it-IT" dirty="0"/>
              <a:t> information to extrapolate the </a:t>
            </a:r>
            <a:r>
              <a:rPr lang="it-IT" dirty="0" err="1"/>
              <a:t>type</a:t>
            </a:r>
            <a:r>
              <a:rPr lang="it-IT" dirty="0"/>
              <a:t> of </a:t>
            </a:r>
            <a:r>
              <a:rPr lang="it-IT" dirty="0" err="1"/>
              <a:t>mutation</a:t>
            </a:r>
            <a:r>
              <a:rPr lang="it-IT" dirty="0"/>
              <a:t>, the </a:t>
            </a:r>
            <a:r>
              <a:rPr lang="it-IT" dirty="0" err="1"/>
              <a:t>name</a:t>
            </a:r>
            <a:r>
              <a:rPr lang="it-IT" dirty="0"/>
              <a:t> of the sample and so on.</a:t>
            </a:r>
          </a:p>
        </p:txBody>
      </p:sp>
      <p:sp>
        <p:nvSpPr>
          <p:cNvPr id="4" name="Segnaposto numero diapositiva 3"/>
          <p:cNvSpPr>
            <a:spLocks noGrp="1"/>
          </p:cNvSpPr>
          <p:nvPr>
            <p:ph type="sldNum" sz="quarter" idx="5"/>
          </p:nvPr>
        </p:nvSpPr>
        <p:spPr/>
        <p:txBody>
          <a:bodyPr/>
          <a:lstStyle/>
          <a:p>
            <a:fld id="{472ED71B-5D11-854C-B77C-5FF5CDA3B84D}" type="slidenum">
              <a:rPr lang="it-IT" smtClean="0"/>
              <a:t>44</a:t>
            </a:fld>
            <a:endParaRPr lang="it-IT"/>
          </a:p>
        </p:txBody>
      </p:sp>
    </p:spTree>
    <p:extLst>
      <p:ext uri="{BB962C8B-B14F-4D97-AF65-F5344CB8AC3E}">
        <p14:creationId xmlns:p14="http://schemas.microsoft.com/office/powerpoint/2010/main" val="3115940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Another</a:t>
            </a:r>
            <a:r>
              <a:rPr lang="it-IT" dirty="0"/>
              <a:t> </a:t>
            </a:r>
            <a:r>
              <a:rPr lang="it-IT" dirty="0" err="1"/>
              <a:t>very</a:t>
            </a:r>
            <a:r>
              <a:rPr lang="it-IT" dirty="0"/>
              <a:t> </a:t>
            </a:r>
            <a:r>
              <a:rPr lang="it-IT" dirty="0" err="1"/>
              <a:t>important</a:t>
            </a:r>
            <a:r>
              <a:rPr lang="it-IT" dirty="0"/>
              <a:t> information in the VCF </a:t>
            </a:r>
            <a:r>
              <a:rPr lang="it-IT" dirty="0" err="1"/>
              <a:t>files</a:t>
            </a:r>
            <a:r>
              <a:rPr lang="it-IT" dirty="0"/>
              <a:t> </a:t>
            </a:r>
            <a:r>
              <a:rPr lang="it-IT" dirty="0" err="1"/>
              <a:t>is</a:t>
            </a:r>
            <a:r>
              <a:rPr lang="it-IT" dirty="0"/>
              <a:t> the </a:t>
            </a:r>
            <a:r>
              <a:rPr lang="it-IT" dirty="0" err="1"/>
              <a:t>one</a:t>
            </a:r>
            <a:r>
              <a:rPr lang="it-IT" dirty="0"/>
              <a:t> </a:t>
            </a:r>
            <a:r>
              <a:rPr lang="it-IT" dirty="0" err="1"/>
              <a:t>related</a:t>
            </a:r>
            <a:r>
              <a:rPr lang="it-IT" dirty="0"/>
              <a:t> to the </a:t>
            </a:r>
            <a:r>
              <a:rPr lang="it-IT" dirty="0" err="1"/>
              <a:t>Variant</a:t>
            </a:r>
            <a:r>
              <a:rPr lang="it-IT" dirty="0"/>
              <a:t> allele </a:t>
            </a:r>
            <a:r>
              <a:rPr lang="it-IT" dirty="0" err="1"/>
              <a:t>frequency</a:t>
            </a:r>
            <a:r>
              <a:rPr lang="it-IT" dirty="0"/>
              <a:t>. </a:t>
            </a:r>
            <a:r>
              <a:rPr lang="it-IT" dirty="0" err="1"/>
              <a:t>This</a:t>
            </a:r>
            <a:r>
              <a:rPr lang="it-IT" dirty="0"/>
              <a:t> </a:t>
            </a:r>
            <a:r>
              <a:rPr lang="it-IT" dirty="0" err="1"/>
              <a:t>value</a:t>
            </a:r>
            <a:r>
              <a:rPr lang="it-IT" dirty="0"/>
              <a:t> </a:t>
            </a:r>
            <a:r>
              <a:rPr lang="it-IT" dirty="0" err="1"/>
              <a:t>indicates</a:t>
            </a:r>
            <a:r>
              <a:rPr lang="it-IT" dirty="0"/>
              <a:t> </a:t>
            </a:r>
            <a:r>
              <a:rPr lang="it-IT" dirty="0" err="1"/>
              <a:t>how</a:t>
            </a:r>
            <a:r>
              <a:rPr lang="it-IT" dirty="0"/>
              <a:t> </a:t>
            </a:r>
            <a:r>
              <a:rPr lang="it-IT" dirty="0" err="1"/>
              <a:t>many</a:t>
            </a:r>
            <a:r>
              <a:rPr lang="it-IT" dirty="0"/>
              <a:t> </a:t>
            </a:r>
            <a:r>
              <a:rPr lang="it-IT" dirty="0" err="1"/>
              <a:t>reads</a:t>
            </a:r>
            <a:r>
              <a:rPr lang="it-IT" dirty="0"/>
              <a:t> </a:t>
            </a:r>
            <a:r>
              <a:rPr lang="it-IT" dirty="0" err="1"/>
              <a:t>support</a:t>
            </a:r>
            <a:r>
              <a:rPr lang="it-IT" dirty="0"/>
              <a:t> the </a:t>
            </a:r>
            <a:r>
              <a:rPr lang="it-IT" dirty="0" err="1"/>
              <a:t>presence</a:t>
            </a:r>
            <a:r>
              <a:rPr lang="it-IT" dirty="0"/>
              <a:t> of </a:t>
            </a:r>
            <a:r>
              <a:rPr lang="it-IT" dirty="0" err="1"/>
              <a:t>genetic</a:t>
            </a:r>
            <a:r>
              <a:rPr lang="it-IT" dirty="0"/>
              <a:t> </a:t>
            </a:r>
            <a:r>
              <a:rPr lang="it-IT" dirty="0" err="1"/>
              <a:t>variation</a:t>
            </a:r>
            <a:r>
              <a:rPr lang="it-IT" dirty="0"/>
              <a:t>. In </a:t>
            </a:r>
            <a:r>
              <a:rPr lang="it-IT" dirty="0" err="1"/>
              <a:t>one</a:t>
            </a:r>
            <a:r>
              <a:rPr lang="it-IT" dirty="0"/>
              <a:t> case 12%, in the </a:t>
            </a:r>
            <a:r>
              <a:rPr lang="it-IT" dirty="0" err="1"/>
              <a:t>other</a:t>
            </a:r>
            <a:r>
              <a:rPr lang="it-IT" dirty="0"/>
              <a:t> 21%. </a:t>
            </a:r>
            <a:r>
              <a:rPr lang="it-IT" dirty="0" err="1"/>
              <a:t>These</a:t>
            </a:r>
            <a:r>
              <a:rPr lang="it-IT" dirty="0"/>
              <a:t> are </a:t>
            </a:r>
            <a:r>
              <a:rPr lang="it-IT" dirty="0" err="1"/>
              <a:t>values</a:t>
            </a:r>
            <a:r>
              <a:rPr lang="it-IT" dirty="0"/>
              <a:t> </a:t>
            </a:r>
            <a:r>
              <a:rPr lang="it-IT" dirty="0" err="1"/>
              <a:t>related</a:t>
            </a:r>
            <a:r>
              <a:rPr lang="it-IT" dirty="0"/>
              <a:t> to </a:t>
            </a:r>
            <a:r>
              <a:rPr lang="it-IT" dirty="0" err="1"/>
              <a:t>tumor</a:t>
            </a:r>
            <a:r>
              <a:rPr lang="it-IT" dirty="0"/>
              <a:t> </a:t>
            </a:r>
            <a:r>
              <a:rPr lang="it-IT" dirty="0" err="1"/>
              <a:t>tissue</a:t>
            </a:r>
            <a:r>
              <a:rPr lang="it-IT" dirty="0"/>
              <a:t> </a:t>
            </a:r>
            <a:r>
              <a:rPr lang="it-IT" dirty="0" err="1"/>
              <a:t>samples</a:t>
            </a:r>
            <a:r>
              <a:rPr lang="it-IT" dirty="0"/>
              <a:t>. In the case of </a:t>
            </a:r>
            <a:r>
              <a:rPr lang="it-IT" dirty="0" err="1"/>
              <a:t>normal</a:t>
            </a:r>
            <a:r>
              <a:rPr lang="it-IT" dirty="0"/>
              <a:t> </a:t>
            </a:r>
            <a:r>
              <a:rPr lang="it-IT" dirty="0" err="1"/>
              <a:t>tissues</a:t>
            </a:r>
            <a:r>
              <a:rPr lang="it-IT" dirty="0"/>
              <a:t> </a:t>
            </a:r>
            <a:r>
              <a:rPr lang="it-IT" dirty="0" err="1"/>
              <a:t>this</a:t>
            </a:r>
            <a:r>
              <a:rPr lang="it-IT" dirty="0"/>
              <a:t> </a:t>
            </a:r>
            <a:r>
              <a:rPr lang="it-IT" dirty="0" err="1"/>
              <a:t>parameter</a:t>
            </a:r>
            <a:r>
              <a:rPr lang="it-IT" dirty="0"/>
              <a:t> </a:t>
            </a:r>
            <a:r>
              <a:rPr lang="it-IT" dirty="0" err="1"/>
              <a:t>reaches</a:t>
            </a:r>
            <a:r>
              <a:rPr lang="it-IT" dirty="0"/>
              <a:t> a </a:t>
            </a:r>
            <a:r>
              <a:rPr lang="it-IT" dirty="0" err="1"/>
              <a:t>value</a:t>
            </a:r>
            <a:r>
              <a:rPr lang="it-IT" dirty="0"/>
              <a:t> of </a:t>
            </a:r>
            <a:r>
              <a:rPr lang="it-IT" dirty="0" err="1"/>
              <a:t>about</a:t>
            </a:r>
            <a:r>
              <a:rPr lang="it-IT" dirty="0"/>
              <a:t> 50%.</a:t>
            </a:r>
          </a:p>
        </p:txBody>
      </p:sp>
      <p:sp>
        <p:nvSpPr>
          <p:cNvPr id="4" name="Segnaposto numero diapositiva 3"/>
          <p:cNvSpPr>
            <a:spLocks noGrp="1"/>
          </p:cNvSpPr>
          <p:nvPr>
            <p:ph type="sldNum" sz="quarter" idx="5"/>
          </p:nvPr>
        </p:nvSpPr>
        <p:spPr/>
        <p:txBody>
          <a:bodyPr/>
          <a:lstStyle/>
          <a:p>
            <a:fld id="{472ED71B-5D11-854C-B77C-5FF5CDA3B84D}" type="slidenum">
              <a:rPr lang="it-IT" smtClean="0"/>
              <a:t>45</a:t>
            </a:fld>
            <a:endParaRPr lang="it-IT"/>
          </a:p>
        </p:txBody>
      </p:sp>
    </p:spTree>
    <p:extLst>
      <p:ext uri="{BB962C8B-B14F-4D97-AF65-F5344CB8AC3E}">
        <p14:creationId xmlns:p14="http://schemas.microsoft.com/office/powerpoint/2010/main" val="4252350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Also</a:t>
            </a:r>
            <a:r>
              <a:rPr lang="it-IT" dirty="0"/>
              <a:t> in </a:t>
            </a:r>
            <a:r>
              <a:rPr lang="it-IT" dirty="0" err="1"/>
              <a:t>this</a:t>
            </a:r>
            <a:r>
              <a:rPr lang="it-IT" dirty="0"/>
              <a:t> case </a:t>
            </a:r>
            <a:r>
              <a:rPr lang="it-IT" dirty="0" err="1"/>
              <a:t>there</a:t>
            </a:r>
            <a:r>
              <a:rPr lang="it-IT" dirty="0"/>
              <a:t> are </a:t>
            </a:r>
            <a:r>
              <a:rPr lang="it-IT" dirty="0" err="1"/>
              <a:t>several</a:t>
            </a:r>
            <a:r>
              <a:rPr lang="it-IT" dirty="0"/>
              <a:t> </a:t>
            </a:r>
            <a:r>
              <a:rPr lang="it-IT" dirty="0" err="1"/>
              <a:t>useful</a:t>
            </a:r>
            <a:r>
              <a:rPr lang="it-IT" dirty="0"/>
              <a:t> </a:t>
            </a:r>
            <a:r>
              <a:rPr lang="it-IT" dirty="0" err="1"/>
              <a:t>tools</a:t>
            </a:r>
            <a:r>
              <a:rPr lang="it-IT" dirty="0"/>
              <a:t> for </a:t>
            </a:r>
            <a:r>
              <a:rPr lang="it-IT" dirty="0" err="1"/>
              <a:t>calling</a:t>
            </a:r>
            <a:r>
              <a:rPr lang="it-IT" dirty="0"/>
              <a:t> </a:t>
            </a:r>
            <a:r>
              <a:rPr lang="it-IT" dirty="0" err="1"/>
              <a:t>variants</a:t>
            </a:r>
            <a:r>
              <a:rPr lang="it-IT" dirty="0"/>
              <a:t>. General </a:t>
            </a:r>
            <a:r>
              <a:rPr lang="it-IT" dirty="0" err="1"/>
              <a:t>purpose</a:t>
            </a:r>
            <a:r>
              <a:rPr lang="it-IT" dirty="0"/>
              <a:t> </a:t>
            </a:r>
            <a:r>
              <a:rPr lang="it-IT" dirty="0" err="1"/>
              <a:t>tools</a:t>
            </a:r>
            <a:r>
              <a:rPr lang="it-IT" dirty="0"/>
              <a:t>.</a:t>
            </a:r>
          </a:p>
          <a:p>
            <a:endParaRPr lang="it-IT" dirty="0"/>
          </a:p>
          <a:p>
            <a:r>
              <a:rPr lang="it-IT" dirty="0"/>
              <a:t>In </a:t>
            </a:r>
            <a:r>
              <a:rPr lang="it-IT" dirty="0" err="1"/>
              <a:t>any</a:t>
            </a:r>
            <a:r>
              <a:rPr lang="it-IT" dirty="0"/>
              <a:t> case, the </a:t>
            </a:r>
            <a:r>
              <a:rPr lang="it-IT" dirty="0" err="1"/>
              <a:t>combination</a:t>
            </a:r>
            <a:r>
              <a:rPr lang="it-IT" dirty="0"/>
              <a:t> of </a:t>
            </a:r>
            <a:r>
              <a:rPr lang="it-IT" dirty="0" err="1"/>
              <a:t>different</a:t>
            </a:r>
            <a:r>
              <a:rPr lang="it-IT" dirty="0"/>
              <a:t> </a:t>
            </a:r>
            <a:r>
              <a:rPr lang="it-IT" dirty="0" err="1"/>
              <a:t>tools</a:t>
            </a:r>
            <a:r>
              <a:rPr lang="it-IT" dirty="0"/>
              <a:t> on the </a:t>
            </a:r>
            <a:r>
              <a:rPr lang="it-IT" dirty="0" err="1"/>
              <a:t>same</a:t>
            </a:r>
            <a:r>
              <a:rPr lang="it-IT" dirty="0"/>
              <a:t> sample </a:t>
            </a:r>
            <a:r>
              <a:rPr lang="it-IT" dirty="0" err="1"/>
              <a:t>improves</a:t>
            </a:r>
            <a:r>
              <a:rPr lang="it-IT" dirty="0"/>
              <a:t> the </a:t>
            </a:r>
            <a:r>
              <a:rPr lang="it-IT" dirty="0" err="1"/>
              <a:t>accuracy</a:t>
            </a:r>
            <a:r>
              <a:rPr lang="it-IT" dirty="0"/>
              <a:t> of the call of the </a:t>
            </a:r>
            <a:r>
              <a:rPr lang="it-IT" dirty="0" err="1"/>
              <a:t>mutations</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46</a:t>
            </a:fld>
            <a:endParaRPr lang="it-IT"/>
          </a:p>
        </p:txBody>
      </p:sp>
    </p:spTree>
    <p:extLst>
      <p:ext uri="{BB962C8B-B14F-4D97-AF65-F5344CB8AC3E}">
        <p14:creationId xmlns:p14="http://schemas.microsoft.com/office/powerpoint/2010/main" val="3679571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To </a:t>
            </a:r>
            <a:r>
              <a:rPr lang="it-IT" dirty="0" err="1"/>
              <a:t>detect</a:t>
            </a:r>
            <a:r>
              <a:rPr lang="it-IT" dirty="0"/>
              <a:t> </a:t>
            </a:r>
            <a:r>
              <a:rPr lang="it-IT" dirty="0" err="1"/>
              <a:t>mutations</a:t>
            </a:r>
            <a:r>
              <a:rPr lang="it-IT" dirty="0"/>
              <a:t> in </a:t>
            </a:r>
            <a:r>
              <a:rPr lang="it-IT" dirty="0" err="1"/>
              <a:t>cancer</a:t>
            </a:r>
            <a:r>
              <a:rPr lang="it-IT" dirty="0"/>
              <a:t> </a:t>
            </a:r>
            <a:r>
              <a:rPr lang="it-IT" dirty="0" err="1"/>
              <a:t>samples</a:t>
            </a:r>
            <a:r>
              <a:rPr lang="it-IT" dirty="0"/>
              <a:t> </a:t>
            </a:r>
            <a:r>
              <a:rPr lang="it-IT" dirty="0" err="1"/>
              <a:t>there</a:t>
            </a:r>
            <a:r>
              <a:rPr lang="it-IT" dirty="0"/>
              <a:t> are </a:t>
            </a:r>
            <a:r>
              <a:rPr lang="it-IT" dirty="0" err="1"/>
              <a:t>specific</a:t>
            </a:r>
            <a:r>
              <a:rPr lang="it-IT" dirty="0"/>
              <a:t> </a:t>
            </a:r>
            <a:r>
              <a:rPr lang="it-IT" dirty="0" err="1"/>
              <a:t>tools</a:t>
            </a:r>
            <a:r>
              <a:rPr lang="it-IT" dirty="0"/>
              <a:t> </a:t>
            </a:r>
            <a:r>
              <a:rPr lang="it-IT" dirty="0" err="1"/>
              <a:t>that</a:t>
            </a:r>
            <a:r>
              <a:rPr lang="it-IT" dirty="0"/>
              <a:t> are </a:t>
            </a:r>
            <a:r>
              <a:rPr lang="it-IT" dirty="0" err="1"/>
              <a:t>listed</a:t>
            </a:r>
            <a:r>
              <a:rPr lang="it-IT" dirty="0"/>
              <a:t> </a:t>
            </a:r>
            <a:r>
              <a:rPr lang="it-IT" dirty="0" err="1"/>
              <a:t>below</a:t>
            </a:r>
            <a:r>
              <a:rPr lang="it-IT" dirty="0"/>
              <a:t>. </a:t>
            </a:r>
            <a:r>
              <a:rPr lang="it-IT" dirty="0" err="1"/>
              <a:t>Almost</a:t>
            </a:r>
            <a:r>
              <a:rPr lang="it-IT" dirty="0"/>
              <a:t> </a:t>
            </a:r>
            <a:r>
              <a:rPr lang="it-IT" dirty="0" err="1"/>
              <a:t>all</a:t>
            </a:r>
            <a:r>
              <a:rPr lang="it-IT" dirty="0"/>
              <a:t> of </a:t>
            </a:r>
            <a:r>
              <a:rPr lang="it-IT" dirty="0" err="1"/>
              <a:t>them</a:t>
            </a:r>
            <a:r>
              <a:rPr lang="it-IT" dirty="0"/>
              <a:t> </a:t>
            </a:r>
            <a:r>
              <a:rPr lang="it-IT" dirty="0" err="1"/>
              <a:t>require</a:t>
            </a:r>
            <a:r>
              <a:rPr lang="it-IT" dirty="0"/>
              <a:t> the </a:t>
            </a:r>
            <a:r>
              <a:rPr lang="it-IT" dirty="0" err="1"/>
              <a:t>presence</a:t>
            </a:r>
            <a:r>
              <a:rPr lang="it-IT" dirty="0"/>
              <a:t> of </a:t>
            </a:r>
            <a:r>
              <a:rPr lang="it-IT" dirty="0" err="1"/>
              <a:t>normal</a:t>
            </a:r>
            <a:r>
              <a:rPr lang="it-IT" dirty="0"/>
              <a:t> </a:t>
            </a:r>
            <a:r>
              <a:rPr lang="it-IT" dirty="0" err="1"/>
              <a:t>tissue</a:t>
            </a:r>
            <a:r>
              <a:rPr lang="it-IT" dirty="0"/>
              <a:t> data from the </a:t>
            </a:r>
            <a:r>
              <a:rPr lang="it-IT" dirty="0" err="1"/>
              <a:t>same</a:t>
            </a:r>
            <a:r>
              <a:rPr lang="it-IT" dirty="0"/>
              <a:t> </a:t>
            </a:r>
            <a:r>
              <a:rPr lang="it-IT" dirty="0" err="1"/>
              <a:t>individual</a:t>
            </a:r>
            <a:r>
              <a:rPr lang="it-IT" dirty="0"/>
              <a:t> to </a:t>
            </a:r>
            <a:r>
              <a:rPr lang="it-IT" dirty="0" err="1"/>
              <a:t>highlight</a:t>
            </a:r>
            <a:r>
              <a:rPr lang="it-IT" dirty="0"/>
              <a:t> the </a:t>
            </a:r>
            <a:r>
              <a:rPr lang="it-IT" dirty="0" err="1"/>
              <a:t>presence</a:t>
            </a:r>
            <a:r>
              <a:rPr lang="it-IT" dirty="0"/>
              <a:t> of </a:t>
            </a:r>
            <a:r>
              <a:rPr lang="it-IT" dirty="0" err="1"/>
              <a:t>genetic</a:t>
            </a:r>
            <a:r>
              <a:rPr lang="it-IT" dirty="0"/>
              <a:t> </a:t>
            </a:r>
            <a:r>
              <a:rPr lang="it-IT" dirty="0" err="1"/>
              <a:t>alterations</a:t>
            </a:r>
            <a:r>
              <a:rPr lang="it-IT" dirty="0"/>
              <a:t> </a:t>
            </a:r>
            <a:r>
              <a:rPr lang="it-IT" dirty="0" err="1"/>
              <a:t>present</a:t>
            </a:r>
            <a:r>
              <a:rPr lang="it-IT" dirty="0"/>
              <a:t> </a:t>
            </a:r>
            <a:r>
              <a:rPr lang="it-IT" dirty="0" err="1"/>
              <a:t>only</a:t>
            </a:r>
            <a:r>
              <a:rPr lang="it-IT" dirty="0"/>
              <a:t> in the </a:t>
            </a:r>
            <a:r>
              <a:rPr lang="it-IT" dirty="0" err="1"/>
              <a:t>tumor</a:t>
            </a:r>
            <a:r>
              <a:rPr lang="it-IT" dirty="0"/>
              <a:t> sample. The </a:t>
            </a:r>
            <a:r>
              <a:rPr lang="it-IT" dirty="0" err="1"/>
              <a:t>only</a:t>
            </a:r>
            <a:r>
              <a:rPr lang="it-IT" dirty="0"/>
              <a:t> </a:t>
            </a:r>
            <a:r>
              <a:rPr lang="it-IT" dirty="0" err="1"/>
              <a:t>one</a:t>
            </a:r>
            <a:r>
              <a:rPr lang="it-IT" dirty="0"/>
              <a:t> </a:t>
            </a:r>
            <a:r>
              <a:rPr lang="it-IT" dirty="0" err="1"/>
              <a:t>able</a:t>
            </a:r>
            <a:r>
              <a:rPr lang="it-IT" dirty="0"/>
              <a:t> to operate with </a:t>
            </a:r>
            <a:r>
              <a:rPr lang="it-IT" dirty="0" err="1"/>
              <a:t>only</a:t>
            </a:r>
            <a:r>
              <a:rPr lang="it-IT" dirty="0"/>
              <a:t> the </a:t>
            </a:r>
            <a:r>
              <a:rPr lang="it-IT" dirty="0" err="1"/>
              <a:t>presence</a:t>
            </a:r>
            <a:r>
              <a:rPr lang="it-IT" dirty="0"/>
              <a:t> of </a:t>
            </a:r>
            <a:r>
              <a:rPr lang="it-IT" dirty="0" err="1"/>
              <a:t>tumor</a:t>
            </a:r>
            <a:r>
              <a:rPr lang="it-IT" dirty="0"/>
              <a:t> data </a:t>
            </a:r>
            <a:r>
              <a:rPr lang="it-IT" dirty="0" err="1"/>
              <a:t>is</a:t>
            </a:r>
            <a:r>
              <a:rPr lang="it-IT" dirty="0"/>
              <a:t> </a:t>
            </a:r>
            <a:r>
              <a:rPr lang="it-IT" dirty="0" err="1"/>
              <a:t>Pisces</a:t>
            </a:r>
            <a:r>
              <a:rPr lang="it-IT" dirty="0"/>
              <a:t>, </a:t>
            </a:r>
            <a:r>
              <a:rPr lang="it-IT" dirty="0" err="1"/>
              <a:t>which</a:t>
            </a:r>
            <a:r>
              <a:rPr lang="it-IT" dirty="0"/>
              <a:t> </a:t>
            </a:r>
            <a:r>
              <a:rPr lang="it-IT" dirty="0" err="1"/>
              <a:t>discovers</a:t>
            </a:r>
            <a:r>
              <a:rPr lang="it-IT" dirty="0"/>
              <a:t> </a:t>
            </a:r>
            <a:r>
              <a:rPr lang="it-IT" dirty="0" err="1"/>
              <a:t>somatic</a:t>
            </a:r>
            <a:r>
              <a:rPr lang="it-IT" dirty="0"/>
              <a:t> </a:t>
            </a:r>
            <a:r>
              <a:rPr lang="it-IT" dirty="0" err="1"/>
              <a:t>mutations</a:t>
            </a:r>
            <a:r>
              <a:rPr lang="it-IT" dirty="0"/>
              <a:t> on the </a:t>
            </a:r>
            <a:r>
              <a:rPr lang="it-IT" dirty="0" err="1"/>
              <a:t>basis</a:t>
            </a:r>
            <a:r>
              <a:rPr lang="it-IT" dirty="0"/>
              <a:t> of the </a:t>
            </a:r>
            <a:r>
              <a:rPr lang="it-IT" dirty="0" err="1"/>
              <a:t>low</a:t>
            </a:r>
            <a:r>
              <a:rPr lang="it-IT" dirty="0"/>
              <a:t> </a:t>
            </a:r>
            <a:r>
              <a:rPr lang="it-IT" dirty="0" err="1"/>
              <a:t>variant</a:t>
            </a:r>
            <a:r>
              <a:rPr lang="it-IT" dirty="0"/>
              <a:t> allele </a:t>
            </a:r>
            <a:r>
              <a:rPr lang="it-IT" dirty="0" err="1"/>
              <a:t>frequency</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47</a:t>
            </a:fld>
            <a:endParaRPr lang="it-IT"/>
          </a:p>
        </p:txBody>
      </p:sp>
    </p:spTree>
    <p:extLst>
      <p:ext uri="{BB962C8B-B14F-4D97-AF65-F5344CB8AC3E}">
        <p14:creationId xmlns:p14="http://schemas.microsoft.com/office/powerpoint/2010/main" val="57516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Next</a:t>
            </a:r>
            <a:r>
              <a:rPr lang="it-IT" dirty="0"/>
              <a:t> </a:t>
            </a:r>
            <a:r>
              <a:rPr lang="it-IT" dirty="0" err="1"/>
              <a:t>step</a:t>
            </a:r>
            <a:r>
              <a:rPr lang="it-IT" dirty="0"/>
              <a:t>: </a:t>
            </a:r>
            <a:r>
              <a:rPr lang="it-IT" dirty="0" err="1"/>
              <a:t>Variant</a:t>
            </a:r>
            <a:r>
              <a:rPr lang="it-IT" dirty="0"/>
              <a:t> </a:t>
            </a:r>
            <a:r>
              <a:rPr lang="it-IT" dirty="0" err="1"/>
              <a:t>annotation</a:t>
            </a:r>
            <a:r>
              <a:rPr lang="it-IT" dirty="0"/>
              <a:t>, </a:t>
            </a:r>
            <a:r>
              <a:rPr lang="it-IT" dirty="0" err="1"/>
              <a:t>filtration</a:t>
            </a:r>
            <a:r>
              <a:rPr lang="it-IT" dirty="0"/>
              <a:t> and </a:t>
            </a:r>
            <a:r>
              <a:rPr lang="it-IT" dirty="0" err="1"/>
              <a:t>prioritization</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48</a:t>
            </a:fld>
            <a:endParaRPr lang="it-IT"/>
          </a:p>
        </p:txBody>
      </p:sp>
    </p:spTree>
    <p:extLst>
      <p:ext uri="{BB962C8B-B14F-4D97-AF65-F5344CB8AC3E}">
        <p14:creationId xmlns:p14="http://schemas.microsoft.com/office/powerpoint/2010/main" val="1211789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large </a:t>
            </a:r>
            <a:r>
              <a:rPr lang="it-IT" dirty="0" err="1"/>
              <a:t>number</a:t>
            </a:r>
            <a:r>
              <a:rPr lang="it-IT" dirty="0"/>
              <a:t> of </a:t>
            </a:r>
            <a:r>
              <a:rPr lang="it-IT" dirty="0" err="1"/>
              <a:t>genetic</a:t>
            </a:r>
            <a:r>
              <a:rPr lang="it-IT" dirty="0"/>
              <a:t> </a:t>
            </a:r>
            <a:r>
              <a:rPr lang="it-IT" dirty="0" err="1"/>
              <a:t>variants</a:t>
            </a:r>
            <a:r>
              <a:rPr lang="it-IT" dirty="0"/>
              <a:t> </a:t>
            </a:r>
            <a:r>
              <a:rPr lang="it-IT" dirty="0" err="1"/>
              <a:t>that</a:t>
            </a:r>
            <a:r>
              <a:rPr lang="it-IT" dirty="0"/>
              <a:t> are </a:t>
            </a:r>
            <a:r>
              <a:rPr lang="it-IT" dirty="0" err="1"/>
              <a:t>usually</a:t>
            </a:r>
            <a:r>
              <a:rPr lang="it-IT" dirty="0"/>
              <a:t> </a:t>
            </a:r>
            <a:r>
              <a:rPr lang="it-IT" dirty="0" err="1"/>
              <a:t>found</a:t>
            </a:r>
            <a:r>
              <a:rPr lang="it-IT" dirty="0"/>
              <a:t> </a:t>
            </a:r>
            <a:r>
              <a:rPr lang="it-IT" dirty="0" err="1"/>
              <a:t>when</a:t>
            </a:r>
            <a:r>
              <a:rPr lang="it-IT" dirty="0"/>
              <a:t> </a:t>
            </a:r>
            <a:r>
              <a:rPr lang="it-IT" dirty="0" err="1"/>
              <a:t>using</a:t>
            </a:r>
            <a:r>
              <a:rPr lang="it-IT" dirty="0"/>
              <a:t> </a:t>
            </a:r>
            <a:r>
              <a:rPr lang="it-IT" dirty="0" err="1"/>
              <a:t>instruments</a:t>
            </a:r>
            <a:r>
              <a:rPr lang="it-IT" dirty="0"/>
              <a:t> </a:t>
            </a:r>
            <a:r>
              <a:rPr lang="it-IT" dirty="0" err="1"/>
              <a:t>such</a:t>
            </a:r>
            <a:r>
              <a:rPr lang="it-IT" dirty="0"/>
              <a:t> </a:t>
            </a:r>
            <a:r>
              <a:rPr lang="it-IT" dirty="0" err="1"/>
              <a:t>as</a:t>
            </a:r>
            <a:r>
              <a:rPr lang="it-IT" dirty="0"/>
              <a:t> WGS or WES (3M or 30K), </a:t>
            </a:r>
            <a:r>
              <a:rPr lang="it-IT" dirty="0" err="1"/>
              <a:t>requires</a:t>
            </a:r>
            <a:r>
              <a:rPr lang="it-IT" dirty="0"/>
              <a:t> a </a:t>
            </a:r>
            <a:r>
              <a:rPr lang="it-IT" dirty="0" err="1"/>
              <a:t>process</a:t>
            </a:r>
            <a:r>
              <a:rPr lang="it-IT" dirty="0"/>
              <a:t> of </a:t>
            </a:r>
            <a:r>
              <a:rPr lang="it-IT" dirty="0" err="1"/>
              <a:t>filtering</a:t>
            </a:r>
            <a:r>
              <a:rPr lang="it-IT" dirty="0"/>
              <a:t> </a:t>
            </a:r>
            <a:r>
              <a:rPr lang="it-IT" dirty="0" err="1"/>
              <a:t>variants</a:t>
            </a:r>
            <a:r>
              <a:rPr lang="it-IT" dirty="0"/>
              <a:t>, </a:t>
            </a:r>
            <a:r>
              <a:rPr lang="it-IT" dirty="0" err="1"/>
              <a:t>eliminating</a:t>
            </a:r>
            <a:r>
              <a:rPr lang="it-IT" dirty="0"/>
              <a:t> </a:t>
            </a:r>
            <a:r>
              <a:rPr lang="it-IT" dirty="0" err="1"/>
              <a:t>those</a:t>
            </a:r>
            <a:r>
              <a:rPr lang="it-IT" dirty="0"/>
              <a:t> </a:t>
            </a:r>
            <a:r>
              <a:rPr lang="it-IT" dirty="0" err="1"/>
              <a:t>less</a:t>
            </a:r>
            <a:r>
              <a:rPr lang="it-IT" dirty="0"/>
              <a:t> </a:t>
            </a:r>
            <a:r>
              <a:rPr lang="it-IT" dirty="0" err="1"/>
              <a:t>significant</a:t>
            </a:r>
            <a:r>
              <a:rPr lang="it-IT" dirty="0"/>
              <a:t> from a </a:t>
            </a:r>
            <a:r>
              <a:rPr lang="it-IT" dirty="0" err="1"/>
              <a:t>clinical</a:t>
            </a:r>
            <a:r>
              <a:rPr lang="it-IT" dirty="0"/>
              <a:t> </a:t>
            </a:r>
            <a:r>
              <a:rPr lang="it-IT" dirty="0" err="1"/>
              <a:t>point</a:t>
            </a:r>
            <a:r>
              <a:rPr lang="it-IT" dirty="0"/>
              <a:t> of </a:t>
            </a:r>
            <a:r>
              <a:rPr lang="it-IT" dirty="0" err="1"/>
              <a:t>view</a:t>
            </a:r>
            <a:r>
              <a:rPr lang="it-IT" dirty="0"/>
              <a:t>.</a:t>
            </a:r>
          </a:p>
          <a:p>
            <a:endParaRPr lang="it-IT" dirty="0"/>
          </a:p>
          <a:p>
            <a:r>
              <a:rPr lang="it-IT" dirty="0" err="1"/>
              <a:t>This</a:t>
            </a:r>
            <a:r>
              <a:rPr lang="it-IT" dirty="0"/>
              <a:t> </a:t>
            </a:r>
            <a:r>
              <a:rPr lang="it-IT" dirty="0" err="1"/>
              <a:t>process</a:t>
            </a:r>
            <a:r>
              <a:rPr lang="it-IT" dirty="0"/>
              <a:t> </a:t>
            </a:r>
            <a:r>
              <a:rPr lang="it-IT" dirty="0" err="1"/>
              <a:t>includes</a:t>
            </a:r>
            <a:r>
              <a:rPr lang="it-IT" dirty="0"/>
              <a:t> </a:t>
            </a:r>
            <a:r>
              <a:rPr lang="it-IT" dirty="0" err="1"/>
              <a:t>annotation</a:t>
            </a:r>
            <a:r>
              <a:rPr lang="it-IT" dirty="0"/>
              <a:t> of the </a:t>
            </a:r>
            <a:r>
              <a:rPr lang="it-IT" dirty="0" err="1"/>
              <a:t>variants</a:t>
            </a:r>
            <a:r>
              <a:rPr lang="it-IT" dirty="0"/>
              <a:t> (</a:t>
            </a:r>
            <a:r>
              <a:rPr lang="it-IT" dirty="0" err="1"/>
              <a:t>mainly</a:t>
            </a:r>
            <a:r>
              <a:rPr lang="it-IT" dirty="0"/>
              <a:t> </a:t>
            </a:r>
            <a:r>
              <a:rPr lang="it-IT" dirty="0" err="1"/>
              <a:t>attribute</a:t>
            </a:r>
            <a:r>
              <a:rPr lang="it-IT" dirty="0"/>
              <a:t> the </a:t>
            </a:r>
            <a:r>
              <a:rPr lang="it-IT" dirty="0" err="1"/>
              <a:t>variant</a:t>
            </a:r>
            <a:r>
              <a:rPr lang="it-IT" dirty="0"/>
              <a:t> to a </a:t>
            </a:r>
            <a:r>
              <a:rPr lang="it-IT" dirty="0" err="1"/>
              <a:t>specific</a:t>
            </a:r>
            <a:r>
              <a:rPr lang="it-IT" dirty="0"/>
              <a:t> gene or </a:t>
            </a:r>
            <a:r>
              <a:rPr lang="it-IT" dirty="0" err="1"/>
              <a:t>transcript</a:t>
            </a:r>
            <a:r>
              <a:rPr lang="it-IT" dirty="0"/>
              <a:t>), </a:t>
            </a:r>
            <a:r>
              <a:rPr lang="it-IT" dirty="0" err="1"/>
              <a:t>application</a:t>
            </a:r>
            <a:r>
              <a:rPr lang="it-IT" dirty="0"/>
              <a:t> of </a:t>
            </a:r>
            <a:r>
              <a:rPr lang="it-IT" dirty="0" err="1"/>
              <a:t>filters</a:t>
            </a:r>
            <a:r>
              <a:rPr lang="it-IT" dirty="0"/>
              <a:t> on the </a:t>
            </a:r>
            <a:r>
              <a:rPr lang="it-IT" dirty="0" err="1"/>
              <a:t>frequency</a:t>
            </a:r>
            <a:r>
              <a:rPr lang="it-IT" dirty="0"/>
              <a:t> of </a:t>
            </a:r>
            <a:r>
              <a:rPr lang="it-IT" dirty="0" err="1"/>
              <a:t>population</a:t>
            </a:r>
            <a:r>
              <a:rPr lang="it-IT" dirty="0"/>
              <a:t> and </a:t>
            </a:r>
            <a:r>
              <a:rPr lang="it-IT" dirty="0" err="1"/>
              <a:t>searches</a:t>
            </a:r>
            <a:r>
              <a:rPr lang="it-IT" dirty="0"/>
              <a:t> on </a:t>
            </a:r>
            <a:r>
              <a:rPr lang="it-IT" dirty="0" err="1"/>
              <a:t>databases</a:t>
            </a:r>
            <a:r>
              <a:rPr lang="it-IT" dirty="0"/>
              <a:t>. The </a:t>
            </a:r>
            <a:r>
              <a:rPr lang="it-IT" dirty="0" err="1"/>
              <a:t>aim</a:t>
            </a:r>
            <a:r>
              <a:rPr lang="it-IT" dirty="0"/>
              <a:t> </a:t>
            </a:r>
            <a:r>
              <a:rPr lang="it-IT" dirty="0" err="1"/>
              <a:t>is</a:t>
            </a:r>
            <a:r>
              <a:rPr lang="it-IT" dirty="0"/>
              <a:t> to </a:t>
            </a:r>
            <a:r>
              <a:rPr lang="it-IT" dirty="0" err="1"/>
              <a:t>enrich</a:t>
            </a:r>
            <a:r>
              <a:rPr lang="it-IT" dirty="0"/>
              <a:t> </a:t>
            </a:r>
            <a:r>
              <a:rPr lang="it-IT" dirty="0" err="1"/>
              <a:t>our</a:t>
            </a:r>
            <a:r>
              <a:rPr lang="it-IT" dirty="0"/>
              <a:t> list of rare </a:t>
            </a:r>
            <a:r>
              <a:rPr lang="it-IT" dirty="0" err="1"/>
              <a:t>variants</a:t>
            </a:r>
            <a:r>
              <a:rPr lang="it-IT" dirty="0"/>
              <a:t> in the </a:t>
            </a:r>
            <a:r>
              <a:rPr lang="it-IT" dirty="0" err="1"/>
              <a:t>population</a:t>
            </a:r>
            <a:r>
              <a:rPr lang="it-IT" dirty="0"/>
              <a:t>. </a:t>
            </a:r>
            <a:r>
              <a:rPr lang="it-IT" dirty="0" err="1"/>
              <a:t>This</a:t>
            </a:r>
            <a:r>
              <a:rPr lang="it-IT" dirty="0"/>
              <a:t> </a:t>
            </a:r>
            <a:r>
              <a:rPr lang="it-IT" dirty="0" err="1"/>
              <a:t>is</a:t>
            </a:r>
            <a:r>
              <a:rPr lang="it-IT" dirty="0"/>
              <a:t> </a:t>
            </a:r>
            <a:r>
              <a:rPr lang="it-IT" dirty="0" err="1"/>
              <a:t>because</a:t>
            </a:r>
            <a:r>
              <a:rPr lang="it-IT" dirty="0"/>
              <a:t> the </a:t>
            </a:r>
            <a:r>
              <a:rPr lang="it-IT" dirty="0" err="1"/>
              <a:t>rarer</a:t>
            </a:r>
            <a:r>
              <a:rPr lang="it-IT" dirty="0"/>
              <a:t> the </a:t>
            </a:r>
            <a:r>
              <a:rPr lang="it-IT" dirty="0" err="1"/>
              <a:t>genetic</a:t>
            </a:r>
            <a:r>
              <a:rPr lang="it-IT" dirty="0"/>
              <a:t> </a:t>
            </a:r>
            <a:r>
              <a:rPr lang="it-IT" dirty="0" err="1"/>
              <a:t>variant</a:t>
            </a:r>
            <a:r>
              <a:rPr lang="it-IT" dirty="0"/>
              <a:t> </a:t>
            </a:r>
            <a:r>
              <a:rPr lang="it-IT" dirty="0" err="1"/>
              <a:t>is</a:t>
            </a:r>
            <a:r>
              <a:rPr lang="it-IT" dirty="0"/>
              <a:t>, the more </a:t>
            </a:r>
            <a:r>
              <a:rPr lang="it-IT" dirty="0" err="1"/>
              <a:t>likely</a:t>
            </a:r>
            <a:r>
              <a:rPr lang="it-IT" dirty="0"/>
              <a:t> </a:t>
            </a:r>
            <a:r>
              <a:rPr lang="it-IT" dirty="0" err="1"/>
              <a:t>it</a:t>
            </a:r>
            <a:r>
              <a:rPr lang="it-IT" dirty="0"/>
              <a:t> </a:t>
            </a:r>
            <a:r>
              <a:rPr lang="it-IT" dirty="0" err="1"/>
              <a:t>is</a:t>
            </a:r>
            <a:r>
              <a:rPr lang="it-IT" dirty="0"/>
              <a:t> to be </a:t>
            </a:r>
            <a:r>
              <a:rPr lang="it-IT" dirty="0" err="1"/>
              <a:t>directly</a:t>
            </a:r>
            <a:r>
              <a:rPr lang="it-IT" dirty="0"/>
              <a:t> </a:t>
            </a:r>
            <a:r>
              <a:rPr lang="it-IT" dirty="0" err="1"/>
              <a:t>linked</a:t>
            </a:r>
            <a:r>
              <a:rPr lang="it-IT" dirty="0"/>
              <a:t> to a </a:t>
            </a:r>
            <a:r>
              <a:rPr lang="it-IT" dirty="0" err="1"/>
              <a:t>disease</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49</a:t>
            </a:fld>
            <a:endParaRPr lang="it-IT"/>
          </a:p>
        </p:txBody>
      </p:sp>
    </p:spTree>
    <p:extLst>
      <p:ext uri="{BB962C8B-B14F-4D97-AF65-F5344CB8AC3E}">
        <p14:creationId xmlns:p14="http://schemas.microsoft.com/office/powerpoint/2010/main" val="1942821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large </a:t>
            </a:r>
            <a:r>
              <a:rPr lang="it-IT" dirty="0" err="1"/>
              <a:t>number</a:t>
            </a:r>
            <a:r>
              <a:rPr lang="it-IT" dirty="0"/>
              <a:t> of </a:t>
            </a:r>
            <a:r>
              <a:rPr lang="it-IT" dirty="0" err="1"/>
              <a:t>genetic</a:t>
            </a:r>
            <a:r>
              <a:rPr lang="it-IT" dirty="0"/>
              <a:t> </a:t>
            </a:r>
            <a:r>
              <a:rPr lang="it-IT" dirty="0" err="1"/>
              <a:t>variants</a:t>
            </a:r>
            <a:r>
              <a:rPr lang="it-IT" dirty="0"/>
              <a:t> </a:t>
            </a:r>
            <a:r>
              <a:rPr lang="it-IT" dirty="0" err="1"/>
              <a:t>that</a:t>
            </a:r>
            <a:r>
              <a:rPr lang="it-IT" dirty="0"/>
              <a:t> are </a:t>
            </a:r>
            <a:r>
              <a:rPr lang="it-IT" dirty="0" err="1"/>
              <a:t>usually</a:t>
            </a:r>
            <a:r>
              <a:rPr lang="it-IT" dirty="0"/>
              <a:t> </a:t>
            </a:r>
            <a:r>
              <a:rPr lang="it-IT" dirty="0" err="1"/>
              <a:t>found</a:t>
            </a:r>
            <a:r>
              <a:rPr lang="it-IT" dirty="0"/>
              <a:t> </a:t>
            </a:r>
            <a:r>
              <a:rPr lang="it-IT" dirty="0" err="1"/>
              <a:t>when</a:t>
            </a:r>
            <a:r>
              <a:rPr lang="it-IT" dirty="0"/>
              <a:t> </a:t>
            </a:r>
            <a:r>
              <a:rPr lang="it-IT" dirty="0" err="1"/>
              <a:t>using</a:t>
            </a:r>
            <a:r>
              <a:rPr lang="it-IT" dirty="0"/>
              <a:t> </a:t>
            </a:r>
            <a:r>
              <a:rPr lang="it-IT" dirty="0" err="1"/>
              <a:t>instruments</a:t>
            </a:r>
            <a:r>
              <a:rPr lang="it-IT" dirty="0"/>
              <a:t> </a:t>
            </a:r>
            <a:r>
              <a:rPr lang="it-IT" dirty="0" err="1"/>
              <a:t>such</a:t>
            </a:r>
            <a:r>
              <a:rPr lang="it-IT" dirty="0"/>
              <a:t> </a:t>
            </a:r>
            <a:r>
              <a:rPr lang="it-IT" dirty="0" err="1"/>
              <a:t>as</a:t>
            </a:r>
            <a:r>
              <a:rPr lang="it-IT" dirty="0"/>
              <a:t> WGS or WES (3M or 30K), </a:t>
            </a:r>
            <a:r>
              <a:rPr lang="it-IT" dirty="0" err="1"/>
              <a:t>requires</a:t>
            </a:r>
            <a:r>
              <a:rPr lang="it-IT" dirty="0"/>
              <a:t> a </a:t>
            </a:r>
            <a:r>
              <a:rPr lang="it-IT" dirty="0" err="1"/>
              <a:t>process</a:t>
            </a:r>
            <a:r>
              <a:rPr lang="it-IT" dirty="0"/>
              <a:t> of </a:t>
            </a:r>
            <a:r>
              <a:rPr lang="it-IT" dirty="0" err="1"/>
              <a:t>filtering</a:t>
            </a:r>
            <a:r>
              <a:rPr lang="it-IT" dirty="0"/>
              <a:t> </a:t>
            </a:r>
            <a:r>
              <a:rPr lang="it-IT" dirty="0" err="1"/>
              <a:t>variants</a:t>
            </a:r>
            <a:r>
              <a:rPr lang="it-IT" dirty="0"/>
              <a:t>, </a:t>
            </a:r>
            <a:r>
              <a:rPr lang="it-IT" dirty="0" err="1"/>
              <a:t>eliminating</a:t>
            </a:r>
            <a:r>
              <a:rPr lang="it-IT" dirty="0"/>
              <a:t> </a:t>
            </a:r>
            <a:r>
              <a:rPr lang="it-IT" dirty="0" err="1"/>
              <a:t>those</a:t>
            </a:r>
            <a:r>
              <a:rPr lang="it-IT" dirty="0"/>
              <a:t> </a:t>
            </a:r>
            <a:r>
              <a:rPr lang="it-IT" dirty="0" err="1"/>
              <a:t>less</a:t>
            </a:r>
            <a:r>
              <a:rPr lang="it-IT" dirty="0"/>
              <a:t> </a:t>
            </a:r>
            <a:r>
              <a:rPr lang="it-IT" dirty="0" err="1"/>
              <a:t>significant</a:t>
            </a:r>
            <a:r>
              <a:rPr lang="it-IT" dirty="0"/>
              <a:t> from a </a:t>
            </a:r>
            <a:r>
              <a:rPr lang="it-IT" dirty="0" err="1"/>
              <a:t>clinical</a:t>
            </a:r>
            <a:r>
              <a:rPr lang="it-IT" dirty="0"/>
              <a:t> </a:t>
            </a:r>
            <a:r>
              <a:rPr lang="it-IT" dirty="0" err="1"/>
              <a:t>point</a:t>
            </a:r>
            <a:r>
              <a:rPr lang="it-IT" dirty="0"/>
              <a:t> of </a:t>
            </a:r>
            <a:r>
              <a:rPr lang="it-IT" dirty="0" err="1"/>
              <a:t>view</a:t>
            </a:r>
            <a:r>
              <a:rPr lang="it-IT" dirty="0"/>
              <a:t>.</a:t>
            </a:r>
          </a:p>
          <a:p>
            <a:endParaRPr lang="it-IT" dirty="0"/>
          </a:p>
          <a:p>
            <a:r>
              <a:rPr lang="it-IT" dirty="0" err="1"/>
              <a:t>This</a:t>
            </a:r>
            <a:r>
              <a:rPr lang="it-IT" dirty="0"/>
              <a:t> </a:t>
            </a:r>
            <a:r>
              <a:rPr lang="it-IT" dirty="0" err="1"/>
              <a:t>process</a:t>
            </a:r>
            <a:r>
              <a:rPr lang="it-IT" dirty="0"/>
              <a:t> </a:t>
            </a:r>
            <a:r>
              <a:rPr lang="it-IT" dirty="0" err="1"/>
              <a:t>includes</a:t>
            </a:r>
            <a:r>
              <a:rPr lang="it-IT" dirty="0"/>
              <a:t> </a:t>
            </a:r>
            <a:r>
              <a:rPr lang="it-IT" dirty="0" err="1"/>
              <a:t>annotation</a:t>
            </a:r>
            <a:r>
              <a:rPr lang="it-IT" dirty="0"/>
              <a:t> of the </a:t>
            </a:r>
            <a:r>
              <a:rPr lang="it-IT" dirty="0" err="1"/>
              <a:t>variants</a:t>
            </a:r>
            <a:r>
              <a:rPr lang="it-IT" dirty="0"/>
              <a:t> (</a:t>
            </a:r>
            <a:r>
              <a:rPr lang="it-IT" dirty="0" err="1"/>
              <a:t>mainly</a:t>
            </a:r>
            <a:r>
              <a:rPr lang="it-IT" dirty="0"/>
              <a:t> </a:t>
            </a:r>
            <a:r>
              <a:rPr lang="it-IT" dirty="0" err="1"/>
              <a:t>attribute</a:t>
            </a:r>
            <a:r>
              <a:rPr lang="it-IT" dirty="0"/>
              <a:t> the </a:t>
            </a:r>
            <a:r>
              <a:rPr lang="it-IT" dirty="0" err="1"/>
              <a:t>variant</a:t>
            </a:r>
            <a:r>
              <a:rPr lang="it-IT" dirty="0"/>
              <a:t> to a </a:t>
            </a:r>
            <a:r>
              <a:rPr lang="it-IT" dirty="0" err="1"/>
              <a:t>specific</a:t>
            </a:r>
            <a:r>
              <a:rPr lang="it-IT" dirty="0"/>
              <a:t> gene or </a:t>
            </a:r>
            <a:r>
              <a:rPr lang="it-IT" dirty="0" err="1"/>
              <a:t>transcript</a:t>
            </a:r>
            <a:r>
              <a:rPr lang="it-IT" dirty="0"/>
              <a:t>), </a:t>
            </a:r>
            <a:r>
              <a:rPr lang="it-IT" dirty="0" err="1"/>
              <a:t>application</a:t>
            </a:r>
            <a:r>
              <a:rPr lang="it-IT" dirty="0"/>
              <a:t> of </a:t>
            </a:r>
            <a:r>
              <a:rPr lang="it-IT" dirty="0" err="1"/>
              <a:t>filters</a:t>
            </a:r>
            <a:r>
              <a:rPr lang="it-IT" dirty="0"/>
              <a:t> on the </a:t>
            </a:r>
            <a:r>
              <a:rPr lang="it-IT" dirty="0" err="1"/>
              <a:t>frequency</a:t>
            </a:r>
            <a:r>
              <a:rPr lang="it-IT" dirty="0"/>
              <a:t> of </a:t>
            </a:r>
            <a:r>
              <a:rPr lang="it-IT" dirty="0" err="1"/>
              <a:t>population</a:t>
            </a:r>
            <a:r>
              <a:rPr lang="it-IT" dirty="0"/>
              <a:t> and </a:t>
            </a:r>
            <a:r>
              <a:rPr lang="it-IT" dirty="0" err="1"/>
              <a:t>searches</a:t>
            </a:r>
            <a:r>
              <a:rPr lang="it-IT" dirty="0"/>
              <a:t> on </a:t>
            </a:r>
            <a:r>
              <a:rPr lang="it-IT" dirty="0" err="1"/>
              <a:t>databases</a:t>
            </a:r>
            <a:r>
              <a:rPr lang="it-IT" dirty="0"/>
              <a:t>. The </a:t>
            </a:r>
            <a:r>
              <a:rPr lang="it-IT" dirty="0" err="1"/>
              <a:t>aim</a:t>
            </a:r>
            <a:r>
              <a:rPr lang="it-IT" dirty="0"/>
              <a:t> </a:t>
            </a:r>
            <a:r>
              <a:rPr lang="it-IT" dirty="0" err="1"/>
              <a:t>is</a:t>
            </a:r>
            <a:r>
              <a:rPr lang="it-IT" dirty="0"/>
              <a:t> to </a:t>
            </a:r>
            <a:r>
              <a:rPr lang="it-IT" dirty="0" err="1"/>
              <a:t>enrich</a:t>
            </a:r>
            <a:r>
              <a:rPr lang="it-IT" dirty="0"/>
              <a:t> </a:t>
            </a:r>
            <a:r>
              <a:rPr lang="it-IT" dirty="0" err="1"/>
              <a:t>our</a:t>
            </a:r>
            <a:r>
              <a:rPr lang="it-IT" dirty="0"/>
              <a:t> list of rare </a:t>
            </a:r>
            <a:r>
              <a:rPr lang="it-IT" dirty="0" err="1"/>
              <a:t>variants</a:t>
            </a:r>
            <a:r>
              <a:rPr lang="it-IT" dirty="0"/>
              <a:t> in the </a:t>
            </a:r>
            <a:r>
              <a:rPr lang="it-IT" dirty="0" err="1"/>
              <a:t>population</a:t>
            </a:r>
            <a:r>
              <a:rPr lang="it-IT" dirty="0"/>
              <a:t>. </a:t>
            </a:r>
            <a:r>
              <a:rPr lang="it-IT" dirty="0" err="1"/>
              <a:t>This</a:t>
            </a:r>
            <a:r>
              <a:rPr lang="it-IT" dirty="0"/>
              <a:t> </a:t>
            </a:r>
            <a:r>
              <a:rPr lang="it-IT" dirty="0" err="1"/>
              <a:t>is</a:t>
            </a:r>
            <a:r>
              <a:rPr lang="it-IT" dirty="0"/>
              <a:t> </a:t>
            </a:r>
            <a:r>
              <a:rPr lang="it-IT" dirty="0" err="1"/>
              <a:t>because</a:t>
            </a:r>
            <a:r>
              <a:rPr lang="it-IT" dirty="0"/>
              <a:t> the </a:t>
            </a:r>
            <a:r>
              <a:rPr lang="it-IT" dirty="0" err="1"/>
              <a:t>rarer</a:t>
            </a:r>
            <a:r>
              <a:rPr lang="it-IT" dirty="0"/>
              <a:t> the </a:t>
            </a:r>
            <a:r>
              <a:rPr lang="it-IT" dirty="0" err="1"/>
              <a:t>genetic</a:t>
            </a:r>
            <a:r>
              <a:rPr lang="it-IT" dirty="0"/>
              <a:t> </a:t>
            </a:r>
            <a:r>
              <a:rPr lang="it-IT" dirty="0" err="1"/>
              <a:t>variant</a:t>
            </a:r>
            <a:r>
              <a:rPr lang="it-IT" dirty="0"/>
              <a:t> </a:t>
            </a:r>
            <a:r>
              <a:rPr lang="it-IT" dirty="0" err="1"/>
              <a:t>is</a:t>
            </a:r>
            <a:r>
              <a:rPr lang="it-IT" dirty="0"/>
              <a:t>, the more </a:t>
            </a:r>
            <a:r>
              <a:rPr lang="it-IT" dirty="0" err="1"/>
              <a:t>likely</a:t>
            </a:r>
            <a:r>
              <a:rPr lang="it-IT" dirty="0"/>
              <a:t> </a:t>
            </a:r>
            <a:r>
              <a:rPr lang="it-IT" dirty="0" err="1"/>
              <a:t>it</a:t>
            </a:r>
            <a:r>
              <a:rPr lang="it-IT" dirty="0"/>
              <a:t> </a:t>
            </a:r>
            <a:r>
              <a:rPr lang="it-IT" dirty="0" err="1"/>
              <a:t>is</a:t>
            </a:r>
            <a:r>
              <a:rPr lang="it-IT" dirty="0"/>
              <a:t> to be </a:t>
            </a:r>
            <a:r>
              <a:rPr lang="it-IT" dirty="0" err="1"/>
              <a:t>directly</a:t>
            </a:r>
            <a:r>
              <a:rPr lang="it-IT" dirty="0"/>
              <a:t> </a:t>
            </a:r>
            <a:r>
              <a:rPr lang="it-IT" dirty="0" err="1"/>
              <a:t>linked</a:t>
            </a:r>
            <a:r>
              <a:rPr lang="it-IT" dirty="0"/>
              <a:t> to a </a:t>
            </a:r>
            <a:r>
              <a:rPr lang="it-IT" dirty="0" err="1"/>
              <a:t>disease</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50</a:t>
            </a:fld>
            <a:endParaRPr lang="it-IT"/>
          </a:p>
        </p:txBody>
      </p:sp>
    </p:spTree>
    <p:extLst>
      <p:ext uri="{BB962C8B-B14F-4D97-AF65-F5344CB8AC3E}">
        <p14:creationId xmlns:p14="http://schemas.microsoft.com/office/powerpoint/2010/main" val="175203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We</a:t>
            </a:r>
            <a:r>
              <a:rPr lang="it-IT" dirty="0"/>
              <a:t> can </a:t>
            </a:r>
            <a:r>
              <a:rPr lang="it-IT" dirty="0" err="1"/>
              <a:t>say</a:t>
            </a:r>
            <a:r>
              <a:rPr lang="it-IT" dirty="0"/>
              <a:t> </a:t>
            </a:r>
            <a:r>
              <a:rPr lang="it-IT" dirty="0" err="1"/>
              <a:t>that</a:t>
            </a:r>
            <a:r>
              <a:rPr lang="it-IT" dirty="0"/>
              <a:t> </a:t>
            </a:r>
            <a:r>
              <a:rPr lang="it-IT" dirty="0" err="1"/>
              <a:t>basically</a:t>
            </a:r>
            <a:r>
              <a:rPr lang="it-IT" dirty="0"/>
              <a:t> on the market </a:t>
            </a:r>
            <a:r>
              <a:rPr lang="it-IT" dirty="0" err="1"/>
              <a:t>there</a:t>
            </a:r>
            <a:r>
              <a:rPr lang="it-IT" dirty="0"/>
              <a:t> are </a:t>
            </a:r>
            <a:r>
              <a:rPr lang="it-IT" dirty="0" err="1"/>
              <a:t>two</a:t>
            </a:r>
            <a:r>
              <a:rPr lang="it-IT" dirty="0"/>
              <a:t> competitors, Illumina and </a:t>
            </a:r>
            <a:r>
              <a:rPr lang="it-IT" dirty="0" err="1"/>
              <a:t>Thermofisher</a:t>
            </a:r>
            <a:r>
              <a:rPr lang="it-IT" dirty="0"/>
              <a:t>. </a:t>
            </a:r>
          </a:p>
          <a:p>
            <a:endParaRPr lang="it-IT" dirty="0"/>
          </a:p>
          <a:p>
            <a:r>
              <a:rPr lang="it-IT" dirty="0" err="1"/>
              <a:t>However</a:t>
            </a:r>
            <a:r>
              <a:rPr lang="it-IT" dirty="0"/>
              <a:t>, Illumina </a:t>
            </a:r>
            <a:r>
              <a:rPr lang="it-IT" dirty="0" err="1"/>
              <a:t>produces</a:t>
            </a:r>
            <a:r>
              <a:rPr lang="it-IT" dirty="0"/>
              <a:t> </a:t>
            </a:r>
            <a:r>
              <a:rPr lang="it-IT" dirty="0" err="1"/>
              <a:t>sequencers</a:t>
            </a:r>
            <a:r>
              <a:rPr lang="it-IT" dirty="0"/>
              <a:t> </a:t>
            </a:r>
            <a:r>
              <a:rPr lang="it-IT" dirty="0" err="1"/>
              <a:t>capable</a:t>
            </a:r>
            <a:r>
              <a:rPr lang="it-IT" dirty="0"/>
              <a:t> of </a:t>
            </a:r>
            <a:r>
              <a:rPr lang="it-IT" dirty="0" err="1"/>
              <a:t>generating</a:t>
            </a:r>
            <a:r>
              <a:rPr lang="it-IT" dirty="0"/>
              <a:t> a </a:t>
            </a:r>
            <a:r>
              <a:rPr lang="it-IT" dirty="0" err="1"/>
              <a:t>greater</a:t>
            </a:r>
            <a:r>
              <a:rPr lang="it-IT" dirty="0"/>
              <a:t> </a:t>
            </a:r>
            <a:r>
              <a:rPr lang="it-IT" dirty="0" err="1"/>
              <a:t>amount</a:t>
            </a:r>
            <a:r>
              <a:rPr lang="it-IT" dirty="0"/>
              <a:t> of data (6 </a:t>
            </a:r>
            <a:r>
              <a:rPr lang="it-IT" dirty="0" err="1"/>
              <a:t>billion</a:t>
            </a:r>
            <a:r>
              <a:rPr lang="it-IT" dirty="0"/>
              <a:t> </a:t>
            </a:r>
            <a:r>
              <a:rPr lang="it-IT" dirty="0" err="1"/>
              <a:t>reads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6</a:t>
            </a:fld>
            <a:endParaRPr lang="it-IT"/>
          </a:p>
        </p:txBody>
      </p:sp>
    </p:spTree>
    <p:extLst>
      <p:ext uri="{BB962C8B-B14F-4D97-AF65-F5344CB8AC3E}">
        <p14:creationId xmlns:p14="http://schemas.microsoft.com/office/powerpoint/2010/main" val="1281210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annotation</a:t>
            </a:r>
            <a:r>
              <a:rPr lang="it-IT" dirty="0"/>
              <a:t> and </a:t>
            </a:r>
            <a:r>
              <a:rPr lang="it-IT" dirty="0" err="1"/>
              <a:t>filtering</a:t>
            </a:r>
            <a:r>
              <a:rPr lang="it-IT" dirty="0"/>
              <a:t> </a:t>
            </a:r>
            <a:r>
              <a:rPr lang="it-IT" dirty="0" err="1"/>
              <a:t>step</a:t>
            </a:r>
            <a:r>
              <a:rPr lang="it-IT" dirty="0"/>
              <a:t> </a:t>
            </a:r>
            <a:r>
              <a:rPr lang="it-IT" dirty="0" err="1"/>
              <a:t>is</a:t>
            </a:r>
            <a:r>
              <a:rPr lang="it-IT" dirty="0"/>
              <a:t> a </a:t>
            </a:r>
            <a:r>
              <a:rPr lang="it-IT" dirty="0" err="1"/>
              <a:t>critical</a:t>
            </a:r>
            <a:r>
              <a:rPr lang="it-IT" dirty="0"/>
              <a:t> </a:t>
            </a:r>
            <a:r>
              <a:rPr lang="it-IT" dirty="0" err="1"/>
              <a:t>step</a:t>
            </a:r>
            <a:r>
              <a:rPr lang="it-IT" dirty="0"/>
              <a:t>. The </a:t>
            </a:r>
            <a:r>
              <a:rPr lang="it-IT" dirty="0" err="1"/>
              <a:t>aim</a:t>
            </a:r>
            <a:r>
              <a:rPr lang="it-IT" dirty="0"/>
              <a:t> </a:t>
            </a:r>
            <a:r>
              <a:rPr lang="it-IT" dirty="0" err="1"/>
              <a:t>is</a:t>
            </a:r>
            <a:r>
              <a:rPr lang="it-IT" dirty="0"/>
              <a:t> to </a:t>
            </a:r>
            <a:r>
              <a:rPr lang="it-IT" dirty="0" err="1"/>
              <a:t>have</a:t>
            </a:r>
            <a:r>
              <a:rPr lang="it-IT" dirty="0"/>
              <a:t> </a:t>
            </a:r>
            <a:r>
              <a:rPr lang="it-IT" dirty="0" err="1"/>
              <a:t>as</a:t>
            </a:r>
            <a:r>
              <a:rPr lang="it-IT" dirty="0"/>
              <a:t> </a:t>
            </a:r>
            <a:r>
              <a:rPr lang="it-IT" dirty="0" err="1"/>
              <a:t>much</a:t>
            </a:r>
            <a:r>
              <a:rPr lang="it-IT" dirty="0"/>
              <a:t> information </a:t>
            </a:r>
            <a:r>
              <a:rPr lang="it-IT" dirty="0" err="1"/>
              <a:t>as</a:t>
            </a:r>
            <a:r>
              <a:rPr lang="it-IT" dirty="0"/>
              <a:t> </a:t>
            </a:r>
            <a:r>
              <a:rPr lang="it-IT" dirty="0" err="1"/>
              <a:t>possible</a:t>
            </a:r>
            <a:r>
              <a:rPr lang="it-IT" dirty="0"/>
              <a:t> to </a:t>
            </a:r>
            <a:r>
              <a:rPr lang="it-IT" dirty="0" err="1"/>
              <a:t>suggest</a:t>
            </a:r>
            <a:r>
              <a:rPr lang="it-IT" dirty="0"/>
              <a:t> </a:t>
            </a:r>
            <a:r>
              <a:rPr lang="it-IT" dirty="0" err="1"/>
              <a:t>effects</a:t>
            </a:r>
            <a:r>
              <a:rPr lang="it-IT" dirty="0"/>
              <a:t> and the </a:t>
            </a:r>
            <a:r>
              <a:rPr lang="it-IT" dirty="0" err="1"/>
              <a:t>consequences</a:t>
            </a:r>
            <a:r>
              <a:rPr lang="it-IT" dirty="0"/>
              <a:t> of </a:t>
            </a:r>
            <a:r>
              <a:rPr lang="it-IT" dirty="0" err="1"/>
              <a:t>genetic</a:t>
            </a:r>
            <a:r>
              <a:rPr lang="it-IT" dirty="0"/>
              <a:t> </a:t>
            </a:r>
            <a:r>
              <a:rPr lang="it-IT" dirty="0" err="1"/>
              <a:t>variants</a:t>
            </a:r>
            <a:r>
              <a:rPr lang="it-IT" dirty="0"/>
              <a:t>. In </a:t>
            </a:r>
            <a:r>
              <a:rPr lang="it-IT" dirty="0" err="1"/>
              <a:t>detail</a:t>
            </a:r>
            <a:r>
              <a:rPr lang="it-IT" dirty="0"/>
              <a:t> </a:t>
            </a:r>
            <a:r>
              <a:rPr lang="it-IT" dirty="0" err="1"/>
              <a:t>you</a:t>
            </a:r>
            <a:r>
              <a:rPr lang="it-IT" dirty="0"/>
              <a:t> can </a:t>
            </a:r>
            <a:r>
              <a:rPr lang="it-IT" dirty="0" err="1"/>
              <a:t>see</a:t>
            </a:r>
            <a:r>
              <a:rPr lang="it-IT" dirty="0"/>
              <a:t> </a:t>
            </a:r>
            <a:r>
              <a:rPr lang="it-IT" dirty="0" err="1"/>
              <a:t>here</a:t>
            </a:r>
            <a:r>
              <a:rPr lang="it-IT" dirty="0"/>
              <a:t> the </a:t>
            </a:r>
            <a:r>
              <a:rPr lang="it-IT" dirty="0" err="1"/>
              <a:t>various</a:t>
            </a:r>
            <a:r>
              <a:rPr lang="it-IT" dirty="0"/>
              <a:t> information </a:t>
            </a:r>
            <a:r>
              <a:rPr lang="it-IT" dirty="0" err="1"/>
              <a:t>we</a:t>
            </a:r>
            <a:r>
              <a:rPr lang="it-IT" dirty="0"/>
              <a:t> can </a:t>
            </a:r>
            <a:r>
              <a:rPr lang="it-IT" dirty="0" err="1"/>
              <a:t>get</a:t>
            </a:r>
            <a:r>
              <a:rPr lang="it-IT" dirty="0"/>
              <a:t> </a:t>
            </a:r>
            <a:r>
              <a:rPr lang="it-IT" dirty="0" err="1"/>
              <a:t>after</a:t>
            </a:r>
            <a:r>
              <a:rPr lang="it-IT" dirty="0"/>
              <a:t> the </a:t>
            </a:r>
            <a:r>
              <a:rPr lang="it-IT" dirty="0" err="1"/>
              <a:t>annotation</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51</a:t>
            </a:fld>
            <a:endParaRPr lang="it-IT"/>
          </a:p>
        </p:txBody>
      </p:sp>
    </p:spTree>
    <p:extLst>
      <p:ext uri="{BB962C8B-B14F-4D97-AF65-F5344CB8AC3E}">
        <p14:creationId xmlns:p14="http://schemas.microsoft.com/office/powerpoint/2010/main" val="1819625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There</a:t>
            </a:r>
            <a:r>
              <a:rPr lang="it-IT" dirty="0"/>
              <a:t> are </a:t>
            </a:r>
            <a:r>
              <a:rPr lang="it-IT" dirty="0" err="1"/>
              <a:t>many</a:t>
            </a:r>
            <a:r>
              <a:rPr lang="it-IT" dirty="0"/>
              <a:t> </a:t>
            </a:r>
            <a:r>
              <a:rPr lang="it-IT" dirty="0" err="1"/>
              <a:t>tools</a:t>
            </a:r>
            <a:r>
              <a:rPr lang="it-IT" dirty="0"/>
              <a:t> to annotate </a:t>
            </a:r>
            <a:r>
              <a:rPr lang="it-IT" dirty="0" err="1"/>
              <a:t>vcf</a:t>
            </a:r>
            <a:r>
              <a:rPr lang="it-IT" dirty="0"/>
              <a:t>  and </a:t>
            </a:r>
            <a:r>
              <a:rPr lang="it-IT" dirty="0" err="1"/>
              <a:t>we</a:t>
            </a:r>
            <a:r>
              <a:rPr lang="it-IT" dirty="0"/>
              <a:t> can use </a:t>
            </a:r>
            <a:r>
              <a:rPr lang="it-IT" dirty="0" err="1"/>
              <a:t>different</a:t>
            </a:r>
            <a:r>
              <a:rPr lang="it-IT" dirty="0"/>
              <a:t> sets of </a:t>
            </a:r>
            <a:r>
              <a:rPr lang="it-IT" dirty="0" err="1"/>
              <a:t>transcripts</a:t>
            </a:r>
            <a:r>
              <a:rPr lang="it-IT" dirty="0"/>
              <a:t>. </a:t>
            </a:r>
            <a:r>
              <a:rPr lang="it-IT" dirty="0" err="1"/>
              <a:t>Both</a:t>
            </a:r>
            <a:r>
              <a:rPr lang="it-IT" dirty="0"/>
              <a:t> the </a:t>
            </a:r>
            <a:r>
              <a:rPr lang="it-IT" dirty="0" err="1"/>
              <a:t>choice</a:t>
            </a:r>
            <a:r>
              <a:rPr lang="it-IT" dirty="0"/>
              <a:t> of the </a:t>
            </a:r>
            <a:r>
              <a:rPr lang="it-IT" dirty="0" err="1"/>
              <a:t>tools</a:t>
            </a:r>
            <a:r>
              <a:rPr lang="it-IT" dirty="0"/>
              <a:t> and the </a:t>
            </a:r>
            <a:r>
              <a:rPr lang="it-IT" dirty="0" err="1"/>
              <a:t>choice</a:t>
            </a:r>
            <a:r>
              <a:rPr lang="it-IT" dirty="0"/>
              <a:t> of the </a:t>
            </a:r>
            <a:r>
              <a:rPr lang="it-IT" dirty="0" err="1"/>
              <a:t>transcript</a:t>
            </a:r>
            <a:r>
              <a:rPr lang="it-IT" dirty="0"/>
              <a:t> </a:t>
            </a:r>
            <a:r>
              <a:rPr lang="it-IT" dirty="0" err="1"/>
              <a:t>is</a:t>
            </a:r>
            <a:r>
              <a:rPr lang="it-IT" dirty="0"/>
              <a:t> </a:t>
            </a:r>
            <a:r>
              <a:rPr lang="it-IT" dirty="0" err="1"/>
              <a:t>important</a:t>
            </a:r>
            <a:r>
              <a:rPr lang="it-IT" dirty="0"/>
              <a:t> the </a:t>
            </a:r>
            <a:r>
              <a:rPr lang="it-IT" dirty="0" err="1"/>
              <a:t>annotation</a:t>
            </a:r>
            <a:r>
              <a:rPr lang="it-IT" dirty="0"/>
              <a:t> of the </a:t>
            </a:r>
            <a:r>
              <a:rPr lang="it-IT" dirty="0" err="1"/>
              <a:t>variants</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52</a:t>
            </a:fld>
            <a:endParaRPr lang="it-IT"/>
          </a:p>
        </p:txBody>
      </p:sp>
    </p:spTree>
    <p:extLst>
      <p:ext uri="{BB962C8B-B14F-4D97-AF65-F5344CB8AC3E}">
        <p14:creationId xmlns:p14="http://schemas.microsoft.com/office/powerpoint/2010/main" val="183145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annotation</a:t>
            </a:r>
            <a:r>
              <a:rPr lang="it-IT" dirty="0"/>
              <a:t> </a:t>
            </a:r>
            <a:r>
              <a:rPr lang="it-IT" dirty="0" err="1"/>
              <a:t>tools</a:t>
            </a:r>
            <a:r>
              <a:rPr lang="it-IT" dirty="0"/>
              <a:t> use the in </a:t>
            </a:r>
            <a:r>
              <a:rPr lang="it-IT" dirty="0" err="1"/>
              <a:t>silico</a:t>
            </a:r>
            <a:r>
              <a:rPr lang="it-IT" dirty="0"/>
              <a:t> </a:t>
            </a:r>
            <a:r>
              <a:rPr lang="it-IT" dirty="0" err="1"/>
              <a:t>prediction</a:t>
            </a:r>
            <a:r>
              <a:rPr lang="it-IT" dirty="0"/>
              <a:t> of the </a:t>
            </a:r>
            <a:r>
              <a:rPr lang="it-IT" dirty="0" err="1"/>
              <a:t>pathogenicity</a:t>
            </a:r>
            <a:r>
              <a:rPr lang="it-IT" dirty="0"/>
              <a:t> of </a:t>
            </a:r>
            <a:r>
              <a:rPr lang="it-IT" dirty="0" err="1"/>
              <a:t>genetic</a:t>
            </a:r>
            <a:r>
              <a:rPr lang="it-IT" dirty="0"/>
              <a:t> </a:t>
            </a:r>
            <a:r>
              <a:rPr lang="it-IT" dirty="0" err="1"/>
              <a:t>alterations</a:t>
            </a:r>
            <a:r>
              <a:rPr lang="it-IT" dirty="0"/>
              <a:t> </a:t>
            </a:r>
            <a:r>
              <a:rPr lang="it-IT" dirty="0" err="1"/>
              <a:t>such</a:t>
            </a:r>
            <a:r>
              <a:rPr lang="it-IT" dirty="0"/>
              <a:t> </a:t>
            </a:r>
            <a:r>
              <a:rPr lang="it-IT" dirty="0" err="1"/>
              <a:t>as</a:t>
            </a:r>
            <a:r>
              <a:rPr lang="it-IT" dirty="0"/>
              <a:t>...</a:t>
            </a:r>
          </a:p>
          <a:p>
            <a:r>
              <a:rPr lang="it-IT" dirty="0"/>
              <a:t>Databases, in </a:t>
            </a:r>
            <a:r>
              <a:rPr lang="it-IT" dirty="0" err="1"/>
              <a:t>silico</a:t>
            </a:r>
            <a:r>
              <a:rPr lang="it-IT" dirty="0"/>
              <a:t> </a:t>
            </a:r>
            <a:r>
              <a:rPr lang="it-IT" dirty="0" err="1"/>
              <a:t>predictions</a:t>
            </a:r>
            <a:r>
              <a:rPr lang="it-IT" dirty="0"/>
              <a:t> and </a:t>
            </a:r>
            <a:r>
              <a:rPr lang="it-IT" dirty="0" err="1"/>
              <a:t>filtering</a:t>
            </a:r>
            <a:r>
              <a:rPr lang="it-IT" dirty="0"/>
              <a:t> </a:t>
            </a:r>
            <a:r>
              <a:rPr lang="it-IT" dirty="0" err="1"/>
              <a:t>tools</a:t>
            </a:r>
            <a:r>
              <a:rPr lang="it-IT" dirty="0"/>
              <a:t> are </a:t>
            </a:r>
            <a:r>
              <a:rPr lang="it-IT" dirty="0" err="1"/>
              <a:t>often</a:t>
            </a:r>
            <a:r>
              <a:rPr lang="it-IT" dirty="0"/>
              <a:t> </a:t>
            </a:r>
            <a:r>
              <a:rPr lang="it-IT" dirty="0" err="1"/>
              <a:t>implemented</a:t>
            </a:r>
            <a:r>
              <a:rPr lang="it-IT" dirty="0"/>
              <a:t> in commercial or open source software.</a:t>
            </a:r>
          </a:p>
        </p:txBody>
      </p:sp>
      <p:sp>
        <p:nvSpPr>
          <p:cNvPr id="4" name="Segnaposto numero diapositiva 3"/>
          <p:cNvSpPr>
            <a:spLocks noGrp="1"/>
          </p:cNvSpPr>
          <p:nvPr>
            <p:ph type="sldNum" sz="quarter" idx="5"/>
          </p:nvPr>
        </p:nvSpPr>
        <p:spPr/>
        <p:txBody>
          <a:bodyPr/>
          <a:lstStyle/>
          <a:p>
            <a:fld id="{472ED71B-5D11-854C-B77C-5FF5CDA3B84D}" type="slidenum">
              <a:rPr lang="it-IT" smtClean="0"/>
              <a:t>53</a:t>
            </a:fld>
            <a:endParaRPr lang="it-IT"/>
          </a:p>
        </p:txBody>
      </p:sp>
    </p:spTree>
    <p:extLst>
      <p:ext uri="{BB962C8B-B14F-4D97-AF65-F5344CB8AC3E}">
        <p14:creationId xmlns:p14="http://schemas.microsoft.com/office/powerpoint/2010/main" val="2084956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After</a:t>
            </a:r>
            <a:r>
              <a:rPr lang="it-IT" dirty="0"/>
              <a:t> the </a:t>
            </a:r>
            <a:r>
              <a:rPr lang="it-IT" dirty="0" err="1"/>
              <a:t>annotation</a:t>
            </a:r>
            <a:r>
              <a:rPr lang="it-IT" dirty="0"/>
              <a:t> </a:t>
            </a:r>
            <a:r>
              <a:rPr lang="it-IT" dirty="0" err="1"/>
              <a:t>we</a:t>
            </a:r>
            <a:r>
              <a:rPr lang="it-IT" dirty="0"/>
              <a:t> can </a:t>
            </a:r>
            <a:r>
              <a:rPr lang="it-IT" dirty="0" err="1"/>
              <a:t>proceed</a:t>
            </a:r>
            <a:r>
              <a:rPr lang="it-IT" dirty="0"/>
              <a:t> with the </a:t>
            </a:r>
            <a:r>
              <a:rPr lang="it-IT" dirty="0" err="1"/>
              <a:t>filtering</a:t>
            </a:r>
            <a:r>
              <a:rPr lang="it-IT" dirty="0"/>
              <a:t> of the </a:t>
            </a:r>
            <a:r>
              <a:rPr lang="it-IT" dirty="0" err="1"/>
              <a:t>variants</a:t>
            </a:r>
            <a:r>
              <a:rPr lang="it-IT" dirty="0"/>
              <a:t>. A first </a:t>
            </a:r>
            <a:r>
              <a:rPr lang="it-IT" dirty="0" err="1"/>
              <a:t>filtration</a:t>
            </a:r>
            <a:r>
              <a:rPr lang="it-IT" dirty="0"/>
              <a:t> </a:t>
            </a:r>
            <a:r>
              <a:rPr lang="it-IT" dirty="0" err="1"/>
              <a:t>is</a:t>
            </a:r>
            <a:r>
              <a:rPr lang="it-IT" dirty="0"/>
              <a:t> the </a:t>
            </a:r>
            <a:r>
              <a:rPr lang="it-IT" dirty="0" err="1"/>
              <a:t>technical</a:t>
            </a:r>
            <a:r>
              <a:rPr lang="it-IT" dirty="0"/>
              <a:t> </a:t>
            </a:r>
            <a:r>
              <a:rPr lang="it-IT" dirty="0" err="1"/>
              <a:t>one</a:t>
            </a:r>
            <a:r>
              <a:rPr lang="it-IT" dirty="0"/>
              <a:t> and </a:t>
            </a:r>
            <a:r>
              <a:rPr lang="it-IT" dirty="0" err="1"/>
              <a:t>it</a:t>
            </a:r>
            <a:r>
              <a:rPr lang="it-IT" dirty="0"/>
              <a:t> </a:t>
            </a:r>
            <a:r>
              <a:rPr lang="it-IT" dirty="0" err="1"/>
              <a:t>concerns</a:t>
            </a:r>
            <a:r>
              <a:rPr lang="it-IT" dirty="0"/>
              <a:t> the data </a:t>
            </a:r>
            <a:r>
              <a:rPr lang="it-IT" dirty="0" err="1"/>
              <a:t>quality</a:t>
            </a:r>
            <a:r>
              <a:rPr lang="it-IT" dirty="0"/>
              <a:t>, </a:t>
            </a:r>
            <a:r>
              <a:rPr lang="it-IT" dirty="0" err="1"/>
              <a:t>coverage</a:t>
            </a:r>
            <a:r>
              <a:rPr lang="it-IT" dirty="0"/>
              <a:t> and </a:t>
            </a:r>
            <a:r>
              <a:rPr lang="it-IT" dirty="0" err="1"/>
              <a:t>variant</a:t>
            </a:r>
            <a:r>
              <a:rPr lang="it-IT" dirty="0"/>
              <a:t> allele </a:t>
            </a:r>
            <a:r>
              <a:rPr lang="it-IT" dirty="0" err="1"/>
              <a:t>frequency</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54</a:t>
            </a:fld>
            <a:endParaRPr lang="it-IT"/>
          </a:p>
        </p:txBody>
      </p:sp>
    </p:spTree>
    <p:extLst>
      <p:ext uri="{BB962C8B-B14F-4D97-AF65-F5344CB8AC3E}">
        <p14:creationId xmlns:p14="http://schemas.microsoft.com/office/powerpoint/2010/main" val="2955938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most</a:t>
            </a:r>
            <a:r>
              <a:rPr lang="it-IT" dirty="0"/>
              <a:t> </a:t>
            </a:r>
            <a:r>
              <a:rPr lang="it-IT" dirty="0" err="1"/>
              <a:t>difficult</a:t>
            </a:r>
            <a:r>
              <a:rPr lang="it-IT" dirty="0"/>
              <a:t> </a:t>
            </a:r>
            <a:r>
              <a:rPr lang="it-IT" dirty="0" err="1"/>
              <a:t>aspect</a:t>
            </a:r>
            <a:r>
              <a:rPr lang="it-IT" dirty="0"/>
              <a:t> </a:t>
            </a:r>
            <a:r>
              <a:rPr lang="it-IT" dirty="0" err="1"/>
              <a:t>is</a:t>
            </a:r>
            <a:r>
              <a:rPr lang="it-IT" dirty="0"/>
              <a:t> to </a:t>
            </a:r>
            <a:r>
              <a:rPr lang="it-IT" dirty="0" err="1"/>
              <a:t>give</a:t>
            </a:r>
            <a:r>
              <a:rPr lang="it-IT" dirty="0"/>
              <a:t> </a:t>
            </a:r>
            <a:r>
              <a:rPr lang="it-IT" dirty="0" err="1"/>
              <a:t>biological</a:t>
            </a:r>
            <a:r>
              <a:rPr lang="it-IT" dirty="0"/>
              <a:t> and </a:t>
            </a:r>
            <a:r>
              <a:rPr lang="it-IT" dirty="0" err="1"/>
              <a:t>clinical</a:t>
            </a:r>
            <a:r>
              <a:rPr lang="it-IT" dirty="0"/>
              <a:t> </a:t>
            </a:r>
            <a:r>
              <a:rPr lang="it-IT" dirty="0" err="1"/>
              <a:t>meaning</a:t>
            </a:r>
            <a:r>
              <a:rPr lang="it-IT" dirty="0"/>
              <a:t> to the impressive </a:t>
            </a:r>
            <a:r>
              <a:rPr lang="it-IT" dirty="0" err="1"/>
              <a:t>number</a:t>
            </a:r>
            <a:r>
              <a:rPr lang="it-IT" dirty="0"/>
              <a:t> of </a:t>
            </a:r>
            <a:r>
              <a:rPr lang="it-IT" dirty="0" err="1"/>
              <a:t>genetic</a:t>
            </a:r>
            <a:r>
              <a:rPr lang="it-IT" dirty="0"/>
              <a:t> </a:t>
            </a:r>
            <a:r>
              <a:rPr lang="it-IT" dirty="0" err="1"/>
              <a:t>variants</a:t>
            </a:r>
            <a:r>
              <a:rPr lang="it-IT" dirty="0"/>
              <a:t> </a:t>
            </a:r>
            <a:r>
              <a:rPr lang="it-IT" dirty="0" err="1"/>
              <a:t>generated</a:t>
            </a:r>
            <a:r>
              <a:rPr lang="it-IT" dirty="0"/>
              <a:t> by the NGS </a:t>
            </a:r>
            <a:r>
              <a:rPr lang="it-IT" dirty="0" err="1"/>
              <a:t>techniques</a:t>
            </a:r>
            <a:endParaRPr lang="it-IT" dirty="0"/>
          </a:p>
        </p:txBody>
      </p:sp>
      <p:sp>
        <p:nvSpPr>
          <p:cNvPr id="4" name="Segnaposto numero diapositiva 3"/>
          <p:cNvSpPr>
            <a:spLocks noGrp="1"/>
          </p:cNvSpPr>
          <p:nvPr>
            <p:ph type="sldNum" sz="quarter" idx="5"/>
          </p:nvPr>
        </p:nvSpPr>
        <p:spPr/>
        <p:txBody>
          <a:bodyPr/>
          <a:lstStyle/>
          <a:p>
            <a:fld id="{472ED71B-5D11-854C-B77C-5FF5CDA3B84D}" type="slidenum">
              <a:rPr lang="it-IT" smtClean="0"/>
              <a:t>55</a:t>
            </a:fld>
            <a:endParaRPr lang="it-IT"/>
          </a:p>
        </p:txBody>
      </p:sp>
    </p:spTree>
    <p:extLst>
      <p:ext uri="{BB962C8B-B14F-4D97-AF65-F5344CB8AC3E}">
        <p14:creationId xmlns:p14="http://schemas.microsoft.com/office/powerpoint/2010/main" val="433406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Strategies</a:t>
            </a:r>
            <a:r>
              <a:rPr lang="it-IT" dirty="0"/>
              <a:t> and </a:t>
            </a:r>
            <a:r>
              <a:rPr lang="it-IT" dirty="0" err="1"/>
              <a:t>methods</a:t>
            </a:r>
            <a:r>
              <a:rPr lang="it-IT" dirty="0"/>
              <a:t> for </a:t>
            </a:r>
            <a:r>
              <a:rPr lang="it-IT" dirty="0" err="1"/>
              <a:t>achieving</a:t>
            </a:r>
            <a:r>
              <a:rPr lang="it-IT" dirty="0"/>
              <a:t> </a:t>
            </a:r>
            <a:r>
              <a:rPr lang="it-IT" dirty="0" err="1"/>
              <a:t>results</a:t>
            </a:r>
            <a:r>
              <a:rPr lang="it-IT" dirty="0"/>
              <a:t> </a:t>
            </a:r>
            <a:r>
              <a:rPr lang="it-IT" dirty="0" err="1"/>
              <a:t>need</a:t>
            </a:r>
            <a:r>
              <a:rPr lang="it-IT" dirty="0"/>
              <a:t> to be </a:t>
            </a:r>
            <a:r>
              <a:rPr lang="it-IT" dirty="0" err="1"/>
              <a:t>combined</a:t>
            </a:r>
            <a:r>
              <a:rPr lang="it-IT" dirty="0"/>
              <a:t>. In </a:t>
            </a:r>
            <a:r>
              <a:rPr lang="it-IT" dirty="0" err="1"/>
              <a:t>any</a:t>
            </a:r>
            <a:r>
              <a:rPr lang="it-IT" dirty="0"/>
              <a:t> case, </a:t>
            </a:r>
            <a:r>
              <a:rPr lang="it-IT" dirty="0" err="1"/>
              <a:t>they</a:t>
            </a:r>
            <a:r>
              <a:rPr lang="it-IT" dirty="0"/>
              <a:t> use the </a:t>
            </a:r>
            <a:r>
              <a:rPr lang="it-IT" dirty="0" err="1"/>
              <a:t>annotation</a:t>
            </a:r>
            <a:r>
              <a:rPr lang="it-IT" dirty="0"/>
              <a:t> information</a:t>
            </a:r>
          </a:p>
        </p:txBody>
      </p:sp>
      <p:sp>
        <p:nvSpPr>
          <p:cNvPr id="4" name="Segnaposto numero diapositiva 3"/>
          <p:cNvSpPr>
            <a:spLocks noGrp="1"/>
          </p:cNvSpPr>
          <p:nvPr>
            <p:ph type="sldNum" sz="quarter" idx="5"/>
          </p:nvPr>
        </p:nvSpPr>
        <p:spPr/>
        <p:txBody>
          <a:bodyPr/>
          <a:lstStyle/>
          <a:p>
            <a:fld id="{472ED71B-5D11-854C-B77C-5FF5CDA3B84D}" type="slidenum">
              <a:rPr lang="it-IT" smtClean="0"/>
              <a:t>56</a:t>
            </a:fld>
            <a:endParaRPr lang="it-IT"/>
          </a:p>
        </p:txBody>
      </p:sp>
    </p:spTree>
    <p:extLst>
      <p:ext uri="{BB962C8B-B14F-4D97-AF65-F5344CB8AC3E}">
        <p14:creationId xmlns:p14="http://schemas.microsoft.com/office/powerpoint/2010/main" val="3206486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Mutational</a:t>
            </a:r>
            <a:r>
              <a:rPr lang="it-IT" dirty="0"/>
              <a:t> </a:t>
            </a:r>
            <a:r>
              <a:rPr lang="it-IT" dirty="0" err="1"/>
              <a:t>databases</a:t>
            </a:r>
            <a:r>
              <a:rPr lang="it-IT" dirty="0"/>
              <a:t> are an </a:t>
            </a:r>
            <a:r>
              <a:rPr lang="it-IT" dirty="0" err="1"/>
              <a:t>indispensable</a:t>
            </a:r>
            <a:r>
              <a:rPr lang="it-IT" dirty="0"/>
              <a:t> </a:t>
            </a:r>
            <a:r>
              <a:rPr lang="it-IT" dirty="0" err="1"/>
              <a:t>resource</a:t>
            </a:r>
            <a:r>
              <a:rPr lang="it-IT" dirty="0"/>
              <a:t> to </a:t>
            </a:r>
            <a:r>
              <a:rPr lang="it-IT" dirty="0" err="1"/>
              <a:t>give</a:t>
            </a:r>
            <a:r>
              <a:rPr lang="it-IT" dirty="0"/>
              <a:t> </a:t>
            </a:r>
            <a:r>
              <a:rPr lang="it-IT" dirty="0" err="1"/>
              <a:t>meaning</a:t>
            </a:r>
            <a:r>
              <a:rPr lang="it-IT" dirty="0"/>
              <a:t> to </a:t>
            </a:r>
            <a:r>
              <a:rPr lang="it-IT" dirty="0" err="1"/>
              <a:t>genetic</a:t>
            </a:r>
            <a:r>
              <a:rPr lang="it-IT" dirty="0"/>
              <a:t> data. </a:t>
            </a:r>
            <a:r>
              <a:rPr lang="it-IT" dirty="0" err="1"/>
              <a:t>We</a:t>
            </a:r>
            <a:r>
              <a:rPr lang="it-IT" dirty="0"/>
              <a:t> can </a:t>
            </a:r>
            <a:r>
              <a:rPr lang="it-IT" dirty="0" err="1"/>
              <a:t>verify</a:t>
            </a:r>
            <a:r>
              <a:rPr lang="it-IT" dirty="0"/>
              <a:t> </a:t>
            </a:r>
            <a:r>
              <a:rPr lang="it-IT" dirty="0" err="1"/>
              <a:t>if</a:t>
            </a:r>
            <a:r>
              <a:rPr lang="it-IT" dirty="0"/>
              <a:t>, for </a:t>
            </a:r>
            <a:r>
              <a:rPr lang="it-IT" dirty="0" err="1"/>
              <a:t>example</a:t>
            </a:r>
            <a:r>
              <a:rPr lang="it-IT" dirty="0"/>
              <a:t>, a </a:t>
            </a:r>
            <a:r>
              <a:rPr lang="it-IT" dirty="0" err="1"/>
              <a:t>mutation</a:t>
            </a:r>
            <a:r>
              <a:rPr lang="it-IT" dirty="0"/>
              <a:t> </a:t>
            </a:r>
            <a:r>
              <a:rPr lang="it-IT" dirty="0" err="1"/>
              <a:t>has</a:t>
            </a:r>
            <a:r>
              <a:rPr lang="it-IT" dirty="0"/>
              <a:t> </a:t>
            </a:r>
            <a:r>
              <a:rPr lang="it-IT" dirty="0" err="1"/>
              <a:t>already</a:t>
            </a:r>
            <a:r>
              <a:rPr lang="it-IT" dirty="0"/>
              <a:t> </a:t>
            </a:r>
            <a:r>
              <a:rPr lang="it-IT" dirty="0" err="1"/>
              <a:t>been</a:t>
            </a:r>
            <a:r>
              <a:rPr lang="it-IT" dirty="0"/>
              <a:t> </a:t>
            </a:r>
            <a:r>
              <a:rPr lang="it-IT" dirty="0" err="1"/>
              <a:t>found</a:t>
            </a:r>
            <a:r>
              <a:rPr lang="it-IT" dirty="0"/>
              <a:t> and </a:t>
            </a:r>
            <a:r>
              <a:rPr lang="it-IT" dirty="0" err="1"/>
              <a:t>associated</a:t>
            </a:r>
            <a:r>
              <a:rPr lang="it-IT" dirty="0"/>
              <a:t> with a </a:t>
            </a:r>
            <a:r>
              <a:rPr lang="it-IT" dirty="0" err="1"/>
              <a:t>disease</a:t>
            </a:r>
            <a:r>
              <a:rPr lang="it-IT" dirty="0"/>
              <a:t>. </a:t>
            </a:r>
            <a:r>
              <a:rPr lang="it-IT" dirty="0" err="1"/>
              <a:t>There</a:t>
            </a:r>
            <a:r>
              <a:rPr lang="it-IT" dirty="0"/>
              <a:t> are </a:t>
            </a:r>
            <a:r>
              <a:rPr lang="it-IT" dirty="0" err="1"/>
              <a:t>databases</a:t>
            </a:r>
            <a:r>
              <a:rPr lang="it-IT" dirty="0"/>
              <a:t> of </a:t>
            </a:r>
            <a:r>
              <a:rPr lang="it-IT" dirty="0" err="1"/>
              <a:t>germ</a:t>
            </a:r>
            <a:r>
              <a:rPr lang="it-IT" dirty="0"/>
              <a:t> </a:t>
            </a:r>
            <a:r>
              <a:rPr lang="it-IT" dirty="0" err="1"/>
              <a:t>mutations</a:t>
            </a:r>
            <a:r>
              <a:rPr lang="it-IT" dirty="0"/>
              <a:t> </a:t>
            </a:r>
            <a:r>
              <a:rPr lang="it-IT" dirty="0" err="1"/>
              <a:t>responsible</a:t>
            </a:r>
            <a:r>
              <a:rPr lang="it-IT" dirty="0"/>
              <a:t> for </a:t>
            </a:r>
            <a:r>
              <a:rPr lang="it-IT" dirty="0" err="1"/>
              <a:t>genetic</a:t>
            </a:r>
            <a:r>
              <a:rPr lang="it-IT" dirty="0"/>
              <a:t> </a:t>
            </a:r>
            <a:r>
              <a:rPr lang="it-IT" dirty="0" err="1"/>
              <a:t>diseases</a:t>
            </a:r>
            <a:r>
              <a:rPr lang="it-IT" dirty="0"/>
              <a:t> </a:t>
            </a:r>
            <a:r>
              <a:rPr lang="it-IT" dirty="0" err="1"/>
              <a:t>such</a:t>
            </a:r>
            <a:r>
              <a:rPr lang="it-IT" dirty="0"/>
              <a:t> </a:t>
            </a:r>
            <a:r>
              <a:rPr lang="it-IT" dirty="0" err="1"/>
              <a:t>as</a:t>
            </a:r>
            <a:r>
              <a:rPr lang="it-IT" dirty="0"/>
              <a:t> </a:t>
            </a:r>
            <a:r>
              <a:rPr lang="it-IT" dirty="0" err="1"/>
              <a:t>ClinVar</a:t>
            </a:r>
            <a:r>
              <a:rPr lang="it-IT" dirty="0"/>
              <a:t> or </a:t>
            </a:r>
            <a:r>
              <a:rPr lang="it-IT" dirty="0" err="1"/>
              <a:t>databases</a:t>
            </a:r>
            <a:r>
              <a:rPr lang="it-IT" dirty="0"/>
              <a:t> of </a:t>
            </a:r>
            <a:r>
              <a:rPr lang="it-IT" dirty="0" err="1"/>
              <a:t>mutations</a:t>
            </a:r>
            <a:r>
              <a:rPr lang="it-IT" dirty="0"/>
              <a:t> </a:t>
            </a:r>
            <a:r>
              <a:rPr lang="it-IT" dirty="0" err="1"/>
              <a:t>found</a:t>
            </a:r>
            <a:r>
              <a:rPr lang="it-IT" dirty="0"/>
              <a:t> in </a:t>
            </a:r>
            <a:r>
              <a:rPr lang="it-IT" dirty="0" err="1"/>
              <a:t>tumors</a:t>
            </a:r>
            <a:r>
              <a:rPr lang="it-IT" dirty="0"/>
              <a:t> </a:t>
            </a:r>
            <a:r>
              <a:rPr lang="it-IT" dirty="0" err="1"/>
              <a:t>such</a:t>
            </a:r>
            <a:r>
              <a:rPr lang="it-IT" dirty="0"/>
              <a:t> </a:t>
            </a:r>
            <a:r>
              <a:rPr lang="it-IT" dirty="0" err="1"/>
              <a:t>as</a:t>
            </a:r>
            <a:r>
              <a:rPr lang="it-IT" dirty="0"/>
              <a:t> </a:t>
            </a:r>
            <a:r>
              <a:rPr lang="it-IT" dirty="0" err="1"/>
              <a:t>Cosmic</a:t>
            </a:r>
            <a:r>
              <a:rPr lang="it-IT" dirty="0"/>
              <a:t> etc.</a:t>
            </a:r>
          </a:p>
        </p:txBody>
      </p:sp>
      <p:sp>
        <p:nvSpPr>
          <p:cNvPr id="4" name="Segnaposto numero diapositiva 3"/>
          <p:cNvSpPr>
            <a:spLocks noGrp="1"/>
          </p:cNvSpPr>
          <p:nvPr>
            <p:ph type="sldNum" sz="quarter" idx="5"/>
          </p:nvPr>
        </p:nvSpPr>
        <p:spPr/>
        <p:txBody>
          <a:bodyPr/>
          <a:lstStyle/>
          <a:p>
            <a:fld id="{472ED71B-5D11-854C-B77C-5FF5CDA3B84D}" type="slidenum">
              <a:rPr lang="it-IT" smtClean="0"/>
              <a:t>57</a:t>
            </a:fld>
            <a:endParaRPr lang="it-IT"/>
          </a:p>
        </p:txBody>
      </p:sp>
    </p:spTree>
    <p:extLst>
      <p:ext uri="{BB962C8B-B14F-4D97-AF65-F5344CB8AC3E}">
        <p14:creationId xmlns:p14="http://schemas.microsoft.com/office/powerpoint/2010/main" val="1184073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Some software </a:t>
            </a:r>
            <a:r>
              <a:rPr lang="it-IT" dirty="0" err="1"/>
              <a:t>helps</a:t>
            </a:r>
            <a:r>
              <a:rPr lang="it-IT" dirty="0"/>
              <a:t> to </a:t>
            </a:r>
            <a:r>
              <a:rPr lang="it-IT" dirty="0" err="1"/>
              <a:t>make</a:t>
            </a:r>
            <a:r>
              <a:rPr lang="it-IT" dirty="0"/>
              <a:t> </a:t>
            </a:r>
            <a:r>
              <a:rPr lang="it-IT" dirty="0" err="1"/>
              <a:t>processes</a:t>
            </a:r>
            <a:r>
              <a:rPr lang="it-IT" dirty="0"/>
              <a:t> </a:t>
            </a:r>
            <a:r>
              <a:rPr lang="it-IT" dirty="0" err="1"/>
              <a:t>fully</a:t>
            </a:r>
            <a:r>
              <a:rPr lang="it-IT" dirty="0"/>
              <a:t> </a:t>
            </a:r>
            <a:r>
              <a:rPr lang="it-IT" dirty="0" err="1"/>
              <a:t>automatic</a:t>
            </a:r>
            <a:r>
              <a:rPr lang="it-IT" dirty="0"/>
              <a:t> and </a:t>
            </a:r>
            <a:r>
              <a:rPr lang="it-IT" dirty="0" err="1"/>
              <a:t>speeds</a:t>
            </a:r>
            <a:r>
              <a:rPr lang="it-IT" dirty="0"/>
              <a:t> up the </a:t>
            </a:r>
            <a:r>
              <a:rPr lang="it-IT" dirty="0" err="1"/>
              <a:t>process</a:t>
            </a:r>
            <a:r>
              <a:rPr lang="it-IT" dirty="0"/>
              <a:t> of </a:t>
            </a:r>
            <a:r>
              <a:rPr lang="it-IT" dirty="0" err="1"/>
              <a:t>interpreting</a:t>
            </a:r>
            <a:r>
              <a:rPr lang="it-IT" dirty="0"/>
              <a:t> </a:t>
            </a:r>
            <a:r>
              <a:rPr lang="it-IT" dirty="0" err="1"/>
              <a:t>variants</a:t>
            </a:r>
            <a:r>
              <a:rPr lang="it-IT" dirty="0"/>
              <a:t>. </a:t>
            </a:r>
            <a:r>
              <a:rPr lang="it-IT" dirty="0" err="1"/>
              <a:t>We</a:t>
            </a:r>
            <a:r>
              <a:rPr lang="it-IT" dirty="0"/>
              <a:t> are </a:t>
            </a:r>
            <a:r>
              <a:rPr lang="it-IT" dirty="0" err="1"/>
              <a:t>using</a:t>
            </a:r>
            <a:r>
              <a:rPr lang="it-IT" dirty="0"/>
              <a:t> </a:t>
            </a:r>
            <a:r>
              <a:rPr lang="it-IT" dirty="0" err="1"/>
              <a:t>Varaft</a:t>
            </a:r>
            <a:r>
              <a:rPr lang="it-IT" dirty="0"/>
              <a:t>, an open source software </a:t>
            </a:r>
            <a:r>
              <a:rPr lang="it-IT" dirty="0" err="1"/>
              <a:t>updated</a:t>
            </a:r>
            <a:r>
              <a:rPr lang="it-IT" dirty="0"/>
              <a:t> and up to date. </a:t>
            </a:r>
          </a:p>
        </p:txBody>
      </p:sp>
      <p:sp>
        <p:nvSpPr>
          <p:cNvPr id="4" name="Segnaposto numero diapositiva 3"/>
          <p:cNvSpPr>
            <a:spLocks noGrp="1"/>
          </p:cNvSpPr>
          <p:nvPr>
            <p:ph type="sldNum" sz="quarter" idx="5"/>
          </p:nvPr>
        </p:nvSpPr>
        <p:spPr/>
        <p:txBody>
          <a:bodyPr/>
          <a:lstStyle/>
          <a:p>
            <a:fld id="{472ED71B-5D11-854C-B77C-5FF5CDA3B84D}" type="slidenum">
              <a:rPr lang="it-IT" smtClean="0"/>
              <a:t>58</a:t>
            </a:fld>
            <a:endParaRPr lang="it-IT"/>
          </a:p>
        </p:txBody>
      </p:sp>
    </p:spTree>
    <p:extLst>
      <p:ext uri="{BB962C8B-B14F-4D97-AF65-F5344CB8AC3E}">
        <p14:creationId xmlns:p14="http://schemas.microsoft.com/office/powerpoint/2010/main" val="3997275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Pathway analysis is another powerful tool to give biological and clinical significance to genetic variants. It is a method that interacting with public databases is able to group extended lists of genes into smaller sets of linked genes. Moreover, thanks to the pathway analysis it is possible to clarify the role of several variants and their interaction in the onset of a disease.</a:t>
            </a:r>
          </a:p>
        </p:txBody>
      </p:sp>
      <p:sp>
        <p:nvSpPr>
          <p:cNvPr id="4" name="Segnaposto numero diapositiva 3"/>
          <p:cNvSpPr>
            <a:spLocks noGrp="1"/>
          </p:cNvSpPr>
          <p:nvPr>
            <p:ph type="sldNum" sz="quarter" idx="5"/>
          </p:nvPr>
        </p:nvSpPr>
        <p:spPr/>
        <p:txBody>
          <a:bodyPr/>
          <a:lstStyle/>
          <a:p>
            <a:fld id="{472ED71B-5D11-854C-B77C-5FF5CDA3B84D}" type="slidenum">
              <a:rPr lang="it-IT" smtClean="0"/>
              <a:t>59</a:t>
            </a:fld>
            <a:endParaRPr lang="it-IT"/>
          </a:p>
        </p:txBody>
      </p:sp>
    </p:spTree>
    <p:extLst>
      <p:ext uri="{BB962C8B-B14F-4D97-AF65-F5344CB8AC3E}">
        <p14:creationId xmlns:p14="http://schemas.microsoft.com/office/powerpoint/2010/main" val="2797632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There are countless tools that can perform this type of analysis. Almost all of them are connected to databases that group genes into functional groups.</a:t>
            </a:r>
          </a:p>
          <a:p>
            <a:r>
              <a:rPr lang="en-US" dirty="0"/>
              <a:t>WEB-based Gene </a:t>
            </a:r>
            <a:r>
              <a:rPr lang="en-US" dirty="0" err="1"/>
              <a:t>SeT</a:t>
            </a:r>
            <a:r>
              <a:rPr lang="en-US" dirty="0"/>
              <a:t> </a:t>
            </a:r>
            <a:r>
              <a:rPr lang="en-US" dirty="0" err="1"/>
              <a:t>AnaLysis</a:t>
            </a:r>
            <a:r>
              <a:rPr lang="en-US" dirty="0"/>
              <a:t> Toolkit (WEBGESTALT) brings together methods and databases to perform a very comprehensive analysis. </a:t>
            </a:r>
          </a:p>
        </p:txBody>
      </p:sp>
      <p:sp>
        <p:nvSpPr>
          <p:cNvPr id="4" name="Segnaposto numero diapositiva 3"/>
          <p:cNvSpPr>
            <a:spLocks noGrp="1"/>
          </p:cNvSpPr>
          <p:nvPr>
            <p:ph type="sldNum" sz="quarter" idx="5"/>
          </p:nvPr>
        </p:nvSpPr>
        <p:spPr/>
        <p:txBody>
          <a:bodyPr/>
          <a:lstStyle/>
          <a:p>
            <a:fld id="{472ED71B-5D11-854C-B77C-5FF5CDA3B84D}" type="slidenum">
              <a:rPr lang="it-IT" smtClean="0"/>
              <a:t>60</a:t>
            </a:fld>
            <a:endParaRPr lang="it-IT"/>
          </a:p>
        </p:txBody>
      </p:sp>
    </p:spTree>
    <p:extLst>
      <p:ext uri="{BB962C8B-B14F-4D97-AF65-F5344CB8AC3E}">
        <p14:creationId xmlns:p14="http://schemas.microsoft.com/office/powerpoint/2010/main" val="345604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basic</a:t>
            </a:r>
            <a:r>
              <a:rPr lang="it-IT" dirty="0"/>
              <a:t> </a:t>
            </a:r>
            <a:r>
              <a:rPr lang="it-IT" dirty="0" err="1"/>
              <a:t>procedures</a:t>
            </a:r>
            <a:r>
              <a:rPr lang="it-IT" dirty="0"/>
              <a:t> involve sample </a:t>
            </a:r>
            <a:r>
              <a:rPr lang="it-IT" dirty="0" err="1"/>
              <a:t>preparation</a:t>
            </a:r>
            <a:r>
              <a:rPr lang="it-IT" dirty="0"/>
              <a:t>, </a:t>
            </a:r>
            <a:r>
              <a:rPr lang="it-IT" dirty="0" err="1"/>
              <a:t>running</a:t>
            </a:r>
            <a:r>
              <a:rPr lang="it-IT" dirty="0"/>
              <a:t> on the </a:t>
            </a:r>
            <a:r>
              <a:rPr lang="it-IT" dirty="0" err="1"/>
              <a:t>instrument</a:t>
            </a:r>
            <a:r>
              <a:rPr lang="it-IT" dirty="0"/>
              <a:t> and data </a:t>
            </a:r>
            <a:r>
              <a:rPr lang="it-IT" dirty="0" err="1"/>
              <a:t>analysis</a:t>
            </a:r>
            <a:r>
              <a:rPr lang="it-IT" dirty="0"/>
              <a:t>.</a:t>
            </a:r>
          </a:p>
          <a:p>
            <a:endParaRPr lang="it-IT" dirty="0"/>
          </a:p>
          <a:p>
            <a:r>
              <a:rPr lang="it-IT" dirty="0" err="1"/>
              <a:t>While</a:t>
            </a:r>
            <a:r>
              <a:rPr lang="it-IT" dirty="0"/>
              <a:t> the </a:t>
            </a:r>
            <a:r>
              <a:rPr lang="it-IT" dirty="0" err="1"/>
              <a:t>sequencing</a:t>
            </a:r>
            <a:r>
              <a:rPr lang="it-IT" dirty="0"/>
              <a:t> </a:t>
            </a:r>
            <a:r>
              <a:rPr lang="it-IT" dirty="0" err="1"/>
              <a:t>run</a:t>
            </a:r>
            <a:r>
              <a:rPr lang="it-IT" dirty="0"/>
              <a:t> </a:t>
            </a:r>
            <a:r>
              <a:rPr lang="it-IT" dirty="0" err="1"/>
              <a:t>is</a:t>
            </a:r>
            <a:r>
              <a:rPr lang="it-IT" dirty="0"/>
              <a:t> the </a:t>
            </a:r>
            <a:r>
              <a:rPr lang="it-IT" dirty="0" err="1"/>
              <a:t>same</a:t>
            </a:r>
            <a:r>
              <a:rPr lang="it-IT" dirty="0"/>
              <a:t> for </a:t>
            </a:r>
            <a:r>
              <a:rPr lang="it-IT" dirty="0" err="1"/>
              <a:t>each</a:t>
            </a:r>
            <a:r>
              <a:rPr lang="it-IT" dirty="0"/>
              <a:t> </a:t>
            </a:r>
            <a:r>
              <a:rPr lang="it-IT" dirty="0" err="1"/>
              <a:t>type</a:t>
            </a:r>
            <a:r>
              <a:rPr lang="it-IT" dirty="0"/>
              <a:t> of </a:t>
            </a:r>
            <a:r>
              <a:rPr lang="it-IT" dirty="0" err="1"/>
              <a:t>investigation</a:t>
            </a:r>
            <a:r>
              <a:rPr lang="it-IT" dirty="0"/>
              <a:t>, the sample </a:t>
            </a:r>
            <a:r>
              <a:rPr lang="it-IT" dirty="0" err="1"/>
              <a:t>preparation</a:t>
            </a:r>
            <a:r>
              <a:rPr lang="it-IT" dirty="0"/>
              <a:t> and data </a:t>
            </a:r>
            <a:r>
              <a:rPr lang="it-IT" dirty="0" err="1"/>
              <a:t>analysis</a:t>
            </a:r>
            <a:r>
              <a:rPr lang="it-IT" dirty="0"/>
              <a:t> are </a:t>
            </a:r>
            <a:r>
              <a:rPr lang="it-IT" dirty="0" err="1"/>
              <a:t>application</a:t>
            </a:r>
            <a:r>
              <a:rPr lang="it-IT" dirty="0"/>
              <a:t> </a:t>
            </a:r>
            <a:r>
              <a:rPr lang="it-IT" dirty="0" err="1"/>
              <a:t>specific</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7</a:t>
            </a:fld>
            <a:endParaRPr lang="it-IT"/>
          </a:p>
        </p:txBody>
      </p:sp>
    </p:spTree>
    <p:extLst>
      <p:ext uri="{BB962C8B-B14F-4D97-AF65-F5344CB8AC3E}">
        <p14:creationId xmlns:p14="http://schemas.microsoft.com/office/powerpoint/2010/main" val="1985528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Many times, however, it is necessary to validate the results in silico in order to arrive at definitive conclusions about the pathogenicity of genetic alterations. Especially if you want to inform the patient of the course of the disease. </a:t>
            </a:r>
          </a:p>
          <a:p>
            <a:r>
              <a:rPr lang="en-US" dirty="0"/>
              <a:t>Functional validations can be performed using different model systems.</a:t>
            </a:r>
          </a:p>
        </p:txBody>
      </p:sp>
      <p:sp>
        <p:nvSpPr>
          <p:cNvPr id="4" name="Segnaposto numero diapositiva 3"/>
          <p:cNvSpPr>
            <a:spLocks noGrp="1"/>
          </p:cNvSpPr>
          <p:nvPr>
            <p:ph type="sldNum" sz="quarter" idx="5"/>
          </p:nvPr>
        </p:nvSpPr>
        <p:spPr/>
        <p:txBody>
          <a:bodyPr/>
          <a:lstStyle/>
          <a:p>
            <a:fld id="{472ED71B-5D11-854C-B77C-5FF5CDA3B84D}" type="slidenum">
              <a:rPr lang="it-IT" smtClean="0"/>
              <a:t>61</a:t>
            </a:fld>
            <a:endParaRPr lang="it-IT"/>
          </a:p>
        </p:txBody>
      </p:sp>
    </p:spTree>
    <p:extLst>
      <p:ext uri="{BB962C8B-B14F-4D97-AF65-F5344CB8AC3E}">
        <p14:creationId xmlns:p14="http://schemas.microsoft.com/office/powerpoint/2010/main" val="3945642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Let's now see an interesting application of NGS methods aimed at genetic analysis. Rare diseases.</a:t>
            </a:r>
          </a:p>
        </p:txBody>
      </p:sp>
      <p:sp>
        <p:nvSpPr>
          <p:cNvPr id="4" name="Segnaposto numero diapositiva 3"/>
          <p:cNvSpPr>
            <a:spLocks noGrp="1"/>
          </p:cNvSpPr>
          <p:nvPr>
            <p:ph type="sldNum" sz="quarter" idx="5"/>
          </p:nvPr>
        </p:nvSpPr>
        <p:spPr/>
        <p:txBody>
          <a:bodyPr/>
          <a:lstStyle/>
          <a:p>
            <a:fld id="{472ED71B-5D11-854C-B77C-5FF5CDA3B84D}" type="slidenum">
              <a:rPr lang="it-IT" smtClean="0"/>
              <a:t>62</a:t>
            </a:fld>
            <a:endParaRPr lang="it-IT"/>
          </a:p>
        </p:txBody>
      </p:sp>
    </p:spTree>
    <p:extLst>
      <p:ext uri="{BB962C8B-B14F-4D97-AF65-F5344CB8AC3E}">
        <p14:creationId xmlns:p14="http://schemas.microsoft.com/office/powerpoint/2010/main" val="1651289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number of rare diseases varies between 6000 and 7000 according to recent estimates. Many of these diseases are difficult to diagnose with traditional methods. Genetic diagnosis of these diseases has been significantly increased in recent years thanks to NGS techniques.</a:t>
            </a:r>
          </a:p>
        </p:txBody>
      </p:sp>
      <p:sp>
        <p:nvSpPr>
          <p:cNvPr id="4" name="Segnaposto numero diapositiva 3"/>
          <p:cNvSpPr>
            <a:spLocks noGrp="1"/>
          </p:cNvSpPr>
          <p:nvPr>
            <p:ph type="sldNum" sz="quarter" idx="5"/>
          </p:nvPr>
        </p:nvSpPr>
        <p:spPr/>
        <p:txBody>
          <a:bodyPr/>
          <a:lstStyle/>
          <a:p>
            <a:fld id="{472ED71B-5D11-854C-B77C-5FF5CDA3B84D}" type="slidenum">
              <a:rPr lang="it-IT" smtClean="0"/>
              <a:t>63</a:t>
            </a:fld>
            <a:endParaRPr lang="it-IT"/>
          </a:p>
        </p:txBody>
      </p:sp>
    </p:spTree>
    <p:extLst>
      <p:ext uri="{BB962C8B-B14F-4D97-AF65-F5344CB8AC3E}">
        <p14:creationId xmlns:p14="http://schemas.microsoft.com/office/powerpoint/2010/main" val="29664552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WES is certainly the most widely used approach for the diagnosis of rare genetic disorders. This is because it is definitely a reliable method and really less expensive than the WGS.</a:t>
            </a:r>
          </a:p>
          <a:p>
            <a:r>
              <a:rPr lang="en-US" dirty="0"/>
              <a:t>Another approach is to select a panel of selected genes allegedly involved in the disease to be studied. As you can see from the graph, however, the percentage of cases detected is much lower than 40% obtained with WES or WGS.</a:t>
            </a:r>
          </a:p>
        </p:txBody>
      </p:sp>
      <p:sp>
        <p:nvSpPr>
          <p:cNvPr id="4" name="Segnaposto numero diapositiva 3"/>
          <p:cNvSpPr>
            <a:spLocks noGrp="1"/>
          </p:cNvSpPr>
          <p:nvPr>
            <p:ph type="sldNum" sz="quarter" idx="5"/>
          </p:nvPr>
        </p:nvSpPr>
        <p:spPr/>
        <p:txBody>
          <a:bodyPr/>
          <a:lstStyle/>
          <a:p>
            <a:fld id="{472ED71B-5D11-854C-B77C-5FF5CDA3B84D}" type="slidenum">
              <a:rPr lang="it-IT" smtClean="0"/>
              <a:t>64</a:t>
            </a:fld>
            <a:endParaRPr lang="it-IT"/>
          </a:p>
        </p:txBody>
      </p:sp>
    </p:spTree>
    <p:extLst>
      <p:ext uri="{BB962C8B-B14F-4D97-AF65-F5344CB8AC3E}">
        <p14:creationId xmlns:p14="http://schemas.microsoft.com/office/powerpoint/2010/main" val="8923919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latin typeface="Verdana" panose="020B0604030504040204" pitchFamily="34" charset="0"/>
                <a:ea typeface="Verdana" panose="020B0604030504040204" pitchFamily="34" charset="0"/>
                <a:cs typeface="Verdana" panose="020B0604030504040204" pitchFamily="34" charset="0"/>
              </a:rPr>
              <a:t>Knowledge of the </a:t>
            </a:r>
            <a:r>
              <a:rPr lang="it-IT" sz="1200" b="1" dirty="0" err="1">
                <a:latin typeface="Verdana" panose="020B0604030504040204" pitchFamily="34" charset="0"/>
                <a:ea typeface="Verdana" panose="020B0604030504040204" pitchFamily="34" charset="0"/>
                <a:cs typeface="Verdana" panose="020B0604030504040204" pitchFamily="34" charset="0"/>
              </a:rPr>
              <a:t>disease</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history</a:t>
            </a:r>
            <a:r>
              <a:rPr lang="it-IT" sz="1200" b="1" dirty="0">
                <a:latin typeface="Verdana" panose="020B0604030504040204" pitchFamily="34" charset="0"/>
                <a:ea typeface="Verdana" panose="020B0604030504040204" pitchFamily="34" charset="0"/>
                <a:cs typeface="Verdana" panose="020B0604030504040204" pitchFamily="34" charset="0"/>
              </a:rPr>
              <a:t> of the </a:t>
            </a:r>
            <a:r>
              <a:rPr lang="it-IT" sz="1200" b="1" dirty="0" err="1">
                <a:latin typeface="Verdana" panose="020B0604030504040204" pitchFamily="34" charset="0"/>
                <a:ea typeface="Verdana" panose="020B0604030504040204" pitchFamily="34" charset="0"/>
                <a:cs typeface="Verdana" panose="020B0604030504040204" pitchFamily="34" charset="0"/>
              </a:rPr>
              <a:t>various</a:t>
            </a:r>
            <a:r>
              <a:rPr lang="it-IT" sz="1200" b="1" dirty="0">
                <a:latin typeface="Verdana" panose="020B0604030504040204" pitchFamily="34" charset="0"/>
                <a:ea typeface="Verdana" panose="020B0604030504040204" pitchFamily="34" charset="0"/>
                <a:cs typeface="Verdana" panose="020B0604030504040204" pitchFamily="34" charset="0"/>
              </a:rPr>
              <a:t> family </a:t>
            </a:r>
            <a:r>
              <a:rPr lang="it-IT" sz="1200" b="1" dirty="0" err="1">
                <a:latin typeface="Verdana" panose="020B0604030504040204" pitchFamily="34" charset="0"/>
                <a:ea typeface="Verdana" panose="020B0604030504040204" pitchFamily="34" charset="0"/>
                <a:cs typeface="Verdana" panose="020B0604030504040204" pitchFamily="34" charset="0"/>
              </a:rPr>
              <a:t>members</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is</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always</a:t>
            </a:r>
            <a:r>
              <a:rPr lang="it-IT" sz="1200" b="1" dirty="0">
                <a:latin typeface="Verdana" panose="020B0604030504040204" pitchFamily="34" charset="0"/>
                <a:ea typeface="Verdana" panose="020B0604030504040204" pitchFamily="34" charset="0"/>
                <a:cs typeface="Verdana" panose="020B0604030504040204" pitchFamily="34" charset="0"/>
              </a:rPr>
              <a:t> of </a:t>
            </a:r>
            <a:r>
              <a:rPr lang="it-IT" sz="1200" b="1" dirty="0" err="1">
                <a:latin typeface="Verdana" panose="020B0604030504040204" pitchFamily="34" charset="0"/>
                <a:ea typeface="Verdana" panose="020B0604030504040204" pitchFamily="34" charset="0"/>
                <a:cs typeface="Verdana" panose="020B0604030504040204" pitchFamily="34" charset="0"/>
              </a:rPr>
              <a:t>great</a:t>
            </a:r>
            <a:r>
              <a:rPr lang="it-IT" sz="1200" b="1" dirty="0">
                <a:latin typeface="Verdana" panose="020B0604030504040204" pitchFamily="34" charset="0"/>
                <a:ea typeface="Verdana" panose="020B0604030504040204" pitchFamily="34" charset="0"/>
                <a:cs typeface="Verdana" panose="020B0604030504040204" pitchFamily="34" charset="0"/>
              </a:rPr>
              <a:t> help in the </a:t>
            </a:r>
            <a:r>
              <a:rPr lang="it-IT" sz="1200" b="1" dirty="0" err="1">
                <a:latin typeface="Verdana" panose="020B0604030504040204" pitchFamily="34" charset="0"/>
                <a:ea typeface="Verdana" panose="020B0604030504040204" pitchFamily="34" charset="0"/>
                <a:cs typeface="Verdana" panose="020B0604030504040204" pitchFamily="34" charset="0"/>
              </a:rPr>
              <a:t>diagnosis</a:t>
            </a:r>
            <a:r>
              <a:rPr lang="it-IT" sz="1200" b="1" dirty="0">
                <a:latin typeface="Verdana" panose="020B0604030504040204" pitchFamily="34" charset="0"/>
                <a:ea typeface="Verdana" panose="020B0604030504040204" pitchFamily="34" charset="0"/>
                <a:cs typeface="Verdana" panose="020B0604030504040204" pitchFamily="34" charset="0"/>
              </a:rPr>
              <a:t> of </a:t>
            </a:r>
            <a:r>
              <a:rPr lang="it-IT" sz="1200" b="1" dirty="0" err="1">
                <a:latin typeface="Verdana" panose="020B0604030504040204" pitchFamily="34" charset="0"/>
                <a:ea typeface="Verdana" panose="020B0604030504040204" pitchFamily="34" charset="0"/>
                <a:cs typeface="Verdana" panose="020B0604030504040204" pitchFamily="34" charset="0"/>
              </a:rPr>
              <a:t>genetic</a:t>
            </a:r>
            <a:r>
              <a:rPr lang="it-IT" sz="1200" b="1" dirty="0">
                <a:latin typeface="Verdana" panose="020B0604030504040204" pitchFamily="34" charset="0"/>
                <a:ea typeface="Verdana" panose="020B0604030504040204" pitchFamily="34" charset="0"/>
                <a:cs typeface="Verdana" panose="020B0604030504040204" pitchFamily="34" charset="0"/>
              </a:rPr>
              <a:t> </a:t>
            </a:r>
            <a:r>
              <a:rPr lang="it-IT" sz="1200" b="1" dirty="0" err="1">
                <a:latin typeface="Verdana" panose="020B0604030504040204" pitchFamily="34" charset="0"/>
                <a:ea typeface="Verdana" panose="020B0604030504040204" pitchFamily="34" charset="0"/>
                <a:cs typeface="Verdana" panose="020B0604030504040204" pitchFamily="34" charset="0"/>
              </a:rPr>
              <a:t>diseases</a:t>
            </a:r>
            <a:endParaRPr lang="it-IT" sz="1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numero diapositiva 3"/>
          <p:cNvSpPr>
            <a:spLocks noGrp="1"/>
          </p:cNvSpPr>
          <p:nvPr>
            <p:ph type="sldNum" sz="quarter" idx="5"/>
          </p:nvPr>
        </p:nvSpPr>
        <p:spPr/>
        <p:txBody>
          <a:bodyPr/>
          <a:lstStyle/>
          <a:p>
            <a:fld id="{472ED71B-5D11-854C-B77C-5FF5CDA3B84D}" type="slidenum">
              <a:rPr lang="it-IT" smtClean="0"/>
              <a:t>65</a:t>
            </a:fld>
            <a:endParaRPr lang="it-IT"/>
          </a:p>
        </p:txBody>
      </p:sp>
    </p:spTree>
    <p:extLst>
      <p:ext uri="{BB962C8B-B14F-4D97-AF65-F5344CB8AC3E}">
        <p14:creationId xmlns:p14="http://schemas.microsoft.com/office/powerpoint/2010/main" val="1594459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Here are represented the various types of hereditary transmission of the disease. </a:t>
            </a:r>
          </a:p>
          <a:p>
            <a:r>
              <a:rPr lang="en-US" dirty="0"/>
              <a:t>Autosomal recessive, autosomal recessive consanguineous (or of isolated populations), X-linked recessive and autosomal dominant. Without going into detail, it should be remembered that the mode of inheritance influences the selection and number of individuals to sequence, as well as the analytical approach used</a:t>
            </a:r>
          </a:p>
        </p:txBody>
      </p:sp>
      <p:sp>
        <p:nvSpPr>
          <p:cNvPr id="4" name="Segnaposto numero diapositiva 3"/>
          <p:cNvSpPr>
            <a:spLocks noGrp="1"/>
          </p:cNvSpPr>
          <p:nvPr>
            <p:ph type="sldNum" sz="quarter" idx="5"/>
          </p:nvPr>
        </p:nvSpPr>
        <p:spPr/>
        <p:txBody>
          <a:bodyPr/>
          <a:lstStyle/>
          <a:p>
            <a:fld id="{472ED71B-5D11-854C-B77C-5FF5CDA3B84D}" type="slidenum">
              <a:rPr lang="it-IT" smtClean="0"/>
              <a:t>66</a:t>
            </a:fld>
            <a:endParaRPr lang="it-IT"/>
          </a:p>
        </p:txBody>
      </p:sp>
    </p:spTree>
    <p:extLst>
      <p:ext uri="{BB962C8B-B14F-4D97-AF65-F5344CB8AC3E}">
        <p14:creationId xmlns:p14="http://schemas.microsoft.com/office/powerpoint/2010/main" val="29024775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Let us now describe a case of an autosomal recessive disease, i.e. a disease in which the gene must be altered in each of the two copies normally present.</a:t>
            </a:r>
          </a:p>
          <a:p>
            <a:r>
              <a:rPr lang="en-US" dirty="0"/>
              <a:t>We have supported a unit of medical genetics to correctly frame a case of Leigh Syndrome, a neurodegenerative disease that leads to death in the early years of life. The disease is generally caused by mutations in mitochondrial genes, although mutations also exist in nuclear genes. We decided to approach the case by analyzing the members of the family with the WES.</a:t>
            </a:r>
          </a:p>
        </p:txBody>
      </p:sp>
      <p:sp>
        <p:nvSpPr>
          <p:cNvPr id="4" name="Segnaposto numero diapositiva 3"/>
          <p:cNvSpPr>
            <a:spLocks noGrp="1"/>
          </p:cNvSpPr>
          <p:nvPr>
            <p:ph type="sldNum" sz="quarter" idx="5"/>
          </p:nvPr>
        </p:nvSpPr>
        <p:spPr/>
        <p:txBody>
          <a:bodyPr/>
          <a:lstStyle/>
          <a:p>
            <a:fld id="{472ED71B-5D11-854C-B77C-5FF5CDA3B84D}" type="slidenum">
              <a:rPr lang="it-IT" smtClean="0"/>
              <a:t>67</a:t>
            </a:fld>
            <a:endParaRPr lang="it-IT"/>
          </a:p>
        </p:txBody>
      </p:sp>
    </p:spTree>
    <p:extLst>
      <p:ext uri="{BB962C8B-B14F-4D97-AF65-F5344CB8AC3E}">
        <p14:creationId xmlns:p14="http://schemas.microsoft.com/office/powerpoint/2010/main" val="28828709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case concerns a boy still alive at the age of 19.</a:t>
            </a:r>
          </a:p>
        </p:txBody>
      </p:sp>
      <p:sp>
        <p:nvSpPr>
          <p:cNvPr id="4" name="Segnaposto numero diapositiva 3"/>
          <p:cNvSpPr>
            <a:spLocks noGrp="1"/>
          </p:cNvSpPr>
          <p:nvPr>
            <p:ph type="sldNum" sz="quarter" idx="5"/>
          </p:nvPr>
        </p:nvSpPr>
        <p:spPr/>
        <p:txBody>
          <a:bodyPr/>
          <a:lstStyle/>
          <a:p>
            <a:fld id="{472ED71B-5D11-854C-B77C-5FF5CDA3B84D}" type="slidenum">
              <a:rPr lang="it-IT" smtClean="0"/>
              <a:t>68</a:t>
            </a:fld>
            <a:endParaRPr lang="it-IT"/>
          </a:p>
        </p:txBody>
      </p:sp>
    </p:spTree>
    <p:extLst>
      <p:ext uri="{BB962C8B-B14F-4D97-AF65-F5344CB8AC3E}">
        <p14:creationId xmlns:p14="http://schemas.microsoft.com/office/powerpoint/2010/main" val="1672656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To filter the hundreds of variants that remained even after the analysis of family segregation, we used a list of 30 genes that we have derived from the literature. We found a homozygous missense mutation in the ECHS1 gene already described as implicated in the LS. This mutation was predicted to be pathogenic by "in silico" models. The mutation was absent in the mother.</a:t>
            </a:r>
          </a:p>
        </p:txBody>
      </p:sp>
      <p:sp>
        <p:nvSpPr>
          <p:cNvPr id="4" name="Segnaposto numero diapositiva 3"/>
          <p:cNvSpPr>
            <a:spLocks noGrp="1"/>
          </p:cNvSpPr>
          <p:nvPr>
            <p:ph type="sldNum" sz="quarter" idx="5"/>
          </p:nvPr>
        </p:nvSpPr>
        <p:spPr/>
        <p:txBody>
          <a:bodyPr/>
          <a:lstStyle/>
          <a:p>
            <a:fld id="{472ED71B-5D11-854C-B77C-5FF5CDA3B84D}" type="slidenum">
              <a:rPr lang="it-IT" smtClean="0"/>
              <a:t>69</a:t>
            </a:fld>
            <a:endParaRPr lang="it-IT"/>
          </a:p>
        </p:txBody>
      </p:sp>
    </p:spTree>
    <p:extLst>
      <p:ext uri="{BB962C8B-B14F-4D97-AF65-F5344CB8AC3E}">
        <p14:creationId xmlns:p14="http://schemas.microsoft.com/office/powerpoint/2010/main" val="3158577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Generally a homozygous mutation exists because both mother and father carry the same mutation. This made us suspect the presence of a deletion of one portion more than the chromosome where the ECHS1 gene is located. Using the data contained in the mapping files, we detected the presence of an extensive deletion of chromosome 10, shared with the affected boy. </a:t>
            </a:r>
          </a:p>
        </p:txBody>
      </p:sp>
      <p:sp>
        <p:nvSpPr>
          <p:cNvPr id="4" name="Segnaposto numero diapositiva 3"/>
          <p:cNvSpPr>
            <a:spLocks noGrp="1"/>
          </p:cNvSpPr>
          <p:nvPr>
            <p:ph type="sldNum" sz="quarter" idx="5"/>
          </p:nvPr>
        </p:nvSpPr>
        <p:spPr/>
        <p:txBody>
          <a:bodyPr/>
          <a:lstStyle/>
          <a:p>
            <a:fld id="{472ED71B-5D11-854C-B77C-5FF5CDA3B84D}" type="slidenum">
              <a:rPr lang="it-IT" smtClean="0"/>
              <a:t>70</a:t>
            </a:fld>
            <a:endParaRPr lang="it-IT"/>
          </a:p>
        </p:txBody>
      </p:sp>
    </p:spTree>
    <p:extLst>
      <p:ext uri="{BB962C8B-B14F-4D97-AF65-F5344CB8AC3E}">
        <p14:creationId xmlns:p14="http://schemas.microsoft.com/office/powerpoint/2010/main" val="168289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NGS </a:t>
            </a:r>
            <a:r>
              <a:rPr lang="it-IT" dirty="0" err="1"/>
              <a:t>technologies</a:t>
            </a:r>
            <a:r>
              <a:rPr lang="it-IT" dirty="0"/>
              <a:t> are </a:t>
            </a:r>
            <a:r>
              <a:rPr lang="it-IT" dirty="0" err="1"/>
              <a:t>used</a:t>
            </a:r>
            <a:r>
              <a:rPr lang="it-IT" dirty="0"/>
              <a:t> for </a:t>
            </a:r>
            <a:r>
              <a:rPr lang="it-IT" dirty="0" err="1"/>
              <a:t>many</a:t>
            </a:r>
            <a:r>
              <a:rPr lang="it-IT" dirty="0"/>
              <a:t> </a:t>
            </a:r>
            <a:r>
              <a:rPr lang="it-IT" dirty="0" err="1"/>
              <a:t>applications</a:t>
            </a:r>
            <a:r>
              <a:rPr lang="it-IT" dirty="0"/>
              <a:t> </a:t>
            </a:r>
            <a:r>
              <a:rPr lang="it-IT" dirty="0" err="1"/>
              <a:t>such</a:t>
            </a:r>
            <a:r>
              <a:rPr lang="it-IT" dirty="0"/>
              <a:t> </a:t>
            </a:r>
            <a:r>
              <a:rPr lang="it-IT" dirty="0" err="1"/>
              <a:t>as</a:t>
            </a:r>
            <a:r>
              <a:rPr lang="it-IT" dirty="0"/>
              <a:t> the </a:t>
            </a:r>
            <a:r>
              <a:rPr lang="it-IT" dirty="0" err="1"/>
              <a:t>discovery</a:t>
            </a:r>
            <a:r>
              <a:rPr lang="it-IT" dirty="0"/>
              <a:t> of </a:t>
            </a:r>
            <a:r>
              <a:rPr lang="it-IT" dirty="0" err="1"/>
              <a:t>genetic</a:t>
            </a:r>
            <a:r>
              <a:rPr lang="it-IT" dirty="0"/>
              <a:t> </a:t>
            </a:r>
            <a:r>
              <a:rPr lang="it-IT" dirty="0" err="1"/>
              <a:t>variants</a:t>
            </a:r>
            <a:r>
              <a:rPr lang="it-IT" dirty="0"/>
              <a:t> by </a:t>
            </a:r>
            <a:r>
              <a:rPr lang="it-IT" dirty="0" err="1"/>
              <a:t>investigating</a:t>
            </a:r>
            <a:r>
              <a:rPr lang="it-IT" dirty="0"/>
              <a:t> the </a:t>
            </a:r>
            <a:r>
              <a:rPr lang="it-IT" dirty="0" err="1"/>
              <a:t>entire</a:t>
            </a:r>
            <a:r>
              <a:rPr lang="it-IT" dirty="0"/>
              <a:t> </a:t>
            </a:r>
            <a:r>
              <a:rPr lang="it-IT" dirty="0" err="1"/>
              <a:t>genome</a:t>
            </a:r>
            <a:r>
              <a:rPr lang="it-IT" dirty="0"/>
              <a:t> or part of </a:t>
            </a:r>
            <a:r>
              <a:rPr lang="it-IT" dirty="0" err="1"/>
              <a:t>it</a:t>
            </a:r>
            <a:r>
              <a:rPr lang="it-IT" dirty="0"/>
              <a:t>; </a:t>
            </a:r>
            <a:r>
              <a:rPr lang="it-IT" dirty="0" err="1"/>
              <a:t>investigating</a:t>
            </a:r>
            <a:r>
              <a:rPr lang="it-IT" dirty="0"/>
              <a:t> the </a:t>
            </a:r>
            <a:r>
              <a:rPr lang="it-IT" dirty="0" err="1"/>
              <a:t>transcriptomic</a:t>
            </a:r>
            <a:r>
              <a:rPr lang="it-IT" dirty="0"/>
              <a:t> </a:t>
            </a:r>
            <a:r>
              <a:rPr lang="it-IT" dirty="0" err="1"/>
              <a:t>profile</a:t>
            </a:r>
            <a:r>
              <a:rPr lang="it-IT" dirty="0"/>
              <a:t> of </a:t>
            </a:r>
            <a:r>
              <a:rPr lang="it-IT" dirty="0" err="1"/>
              <a:t>cells</a:t>
            </a:r>
            <a:r>
              <a:rPr lang="it-IT" dirty="0"/>
              <a:t>, </a:t>
            </a:r>
            <a:r>
              <a:rPr lang="it-IT" dirty="0" err="1"/>
              <a:t>tissues</a:t>
            </a:r>
            <a:r>
              <a:rPr lang="it-IT" dirty="0"/>
              <a:t> or </a:t>
            </a:r>
            <a:r>
              <a:rPr lang="it-IT" dirty="0" err="1"/>
              <a:t>entire</a:t>
            </a:r>
            <a:r>
              <a:rPr lang="it-IT" dirty="0"/>
              <a:t> </a:t>
            </a:r>
            <a:r>
              <a:rPr lang="it-IT" dirty="0" err="1"/>
              <a:t>organisms</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8</a:t>
            </a:fld>
            <a:endParaRPr lang="it-IT"/>
          </a:p>
        </p:txBody>
      </p:sp>
    </p:spTree>
    <p:extLst>
      <p:ext uri="{BB962C8B-B14F-4D97-AF65-F5344CB8AC3E}">
        <p14:creationId xmlns:p14="http://schemas.microsoft.com/office/powerpoint/2010/main" val="1140259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Thanks to the analysis of the exome, we were able to solve a case that had remained undetected for many years.</a:t>
            </a:r>
          </a:p>
        </p:txBody>
      </p:sp>
      <p:sp>
        <p:nvSpPr>
          <p:cNvPr id="4" name="Segnaposto numero diapositiva 3"/>
          <p:cNvSpPr>
            <a:spLocks noGrp="1"/>
          </p:cNvSpPr>
          <p:nvPr>
            <p:ph type="sldNum" sz="quarter" idx="5"/>
          </p:nvPr>
        </p:nvSpPr>
        <p:spPr/>
        <p:txBody>
          <a:bodyPr/>
          <a:lstStyle/>
          <a:p>
            <a:fld id="{472ED71B-5D11-854C-B77C-5FF5CDA3B84D}" type="slidenum">
              <a:rPr lang="it-IT" smtClean="0"/>
              <a:t>71</a:t>
            </a:fld>
            <a:endParaRPr lang="it-IT"/>
          </a:p>
        </p:txBody>
      </p:sp>
    </p:spTree>
    <p:extLst>
      <p:ext uri="{BB962C8B-B14F-4D97-AF65-F5344CB8AC3E}">
        <p14:creationId xmlns:p14="http://schemas.microsoft.com/office/powerpoint/2010/main" val="13835967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Rare diseases are also due to "De Novo" mutations. They are mutations that are present in the affected subject and are not shared with the parents. They usually occur early during development. In some cases the mutations are defined as "mosaic" because they affect only the affected tissue.</a:t>
            </a:r>
          </a:p>
        </p:txBody>
      </p:sp>
      <p:sp>
        <p:nvSpPr>
          <p:cNvPr id="4" name="Segnaposto numero diapositiva 3"/>
          <p:cNvSpPr>
            <a:spLocks noGrp="1"/>
          </p:cNvSpPr>
          <p:nvPr>
            <p:ph type="sldNum" sz="quarter" idx="5"/>
          </p:nvPr>
        </p:nvSpPr>
        <p:spPr/>
        <p:txBody>
          <a:bodyPr/>
          <a:lstStyle/>
          <a:p>
            <a:fld id="{472ED71B-5D11-854C-B77C-5FF5CDA3B84D}" type="slidenum">
              <a:rPr lang="it-IT" smtClean="0"/>
              <a:t>72</a:t>
            </a:fld>
            <a:endParaRPr lang="it-IT"/>
          </a:p>
        </p:txBody>
      </p:sp>
    </p:spTree>
    <p:extLst>
      <p:ext uri="{BB962C8B-B14F-4D97-AF65-F5344CB8AC3E}">
        <p14:creationId xmlns:p14="http://schemas.microsoft.com/office/powerpoint/2010/main" val="1443698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"de novo" mutations that cause rare diseases are easier to find because there are few variants that are not shared with parents.</a:t>
            </a:r>
          </a:p>
        </p:txBody>
      </p:sp>
      <p:sp>
        <p:nvSpPr>
          <p:cNvPr id="4" name="Segnaposto numero diapositiva 3"/>
          <p:cNvSpPr>
            <a:spLocks noGrp="1"/>
          </p:cNvSpPr>
          <p:nvPr>
            <p:ph type="sldNum" sz="quarter" idx="5"/>
          </p:nvPr>
        </p:nvSpPr>
        <p:spPr/>
        <p:txBody>
          <a:bodyPr/>
          <a:lstStyle/>
          <a:p>
            <a:fld id="{472ED71B-5D11-854C-B77C-5FF5CDA3B84D}" type="slidenum">
              <a:rPr lang="it-IT" smtClean="0"/>
              <a:t>73</a:t>
            </a:fld>
            <a:endParaRPr lang="it-IT"/>
          </a:p>
        </p:txBody>
      </p:sp>
    </p:spTree>
    <p:extLst>
      <p:ext uri="{BB962C8B-B14F-4D97-AF65-F5344CB8AC3E}">
        <p14:creationId xmlns:p14="http://schemas.microsoft.com/office/powerpoint/2010/main" val="358790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other case I am presenting is that of an early deceased child with arthrogryposis, hypotonia, urinary problems and generalized delay. It was negative for genetic analysis for congenital multiple arthrogryposis.</a:t>
            </a:r>
          </a:p>
        </p:txBody>
      </p:sp>
      <p:sp>
        <p:nvSpPr>
          <p:cNvPr id="4" name="Segnaposto numero diapositiva 3"/>
          <p:cNvSpPr>
            <a:spLocks noGrp="1"/>
          </p:cNvSpPr>
          <p:nvPr>
            <p:ph type="sldNum" sz="quarter" idx="5"/>
          </p:nvPr>
        </p:nvSpPr>
        <p:spPr/>
        <p:txBody>
          <a:bodyPr/>
          <a:lstStyle/>
          <a:p>
            <a:fld id="{472ED71B-5D11-854C-B77C-5FF5CDA3B84D}" type="slidenum">
              <a:rPr lang="it-IT" smtClean="0"/>
              <a:t>74</a:t>
            </a:fld>
            <a:endParaRPr lang="it-IT"/>
          </a:p>
        </p:txBody>
      </p:sp>
    </p:spTree>
    <p:extLst>
      <p:ext uri="{BB962C8B-B14F-4D97-AF65-F5344CB8AC3E}">
        <p14:creationId xmlns:p14="http://schemas.microsoft.com/office/powerpoint/2010/main" val="1597264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Again, we have used the WES. In addition, however, we have used </a:t>
            </a:r>
            <a:r>
              <a:rPr lang="en-US" dirty="0" err="1"/>
              <a:t>Phenoxome</a:t>
            </a:r>
            <a:r>
              <a:rPr lang="en-US" dirty="0"/>
              <a:t>, a tool that can select genes based on the affinity of symptoms of affected subjects, including only genetic variants that are probably pathogenic.</a:t>
            </a:r>
          </a:p>
        </p:txBody>
      </p:sp>
      <p:sp>
        <p:nvSpPr>
          <p:cNvPr id="4" name="Segnaposto numero diapositiva 3"/>
          <p:cNvSpPr>
            <a:spLocks noGrp="1"/>
          </p:cNvSpPr>
          <p:nvPr>
            <p:ph type="sldNum" sz="quarter" idx="5"/>
          </p:nvPr>
        </p:nvSpPr>
        <p:spPr/>
        <p:txBody>
          <a:bodyPr/>
          <a:lstStyle/>
          <a:p>
            <a:fld id="{472ED71B-5D11-854C-B77C-5FF5CDA3B84D}" type="slidenum">
              <a:rPr lang="it-IT" smtClean="0"/>
              <a:t>75</a:t>
            </a:fld>
            <a:endParaRPr lang="it-IT"/>
          </a:p>
        </p:txBody>
      </p:sp>
    </p:spTree>
    <p:extLst>
      <p:ext uri="{BB962C8B-B14F-4D97-AF65-F5344CB8AC3E}">
        <p14:creationId xmlns:p14="http://schemas.microsoft.com/office/powerpoint/2010/main" val="16019356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analysis resulted in a mutation in the PURA gene. The mutation is a nonsense mutation that prematurely truncates the protein and alters its function. This mutation was not present in the parents.</a:t>
            </a:r>
          </a:p>
        </p:txBody>
      </p:sp>
      <p:sp>
        <p:nvSpPr>
          <p:cNvPr id="4" name="Segnaposto numero diapositiva 3"/>
          <p:cNvSpPr>
            <a:spLocks noGrp="1"/>
          </p:cNvSpPr>
          <p:nvPr>
            <p:ph type="sldNum" sz="quarter" idx="5"/>
          </p:nvPr>
        </p:nvSpPr>
        <p:spPr/>
        <p:txBody>
          <a:bodyPr/>
          <a:lstStyle/>
          <a:p>
            <a:fld id="{472ED71B-5D11-854C-B77C-5FF5CDA3B84D}" type="slidenum">
              <a:rPr lang="it-IT" smtClean="0"/>
              <a:t>76</a:t>
            </a:fld>
            <a:endParaRPr lang="it-IT"/>
          </a:p>
        </p:txBody>
      </p:sp>
    </p:spTree>
    <p:extLst>
      <p:ext uri="{BB962C8B-B14F-4D97-AF65-F5344CB8AC3E}">
        <p14:creationId xmlns:p14="http://schemas.microsoft.com/office/powerpoint/2010/main" val="4034415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fact, the protein encoded by the PURA gene has an important function in brain development. Mutations in the PURA gene have recently been associated with the symptoms described in our patient.</a:t>
            </a:r>
          </a:p>
        </p:txBody>
      </p:sp>
      <p:sp>
        <p:nvSpPr>
          <p:cNvPr id="4" name="Segnaposto numero diapositiva 3"/>
          <p:cNvSpPr>
            <a:spLocks noGrp="1"/>
          </p:cNvSpPr>
          <p:nvPr>
            <p:ph type="sldNum" sz="quarter" idx="5"/>
          </p:nvPr>
        </p:nvSpPr>
        <p:spPr/>
        <p:txBody>
          <a:bodyPr/>
          <a:lstStyle/>
          <a:p>
            <a:fld id="{472ED71B-5D11-854C-B77C-5FF5CDA3B84D}" type="slidenum">
              <a:rPr lang="it-IT" smtClean="0"/>
              <a:t>77</a:t>
            </a:fld>
            <a:endParaRPr lang="it-IT"/>
          </a:p>
        </p:txBody>
      </p:sp>
    </p:spTree>
    <p:extLst>
      <p:ext uri="{BB962C8B-B14F-4D97-AF65-F5344CB8AC3E}">
        <p14:creationId xmlns:p14="http://schemas.microsoft.com/office/powerpoint/2010/main" val="1295176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progress of NGS techniques and the development of bioinformatics has allowed to detect, interpret and validate the hundreds of variants that originate from genomic analysis. The discovery of genetic variants requires the use of numerous tools and often in combination with each other for optimal results. </a:t>
            </a:r>
          </a:p>
          <a:p>
            <a:r>
              <a:rPr lang="en-US" dirty="0"/>
              <a:t>Patients with rare diseases are among those who may benefit from the advent of these new techniques.</a:t>
            </a:r>
          </a:p>
        </p:txBody>
      </p:sp>
      <p:sp>
        <p:nvSpPr>
          <p:cNvPr id="4" name="Segnaposto numero diapositiva 3"/>
          <p:cNvSpPr>
            <a:spLocks noGrp="1"/>
          </p:cNvSpPr>
          <p:nvPr>
            <p:ph type="sldNum" sz="quarter" idx="5"/>
          </p:nvPr>
        </p:nvSpPr>
        <p:spPr/>
        <p:txBody>
          <a:bodyPr/>
          <a:lstStyle/>
          <a:p>
            <a:fld id="{472ED71B-5D11-854C-B77C-5FF5CDA3B84D}" type="slidenum">
              <a:rPr lang="it-IT" smtClean="0"/>
              <a:t>78</a:t>
            </a:fld>
            <a:endParaRPr lang="it-IT"/>
          </a:p>
        </p:txBody>
      </p:sp>
    </p:spTree>
    <p:extLst>
      <p:ext uri="{BB962C8B-B14F-4D97-AF65-F5344CB8AC3E}">
        <p14:creationId xmlns:p14="http://schemas.microsoft.com/office/powerpoint/2010/main" val="304338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application</a:t>
            </a:r>
            <a:r>
              <a:rPr lang="it-IT" dirty="0"/>
              <a:t> of NGS </a:t>
            </a:r>
            <a:r>
              <a:rPr lang="it-IT" dirty="0" err="1"/>
              <a:t>techniques</a:t>
            </a:r>
            <a:r>
              <a:rPr lang="it-IT" dirty="0"/>
              <a:t> </a:t>
            </a:r>
            <a:r>
              <a:rPr lang="it-IT" dirty="0" err="1"/>
              <a:t>required</a:t>
            </a:r>
            <a:r>
              <a:rPr lang="it-IT" dirty="0"/>
              <a:t> </a:t>
            </a:r>
            <a:r>
              <a:rPr lang="it-IT" dirty="0" err="1"/>
              <a:t>additional</a:t>
            </a:r>
            <a:r>
              <a:rPr lang="it-IT" dirty="0"/>
              <a:t> IT </a:t>
            </a:r>
            <a:r>
              <a:rPr lang="it-IT" dirty="0" err="1"/>
              <a:t>resources</a:t>
            </a:r>
            <a:r>
              <a:rPr lang="it-IT" dirty="0"/>
              <a:t>.</a:t>
            </a:r>
          </a:p>
          <a:p>
            <a:endParaRPr lang="it-IT" dirty="0"/>
          </a:p>
          <a:p>
            <a:r>
              <a:rPr lang="it-IT" dirty="0"/>
              <a:t>The </a:t>
            </a:r>
            <a:r>
              <a:rPr lang="it-IT" dirty="0" err="1"/>
              <a:t>enormous</a:t>
            </a:r>
            <a:r>
              <a:rPr lang="it-IT" dirty="0"/>
              <a:t> </a:t>
            </a:r>
            <a:r>
              <a:rPr lang="it-IT" dirty="0" err="1"/>
              <a:t>amount</a:t>
            </a:r>
            <a:r>
              <a:rPr lang="it-IT" dirty="0"/>
              <a:t> of data </a:t>
            </a:r>
            <a:r>
              <a:rPr lang="it-IT" dirty="0" err="1"/>
              <a:t>generated</a:t>
            </a:r>
            <a:r>
              <a:rPr lang="it-IT" dirty="0"/>
              <a:t> by the new </a:t>
            </a:r>
            <a:r>
              <a:rPr lang="it-IT" dirty="0" err="1"/>
              <a:t>sequencers</a:t>
            </a:r>
            <a:r>
              <a:rPr lang="it-IT" dirty="0"/>
              <a:t> </a:t>
            </a:r>
            <a:r>
              <a:rPr lang="it-IT" dirty="0" err="1"/>
              <a:t>requires</a:t>
            </a:r>
            <a:r>
              <a:rPr lang="it-IT" dirty="0"/>
              <a:t> </a:t>
            </a:r>
            <a:r>
              <a:rPr lang="it-IT" dirty="0" err="1"/>
              <a:t>computational</a:t>
            </a:r>
            <a:r>
              <a:rPr lang="it-IT" dirty="0"/>
              <a:t> and data </a:t>
            </a:r>
            <a:r>
              <a:rPr lang="it-IT" dirty="0" err="1"/>
              <a:t>storage</a:t>
            </a:r>
            <a:r>
              <a:rPr lang="it-IT" dirty="0"/>
              <a:t> </a:t>
            </a:r>
            <a:r>
              <a:rPr lang="it-IT" dirty="0" err="1"/>
              <a:t>power</a:t>
            </a:r>
            <a:r>
              <a:rPr lang="it-IT" dirty="0"/>
              <a:t> </a:t>
            </a:r>
            <a:r>
              <a:rPr lang="it-IT" dirty="0" err="1"/>
              <a:t>never</a:t>
            </a:r>
            <a:r>
              <a:rPr lang="it-IT" dirty="0"/>
              <a:t> </a:t>
            </a:r>
            <a:r>
              <a:rPr lang="it-IT" dirty="0" err="1"/>
              <a:t>used</a:t>
            </a:r>
            <a:r>
              <a:rPr lang="it-IT" dirty="0"/>
              <a:t> in the </a:t>
            </a:r>
            <a:r>
              <a:rPr lang="it-IT" dirty="0" err="1"/>
              <a:t>field</a:t>
            </a:r>
            <a:r>
              <a:rPr lang="it-IT" dirty="0"/>
              <a:t> of </a:t>
            </a:r>
            <a:r>
              <a:rPr lang="it-IT" dirty="0" err="1"/>
              <a:t>molecular</a:t>
            </a:r>
            <a:r>
              <a:rPr lang="it-IT" dirty="0"/>
              <a:t> </a:t>
            </a:r>
            <a:r>
              <a:rPr lang="it-IT" dirty="0" err="1"/>
              <a:t>biology</a:t>
            </a:r>
            <a:r>
              <a:rPr lang="it-IT" dirty="0"/>
              <a:t>.</a:t>
            </a:r>
          </a:p>
          <a:p>
            <a:endParaRPr lang="it-IT" dirty="0"/>
          </a:p>
          <a:p>
            <a:r>
              <a:rPr lang="it-IT" dirty="0"/>
              <a:t>In </a:t>
            </a:r>
            <a:r>
              <a:rPr lang="it-IT" dirty="0" err="1"/>
              <a:t>this</a:t>
            </a:r>
            <a:r>
              <a:rPr lang="it-IT" dirty="0"/>
              <a:t> new </a:t>
            </a:r>
            <a:r>
              <a:rPr lang="it-IT" dirty="0" err="1"/>
              <a:t>field</a:t>
            </a:r>
            <a:r>
              <a:rPr lang="it-IT" dirty="0"/>
              <a:t> of </a:t>
            </a:r>
            <a:r>
              <a:rPr lang="it-IT" dirty="0" err="1"/>
              <a:t>action</a:t>
            </a:r>
            <a:r>
              <a:rPr lang="it-IT" dirty="0"/>
              <a:t>, </a:t>
            </a:r>
            <a:r>
              <a:rPr lang="it-IT" dirty="0" err="1"/>
              <a:t>close</a:t>
            </a:r>
            <a:r>
              <a:rPr lang="it-IT" dirty="0"/>
              <a:t> </a:t>
            </a:r>
            <a:r>
              <a:rPr lang="it-IT" dirty="0" err="1"/>
              <a:t>cooperation</a:t>
            </a:r>
            <a:r>
              <a:rPr lang="it-IT" dirty="0"/>
              <a:t> </a:t>
            </a:r>
            <a:r>
              <a:rPr lang="it-IT" dirty="0" err="1"/>
              <a:t>between</a:t>
            </a:r>
            <a:r>
              <a:rPr lang="it-IT" dirty="0"/>
              <a:t> IT </a:t>
            </a:r>
            <a:r>
              <a:rPr lang="it-IT" dirty="0" err="1"/>
              <a:t>experts</a:t>
            </a:r>
            <a:r>
              <a:rPr lang="it-IT" dirty="0"/>
              <a:t>, </a:t>
            </a:r>
            <a:r>
              <a:rPr lang="it-IT" dirty="0" err="1"/>
              <a:t>bioinformaticians</a:t>
            </a:r>
            <a:r>
              <a:rPr lang="it-IT" dirty="0"/>
              <a:t> and </a:t>
            </a:r>
            <a:r>
              <a:rPr lang="it-IT" dirty="0" err="1"/>
              <a:t>biologists</a:t>
            </a:r>
            <a:r>
              <a:rPr lang="it-IT" dirty="0"/>
              <a:t> </a:t>
            </a:r>
            <a:r>
              <a:rPr lang="it-IT" dirty="0" err="1"/>
              <a:t>is</a:t>
            </a:r>
            <a:r>
              <a:rPr lang="it-IT" dirty="0"/>
              <a:t> </a:t>
            </a:r>
            <a:r>
              <a:rPr lang="it-IT" dirty="0" err="1"/>
              <a:t>required</a:t>
            </a:r>
            <a:r>
              <a:rPr lang="it-IT" dirty="0"/>
              <a:t>.</a:t>
            </a:r>
          </a:p>
        </p:txBody>
      </p:sp>
      <p:sp>
        <p:nvSpPr>
          <p:cNvPr id="4" name="Segnaposto numero diapositiva 3"/>
          <p:cNvSpPr>
            <a:spLocks noGrp="1"/>
          </p:cNvSpPr>
          <p:nvPr>
            <p:ph type="sldNum" sz="quarter" idx="5"/>
          </p:nvPr>
        </p:nvSpPr>
        <p:spPr/>
        <p:txBody>
          <a:bodyPr/>
          <a:lstStyle/>
          <a:p>
            <a:fld id="{472ED71B-5D11-854C-B77C-5FF5CDA3B84D}" type="slidenum">
              <a:rPr lang="it-IT" smtClean="0"/>
              <a:t>9</a:t>
            </a:fld>
            <a:endParaRPr lang="it-IT"/>
          </a:p>
        </p:txBody>
      </p:sp>
    </p:spTree>
    <p:extLst>
      <p:ext uri="{BB962C8B-B14F-4D97-AF65-F5344CB8AC3E}">
        <p14:creationId xmlns:p14="http://schemas.microsoft.com/office/powerpoint/2010/main" val="41955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start by </a:t>
            </a:r>
            <a:r>
              <a:rPr lang="it-IT" dirty="0" err="1"/>
              <a:t>clarifying</a:t>
            </a:r>
            <a:r>
              <a:rPr lang="it-IT" dirty="0"/>
              <a:t> some </a:t>
            </a:r>
            <a:r>
              <a:rPr lang="it-IT" dirty="0" err="1"/>
              <a:t>basic</a:t>
            </a:r>
            <a:r>
              <a:rPr lang="it-IT" dirty="0"/>
              <a:t> </a:t>
            </a:r>
            <a:r>
              <a:rPr lang="it-IT" dirty="0" err="1"/>
              <a:t>concepts</a:t>
            </a:r>
            <a:r>
              <a:rPr lang="it-IT" dirty="0"/>
              <a:t> </a:t>
            </a:r>
            <a:r>
              <a:rPr lang="it-IT" dirty="0" err="1"/>
              <a:t>that</a:t>
            </a:r>
            <a:r>
              <a:rPr lang="it-IT" dirty="0"/>
              <a:t> </a:t>
            </a:r>
            <a:r>
              <a:rPr lang="it-IT" dirty="0" err="1"/>
              <a:t>we</a:t>
            </a:r>
            <a:r>
              <a:rPr lang="it-IT" dirty="0"/>
              <a:t> </a:t>
            </a:r>
            <a:r>
              <a:rPr lang="it-IT" dirty="0" err="1"/>
              <a:t>need</a:t>
            </a:r>
            <a:r>
              <a:rPr lang="it-IT" dirty="0"/>
              <a:t> to </a:t>
            </a:r>
            <a:r>
              <a:rPr lang="it-IT" dirty="0" err="1"/>
              <a:t>understand</a:t>
            </a:r>
            <a:r>
              <a:rPr lang="it-IT" dirty="0"/>
              <a:t> the </a:t>
            </a:r>
            <a:r>
              <a:rPr lang="it-IT" dirty="0" err="1"/>
              <a:t>various</a:t>
            </a:r>
            <a:r>
              <a:rPr lang="it-IT" dirty="0"/>
              <a:t> </a:t>
            </a:r>
            <a:r>
              <a:rPr lang="it-IT" dirty="0" err="1"/>
              <a:t>phases</a:t>
            </a:r>
            <a:r>
              <a:rPr lang="it-IT" dirty="0"/>
              <a:t> of the </a:t>
            </a:r>
            <a:r>
              <a:rPr lang="it-IT" dirty="0" err="1"/>
              <a:t>analysis</a:t>
            </a:r>
            <a:r>
              <a:rPr lang="it-IT" dirty="0"/>
              <a:t> of NGS data.</a:t>
            </a:r>
          </a:p>
        </p:txBody>
      </p:sp>
      <p:sp>
        <p:nvSpPr>
          <p:cNvPr id="4" name="Segnaposto numero diapositiva 3"/>
          <p:cNvSpPr>
            <a:spLocks noGrp="1"/>
          </p:cNvSpPr>
          <p:nvPr>
            <p:ph type="sldNum" sz="quarter" idx="5"/>
          </p:nvPr>
        </p:nvSpPr>
        <p:spPr/>
        <p:txBody>
          <a:bodyPr/>
          <a:lstStyle/>
          <a:p>
            <a:fld id="{472ED71B-5D11-854C-B77C-5FF5CDA3B84D}" type="slidenum">
              <a:rPr lang="it-IT" smtClean="0"/>
              <a:t>10</a:t>
            </a:fld>
            <a:endParaRPr lang="it-IT"/>
          </a:p>
        </p:txBody>
      </p:sp>
    </p:spTree>
    <p:extLst>
      <p:ext uri="{BB962C8B-B14F-4D97-AF65-F5344CB8AC3E}">
        <p14:creationId xmlns:p14="http://schemas.microsoft.com/office/powerpoint/2010/main" val="212371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E494A2-9147-B241-85E1-C3BFD28B495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CBA13D4-3D47-BA4A-908C-6736BE05F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468F26-8FED-CB4C-B024-0C881ACA2D34}"/>
              </a:ext>
            </a:extLst>
          </p:cNvPr>
          <p:cNvSpPr>
            <a:spLocks noGrp="1"/>
          </p:cNvSpPr>
          <p:nvPr>
            <p:ph type="dt" sz="half" idx="10"/>
          </p:nvPr>
        </p:nvSpPr>
        <p:spPr/>
        <p:txBody>
          <a:bodyPr/>
          <a:lstStyle/>
          <a:p>
            <a:fld id="{B49B04F8-4231-2B45-87F2-F1BE9FF31EF3}" type="datetime1">
              <a:rPr lang="it-IT" smtClean="0"/>
              <a:t>26/11/19</a:t>
            </a:fld>
            <a:endParaRPr lang="it-IT"/>
          </a:p>
        </p:txBody>
      </p:sp>
      <p:sp>
        <p:nvSpPr>
          <p:cNvPr id="5" name="Segnaposto piè di pagina 4">
            <a:extLst>
              <a:ext uri="{FF2B5EF4-FFF2-40B4-BE49-F238E27FC236}">
                <a16:creationId xmlns:a16="http://schemas.microsoft.com/office/drawing/2014/main" id="{7D866DB4-E495-8541-AC13-3FE00E926A05}"/>
              </a:ext>
            </a:extLst>
          </p:cNvPr>
          <p:cNvSpPr>
            <a:spLocks noGrp="1"/>
          </p:cNvSpPr>
          <p:nvPr>
            <p:ph type="ftr" sz="quarter" idx="11"/>
          </p:nvPr>
        </p:nvSpPr>
        <p:spPr/>
        <p:txBody>
          <a:bodyPr/>
          <a:lstStyle/>
          <a:p>
            <a:r>
              <a:rPr lang="it-IT"/>
              <a:t>15-06-2018, Fondazione Pisana per la Scienza, Pisa</a:t>
            </a:r>
          </a:p>
        </p:txBody>
      </p:sp>
      <p:sp>
        <p:nvSpPr>
          <p:cNvPr id="6" name="Segnaposto numero diapositiva 5">
            <a:extLst>
              <a:ext uri="{FF2B5EF4-FFF2-40B4-BE49-F238E27FC236}">
                <a16:creationId xmlns:a16="http://schemas.microsoft.com/office/drawing/2014/main" id="{7B87DD89-FE4A-EB4B-8496-A8B1AD3968A7}"/>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172115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49C46-8FF0-E346-B0C6-178355416ED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609AD29-381C-994D-B2C8-69E24FC2B73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711F1D9-1A43-3440-B591-0179FC424CBB}"/>
              </a:ext>
            </a:extLst>
          </p:cNvPr>
          <p:cNvSpPr>
            <a:spLocks noGrp="1"/>
          </p:cNvSpPr>
          <p:nvPr>
            <p:ph type="dt" sz="half" idx="10"/>
          </p:nvPr>
        </p:nvSpPr>
        <p:spPr/>
        <p:txBody>
          <a:bodyPr/>
          <a:lstStyle/>
          <a:p>
            <a:fld id="{13549712-5F28-AA43-B03F-4238C4D21451}" type="datetime1">
              <a:rPr lang="it-IT" smtClean="0"/>
              <a:t>26/11/19</a:t>
            </a:fld>
            <a:endParaRPr lang="it-IT"/>
          </a:p>
        </p:txBody>
      </p:sp>
      <p:sp>
        <p:nvSpPr>
          <p:cNvPr id="5" name="Segnaposto piè di pagina 4">
            <a:extLst>
              <a:ext uri="{FF2B5EF4-FFF2-40B4-BE49-F238E27FC236}">
                <a16:creationId xmlns:a16="http://schemas.microsoft.com/office/drawing/2014/main" id="{77B6142B-CED9-0C45-9B0E-D8536DC0B140}"/>
              </a:ext>
            </a:extLst>
          </p:cNvPr>
          <p:cNvSpPr>
            <a:spLocks noGrp="1"/>
          </p:cNvSpPr>
          <p:nvPr>
            <p:ph type="ftr" sz="quarter" idx="11"/>
          </p:nvPr>
        </p:nvSpPr>
        <p:spPr/>
        <p:txBody>
          <a:bodyPr/>
          <a:lstStyle/>
          <a:p>
            <a:r>
              <a:rPr lang="it-IT"/>
              <a:t>15-06-2018, Fondazione Pisana per la Scienza, Pisa</a:t>
            </a:r>
          </a:p>
        </p:txBody>
      </p:sp>
      <p:sp>
        <p:nvSpPr>
          <p:cNvPr id="6" name="Segnaposto numero diapositiva 5">
            <a:extLst>
              <a:ext uri="{FF2B5EF4-FFF2-40B4-BE49-F238E27FC236}">
                <a16:creationId xmlns:a16="http://schemas.microsoft.com/office/drawing/2014/main" id="{30D6FCCA-8456-0149-8F72-0E7C1C5AF230}"/>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404325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9820922-128B-7A46-95AF-5FBEA53E46B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AD58E6-757B-744B-B489-B4CB2B1048C0}"/>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66A8DEE-C11D-5845-BC9E-3701E721FEE5}"/>
              </a:ext>
            </a:extLst>
          </p:cNvPr>
          <p:cNvSpPr>
            <a:spLocks noGrp="1"/>
          </p:cNvSpPr>
          <p:nvPr>
            <p:ph type="dt" sz="half" idx="10"/>
          </p:nvPr>
        </p:nvSpPr>
        <p:spPr/>
        <p:txBody>
          <a:bodyPr/>
          <a:lstStyle/>
          <a:p>
            <a:fld id="{63EF0B85-2099-DF4F-B4D5-FB447F4CB12A}" type="datetime1">
              <a:rPr lang="it-IT" smtClean="0"/>
              <a:t>26/11/19</a:t>
            </a:fld>
            <a:endParaRPr lang="it-IT"/>
          </a:p>
        </p:txBody>
      </p:sp>
      <p:sp>
        <p:nvSpPr>
          <p:cNvPr id="5" name="Segnaposto piè di pagina 4">
            <a:extLst>
              <a:ext uri="{FF2B5EF4-FFF2-40B4-BE49-F238E27FC236}">
                <a16:creationId xmlns:a16="http://schemas.microsoft.com/office/drawing/2014/main" id="{EC47E28B-6CDF-F842-BBBB-10C96DF593C5}"/>
              </a:ext>
            </a:extLst>
          </p:cNvPr>
          <p:cNvSpPr>
            <a:spLocks noGrp="1"/>
          </p:cNvSpPr>
          <p:nvPr>
            <p:ph type="ftr" sz="quarter" idx="11"/>
          </p:nvPr>
        </p:nvSpPr>
        <p:spPr/>
        <p:txBody>
          <a:bodyPr/>
          <a:lstStyle/>
          <a:p>
            <a:r>
              <a:rPr lang="it-IT"/>
              <a:t>15-06-2018, Fondazione Pisana per la Scienza, Pisa</a:t>
            </a:r>
          </a:p>
        </p:txBody>
      </p:sp>
      <p:sp>
        <p:nvSpPr>
          <p:cNvPr id="6" name="Segnaposto numero diapositiva 5">
            <a:extLst>
              <a:ext uri="{FF2B5EF4-FFF2-40B4-BE49-F238E27FC236}">
                <a16:creationId xmlns:a16="http://schemas.microsoft.com/office/drawing/2014/main" id="{0C9835E6-65A4-1B48-86CA-3EB1C8E836C6}"/>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236138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2B7A6-66EF-C248-A5F3-FBB6D2721DD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877349-345F-204E-A699-B93172280661}"/>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C0AFCFC-DC80-3F4A-88F2-7CFA9204524F}"/>
              </a:ext>
            </a:extLst>
          </p:cNvPr>
          <p:cNvSpPr>
            <a:spLocks noGrp="1"/>
          </p:cNvSpPr>
          <p:nvPr>
            <p:ph type="dt" sz="half" idx="10"/>
          </p:nvPr>
        </p:nvSpPr>
        <p:spPr/>
        <p:txBody>
          <a:bodyPr/>
          <a:lstStyle/>
          <a:p>
            <a:fld id="{8579E4EC-AE54-C04E-9D68-195A4589A968}" type="datetime1">
              <a:rPr lang="it-IT" smtClean="0"/>
              <a:t>26/11/19</a:t>
            </a:fld>
            <a:endParaRPr lang="it-IT"/>
          </a:p>
        </p:txBody>
      </p:sp>
      <p:sp>
        <p:nvSpPr>
          <p:cNvPr id="5" name="Segnaposto piè di pagina 4">
            <a:extLst>
              <a:ext uri="{FF2B5EF4-FFF2-40B4-BE49-F238E27FC236}">
                <a16:creationId xmlns:a16="http://schemas.microsoft.com/office/drawing/2014/main" id="{E20A32F2-7A4B-664A-9EE2-4313FB8C0C49}"/>
              </a:ext>
            </a:extLst>
          </p:cNvPr>
          <p:cNvSpPr>
            <a:spLocks noGrp="1"/>
          </p:cNvSpPr>
          <p:nvPr>
            <p:ph type="ftr" sz="quarter" idx="11"/>
          </p:nvPr>
        </p:nvSpPr>
        <p:spPr/>
        <p:txBody>
          <a:bodyPr/>
          <a:lstStyle/>
          <a:p>
            <a:r>
              <a:rPr lang="it-IT"/>
              <a:t>15-06-2018, Fondazione Pisana per la Scienza, Pisa</a:t>
            </a:r>
          </a:p>
        </p:txBody>
      </p:sp>
      <p:sp>
        <p:nvSpPr>
          <p:cNvPr id="6" name="Segnaposto numero diapositiva 5">
            <a:extLst>
              <a:ext uri="{FF2B5EF4-FFF2-40B4-BE49-F238E27FC236}">
                <a16:creationId xmlns:a16="http://schemas.microsoft.com/office/drawing/2014/main" id="{2B8F1224-B972-2149-8B32-6527EC95577A}"/>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403180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9DF4F-8DC1-CF44-985D-004D0AB4510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9B5CC9B-CA9A-1044-B2D0-3231C5FE9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8E8F317-B8D2-D340-9E8C-90F4B51CD647}"/>
              </a:ext>
            </a:extLst>
          </p:cNvPr>
          <p:cNvSpPr>
            <a:spLocks noGrp="1"/>
          </p:cNvSpPr>
          <p:nvPr>
            <p:ph type="dt" sz="half" idx="10"/>
          </p:nvPr>
        </p:nvSpPr>
        <p:spPr/>
        <p:txBody>
          <a:bodyPr/>
          <a:lstStyle/>
          <a:p>
            <a:fld id="{1000ED84-2935-5647-96BE-8A6189E245ED}" type="datetime1">
              <a:rPr lang="it-IT" smtClean="0"/>
              <a:t>26/11/19</a:t>
            </a:fld>
            <a:endParaRPr lang="it-IT"/>
          </a:p>
        </p:txBody>
      </p:sp>
      <p:sp>
        <p:nvSpPr>
          <p:cNvPr id="5" name="Segnaposto piè di pagina 4">
            <a:extLst>
              <a:ext uri="{FF2B5EF4-FFF2-40B4-BE49-F238E27FC236}">
                <a16:creationId xmlns:a16="http://schemas.microsoft.com/office/drawing/2014/main" id="{54C026C1-111E-7F48-9EF3-FA711736B971}"/>
              </a:ext>
            </a:extLst>
          </p:cNvPr>
          <p:cNvSpPr>
            <a:spLocks noGrp="1"/>
          </p:cNvSpPr>
          <p:nvPr>
            <p:ph type="ftr" sz="quarter" idx="11"/>
          </p:nvPr>
        </p:nvSpPr>
        <p:spPr/>
        <p:txBody>
          <a:bodyPr/>
          <a:lstStyle/>
          <a:p>
            <a:r>
              <a:rPr lang="it-IT"/>
              <a:t>15-06-2018, Fondazione Pisana per la Scienza, Pisa</a:t>
            </a:r>
          </a:p>
        </p:txBody>
      </p:sp>
      <p:sp>
        <p:nvSpPr>
          <p:cNvPr id="6" name="Segnaposto numero diapositiva 5">
            <a:extLst>
              <a:ext uri="{FF2B5EF4-FFF2-40B4-BE49-F238E27FC236}">
                <a16:creationId xmlns:a16="http://schemas.microsoft.com/office/drawing/2014/main" id="{BCBB3D2D-CFDE-3448-AFE5-49998A9E7A91}"/>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244409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EDDA1-CFE1-CC46-B4C3-DEA39DDE1C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190ABA-92DD-7448-A9ED-BD3224D48BC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CCDB0E0-629A-F743-996D-37D8B78DDAB7}"/>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5C2FC96-0CE2-EC48-B60F-6569ACCC0E10}"/>
              </a:ext>
            </a:extLst>
          </p:cNvPr>
          <p:cNvSpPr>
            <a:spLocks noGrp="1"/>
          </p:cNvSpPr>
          <p:nvPr>
            <p:ph type="dt" sz="half" idx="10"/>
          </p:nvPr>
        </p:nvSpPr>
        <p:spPr/>
        <p:txBody>
          <a:bodyPr/>
          <a:lstStyle/>
          <a:p>
            <a:fld id="{377B1D98-2C82-1348-AB59-185340E232E3}" type="datetime1">
              <a:rPr lang="it-IT" smtClean="0"/>
              <a:t>26/11/19</a:t>
            </a:fld>
            <a:endParaRPr lang="it-IT"/>
          </a:p>
        </p:txBody>
      </p:sp>
      <p:sp>
        <p:nvSpPr>
          <p:cNvPr id="6" name="Segnaposto piè di pagina 5">
            <a:extLst>
              <a:ext uri="{FF2B5EF4-FFF2-40B4-BE49-F238E27FC236}">
                <a16:creationId xmlns:a16="http://schemas.microsoft.com/office/drawing/2014/main" id="{5FA72692-1A49-BA42-A393-ECAB409EDFE6}"/>
              </a:ext>
            </a:extLst>
          </p:cNvPr>
          <p:cNvSpPr>
            <a:spLocks noGrp="1"/>
          </p:cNvSpPr>
          <p:nvPr>
            <p:ph type="ftr" sz="quarter" idx="11"/>
          </p:nvPr>
        </p:nvSpPr>
        <p:spPr/>
        <p:txBody>
          <a:bodyPr/>
          <a:lstStyle/>
          <a:p>
            <a:r>
              <a:rPr lang="it-IT"/>
              <a:t>15-06-2018, Fondazione Pisana per la Scienza, Pisa</a:t>
            </a:r>
          </a:p>
        </p:txBody>
      </p:sp>
      <p:sp>
        <p:nvSpPr>
          <p:cNvPr id="7" name="Segnaposto numero diapositiva 6">
            <a:extLst>
              <a:ext uri="{FF2B5EF4-FFF2-40B4-BE49-F238E27FC236}">
                <a16:creationId xmlns:a16="http://schemas.microsoft.com/office/drawing/2014/main" id="{FE677793-DAE3-BE4B-A087-191910B6A2E0}"/>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294658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0AAA5-BF92-2D49-A464-09EC391415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08691CE-50DC-4140-B2D9-DBC6F6435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3E4E30E-07E2-6F46-9BA4-30557485F083}"/>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57B74076-4D90-5C45-810C-D3D8A87C9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0FF2F018-7AE4-874A-AD74-558019CA2F4F}"/>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7D75DF1D-D112-E14E-899F-30DA45F32543}"/>
              </a:ext>
            </a:extLst>
          </p:cNvPr>
          <p:cNvSpPr>
            <a:spLocks noGrp="1"/>
          </p:cNvSpPr>
          <p:nvPr>
            <p:ph type="dt" sz="half" idx="10"/>
          </p:nvPr>
        </p:nvSpPr>
        <p:spPr/>
        <p:txBody>
          <a:bodyPr/>
          <a:lstStyle/>
          <a:p>
            <a:fld id="{2BFCA21F-0550-7E42-98BC-2F622F298466}" type="datetime1">
              <a:rPr lang="it-IT" smtClean="0"/>
              <a:t>26/11/19</a:t>
            </a:fld>
            <a:endParaRPr lang="it-IT"/>
          </a:p>
        </p:txBody>
      </p:sp>
      <p:sp>
        <p:nvSpPr>
          <p:cNvPr id="8" name="Segnaposto piè di pagina 7">
            <a:extLst>
              <a:ext uri="{FF2B5EF4-FFF2-40B4-BE49-F238E27FC236}">
                <a16:creationId xmlns:a16="http://schemas.microsoft.com/office/drawing/2014/main" id="{439D1C88-7AE4-BB4A-8596-128DAF14AE74}"/>
              </a:ext>
            </a:extLst>
          </p:cNvPr>
          <p:cNvSpPr>
            <a:spLocks noGrp="1"/>
          </p:cNvSpPr>
          <p:nvPr>
            <p:ph type="ftr" sz="quarter" idx="11"/>
          </p:nvPr>
        </p:nvSpPr>
        <p:spPr/>
        <p:txBody>
          <a:bodyPr/>
          <a:lstStyle/>
          <a:p>
            <a:r>
              <a:rPr lang="it-IT"/>
              <a:t>15-06-2018, Fondazione Pisana per la Scienza, Pisa</a:t>
            </a:r>
          </a:p>
        </p:txBody>
      </p:sp>
      <p:sp>
        <p:nvSpPr>
          <p:cNvPr id="9" name="Segnaposto numero diapositiva 8">
            <a:extLst>
              <a:ext uri="{FF2B5EF4-FFF2-40B4-BE49-F238E27FC236}">
                <a16:creationId xmlns:a16="http://schemas.microsoft.com/office/drawing/2014/main" id="{46B82C09-7E2E-514D-9788-B3FC427D0486}"/>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346806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CF1CE6-88F5-B141-84BD-FCABD5F7604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46E9D34-EF23-EE4C-AACA-E0EE60015793}"/>
              </a:ext>
            </a:extLst>
          </p:cNvPr>
          <p:cNvSpPr>
            <a:spLocks noGrp="1"/>
          </p:cNvSpPr>
          <p:nvPr>
            <p:ph type="dt" sz="half" idx="10"/>
          </p:nvPr>
        </p:nvSpPr>
        <p:spPr/>
        <p:txBody>
          <a:bodyPr/>
          <a:lstStyle/>
          <a:p>
            <a:fld id="{C57C4551-B976-1A40-AB2B-48563E037DD5}" type="datetime1">
              <a:rPr lang="it-IT" smtClean="0"/>
              <a:t>26/11/19</a:t>
            </a:fld>
            <a:endParaRPr lang="it-IT"/>
          </a:p>
        </p:txBody>
      </p:sp>
      <p:sp>
        <p:nvSpPr>
          <p:cNvPr id="4" name="Segnaposto piè di pagina 3">
            <a:extLst>
              <a:ext uri="{FF2B5EF4-FFF2-40B4-BE49-F238E27FC236}">
                <a16:creationId xmlns:a16="http://schemas.microsoft.com/office/drawing/2014/main" id="{3274FE64-3462-2D49-9E58-B4962F09FB36}"/>
              </a:ext>
            </a:extLst>
          </p:cNvPr>
          <p:cNvSpPr>
            <a:spLocks noGrp="1"/>
          </p:cNvSpPr>
          <p:nvPr>
            <p:ph type="ftr" sz="quarter" idx="11"/>
          </p:nvPr>
        </p:nvSpPr>
        <p:spPr/>
        <p:txBody>
          <a:bodyPr/>
          <a:lstStyle/>
          <a:p>
            <a:r>
              <a:rPr lang="it-IT"/>
              <a:t>15-06-2018, Fondazione Pisana per la Scienza, Pisa</a:t>
            </a:r>
          </a:p>
        </p:txBody>
      </p:sp>
      <p:sp>
        <p:nvSpPr>
          <p:cNvPr id="5" name="Segnaposto numero diapositiva 4">
            <a:extLst>
              <a:ext uri="{FF2B5EF4-FFF2-40B4-BE49-F238E27FC236}">
                <a16:creationId xmlns:a16="http://schemas.microsoft.com/office/drawing/2014/main" id="{60BDE3FB-1B4C-844C-8CC9-06AD0CC43DCF}"/>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342414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CD0C9D1-EF42-144D-BB7C-453EBCF7B53A}"/>
              </a:ext>
            </a:extLst>
          </p:cNvPr>
          <p:cNvSpPr>
            <a:spLocks noGrp="1"/>
          </p:cNvSpPr>
          <p:nvPr>
            <p:ph type="dt" sz="half" idx="10"/>
          </p:nvPr>
        </p:nvSpPr>
        <p:spPr/>
        <p:txBody>
          <a:bodyPr/>
          <a:lstStyle/>
          <a:p>
            <a:fld id="{50AB2362-6A0E-EB4D-BB7A-D2F34E5F8CFC}" type="datetime1">
              <a:rPr lang="it-IT" smtClean="0"/>
              <a:t>26/11/19</a:t>
            </a:fld>
            <a:endParaRPr lang="it-IT"/>
          </a:p>
        </p:txBody>
      </p:sp>
      <p:sp>
        <p:nvSpPr>
          <p:cNvPr id="3" name="Segnaposto piè di pagina 2">
            <a:extLst>
              <a:ext uri="{FF2B5EF4-FFF2-40B4-BE49-F238E27FC236}">
                <a16:creationId xmlns:a16="http://schemas.microsoft.com/office/drawing/2014/main" id="{F36FE608-ED28-D342-8B43-8AC571FF2D18}"/>
              </a:ext>
            </a:extLst>
          </p:cNvPr>
          <p:cNvSpPr>
            <a:spLocks noGrp="1"/>
          </p:cNvSpPr>
          <p:nvPr>
            <p:ph type="ftr" sz="quarter" idx="11"/>
          </p:nvPr>
        </p:nvSpPr>
        <p:spPr/>
        <p:txBody>
          <a:bodyPr/>
          <a:lstStyle/>
          <a:p>
            <a:r>
              <a:rPr lang="it-IT"/>
              <a:t>15-06-2018, Fondazione Pisana per la Scienza, Pisa</a:t>
            </a:r>
          </a:p>
        </p:txBody>
      </p:sp>
      <p:sp>
        <p:nvSpPr>
          <p:cNvPr id="4" name="Segnaposto numero diapositiva 3">
            <a:extLst>
              <a:ext uri="{FF2B5EF4-FFF2-40B4-BE49-F238E27FC236}">
                <a16:creationId xmlns:a16="http://schemas.microsoft.com/office/drawing/2014/main" id="{7FB1CE55-573C-EE41-AE22-2116A1C5FFB3}"/>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44275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FFB252-A8E0-D546-BDB6-23A5D53B7FF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8D8162D-81E5-EF40-9111-B6C72E701C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D15D9F10-219B-0547-92EE-BE69637B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3F6E2C2-7669-C143-98F5-6D27A88D8AD2}"/>
              </a:ext>
            </a:extLst>
          </p:cNvPr>
          <p:cNvSpPr>
            <a:spLocks noGrp="1"/>
          </p:cNvSpPr>
          <p:nvPr>
            <p:ph type="dt" sz="half" idx="10"/>
          </p:nvPr>
        </p:nvSpPr>
        <p:spPr/>
        <p:txBody>
          <a:bodyPr/>
          <a:lstStyle/>
          <a:p>
            <a:fld id="{1789A1D8-8106-7848-9DDA-372442EC2A09}" type="datetime1">
              <a:rPr lang="it-IT" smtClean="0"/>
              <a:t>26/11/19</a:t>
            </a:fld>
            <a:endParaRPr lang="it-IT"/>
          </a:p>
        </p:txBody>
      </p:sp>
      <p:sp>
        <p:nvSpPr>
          <p:cNvPr id="6" name="Segnaposto piè di pagina 5">
            <a:extLst>
              <a:ext uri="{FF2B5EF4-FFF2-40B4-BE49-F238E27FC236}">
                <a16:creationId xmlns:a16="http://schemas.microsoft.com/office/drawing/2014/main" id="{04163608-FD17-144F-878A-FD7AC4D1184E}"/>
              </a:ext>
            </a:extLst>
          </p:cNvPr>
          <p:cNvSpPr>
            <a:spLocks noGrp="1"/>
          </p:cNvSpPr>
          <p:nvPr>
            <p:ph type="ftr" sz="quarter" idx="11"/>
          </p:nvPr>
        </p:nvSpPr>
        <p:spPr/>
        <p:txBody>
          <a:bodyPr/>
          <a:lstStyle/>
          <a:p>
            <a:r>
              <a:rPr lang="it-IT"/>
              <a:t>15-06-2018, Fondazione Pisana per la Scienza, Pisa</a:t>
            </a:r>
          </a:p>
        </p:txBody>
      </p:sp>
      <p:sp>
        <p:nvSpPr>
          <p:cNvPr id="7" name="Segnaposto numero diapositiva 6">
            <a:extLst>
              <a:ext uri="{FF2B5EF4-FFF2-40B4-BE49-F238E27FC236}">
                <a16:creationId xmlns:a16="http://schemas.microsoft.com/office/drawing/2014/main" id="{897F425B-3EA4-9E4C-A9EA-F690956BEEBD}"/>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292741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3847F-6632-BB4A-9F54-1E90E2E3B8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B25C5DA-455E-7E4B-904A-38EA7E9BA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6AEE41-3531-FB4B-8DFB-829F5846F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1D78B4B-5CF2-E341-BF74-3F774E52B6A8}"/>
              </a:ext>
            </a:extLst>
          </p:cNvPr>
          <p:cNvSpPr>
            <a:spLocks noGrp="1"/>
          </p:cNvSpPr>
          <p:nvPr>
            <p:ph type="dt" sz="half" idx="10"/>
          </p:nvPr>
        </p:nvSpPr>
        <p:spPr/>
        <p:txBody>
          <a:bodyPr/>
          <a:lstStyle/>
          <a:p>
            <a:fld id="{D1DA0EAC-0D1E-0C45-851C-15AA1E1A33D8}" type="datetime1">
              <a:rPr lang="it-IT" smtClean="0"/>
              <a:t>26/11/19</a:t>
            </a:fld>
            <a:endParaRPr lang="it-IT"/>
          </a:p>
        </p:txBody>
      </p:sp>
      <p:sp>
        <p:nvSpPr>
          <p:cNvPr id="6" name="Segnaposto piè di pagina 5">
            <a:extLst>
              <a:ext uri="{FF2B5EF4-FFF2-40B4-BE49-F238E27FC236}">
                <a16:creationId xmlns:a16="http://schemas.microsoft.com/office/drawing/2014/main" id="{A398C1FF-2491-D845-8D5D-73471C8F802A}"/>
              </a:ext>
            </a:extLst>
          </p:cNvPr>
          <p:cNvSpPr>
            <a:spLocks noGrp="1"/>
          </p:cNvSpPr>
          <p:nvPr>
            <p:ph type="ftr" sz="quarter" idx="11"/>
          </p:nvPr>
        </p:nvSpPr>
        <p:spPr/>
        <p:txBody>
          <a:bodyPr/>
          <a:lstStyle/>
          <a:p>
            <a:r>
              <a:rPr lang="it-IT"/>
              <a:t>15-06-2018, Fondazione Pisana per la Scienza, Pisa</a:t>
            </a:r>
          </a:p>
        </p:txBody>
      </p:sp>
      <p:sp>
        <p:nvSpPr>
          <p:cNvPr id="7" name="Segnaposto numero diapositiva 6">
            <a:extLst>
              <a:ext uri="{FF2B5EF4-FFF2-40B4-BE49-F238E27FC236}">
                <a16:creationId xmlns:a16="http://schemas.microsoft.com/office/drawing/2014/main" id="{31FD1EA7-1EDB-A64B-8A7E-DBAAA46006A5}"/>
              </a:ext>
            </a:extLst>
          </p:cNvPr>
          <p:cNvSpPr>
            <a:spLocks noGrp="1"/>
          </p:cNvSpPr>
          <p:nvPr>
            <p:ph type="sldNum" sz="quarter" idx="12"/>
          </p:nvPr>
        </p:nvSpPr>
        <p:spPr/>
        <p:txBody>
          <a:bodyPr/>
          <a:lstStyle/>
          <a:p>
            <a:fld id="{B3F8E9F7-8C7F-4F4F-9804-A6F490ED8838}" type="slidenum">
              <a:rPr lang="it-IT" smtClean="0"/>
              <a:t>‹N›</a:t>
            </a:fld>
            <a:endParaRPr lang="it-IT"/>
          </a:p>
        </p:txBody>
      </p:sp>
    </p:spTree>
    <p:extLst>
      <p:ext uri="{BB962C8B-B14F-4D97-AF65-F5344CB8AC3E}">
        <p14:creationId xmlns:p14="http://schemas.microsoft.com/office/powerpoint/2010/main" val="40207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B690751-54D2-BA41-8B20-DA6AA9FDC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6F991F8-8329-F249-8C8D-CC982233E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C8A584D-5D61-524D-8ADA-60A54917D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A3180-5458-1447-AB5B-BB18BE9D601C}" type="datetime1">
              <a:rPr lang="it-IT" smtClean="0"/>
              <a:t>26/11/19</a:t>
            </a:fld>
            <a:endParaRPr lang="it-IT"/>
          </a:p>
        </p:txBody>
      </p:sp>
      <p:sp>
        <p:nvSpPr>
          <p:cNvPr id="5" name="Segnaposto piè di pagina 4">
            <a:extLst>
              <a:ext uri="{FF2B5EF4-FFF2-40B4-BE49-F238E27FC236}">
                <a16:creationId xmlns:a16="http://schemas.microsoft.com/office/drawing/2014/main" id="{1405BEEE-5449-5842-B089-3E4AAC669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15-06-2018, Fondazione Pisana per la Scienza, Pisa</a:t>
            </a:r>
          </a:p>
        </p:txBody>
      </p:sp>
      <p:sp>
        <p:nvSpPr>
          <p:cNvPr id="6" name="Segnaposto numero diapositiva 5">
            <a:extLst>
              <a:ext uri="{FF2B5EF4-FFF2-40B4-BE49-F238E27FC236}">
                <a16:creationId xmlns:a16="http://schemas.microsoft.com/office/drawing/2014/main" id="{C40D14AD-6911-A74C-B9A9-A9254DBE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E9F7-8C7F-4F4F-9804-A6F490ED8838}" type="slidenum">
              <a:rPr lang="it-IT" smtClean="0"/>
              <a:t>‹N›</a:t>
            </a:fld>
            <a:endParaRPr lang="it-IT"/>
          </a:p>
        </p:txBody>
      </p:sp>
    </p:spTree>
    <p:extLst>
      <p:ext uri="{BB962C8B-B14F-4D97-AF65-F5344CB8AC3E}">
        <p14:creationId xmlns:p14="http://schemas.microsoft.com/office/powerpoint/2010/main" val="148243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bioinformatics.babraham.ac.uk/projects/fastq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www.bioinformatics.babraham.ac.uk/projects/fastq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www.ncbi.nlm.nih.gov/projects/genome/assembly/gr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2"/>
            <a:stretch>
              <a:fillRect/>
            </a:stretch>
          </p:blipFill>
          <p:spPr>
            <a:xfrm>
              <a:off x="1" y="506627"/>
              <a:ext cx="1807316" cy="778476"/>
            </a:xfrm>
            <a:prstGeom prst="rect">
              <a:avLst/>
            </a:prstGeom>
          </p:spPr>
        </p:pic>
      </p:grpSp>
      <p:sp>
        <p:nvSpPr>
          <p:cNvPr id="10" name="Rettangolo 1">
            <a:extLst>
              <a:ext uri="{FF2B5EF4-FFF2-40B4-BE49-F238E27FC236}">
                <a16:creationId xmlns:a16="http://schemas.microsoft.com/office/drawing/2014/main" id="{0E232E0D-BF51-4947-A5EB-34BA1B612AE8}"/>
              </a:ext>
            </a:extLst>
          </p:cNvPr>
          <p:cNvSpPr>
            <a:spLocks noChangeArrowheads="1"/>
          </p:cNvSpPr>
          <p:nvPr/>
        </p:nvSpPr>
        <p:spPr bwMode="auto">
          <a:xfrm>
            <a:off x="1923803" y="2367171"/>
            <a:ext cx="8597735" cy="2769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600" b="1" dirty="0">
                <a:solidFill>
                  <a:srgbClr val="0070C0"/>
                </a:solidFill>
                <a:latin typeface="Verdana" panose="020B0604030504040204" pitchFamily="34" charset="0"/>
                <a:ea typeface="Verdana" panose="020B0604030504040204" pitchFamily="34" charset="0"/>
                <a:cs typeface="Verdana" panose="020B0604030504040204" pitchFamily="34" charset="0"/>
              </a:rPr>
              <a:t>Data Analysis in </a:t>
            </a:r>
            <a:r>
              <a:rPr lang="it-IT" sz="3600" b="1" dirty="0" err="1">
                <a:solidFill>
                  <a:srgbClr val="0070C0"/>
                </a:solidFill>
                <a:latin typeface="Verdana" panose="020B0604030504040204" pitchFamily="34" charset="0"/>
                <a:ea typeface="Verdana" panose="020B0604030504040204" pitchFamily="34" charset="0"/>
                <a:cs typeface="Verdana" panose="020B0604030504040204" pitchFamily="34" charset="0"/>
              </a:rPr>
              <a:t>Next</a:t>
            </a:r>
            <a:r>
              <a:rPr lang="it-IT" sz="3600" b="1" dirty="0">
                <a:solidFill>
                  <a:srgbClr val="0070C0"/>
                </a:solidFill>
                <a:latin typeface="Verdana" panose="020B0604030504040204" pitchFamily="34" charset="0"/>
                <a:ea typeface="Verdana" panose="020B0604030504040204" pitchFamily="34" charset="0"/>
                <a:cs typeface="Verdana" panose="020B0604030504040204" pitchFamily="34" charset="0"/>
              </a:rPr>
              <a:t> Generation </a:t>
            </a:r>
            <a:r>
              <a:rPr lang="it-IT" sz="36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Sequencing</a:t>
            </a:r>
            <a:r>
              <a:rPr lang="it-IT" sz="36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it-IT" sz="26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600" b="1" dirty="0">
              <a:latin typeface="Verdana" panose="020B0604030504040204" pitchFamily="34" charset="0"/>
              <a:ea typeface="Verdana" panose="020B0604030504040204" pitchFamily="34" charset="0"/>
              <a:cs typeface="Verdana" panose="020B0604030504040204" pitchFamily="34" charset="0"/>
            </a:endParaRPr>
          </a:p>
          <a:p>
            <a:pPr algn="ctr"/>
            <a:r>
              <a:rPr lang="it-IT" sz="2600" b="1" dirty="0">
                <a:latin typeface="Verdana" panose="020B0604030504040204" pitchFamily="34" charset="0"/>
                <a:ea typeface="Verdana" panose="020B0604030504040204" pitchFamily="34" charset="0"/>
                <a:cs typeface="Verdana" panose="020B0604030504040204" pitchFamily="34" charset="0"/>
              </a:rPr>
              <a:t>Paolo Aretini </a:t>
            </a:r>
          </a:p>
          <a:p>
            <a:pPr algn="ctr"/>
            <a:r>
              <a:rPr lang="it-IT" sz="2600" b="1" dirty="0">
                <a:latin typeface="Verdana" panose="020B0604030504040204" pitchFamily="34" charset="0"/>
                <a:ea typeface="Verdana" panose="020B0604030504040204" pitchFamily="34" charset="0"/>
                <a:cs typeface="Verdana" panose="020B0604030504040204" pitchFamily="34" charset="0"/>
              </a:rPr>
              <a:t>Senior </a:t>
            </a:r>
            <a:r>
              <a:rPr lang="it-IT" sz="2600" b="1" dirty="0" err="1">
                <a:latin typeface="Verdana" panose="020B0604030504040204" pitchFamily="34" charset="0"/>
                <a:ea typeface="Verdana" panose="020B0604030504040204" pitchFamily="34" charset="0"/>
                <a:cs typeface="Verdana" panose="020B0604030504040204" pitchFamily="34" charset="0"/>
              </a:rPr>
              <a:t>Researcher</a:t>
            </a:r>
            <a:endParaRPr lang="it-IT" sz="2600" b="1" dirty="0">
              <a:latin typeface="Verdana" panose="020B0604030504040204" pitchFamily="34" charset="0"/>
              <a:ea typeface="Verdana" panose="020B0604030504040204" pitchFamily="34" charset="0"/>
              <a:cs typeface="Verdana" panose="020B0604030504040204" pitchFamily="34" charset="0"/>
            </a:endParaRPr>
          </a:p>
          <a:p>
            <a:pPr algn="ctr"/>
            <a:r>
              <a:rPr lang="it-IT" sz="2400" b="1" dirty="0">
                <a:latin typeface="Verdana" panose="020B0604030504040204" pitchFamily="34" charset="0"/>
                <a:ea typeface="Verdana" panose="020B0604030504040204" pitchFamily="34" charset="0"/>
                <a:cs typeface="Verdana" panose="020B0604030504040204" pitchFamily="34" charset="0"/>
              </a:rPr>
              <a:t>Fondazione Pisana per la Scienza</a:t>
            </a:r>
            <a:endParaRPr lang="it-IT" sz="2600" b="1" dirty="0">
              <a:latin typeface="Verdana" panose="020B0604030504040204" pitchFamily="34" charset="0"/>
              <a:ea typeface="Verdana" panose="020B0604030504040204" pitchFamily="34" charset="0"/>
              <a:cs typeface="Verdana" panose="020B0604030504040204" pitchFamily="34" charset="0"/>
            </a:endParaRPr>
          </a:p>
        </p:txBody>
      </p:sp>
      <p:sp>
        <p:nvSpPr>
          <p:cNvPr id="12" name="Rettangolo 3">
            <a:extLst>
              <a:ext uri="{FF2B5EF4-FFF2-40B4-BE49-F238E27FC236}">
                <a16:creationId xmlns:a16="http://schemas.microsoft.com/office/drawing/2014/main" id="{515B74A6-A2C0-8A41-9E35-41064ECA1325}"/>
              </a:ext>
            </a:extLst>
          </p:cNvPr>
          <p:cNvSpPr>
            <a:spLocks noChangeArrowheads="1"/>
          </p:cNvSpPr>
          <p:nvPr/>
        </p:nvSpPr>
        <p:spPr bwMode="auto">
          <a:xfrm>
            <a:off x="6638307" y="275664"/>
            <a:ext cx="530827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i="1" dirty="0">
                <a:latin typeface="Verdana" panose="020B0604030504040204" pitchFamily="34" charset="0"/>
                <a:ea typeface="Verdana" panose="020B0604030504040204" pitchFamily="34" charset="0"/>
                <a:cs typeface="Verdana" panose="020B0604030504040204" pitchFamily="34" charset="0"/>
              </a:rPr>
              <a:t>School on </a:t>
            </a:r>
            <a:r>
              <a:rPr lang="it-IT" i="1" dirty="0" err="1">
                <a:latin typeface="Verdana" panose="020B0604030504040204" pitchFamily="34" charset="0"/>
                <a:ea typeface="Verdana" panose="020B0604030504040204" pitchFamily="34" charset="0"/>
                <a:cs typeface="Verdana" panose="020B0604030504040204" pitchFamily="34" charset="0"/>
              </a:rPr>
              <a:t>Scientific</a:t>
            </a:r>
            <a:r>
              <a:rPr lang="it-IT" i="1" dirty="0">
                <a:latin typeface="Verdana" panose="020B0604030504040204" pitchFamily="34" charset="0"/>
                <a:ea typeface="Verdana" panose="020B0604030504040204" pitchFamily="34" charset="0"/>
                <a:cs typeface="Verdana" panose="020B0604030504040204" pitchFamily="34" charset="0"/>
              </a:rPr>
              <a:t> Data Analysis,</a:t>
            </a:r>
          </a:p>
          <a:p>
            <a:pPr algn="ctr"/>
            <a:r>
              <a:rPr lang="it-IT" i="1" dirty="0">
                <a:latin typeface="Verdana" panose="020B0604030504040204" pitchFamily="34" charset="0"/>
                <a:ea typeface="Verdana" panose="020B0604030504040204" pitchFamily="34" charset="0"/>
                <a:cs typeface="Verdana" panose="020B0604030504040204" pitchFamily="34" charset="0"/>
              </a:rPr>
              <a:t>25-28 </a:t>
            </a:r>
            <a:r>
              <a:rPr lang="it-IT" i="1" dirty="0" err="1">
                <a:latin typeface="Verdana" panose="020B0604030504040204" pitchFamily="34" charset="0"/>
                <a:ea typeface="Verdana" panose="020B0604030504040204" pitchFamily="34" charset="0"/>
                <a:cs typeface="Verdana" panose="020B0604030504040204" pitchFamily="34" charset="0"/>
              </a:rPr>
              <a:t>November</a:t>
            </a:r>
            <a:r>
              <a:rPr lang="it-IT" i="1" dirty="0">
                <a:latin typeface="Verdana" panose="020B0604030504040204" pitchFamily="34" charset="0"/>
                <a:ea typeface="Verdana" panose="020B0604030504040204" pitchFamily="34" charset="0"/>
                <a:cs typeface="Verdana" panose="020B0604030504040204" pitchFamily="34" charset="0"/>
              </a:rPr>
              <a:t> 2019</a:t>
            </a:r>
          </a:p>
          <a:p>
            <a:pPr algn="ctr"/>
            <a:r>
              <a:rPr lang="it-IT" i="1" dirty="0">
                <a:latin typeface="Verdana" panose="020B0604030504040204" pitchFamily="34" charset="0"/>
                <a:ea typeface="Verdana" panose="020B0604030504040204" pitchFamily="34" charset="0"/>
                <a:cs typeface="Verdana" panose="020B0604030504040204" pitchFamily="34" charset="0"/>
              </a:rPr>
              <a:t>Scuola Normale Superiore </a:t>
            </a:r>
          </a:p>
        </p:txBody>
      </p:sp>
    </p:spTree>
    <p:extLst>
      <p:ext uri="{BB962C8B-B14F-4D97-AF65-F5344CB8AC3E}">
        <p14:creationId xmlns:p14="http://schemas.microsoft.com/office/powerpoint/2010/main" val="4966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411333" y="1043360"/>
            <a:ext cx="8305800" cy="54168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u="sng" dirty="0">
                <a:solidFill>
                  <a:srgbClr val="FF0000"/>
                </a:solidFill>
              </a:rPr>
              <a:t>Basics: terminology, data formats, general workflow </a:t>
            </a:r>
            <a:r>
              <a:rPr lang="en-US" u="sng" dirty="0" err="1">
                <a:solidFill>
                  <a:srgbClr val="FF0000"/>
                </a:solidFill>
              </a:rPr>
              <a:t>etc</a:t>
            </a:r>
            <a:endParaRPr lang="en-US" u="sng" dirty="0">
              <a:solidFill>
                <a:srgbClr val="FF0000"/>
              </a:solidFill>
            </a:endParaRPr>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dirty="0"/>
              <a:t>DNA-</a:t>
            </a:r>
            <a:r>
              <a:rPr lang="en-US" sz="2200" b="1" dirty="0" err="1"/>
              <a:t>Seq</a:t>
            </a:r>
            <a:r>
              <a:rPr lang="en-US" sz="2200" b="1" dirty="0"/>
              <a:t> data analysis</a:t>
            </a:r>
          </a:p>
          <a:p>
            <a:pPr marL="466725" lvl="1" indent="-20638" algn="l">
              <a:buFont typeface="+mj-lt"/>
              <a:buAutoNum type="arabicPeriod"/>
            </a:pPr>
            <a:r>
              <a:rPr lang="en-US" sz="2200" dirty="0"/>
              <a:t>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dirty="0"/>
              <a:t> NGS and rare diseases</a:t>
            </a:r>
          </a:p>
          <a:p>
            <a:pPr marL="466725" lvl="1" indent="-20638" algn="l">
              <a:buFont typeface="+mj-lt"/>
              <a:buAutoNum type="arabicPeriod"/>
            </a:pP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238335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585248" y="324086"/>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Terminology</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tle 1">
            <a:extLst>
              <a:ext uri="{FF2B5EF4-FFF2-40B4-BE49-F238E27FC236}">
                <a16:creationId xmlns:a16="http://schemas.microsoft.com/office/drawing/2014/main" id="{3F2CB1F2-E7DF-AE42-A3A8-EA7E081D9DBF}"/>
              </a:ext>
            </a:extLst>
          </p:cNvPr>
          <p:cNvSpPr txBox="1">
            <a:spLocks/>
          </p:cNvSpPr>
          <p:nvPr/>
        </p:nvSpPr>
        <p:spPr>
          <a:xfrm>
            <a:off x="4876800" y="895865"/>
            <a:ext cx="2680138" cy="3968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200" dirty="0">
              <a:solidFill>
                <a:srgbClr val="C00000"/>
              </a:solidFill>
              <a:latin typeface="+mn-lt"/>
            </a:endParaRPr>
          </a:p>
        </p:txBody>
      </p:sp>
      <p:sp>
        <p:nvSpPr>
          <p:cNvPr id="11" name="Rectangle 3">
            <a:extLst>
              <a:ext uri="{FF2B5EF4-FFF2-40B4-BE49-F238E27FC236}">
                <a16:creationId xmlns:a16="http://schemas.microsoft.com/office/drawing/2014/main" id="{00B73C9C-A789-484A-9F0C-5E44E8E59288}"/>
              </a:ext>
            </a:extLst>
          </p:cNvPr>
          <p:cNvSpPr txBox="1">
            <a:spLocks noChangeArrowheads="1"/>
          </p:cNvSpPr>
          <p:nvPr/>
        </p:nvSpPr>
        <p:spPr>
          <a:xfrm>
            <a:off x="1153317" y="1699267"/>
            <a:ext cx="10972800" cy="42285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What is bioinformatics?</a:t>
            </a:r>
          </a:p>
          <a:p>
            <a:endParaRPr lang="en-US" sz="2800" dirty="0"/>
          </a:p>
          <a:p>
            <a:pPr algn="l"/>
            <a:r>
              <a:rPr lang="en-US" sz="2800" b="1" u="sng" dirty="0"/>
              <a:t>Broad term</a:t>
            </a:r>
            <a:r>
              <a:rPr lang="en-US" sz="2800" dirty="0"/>
              <a:t>: </a:t>
            </a:r>
          </a:p>
          <a:p>
            <a:pPr marL="457200" indent="-457200" algn="l">
              <a:buFont typeface="Arial" panose="020B0604020202020204" pitchFamily="34" charset="0"/>
              <a:buChar char="•"/>
            </a:pPr>
            <a:r>
              <a:rPr lang="en-US" sz="2800" dirty="0"/>
              <a:t>From AI to biostatistics</a:t>
            </a:r>
          </a:p>
          <a:p>
            <a:pPr algn="l"/>
            <a:r>
              <a:rPr lang="en-US" sz="2800" b="1" u="sng" dirty="0"/>
              <a:t>Here</a:t>
            </a:r>
            <a:r>
              <a:rPr lang="en-US" sz="2800" dirty="0"/>
              <a:t>:</a:t>
            </a:r>
          </a:p>
          <a:p>
            <a:pPr marL="457200" indent="-457200" algn="l">
              <a:buFont typeface="Arial" panose="020B0604020202020204" pitchFamily="34" charset="0"/>
              <a:buChar char="•"/>
            </a:pPr>
            <a:r>
              <a:rPr lang="en-US" sz="2800" dirty="0"/>
              <a:t>Computational analysis of NGS data</a:t>
            </a:r>
          </a:p>
          <a:p>
            <a:pPr marL="457200" indent="-457200" algn="l">
              <a:buFont typeface="Arial" panose="020B0604020202020204" pitchFamily="34" charset="0"/>
              <a:buChar char="•"/>
            </a:pPr>
            <a:r>
              <a:rPr lang="en-US" sz="2800" dirty="0"/>
              <a:t>Giving clinical significance to hundreds of genetic alterations</a:t>
            </a:r>
            <a:endParaRPr lang="en-US" sz="2300" dirty="0">
              <a:solidFill>
                <a:schemeClr val="tx2"/>
              </a:solidFill>
            </a:endParaRPr>
          </a:p>
        </p:txBody>
      </p:sp>
    </p:spTree>
    <p:extLst>
      <p:ext uri="{BB962C8B-B14F-4D97-AF65-F5344CB8AC3E}">
        <p14:creationId xmlns:p14="http://schemas.microsoft.com/office/powerpoint/2010/main" val="31169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585248" y="324086"/>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Terminology</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tle 1">
            <a:extLst>
              <a:ext uri="{FF2B5EF4-FFF2-40B4-BE49-F238E27FC236}">
                <a16:creationId xmlns:a16="http://schemas.microsoft.com/office/drawing/2014/main" id="{3F2CB1F2-E7DF-AE42-A3A8-EA7E081D9DBF}"/>
              </a:ext>
            </a:extLst>
          </p:cNvPr>
          <p:cNvSpPr txBox="1">
            <a:spLocks/>
          </p:cNvSpPr>
          <p:nvPr/>
        </p:nvSpPr>
        <p:spPr>
          <a:xfrm>
            <a:off x="4876800" y="895865"/>
            <a:ext cx="2680138" cy="3968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200" dirty="0">
              <a:solidFill>
                <a:srgbClr val="C00000"/>
              </a:solidFill>
              <a:latin typeface="+mn-lt"/>
            </a:endParaRPr>
          </a:p>
        </p:txBody>
      </p:sp>
      <p:sp>
        <p:nvSpPr>
          <p:cNvPr id="11" name="Rectangle 3">
            <a:extLst>
              <a:ext uri="{FF2B5EF4-FFF2-40B4-BE49-F238E27FC236}">
                <a16:creationId xmlns:a16="http://schemas.microsoft.com/office/drawing/2014/main" id="{00B73C9C-A789-484A-9F0C-5E44E8E59288}"/>
              </a:ext>
            </a:extLst>
          </p:cNvPr>
          <p:cNvSpPr txBox="1">
            <a:spLocks noChangeArrowheads="1"/>
          </p:cNvSpPr>
          <p:nvPr/>
        </p:nvSpPr>
        <p:spPr>
          <a:xfrm>
            <a:off x="1055895" y="1490253"/>
            <a:ext cx="10972800" cy="51625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200" b="1" dirty="0"/>
              <a:t>Genetic variant: </a:t>
            </a:r>
            <a:r>
              <a:rPr lang="en-US" sz="2200" u="sng" dirty="0"/>
              <a:t>An alteration in the most common DNA nucleotide sequence</a:t>
            </a:r>
            <a:r>
              <a:rPr lang="en-US" sz="2200" dirty="0"/>
              <a:t>. The term variant can be used to describe an alteration that may be benign, pathogenic, or of unknown significance. </a:t>
            </a:r>
          </a:p>
          <a:p>
            <a:pPr algn="just"/>
            <a:endParaRPr lang="en-US" sz="2200" b="1" dirty="0"/>
          </a:p>
          <a:p>
            <a:pPr algn="just"/>
            <a:r>
              <a:rPr lang="en-US" sz="2200" b="1" dirty="0"/>
              <a:t>Single-nucleotide variant: </a:t>
            </a:r>
            <a:r>
              <a:rPr lang="en-US" sz="2200" u="sng" dirty="0"/>
              <a:t>a single-nucleotide variant (SNV) is a variation in a single nucleotide </a:t>
            </a:r>
            <a:r>
              <a:rPr lang="en-US" sz="2200" dirty="0"/>
              <a:t>without any limitations of frequency and may arise in germline or somatic cells. </a:t>
            </a:r>
          </a:p>
          <a:p>
            <a:pPr algn="just"/>
            <a:endParaRPr lang="en-US" sz="2200" b="1" dirty="0"/>
          </a:p>
          <a:p>
            <a:pPr algn="just"/>
            <a:r>
              <a:rPr lang="en-US" sz="2200" b="1" dirty="0"/>
              <a:t>Indels:</a:t>
            </a:r>
            <a:r>
              <a:rPr lang="en-US" sz="2200" dirty="0">
                <a:solidFill>
                  <a:schemeClr val="tx2"/>
                </a:solidFill>
              </a:rPr>
              <a:t> </a:t>
            </a:r>
            <a:r>
              <a:rPr lang="en-US" sz="2200" u="sng" dirty="0"/>
              <a:t>insertion–deletion mutations (indels) refer to insertion and/or deletion of nucleotides into genomic DNA</a:t>
            </a:r>
            <a:r>
              <a:rPr lang="en-US" sz="2200" dirty="0"/>
              <a:t>. Indels are important in clinical next-generation sequencing (NGS), as they are implicated as the driving mechanism underlying many constitutional and oncologic diseases.</a:t>
            </a:r>
          </a:p>
          <a:p>
            <a:pPr algn="just"/>
            <a:endParaRPr lang="en-US" sz="2200" b="1" dirty="0"/>
          </a:p>
          <a:p>
            <a:pPr algn="just"/>
            <a:r>
              <a:rPr lang="en-US" sz="2200" b="1" dirty="0"/>
              <a:t>Whole genome sequencing: </a:t>
            </a:r>
            <a:r>
              <a:rPr lang="en-US" sz="2200" dirty="0"/>
              <a:t>(also known as WGS) is the process of determining </a:t>
            </a:r>
            <a:r>
              <a:rPr lang="en-US" sz="2200" b="1" dirty="0"/>
              <a:t>the complete DNA sequence </a:t>
            </a:r>
            <a:r>
              <a:rPr lang="en-US" sz="2200" dirty="0"/>
              <a:t>of an organism's genome at a single time.</a:t>
            </a:r>
          </a:p>
          <a:p>
            <a:pPr algn="just"/>
            <a:endParaRPr lang="en-US" sz="2200" b="1" dirty="0"/>
          </a:p>
          <a:p>
            <a:pPr algn="just"/>
            <a:r>
              <a:rPr lang="en-US" sz="2200" b="1" dirty="0"/>
              <a:t>Exome sequencing: </a:t>
            </a:r>
            <a:r>
              <a:rPr lang="en-US" sz="2200" dirty="0"/>
              <a:t>also known as whole exome sequencing (WES), is a genomic technique for </a:t>
            </a:r>
            <a:r>
              <a:rPr lang="en-US" sz="2200" b="1" dirty="0"/>
              <a:t>sequencing all of the protein-coding region </a:t>
            </a:r>
            <a:r>
              <a:rPr lang="en-US" sz="2200" dirty="0"/>
              <a:t>of genes in a genome (known as the exome)</a:t>
            </a:r>
          </a:p>
        </p:txBody>
      </p:sp>
    </p:spTree>
    <p:extLst>
      <p:ext uri="{BB962C8B-B14F-4D97-AF65-F5344CB8AC3E}">
        <p14:creationId xmlns:p14="http://schemas.microsoft.com/office/powerpoint/2010/main" val="221775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479024" y="431978"/>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Terminology</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tle 1">
            <a:extLst>
              <a:ext uri="{FF2B5EF4-FFF2-40B4-BE49-F238E27FC236}">
                <a16:creationId xmlns:a16="http://schemas.microsoft.com/office/drawing/2014/main" id="{3F2CB1F2-E7DF-AE42-A3A8-EA7E081D9DBF}"/>
              </a:ext>
            </a:extLst>
          </p:cNvPr>
          <p:cNvSpPr txBox="1">
            <a:spLocks/>
          </p:cNvSpPr>
          <p:nvPr/>
        </p:nvSpPr>
        <p:spPr>
          <a:xfrm>
            <a:off x="4876800" y="895865"/>
            <a:ext cx="2680138" cy="3968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200" dirty="0">
              <a:solidFill>
                <a:srgbClr val="C00000"/>
              </a:solidFill>
              <a:latin typeface="+mn-lt"/>
            </a:endParaRPr>
          </a:p>
        </p:txBody>
      </p:sp>
      <p:sp>
        <p:nvSpPr>
          <p:cNvPr id="11" name="Rectangle 3">
            <a:extLst>
              <a:ext uri="{FF2B5EF4-FFF2-40B4-BE49-F238E27FC236}">
                <a16:creationId xmlns:a16="http://schemas.microsoft.com/office/drawing/2014/main" id="{00B73C9C-A789-484A-9F0C-5E44E8E59288}"/>
              </a:ext>
            </a:extLst>
          </p:cNvPr>
          <p:cNvSpPr txBox="1">
            <a:spLocks noChangeArrowheads="1"/>
          </p:cNvSpPr>
          <p:nvPr/>
        </p:nvSpPr>
        <p:spPr>
          <a:xfrm>
            <a:off x="1219200" y="2566718"/>
            <a:ext cx="10972800" cy="24729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tx2"/>
              </a:buClr>
            </a:pPr>
            <a:r>
              <a:rPr lang="en-US" sz="2200" b="1" dirty="0"/>
              <a:t>Paired-End Sequencing</a:t>
            </a:r>
            <a:r>
              <a:rPr lang="en-US" sz="2200" dirty="0"/>
              <a:t>:</a:t>
            </a:r>
            <a:r>
              <a:rPr lang="en-US" sz="2200" dirty="0">
                <a:solidFill>
                  <a:schemeClr val="tx2"/>
                </a:solidFill>
              </a:rPr>
              <a:t> </a:t>
            </a:r>
            <a:r>
              <a:rPr lang="en-US" sz="2200" dirty="0"/>
              <a:t>Both end of the DNA fragment is sequenced, allowing highly precise alignment. </a:t>
            </a:r>
            <a:endParaRPr lang="en-US" sz="2200" b="1" dirty="0"/>
          </a:p>
          <a:p>
            <a:pPr algn="just"/>
            <a:r>
              <a:rPr lang="en-US" sz="2200" b="1" dirty="0"/>
              <a:t>Quality Score: </a:t>
            </a:r>
            <a:r>
              <a:rPr lang="en-US" sz="2200" dirty="0"/>
              <a:t>Each called base comes with a quality score which measures the probability of base call error.</a:t>
            </a:r>
            <a:endParaRPr lang="en-US" sz="2200" b="1" dirty="0"/>
          </a:p>
          <a:p>
            <a:pPr algn="just"/>
            <a:r>
              <a:rPr lang="en-US" sz="2200" b="1" dirty="0"/>
              <a:t>Mapping:</a:t>
            </a:r>
            <a:r>
              <a:rPr lang="en-US" sz="2200" dirty="0"/>
              <a:t> Align reads to reference genome to identify their origin.</a:t>
            </a:r>
          </a:p>
          <a:p>
            <a:pPr algn="just">
              <a:buClr>
                <a:schemeClr val="tx2"/>
              </a:buClr>
            </a:pPr>
            <a:r>
              <a:rPr lang="en-US" sz="2200" b="1" dirty="0"/>
              <a:t>Duplicate reads: </a:t>
            </a:r>
            <a:r>
              <a:rPr lang="en-US" sz="2200" dirty="0"/>
              <a:t>Reads that are identical. Can be identified after mapping.</a:t>
            </a:r>
            <a:endParaRPr lang="en-US" sz="2200" dirty="0">
              <a:solidFill>
                <a:schemeClr val="tx2"/>
              </a:solidFill>
            </a:endParaRPr>
          </a:p>
        </p:txBody>
      </p:sp>
    </p:spTree>
    <p:extLst>
      <p:ext uri="{BB962C8B-B14F-4D97-AF65-F5344CB8AC3E}">
        <p14:creationId xmlns:p14="http://schemas.microsoft.com/office/powerpoint/2010/main" val="282586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F4C513CB-5823-4E4F-89AF-D9481FF8E70C}"/>
              </a:ext>
            </a:extLst>
          </p:cNvPr>
          <p:cNvSpPr>
            <a:spLocks noChangeArrowheads="1"/>
          </p:cNvSpPr>
          <p:nvPr/>
        </p:nvSpPr>
        <p:spPr bwMode="auto">
          <a:xfrm>
            <a:off x="2347784" y="311090"/>
            <a:ext cx="945533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List of file formats in NGS data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analysis</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Rettangolo 2">
            <a:extLst>
              <a:ext uri="{FF2B5EF4-FFF2-40B4-BE49-F238E27FC236}">
                <a16:creationId xmlns:a16="http://schemas.microsoft.com/office/drawing/2014/main" id="{789E7128-F5B2-8042-B316-5B4BD96A3E7E}"/>
              </a:ext>
            </a:extLst>
          </p:cNvPr>
          <p:cNvSpPr/>
          <p:nvPr/>
        </p:nvSpPr>
        <p:spPr>
          <a:xfrm>
            <a:off x="993568" y="1974153"/>
            <a:ext cx="11198432" cy="3416320"/>
          </a:xfrm>
          <a:prstGeom prst="rect">
            <a:avLst/>
          </a:prstGeom>
        </p:spPr>
        <p:txBody>
          <a:bodyPr wrap="square">
            <a:spAutoFit/>
          </a:bodyPr>
          <a:lstStyle/>
          <a:p>
            <a:br>
              <a:rPr lang="it-IT" dirty="0">
                <a:latin typeface="GillSans" panose="020B0502020104020203" pitchFamily="34" charset="-79"/>
                <a:cs typeface="GillSans" panose="020B0502020104020203" pitchFamily="34" charset="-79"/>
              </a:rPr>
            </a:br>
            <a:r>
              <a:rPr lang="it-IT" b="1" dirty="0">
                <a:latin typeface="GillSans" panose="020B0502020104020203" pitchFamily="34" charset="-79"/>
                <a:cs typeface="GillSans" panose="020B0502020104020203" pitchFamily="34" charset="-79"/>
              </a:rPr>
              <a:t>FASTA</a:t>
            </a:r>
            <a:r>
              <a:rPr lang="it-IT" dirty="0">
                <a:latin typeface="GillSans" panose="020B0502020104020203" pitchFamily="34" charset="-79"/>
                <a:cs typeface="GillSans" panose="020B0502020104020203" pitchFamily="34" charset="-79"/>
              </a:rPr>
              <a:t> – The FASTA file format, for </a:t>
            </a:r>
            <a:r>
              <a:rPr lang="it-IT" dirty="0" err="1">
                <a:latin typeface="GillSans" panose="020B0502020104020203" pitchFamily="34" charset="-79"/>
                <a:cs typeface="GillSans" panose="020B0502020104020203" pitchFamily="34" charset="-79"/>
              </a:rPr>
              <a:t>sequence</a:t>
            </a:r>
            <a:r>
              <a:rPr lang="it-IT" dirty="0">
                <a:latin typeface="GillSans" panose="020B0502020104020203" pitchFamily="34" charset="-79"/>
                <a:cs typeface="GillSans" panose="020B0502020104020203" pitchFamily="34" charset="-79"/>
              </a:rPr>
              <a:t> data.  </a:t>
            </a:r>
            <a:r>
              <a:rPr lang="it-IT" dirty="0" err="1">
                <a:latin typeface="GillSans" panose="020B0502020104020203" pitchFamily="34" charset="-79"/>
                <a:cs typeface="GillSans" panose="020B0502020104020203" pitchFamily="34" charset="-79"/>
              </a:rPr>
              <a:t>Sometimes</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also</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given</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as</a:t>
            </a:r>
            <a:r>
              <a:rPr lang="it-IT" dirty="0">
                <a:latin typeface="GillSans" panose="020B0502020104020203" pitchFamily="34" charset="-79"/>
                <a:cs typeface="GillSans" panose="020B0502020104020203" pitchFamily="34" charset="-79"/>
              </a:rPr>
              <a:t> FNA or FAA (Fasta </a:t>
            </a:r>
            <a:r>
              <a:rPr lang="it-IT" dirty="0" err="1">
                <a:latin typeface="GillSans" panose="020B0502020104020203" pitchFamily="34" charset="-79"/>
                <a:cs typeface="GillSans" panose="020B0502020104020203" pitchFamily="34" charset="-79"/>
              </a:rPr>
              <a:t>Nucleic</a:t>
            </a:r>
            <a:r>
              <a:rPr lang="it-IT" dirty="0">
                <a:latin typeface="GillSans" panose="020B0502020104020203" pitchFamily="34" charset="-79"/>
                <a:cs typeface="GillSans" panose="020B0502020104020203" pitchFamily="34" charset="-79"/>
              </a:rPr>
              <a:t> Acid or Fasta Amino Acid). </a:t>
            </a:r>
          </a:p>
          <a:p>
            <a:endParaRPr lang="it-IT" b="1" dirty="0">
              <a:latin typeface="GillSans" panose="020B0502020104020203" pitchFamily="34" charset="-79"/>
              <a:cs typeface="GillSans" panose="020B0502020104020203" pitchFamily="34" charset="-79"/>
            </a:endParaRPr>
          </a:p>
          <a:p>
            <a:r>
              <a:rPr lang="it-IT" b="1" dirty="0">
                <a:latin typeface="GillSans" panose="020B0502020104020203" pitchFamily="34" charset="-79"/>
                <a:cs typeface="GillSans" panose="020B0502020104020203" pitchFamily="34" charset="-79"/>
              </a:rPr>
              <a:t>FASTQ</a:t>
            </a:r>
            <a:r>
              <a:rPr lang="it-IT" dirty="0">
                <a:latin typeface="GillSans" panose="020B0502020104020203" pitchFamily="34" charset="-79"/>
                <a:cs typeface="GillSans" panose="020B0502020104020203" pitchFamily="34" charset="-79"/>
              </a:rPr>
              <a:t> – The FASTQ file format, for </a:t>
            </a:r>
            <a:r>
              <a:rPr lang="it-IT" dirty="0" err="1">
                <a:latin typeface="GillSans" panose="020B0502020104020203" pitchFamily="34" charset="-79"/>
                <a:cs typeface="GillSans" panose="020B0502020104020203" pitchFamily="34" charset="-79"/>
              </a:rPr>
              <a:t>sequence</a:t>
            </a:r>
            <a:r>
              <a:rPr lang="it-IT" dirty="0">
                <a:latin typeface="GillSans" panose="020B0502020104020203" pitchFamily="34" charset="-79"/>
                <a:cs typeface="GillSans" panose="020B0502020104020203" pitchFamily="34" charset="-79"/>
              </a:rPr>
              <a:t> data with </a:t>
            </a:r>
            <a:r>
              <a:rPr lang="it-IT" dirty="0" err="1">
                <a:latin typeface="GillSans" panose="020B0502020104020203" pitchFamily="34" charset="-79"/>
                <a:cs typeface="GillSans" panose="020B0502020104020203" pitchFamily="34" charset="-79"/>
              </a:rPr>
              <a:t>quality</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Raw</a:t>
            </a:r>
            <a:r>
              <a:rPr lang="it-IT" dirty="0">
                <a:latin typeface="GillSans" panose="020B0502020104020203" pitchFamily="34" charset="-79"/>
                <a:cs typeface="GillSans" panose="020B0502020104020203" pitchFamily="34" charset="-79"/>
              </a:rPr>
              <a:t> data from </a:t>
            </a:r>
            <a:r>
              <a:rPr lang="it-IT" dirty="0" err="1">
                <a:latin typeface="GillSans" panose="020B0502020104020203" pitchFamily="34" charset="-79"/>
                <a:cs typeface="GillSans" panose="020B0502020104020203" pitchFamily="34" charset="-79"/>
              </a:rPr>
              <a:t>sequencer</a:t>
            </a:r>
            <a:r>
              <a:rPr lang="it-IT" dirty="0">
                <a:latin typeface="GillSans" panose="020B0502020104020203" pitchFamily="34" charset="-79"/>
                <a:cs typeface="GillSans" panose="020B0502020104020203" pitchFamily="34" charset="-79"/>
              </a:rPr>
              <a:t>.</a:t>
            </a:r>
          </a:p>
          <a:p>
            <a:endParaRPr lang="it-IT" dirty="0">
              <a:latin typeface="GillSans" panose="020B0502020104020203" pitchFamily="34" charset="-79"/>
              <a:cs typeface="GillSans" panose="020B0502020104020203" pitchFamily="34" charset="-79"/>
            </a:endParaRPr>
          </a:p>
          <a:p>
            <a:r>
              <a:rPr lang="it-IT" b="1" dirty="0">
                <a:latin typeface="GillSans" panose="020B0502020104020203" pitchFamily="34" charset="-79"/>
                <a:cs typeface="GillSans" panose="020B0502020104020203" pitchFamily="34" charset="-79"/>
              </a:rPr>
              <a:t>SAM</a:t>
            </a:r>
            <a:r>
              <a:rPr lang="it-IT" dirty="0">
                <a:latin typeface="GillSans" panose="020B0502020104020203" pitchFamily="34" charset="-79"/>
                <a:cs typeface="GillSans" panose="020B0502020104020203" pitchFamily="34" charset="-79"/>
              </a:rPr>
              <a:t> – </a:t>
            </a:r>
            <a:r>
              <a:rPr lang="it-IT" dirty="0" err="1">
                <a:latin typeface="GillSans" panose="020B0502020104020203" pitchFamily="34" charset="-79"/>
                <a:cs typeface="GillSans" panose="020B0502020104020203" pitchFamily="34" charset="-79"/>
              </a:rPr>
              <a:t>Sequence</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Alignment</a:t>
            </a:r>
            <a:r>
              <a:rPr lang="it-IT" dirty="0">
                <a:latin typeface="GillSans" panose="020B0502020104020203" pitchFamily="34" charset="-79"/>
                <a:cs typeface="GillSans" panose="020B0502020104020203" pitchFamily="34" charset="-79"/>
              </a:rPr>
              <a:t>/</a:t>
            </a:r>
            <a:r>
              <a:rPr lang="it-IT" dirty="0" err="1">
                <a:latin typeface="GillSans" panose="020B0502020104020203" pitchFamily="34" charset="-79"/>
                <a:cs typeface="GillSans" panose="020B0502020104020203" pitchFamily="34" charset="-79"/>
              </a:rPr>
              <a:t>Map</a:t>
            </a:r>
            <a:r>
              <a:rPr lang="it-IT" dirty="0">
                <a:latin typeface="GillSans" panose="020B0502020104020203" pitchFamily="34" charset="-79"/>
                <a:cs typeface="GillSans" panose="020B0502020104020203" pitchFamily="34" charset="-79"/>
              </a:rPr>
              <a:t> format, in </a:t>
            </a:r>
            <a:r>
              <a:rPr lang="it-IT" dirty="0" err="1">
                <a:latin typeface="GillSans" panose="020B0502020104020203" pitchFamily="34" charset="-79"/>
                <a:cs typeface="GillSans" panose="020B0502020104020203" pitchFamily="34" charset="-79"/>
              </a:rPr>
              <a:t>which</a:t>
            </a:r>
            <a:r>
              <a:rPr lang="it-IT" dirty="0">
                <a:latin typeface="GillSans" panose="020B0502020104020203" pitchFamily="34" charset="-79"/>
                <a:cs typeface="GillSans" panose="020B0502020104020203" pitchFamily="34" charset="-79"/>
              </a:rPr>
              <a:t> the </a:t>
            </a:r>
            <a:r>
              <a:rPr lang="it-IT" dirty="0" err="1">
                <a:latin typeface="GillSans" panose="020B0502020104020203" pitchFamily="34" charset="-79"/>
                <a:cs typeface="GillSans" panose="020B0502020104020203" pitchFamily="34" charset="-79"/>
              </a:rPr>
              <a:t>results</a:t>
            </a:r>
            <a:r>
              <a:rPr lang="it-IT" dirty="0">
                <a:latin typeface="GillSans" panose="020B0502020104020203" pitchFamily="34" charset="-79"/>
                <a:cs typeface="GillSans" panose="020B0502020104020203" pitchFamily="34" charset="-79"/>
              </a:rPr>
              <a:t> of the 1000 </a:t>
            </a:r>
            <a:r>
              <a:rPr lang="it-IT" dirty="0" err="1">
                <a:latin typeface="GillSans" panose="020B0502020104020203" pitchFamily="34" charset="-79"/>
                <a:cs typeface="GillSans" panose="020B0502020104020203" pitchFamily="34" charset="-79"/>
              </a:rPr>
              <a:t>Genomes</a:t>
            </a:r>
            <a:r>
              <a:rPr lang="it-IT" dirty="0">
                <a:latin typeface="GillSans" panose="020B0502020104020203" pitchFamily="34" charset="-79"/>
                <a:cs typeface="GillSans" panose="020B0502020104020203" pitchFamily="34" charset="-79"/>
              </a:rPr>
              <a:t> Project </a:t>
            </a:r>
            <a:r>
              <a:rPr lang="it-IT" dirty="0" err="1">
                <a:latin typeface="GillSans" panose="020B0502020104020203" pitchFamily="34" charset="-79"/>
                <a:cs typeface="GillSans" panose="020B0502020104020203" pitchFamily="34" charset="-79"/>
              </a:rPr>
              <a:t>will</a:t>
            </a:r>
            <a:r>
              <a:rPr lang="it-IT" dirty="0">
                <a:latin typeface="GillSans" panose="020B0502020104020203" pitchFamily="34" charset="-79"/>
                <a:cs typeface="GillSans" panose="020B0502020104020203" pitchFamily="34" charset="-79"/>
              </a:rPr>
              <a:t> be </a:t>
            </a:r>
            <a:r>
              <a:rPr lang="it-IT" dirty="0" err="1">
                <a:latin typeface="GillSans" panose="020B0502020104020203" pitchFamily="34" charset="-79"/>
                <a:cs typeface="GillSans" panose="020B0502020104020203" pitchFamily="34" charset="-79"/>
              </a:rPr>
              <a:t>released</a:t>
            </a:r>
            <a:r>
              <a:rPr lang="it-IT" dirty="0">
                <a:latin typeface="GillSans" panose="020B0502020104020203" pitchFamily="34" charset="-79"/>
                <a:cs typeface="GillSans" panose="020B0502020104020203" pitchFamily="34" charset="-79"/>
              </a:rPr>
              <a:t>. </a:t>
            </a:r>
            <a:endParaRPr lang="it-IT" dirty="0"/>
          </a:p>
          <a:p>
            <a:endParaRPr lang="it-IT" b="1" dirty="0">
              <a:latin typeface="GillSans" panose="020B0502020104020203" pitchFamily="34" charset="-79"/>
              <a:cs typeface="GillSans" panose="020B0502020104020203" pitchFamily="34" charset="-79"/>
            </a:endParaRPr>
          </a:p>
          <a:p>
            <a:r>
              <a:rPr lang="it-IT" b="1" dirty="0">
                <a:latin typeface="GillSans" panose="020B0502020104020203" pitchFamily="34" charset="-79"/>
                <a:cs typeface="GillSans" panose="020B0502020104020203" pitchFamily="34" charset="-79"/>
              </a:rPr>
              <a:t>BAM</a:t>
            </a:r>
            <a:r>
              <a:rPr lang="it-IT" dirty="0">
                <a:latin typeface="GillSans" panose="020B0502020104020203" pitchFamily="34" charset="-79"/>
                <a:cs typeface="GillSans" panose="020B0502020104020203" pitchFamily="34" charset="-79"/>
              </a:rPr>
              <a:t> – </a:t>
            </a:r>
            <a:r>
              <a:rPr lang="it-IT" dirty="0" err="1">
                <a:latin typeface="GillSans" panose="020B0502020104020203" pitchFamily="34" charset="-79"/>
                <a:cs typeface="GillSans" panose="020B0502020104020203" pitchFamily="34" charset="-79"/>
              </a:rPr>
              <a:t>Binary</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compressed</a:t>
            </a:r>
            <a:r>
              <a:rPr lang="it-IT" dirty="0">
                <a:latin typeface="GillSans" panose="020B0502020104020203" pitchFamily="34" charset="-79"/>
                <a:cs typeface="GillSans" panose="020B0502020104020203" pitchFamily="34" charset="-79"/>
              </a:rPr>
              <a:t> SAM format.</a:t>
            </a:r>
            <a:endParaRPr lang="it-IT" dirty="0"/>
          </a:p>
          <a:p>
            <a:br>
              <a:rPr lang="it-IT" dirty="0">
                <a:latin typeface="GillSans" panose="020B0502020104020203" pitchFamily="34" charset="-79"/>
                <a:cs typeface="GillSans" panose="020B0502020104020203" pitchFamily="34" charset="-79"/>
              </a:rPr>
            </a:br>
            <a:r>
              <a:rPr lang="it-IT" b="1" dirty="0">
                <a:latin typeface="GillSans" panose="020B0502020104020203" pitchFamily="34" charset="-79"/>
                <a:cs typeface="GillSans" panose="020B0502020104020203" pitchFamily="34" charset="-79"/>
              </a:rPr>
              <a:t>VCF</a:t>
            </a:r>
            <a:r>
              <a:rPr lang="it-IT" dirty="0">
                <a:latin typeface="GillSans" panose="020B0502020104020203" pitchFamily="34" charset="-79"/>
                <a:cs typeface="GillSans" panose="020B0502020104020203" pitchFamily="34" charset="-79"/>
              </a:rPr>
              <a:t> – </a:t>
            </a:r>
            <a:r>
              <a:rPr lang="it-IT" dirty="0" err="1">
                <a:latin typeface="GillSans" panose="020B0502020104020203" pitchFamily="34" charset="-79"/>
                <a:cs typeface="GillSans" panose="020B0502020104020203" pitchFamily="34" charset="-79"/>
              </a:rPr>
              <a:t>Variant</a:t>
            </a:r>
            <a:r>
              <a:rPr lang="it-IT" dirty="0">
                <a:latin typeface="GillSans" panose="020B0502020104020203" pitchFamily="34" charset="-79"/>
                <a:cs typeface="GillSans" panose="020B0502020104020203" pitchFamily="34" charset="-79"/>
              </a:rPr>
              <a:t> Call Format, a standard </a:t>
            </a:r>
            <a:r>
              <a:rPr lang="it-IT" dirty="0" err="1">
                <a:latin typeface="GillSans" panose="020B0502020104020203" pitchFamily="34" charset="-79"/>
                <a:cs typeface="GillSans" panose="020B0502020104020203" pitchFamily="34" charset="-79"/>
              </a:rPr>
              <a:t>created</a:t>
            </a:r>
            <a:r>
              <a:rPr lang="it-IT" dirty="0">
                <a:latin typeface="GillSans" panose="020B0502020104020203" pitchFamily="34" charset="-79"/>
                <a:cs typeface="GillSans" panose="020B0502020104020203" pitchFamily="34" charset="-79"/>
              </a:rPr>
              <a:t> by the 1000 </a:t>
            </a:r>
            <a:r>
              <a:rPr lang="it-IT" dirty="0" err="1">
                <a:latin typeface="GillSans" panose="020B0502020104020203" pitchFamily="34" charset="-79"/>
                <a:cs typeface="GillSans" panose="020B0502020104020203" pitchFamily="34" charset="-79"/>
              </a:rPr>
              <a:t>Genomes</a:t>
            </a:r>
            <a:r>
              <a:rPr lang="it-IT" dirty="0">
                <a:latin typeface="GillSans" panose="020B0502020104020203" pitchFamily="34" charset="-79"/>
                <a:cs typeface="GillSans" panose="020B0502020104020203" pitchFamily="34" charset="-79"/>
              </a:rPr>
              <a:t> Project </a:t>
            </a:r>
            <a:r>
              <a:rPr lang="it-IT" dirty="0" err="1">
                <a:latin typeface="GillSans" panose="020B0502020104020203" pitchFamily="34" charset="-79"/>
                <a:cs typeface="GillSans" panose="020B0502020104020203" pitchFamily="34" charset="-79"/>
              </a:rPr>
              <a:t>that</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lists</a:t>
            </a:r>
            <a:r>
              <a:rPr lang="it-IT" dirty="0">
                <a:latin typeface="GillSans" panose="020B0502020104020203" pitchFamily="34" charset="-79"/>
                <a:cs typeface="GillSans" panose="020B0502020104020203" pitchFamily="34" charset="-79"/>
              </a:rPr>
              <a:t> the </a:t>
            </a:r>
            <a:r>
              <a:rPr lang="it-IT" dirty="0" err="1">
                <a:latin typeface="GillSans" panose="020B0502020104020203" pitchFamily="34" charset="-79"/>
                <a:cs typeface="GillSans" panose="020B0502020104020203" pitchFamily="34" charset="-79"/>
              </a:rPr>
              <a:t>genetic</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variants</a:t>
            </a:r>
            <a:r>
              <a:rPr lang="it-IT" dirty="0">
                <a:latin typeface="GillSans" panose="020B0502020104020203" pitchFamily="34" charset="-79"/>
                <a:cs typeface="GillSans" panose="020B0502020104020203" pitchFamily="34" charset="-79"/>
              </a:rPr>
              <a:t> </a:t>
            </a:r>
            <a:r>
              <a:rPr lang="it-IT" dirty="0" err="1">
                <a:latin typeface="GillSans" panose="020B0502020104020203" pitchFamily="34" charset="-79"/>
                <a:cs typeface="GillSans" panose="020B0502020104020203" pitchFamily="34" charset="-79"/>
              </a:rPr>
              <a:t>generated</a:t>
            </a:r>
            <a:r>
              <a:rPr lang="it-IT" dirty="0">
                <a:latin typeface="GillSans" panose="020B0502020104020203" pitchFamily="34" charset="-79"/>
                <a:cs typeface="GillSans" panose="020B0502020104020203" pitchFamily="34" charset="-79"/>
              </a:rPr>
              <a:t> by an NGS </a:t>
            </a:r>
            <a:r>
              <a:rPr lang="it-IT" dirty="0" err="1">
                <a:latin typeface="GillSans" panose="020B0502020104020203" pitchFamily="34" charset="-79"/>
                <a:cs typeface="GillSans" panose="020B0502020104020203" pitchFamily="34" charset="-79"/>
              </a:rPr>
              <a:t>run</a:t>
            </a:r>
            <a:r>
              <a:rPr lang="it-IT" dirty="0">
                <a:latin typeface="GillSans" panose="020B0502020104020203" pitchFamily="34" charset="-79"/>
                <a:cs typeface="GillSans" panose="020B0502020104020203" pitchFamily="34" charset="-79"/>
              </a:rPr>
              <a:t>.</a:t>
            </a:r>
            <a:endParaRPr lang="it-IT" dirty="0">
              <a:effectLst/>
            </a:endParaRPr>
          </a:p>
        </p:txBody>
      </p:sp>
    </p:spTree>
    <p:extLst>
      <p:ext uri="{BB962C8B-B14F-4D97-AF65-F5344CB8AC3E}">
        <p14:creationId xmlns:p14="http://schemas.microsoft.com/office/powerpoint/2010/main" val="150807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3693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u="sng" dirty="0">
                <a:solidFill>
                  <a:srgbClr val="FF0000"/>
                </a:solidFill>
              </a:rPr>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lvl="1" algn="l"/>
            <a:endParaRPr lang="en-US" sz="2200" dirty="0"/>
          </a:p>
          <a:p>
            <a:pPr marL="363538" lvl="1" indent="-354013" algn="l">
              <a:buFont typeface="Arial" panose="020B0604020202020204" pitchFamily="34" charset="0"/>
              <a:buChar char="•"/>
            </a:pPr>
            <a:r>
              <a:rPr lang="en-US" sz="2200" b="1" dirty="0"/>
              <a:t>DNA-</a:t>
            </a:r>
            <a:r>
              <a:rPr lang="en-US" sz="2200" b="1" dirty="0" err="1"/>
              <a:t>Seq</a:t>
            </a:r>
            <a:r>
              <a:rPr lang="en-US" sz="2200" b="1" dirty="0"/>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356786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1215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Analysis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Pipelines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uppo 1">
            <a:extLst>
              <a:ext uri="{FF2B5EF4-FFF2-40B4-BE49-F238E27FC236}">
                <a16:creationId xmlns:a16="http://schemas.microsoft.com/office/drawing/2014/main" id="{6B0C2110-4F25-4A4B-A8D0-E11CA9624A1B}"/>
              </a:ext>
            </a:extLst>
          </p:cNvPr>
          <p:cNvGrpSpPr/>
          <p:nvPr/>
        </p:nvGrpSpPr>
        <p:grpSpPr>
          <a:xfrm>
            <a:off x="3543754" y="2838203"/>
            <a:ext cx="6869614" cy="3651662"/>
            <a:chOff x="2132170" y="1755634"/>
            <a:chExt cx="8208983" cy="4401409"/>
          </a:xfrm>
        </p:grpSpPr>
        <p:grpSp>
          <p:nvGrpSpPr>
            <p:cNvPr id="7" name="Gruppo 6">
              <a:extLst>
                <a:ext uri="{FF2B5EF4-FFF2-40B4-BE49-F238E27FC236}">
                  <a16:creationId xmlns:a16="http://schemas.microsoft.com/office/drawing/2014/main" id="{ED1C1E39-D3AA-7349-AF83-4BB340051E34}"/>
                </a:ext>
              </a:extLst>
            </p:cNvPr>
            <p:cNvGrpSpPr/>
            <p:nvPr/>
          </p:nvGrpSpPr>
          <p:grpSpPr>
            <a:xfrm>
              <a:off x="2132170" y="1755635"/>
              <a:ext cx="8208983" cy="4401408"/>
              <a:chOff x="261526" y="1969422"/>
              <a:chExt cx="8208983" cy="4401408"/>
            </a:xfrm>
          </p:grpSpPr>
          <p:grpSp>
            <p:nvGrpSpPr>
              <p:cNvPr id="10" name="Gruppo 9">
                <a:extLst>
                  <a:ext uri="{FF2B5EF4-FFF2-40B4-BE49-F238E27FC236}">
                    <a16:creationId xmlns:a16="http://schemas.microsoft.com/office/drawing/2014/main" id="{9276AC6F-4240-BD40-8CD6-C858255AF713}"/>
                  </a:ext>
                </a:extLst>
              </p:cNvPr>
              <p:cNvGrpSpPr/>
              <p:nvPr/>
            </p:nvGrpSpPr>
            <p:grpSpPr>
              <a:xfrm>
                <a:off x="261526" y="3105342"/>
                <a:ext cx="8208983" cy="3265488"/>
                <a:chOff x="250825" y="1819275"/>
                <a:chExt cx="8208983" cy="3265488"/>
              </a:xfrm>
            </p:grpSpPr>
            <p:grpSp>
              <p:nvGrpSpPr>
                <p:cNvPr id="13" name="Group 6">
                  <a:extLst>
                    <a:ext uri="{FF2B5EF4-FFF2-40B4-BE49-F238E27FC236}">
                      <a16:creationId xmlns:a16="http://schemas.microsoft.com/office/drawing/2014/main" id="{B369547C-C432-044B-B8F0-F794AB885579}"/>
                    </a:ext>
                  </a:extLst>
                </p:cNvPr>
                <p:cNvGrpSpPr>
                  <a:grpSpLocks/>
                </p:cNvGrpSpPr>
                <p:nvPr/>
              </p:nvGrpSpPr>
              <p:grpSpPr bwMode="auto">
                <a:xfrm>
                  <a:off x="250825" y="1925638"/>
                  <a:ext cx="1368425" cy="1287462"/>
                  <a:chOff x="251520" y="1926414"/>
                  <a:chExt cx="1368152" cy="1286562"/>
                </a:xfrm>
              </p:grpSpPr>
              <p:sp>
                <p:nvSpPr>
                  <p:cNvPr id="41" name="Rounded Rectangle 2">
                    <a:extLst>
                      <a:ext uri="{FF2B5EF4-FFF2-40B4-BE49-F238E27FC236}">
                        <a16:creationId xmlns:a16="http://schemas.microsoft.com/office/drawing/2014/main" id="{58D92B77-8A1C-1343-84D5-51C623BDEE4F}"/>
                      </a:ext>
                    </a:extLst>
                  </p:cNvPr>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RNA-</a:t>
                    </a:r>
                    <a:r>
                      <a:rPr lang="en-US" sz="1200" dirty="0" err="1">
                        <a:solidFill>
                          <a:schemeClr val="tx1"/>
                        </a:solidFill>
                      </a:rPr>
                      <a:t>seq</a:t>
                    </a:r>
                    <a:r>
                      <a:rPr lang="en-US" sz="1200" dirty="0">
                        <a:solidFill>
                          <a:schemeClr val="tx1"/>
                        </a:solidFill>
                      </a:rPr>
                      <a:t> reads (2 x 100 </a:t>
                    </a:r>
                    <a:r>
                      <a:rPr lang="en-US" sz="1200" dirty="0" err="1">
                        <a:solidFill>
                          <a:schemeClr val="tx1"/>
                        </a:solidFill>
                      </a:rPr>
                      <a:t>bp</a:t>
                    </a:r>
                    <a:r>
                      <a:rPr lang="en-US" sz="1200" dirty="0">
                        <a:solidFill>
                          <a:schemeClr val="tx1"/>
                        </a:solidFill>
                      </a:rPr>
                      <a:t>)</a:t>
                    </a:r>
                  </a:p>
                </p:txBody>
              </p:sp>
              <p:sp>
                <p:nvSpPr>
                  <p:cNvPr id="42" name="TextBox 3">
                    <a:extLst>
                      <a:ext uri="{FF2B5EF4-FFF2-40B4-BE49-F238E27FC236}">
                        <a16:creationId xmlns:a16="http://schemas.microsoft.com/office/drawing/2014/main" id="{F3DEB32C-C981-A343-853E-C52276DB743C}"/>
                      </a:ext>
                    </a:extLst>
                  </p:cNvPr>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Sequencing</a:t>
                    </a:r>
                  </a:p>
                </p:txBody>
              </p:sp>
            </p:grpSp>
            <p:grpSp>
              <p:nvGrpSpPr>
                <p:cNvPr id="14" name="Group 16">
                  <a:extLst>
                    <a:ext uri="{FF2B5EF4-FFF2-40B4-BE49-F238E27FC236}">
                      <a16:creationId xmlns:a16="http://schemas.microsoft.com/office/drawing/2014/main" id="{4FD7B12F-B02F-084A-848D-32104D9FBF48}"/>
                    </a:ext>
                  </a:extLst>
                </p:cNvPr>
                <p:cNvGrpSpPr>
                  <a:grpSpLocks/>
                </p:cNvGrpSpPr>
                <p:nvPr/>
              </p:nvGrpSpPr>
              <p:grpSpPr bwMode="auto">
                <a:xfrm>
                  <a:off x="1916113" y="1819275"/>
                  <a:ext cx="1368425" cy="1393825"/>
                  <a:chOff x="1916196" y="1818692"/>
                  <a:chExt cx="1368152" cy="1394284"/>
                </a:xfrm>
              </p:grpSpPr>
              <p:sp>
                <p:nvSpPr>
                  <p:cNvPr id="39" name="Rounded Rectangle 7">
                    <a:extLst>
                      <a:ext uri="{FF2B5EF4-FFF2-40B4-BE49-F238E27FC236}">
                        <a16:creationId xmlns:a16="http://schemas.microsoft.com/office/drawing/2014/main" id="{1DBB02A1-1686-1D40-A3D2-8DEF189781B2}"/>
                      </a:ext>
                    </a:extLst>
                  </p:cNvPr>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u="sng" dirty="0">
                        <a:solidFill>
                          <a:schemeClr val="tx1"/>
                        </a:solidFill>
                      </a:rPr>
                      <a:t>Mapping</a:t>
                    </a:r>
                  </a:p>
                  <a:p>
                    <a:pPr algn="ctr">
                      <a:defRPr/>
                    </a:pPr>
                    <a:r>
                      <a:rPr lang="en-US" sz="1200" dirty="0">
                        <a:solidFill>
                          <a:schemeClr val="tx1"/>
                        </a:solidFill>
                      </a:rPr>
                      <a:t>(Star, Tophat2; Hisat2)</a:t>
                    </a:r>
                  </a:p>
                  <a:p>
                    <a:pPr algn="ctr">
                      <a:defRPr/>
                    </a:pPr>
                    <a:r>
                      <a:rPr lang="en-US" sz="1200" dirty="0">
                        <a:solidFill>
                          <a:schemeClr val="tx1"/>
                        </a:solidFill>
                      </a:rPr>
                      <a:t>(genome)</a:t>
                    </a:r>
                  </a:p>
                </p:txBody>
              </p:sp>
              <p:sp>
                <p:nvSpPr>
                  <p:cNvPr id="40" name="TextBox 12">
                    <a:extLst>
                      <a:ext uri="{FF2B5EF4-FFF2-40B4-BE49-F238E27FC236}">
                        <a16:creationId xmlns:a16="http://schemas.microsoft.com/office/drawing/2014/main" id="{87E90DC0-6F81-ED49-AC4C-302B54CA48A4}"/>
                      </a:ext>
                    </a:extLst>
                  </p:cNvPr>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Read alignment</a:t>
                    </a:r>
                  </a:p>
                </p:txBody>
              </p:sp>
            </p:grpSp>
            <p:grpSp>
              <p:nvGrpSpPr>
                <p:cNvPr id="15" name="Group 18">
                  <a:extLst>
                    <a:ext uri="{FF2B5EF4-FFF2-40B4-BE49-F238E27FC236}">
                      <a16:creationId xmlns:a16="http://schemas.microsoft.com/office/drawing/2014/main" id="{7164418A-2B82-D046-AB4A-D7CDE4FCDEA6}"/>
                    </a:ext>
                  </a:extLst>
                </p:cNvPr>
                <p:cNvGrpSpPr>
                  <a:grpSpLocks/>
                </p:cNvGrpSpPr>
                <p:nvPr/>
              </p:nvGrpSpPr>
              <p:grpSpPr bwMode="auto">
                <a:xfrm>
                  <a:off x="3419475" y="1819275"/>
                  <a:ext cx="1657350" cy="1393825"/>
                  <a:chOff x="3563889" y="1818692"/>
                  <a:chExt cx="1656184" cy="1394284"/>
                </a:xfrm>
              </p:grpSpPr>
              <p:sp>
                <p:nvSpPr>
                  <p:cNvPr id="37" name="Rounded Rectangle 8">
                    <a:extLst>
                      <a:ext uri="{FF2B5EF4-FFF2-40B4-BE49-F238E27FC236}">
                        <a16:creationId xmlns:a16="http://schemas.microsoft.com/office/drawing/2014/main" id="{4413B033-E8E9-DB4E-9990-E06FADD300FA}"/>
                      </a:ext>
                    </a:extLst>
                  </p:cNvPr>
                  <p:cNvSpPr/>
                  <p:nvPr/>
                </p:nvSpPr>
                <p:spPr>
                  <a:xfrm>
                    <a:off x="3708250" y="2493602"/>
                    <a:ext cx="1367462"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u="sng" dirty="0">
                        <a:solidFill>
                          <a:schemeClr val="tx1"/>
                        </a:solidFill>
                      </a:rPr>
                      <a:t>Gene Expression</a:t>
                    </a:r>
                  </a:p>
                  <a:p>
                    <a:pPr algn="ctr">
                      <a:defRPr/>
                    </a:pPr>
                    <a:r>
                      <a:rPr lang="en-US" sz="1200" dirty="0">
                        <a:solidFill>
                          <a:schemeClr val="tx1"/>
                        </a:solidFill>
                      </a:rPr>
                      <a:t>(Cufflinks; </a:t>
                    </a:r>
                    <a:r>
                      <a:rPr lang="en-US" sz="1200" dirty="0" err="1">
                        <a:solidFill>
                          <a:schemeClr val="tx1"/>
                        </a:solidFill>
                      </a:rPr>
                      <a:t>StringTie</a:t>
                    </a:r>
                    <a:r>
                      <a:rPr lang="en-US" sz="1200" dirty="0">
                        <a:solidFill>
                          <a:schemeClr val="tx1"/>
                        </a:solidFill>
                      </a:rPr>
                      <a:t>)</a:t>
                    </a:r>
                  </a:p>
                </p:txBody>
              </p:sp>
              <p:sp>
                <p:nvSpPr>
                  <p:cNvPr id="38" name="TextBox 13">
                    <a:extLst>
                      <a:ext uri="{FF2B5EF4-FFF2-40B4-BE49-F238E27FC236}">
                        <a16:creationId xmlns:a16="http://schemas.microsoft.com/office/drawing/2014/main" id="{7E52A985-5067-DA44-B296-186786191F86}"/>
                      </a:ext>
                    </a:extLst>
                  </p:cNvPr>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Transcript compilation</a:t>
                    </a:r>
                  </a:p>
                </p:txBody>
              </p:sp>
            </p:grpSp>
            <p:grpSp>
              <p:nvGrpSpPr>
                <p:cNvPr id="17" name="Group 20">
                  <a:extLst>
                    <a:ext uri="{FF2B5EF4-FFF2-40B4-BE49-F238E27FC236}">
                      <a16:creationId xmlns:a16="http://schemas.microsoft.com/office/drawing/2014/main" id="{76A8CF07-BEF0-3D4B-ACC5-5442468B5695}"/>
                    </a:ext>
                  </a:extLst>
                </p:cNvPr>
                <p:cNvGrpSpPr>
                  <a:grpSpLocks/>
                </p:cNvGrpSpPr>
                <p:nvPr/>
              </p:nvGrpSpPr>
              <p:grpSpPr bwMode="auto">
                <a:xfrm>
                  <a:off x="5396008" y="1819275"/>
                  <a:ext cx="3063800" cy="1393825"/>
                  <a:chOff x="5395860" y="1818692"/>
                  <a:chExt cx="3064572" cy="1394284"/>
                </a:xfrm>
              </p:grpSpPr>
              <p:sp>
                <p:nvSpPr>
                  <p:cNvPr id="33" name="Rounded Rectangle 10">
                    <a:extLst>
                      <a:ext uri="{FF2B5EF4-FFF2-40B4-BE49-F238E27FC236}">
                        <a16:creationId xmlns:a16="http://schemas.microsoft.com/office/drawing/2014/main" id="{5F8CF487-034A-C643-A193-98C27FADA0AA}"/>
                      </a:ext>
                    </a:extLst>
                  </p:cNvPr>
                  <p:cNvSpPr/>
                  <p:nvPr/>
                </p:nvSpPr>
                <p:spPr>
                  <a:xfrm>
                    <a:off x="5395860" y="2493602"/>
                    <a:ext cx="2119844"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dirty="0">
                        <a:solidFill>
                          <a:schemeClr val="tx1"/>
                        </a:solidFill>
                      </a:rPr>
                      <a:t>Differential Gene Expression</a:t>
                    </a:r>
                  </a:p>
                  <a:p>
                    <a:pPr algn="ctr">
                      <a:defRPr/>
                    </a:pPr>
                    <a:r>
                      <a:rPr lang="en-US" sz="1200" dirty="0">
                        <a:solidFill>
                          <a:schemeClr val="tx1"/>
                        </a:solidFill>
                      </a:rPr>
                      <a:t>(</a:t>
                    </a:r>
                    <a:r>
                      <a:rPr lang="en-US" sz="1200" dirty="0" err="1">
                        <a:solidFill>
                          <a:schemeClr val="tx1"/>
                        </a:solidFill>
                      </a:rPr>
                      <a:t>Cuffdiff</a:t>
                    </a:r>
                    <a:r>
                      <a:rPr lang="en-US" sz="1200" dirty="0">
                        <a:solidFill>
                          <a:schemeClr val="tx1"/>
                        </a:solidFill>
                      </a:rPr>
                      <a:t>; </a:t>
                    </a:r>
                    <a:r>
                      <a:rPr lang="en-US" sz="1200" dirty="0" err="1">
                        <a:solidFill>
                          <a:schemeClr val="tx1"/>
                        </a:solidFill>
                      </a:rPr>
                      <a:t>DeSeq</a:t>
                    </a:r>
                    <a:r>
                      <a:rPr lang="en-US" sz="1200" dirty="0">
                        <a:solidFill>
                          <a:schemeClr val="tx1"/>
                        </a:solidFill>
                      </a:rPr>
                      <a:t>: </a:t>
                    </a:r>
                    <a:r>
                      <a:rPr lang="en-US" sz="1200" dirty="0" err="1">
                        <a:solidFill>
                          <a:schemeClr val="tx1"/>
                        </a:solidFill>
                      </a:rPr>
                      <a:t>EdgeR</a:t>
                    </a:r>
                    <a:r>
                      <a:rPr lang="en-US" sz="1200" dirty="0">
                        <a:solidFill>
                          <a:schemeClr val="tx1"/>
                        </a:solidFill>
                      </a:rPr>
                      <a:t>:</a:t>
                    </a:r>
                  </a:p>
                  <a:p>
                    <a:pPr algn="ctr">
                      <a:defRPr/>
                    </a:pPr>
                    <a:r>
                      <a:rPr lang="en-US" sz="1200" dirty="0">
                        <a:solidFill>
                          <a:schemeClr val="tx1"/>
                        </a:solidFill>
                      </a:rPr>
                      <a:t>(A:B comparison)</a:t>
                    </a:r>
                  </a:p>
                </p:txBody>
              </p:sp>
              <p:sp>
                <p:nvSpPr>
                  <p:cNvPr id="34" name="TextBox 15">
                    <a:extLst>
                      <a:ext uri="{FF2B5EF4-FFF2-40B4-BE49-F238E27FC236}">
                        <a16:creationId xmlns:a16="http://schemas.microsoft.com/office/drawing/2014/main" id="{CC26D40A-E74E-3449-91A6-45BC600D70C8}"/>
                      </a:ext>
                    </a:extLst>
                  </p:cNvPr>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Differential expression</a:t>
                    </a:r>
                  </a:p>
                </p:txBody>
              </p:sp>
            </p:grpSp>
            <p:sp>
              <p:nvSpPr>
                <p:cNvPr id="31" name="Rounded Rectangle 11">
                  <a:extLst>
                    <a:ext uri="{FF2B5EF4-FFF2-40B4-BE49-F238E27FC236}">
                      <a16:creationId xmlns:a16="http://schemas.microsoft.com/office/drawing/2014/main" id="{9BEB087A-2186-C745-BD20-0E6C81CD2768}"/>
                    </a:ext>
                  </a:extLst>
                </p:cNvPr>
                <p:cNvSpPr/>
                <p:nvPr/>
              </p:nvSpPr>
              <p:spPr bwMode="auto">
                <a:xfrm>
                  <a:off x="5772242" y="3789364"/>
                  <a:ext cx="1366841" cy="7191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u="sng" dirty="0" err="1">
                      <a:solidFill>
                        <a:schemeClr val="tx1"/>
                      </a:solidFill>
                    </a:rPr>
                    <a:t>Vizualization</a:t>
                  </a:r>
                  <a:endParaRPr lang="en-US" sz="1200" u="sng" dirty="0">
                    <a:solidFill>
                      <a:schemeClr val="tx1"/>
                    </a:solidFill>
                  </a:endParaRPr>
                </a:p>
                <a:p>
                  <a:pPr algn="ctr">
                    <a:defRPr/>
                  </a:pPr>
                  <a:r>
                    <a:rPr lang="en-US" sz="1200" dirty="0" err="1">
                      <a:solidFill>
                        <a:schemeClr val="tx1"/>
                      </a:solidFill>
                    </a:rPr>
                    <a:t>CummeRbund</a:t>
                  </a:r>
                  <a:endParaRPr lang="en-US" sz="1200" dirty="0">
                    <a:solidFill>
                      <a:schemeClr val="tx1"/>
                    </a:solidFill>
                  </a:endParaRPr>
                </a:p>
              </p:txBody>
            </p:sp>
            <p:cxnSp>
              <p:nvCxnSpPr>
                <p:cNvPr id="19" name="Straight Arrow Connector 23">
                  <a:extLst>
                    <a:ext uri="{FF2B5EF4-FFF2-40B4-BE49-F238E27FC236}">
                      <a16:creationId xmlns:a16="http://schemas.microsoft.com/office/drawing/2014/main" id="{89737782-6055-9E42-8986-BD5FC7873F9A}"/>
                    </a:ext>
                  </a:extLst>
                </p:cNvPr>
                <p:cNvCxnSpPr>
                  <a:stCxn id="41" idx="3"/>
                  <a:endCxn id="39" idx="1"/>
                </p:cNvCxnSpPr>
                <p:nvPr/>
              </p:nvCxnSpPr>
              <p:spPr>
                <a:xfrm>
                  <a:off x="1619250" y="2852738"/>
                  <a:ext cx="296863"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29">
                  <a:extLst>
                    <a:ext uri="{FF2B5EF4-FFF2-40B4-BE49-F238E27FC236}">
                      <a16:creationId xmlns:a16="http://schemas.microsoft.com/office/drawing/2014/main" id="{40D6092C-FC73-7E45-84AB-872881611695}"/>
                    </a:ext>
                  </a:extLst>
                </p:cNvPr>
                <p:cNvCxnSpPr>
                  <a:stCxn id="39" idx="3"/>
                  <a:endCxn id="37" idx="1"/>
                </p:cNvCxnSpPr>
                <p:nvPr/>
              </p:nvCxnSpPr>
              <p:spPr>
                <a:xfrm>
                  <a:off x="3284538" y="2852738"/>
                  <a:ext cx="279400"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32">
                  <a:extLst>
                    <a:ext uri="{FF2B5EF4-FFF2-40B4-BE49-F238E27FC236}">
                      <a16:creationId xmlns:a16="http://schemas.microsoft.com/office/drawing/2014/main" id="{E55E4446-BF7D-3E46-A213-9FD46133FDA8}"/>
                    </a:ext>
                  </a:extLst>
                </p:cNvPr>
                <p:cNvCxnSpPr>
                  <a:cxnSpLocks/>
                  <a:stCxn id="37" idx="3"/>
                </p:cNvCxnSpPr>
                <p:nvPr/>
              </p:nvCxnSpPr>
              <p:spPr>
                <a:xfrm>
                  <a:off x="4932363" y="2852738"/>
                  <a:ext cx="287337"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3" name="Straight Arrow Connector 38">
                  <a:extLst>
                    <a:ext uri="{FF2B5EF4-FFF2-40B4-BE49-F238E27FC236}">
                      <a16:creationId xmlns:a16="http://schemas.microsoft.com/office/drawing/2014/main" id="{26B4CBB2-F27B-F544-8879-63F5829E65D8}"/>
                    </a:ext>
                  </a:extLst>
                </p:cNvPr>
                <p:cNvCxnSpPr>
                  <a:cxnSpLocks/>
                  <a:stCxn id="33" idx="2"/>
                  <a:endCxn id="31" idx="0"/>
                </p:cNvCxnSpPr>
                <p:nvPr/>
              </p:nvCxnSpPr>
              <p:spPr>
                <a:xfrm>
                  <a:off x="6455663" y="3213100"/>
                  <a:ext cx="0" cy="576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ounded Rectangle 30">
                  <a:extLst>
                    <a:ext uri="{FF2B5EF4-FFF2-40B4-BE49-F238E27FC236}">
                      <a16:creationId xmlns:a16="http://schemas.microsoft.com/office/drawing/2014/main" id="{081B94FA-3C29-C24E-9462-722CC66F1DBE}"/>
                    </a:ext>
                  </a:extLst>
                </p:cNvPr>
                <p:cNvSpPr/>
                <p:nvPr/>
              </p:nvSpPr>
              <p:spPr bwMode="auto">
                <a:xfrm>
                  <a:off x="3563938"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Gene annotation </a:t>
                  </a:r>
                </a:p>
                <a:p>
                  <a:pPr algn="ctr">
                    <a:defRPr/>
                  </a:pPr>
                  <a:r>
                    <a:rPr lang="en-US" sz="1200" dirty="0">
                      <a:solidFill>
                        <a:schemeClr val="tx1"/>
                      </a:solidFill>
                    </a:rPr>
                    <a:t>(.</a:t>
                  </a:r>
                  <a:r>
                    <a:rPr lang="en-US" sz="1200" dirty="0" err="1">
                      <a:solidFill>
                        <a:schemeClr val="tx1"/>
                      </a:solidFill>
                    </a:rPr>
                    <a:t>gtf</a:t>
                  </a:r>
                  <a:r>
                    <a:rPr lang="en-US" sz="1200" dirty="0">
                      <a:solidFill>
                        <a:schemeClr val="tx1"/>
                      </a:solidFill>
                    </a:rPr>
                    <a:t> file)</a:t>
                  </a:r>
                </a:p>
              </p:txBody>
            </p:sp>
            <p:sp>
              <p:nvSpPr>
                <p:cNvPr id="25" name="Rounded Rectangle 33">
                  <a:extLst>
                    <a:ext uri="{FF2B5EF4-FFF2-40B4-BE49-F238E27FC236}">
                      <a16:creationId xmlns:a16="http://schemas.microsoft.com/office/drawing/2014/main" id="{CD4F5E90-840F-4D40-8888-1149270A1B03}"/>
                    </a:ext>
                  </a:extLst>
                </p:cNvPr>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 </a:t>
                  </a:r>
                </a:p>
              </p:txBody>
            </p:sp>
            <p:sp>
              <p:nvSpPr>
                <p:cNvPr id="26" name="Rounded Rectangle 34">
                  <a:extLst>
                    <a:ext uri="{FF2B5EF4-FFF2-40B4-BE49-F238E27FC236}">
                      <a16:creationId xmlns:a16="http://schemas.microsoft.com/office/drawing/2014/main" id="{21413C1E-5D59-8948-9891-9A7529A1A4BC}"/>
                    </a:ext>
                  </a:extLst>
                </p:cNvPr>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a:solidFill>
                        <a:schemeClr val="tx1"/>
                      </a:solidFill>
                    </a:rPr>
                    <a:t>Raw sequencing </a:t>
                  </a:r>
                  <a:r>
                    <a:rPr lang="en-US" sz="1200" dirty="0">
                      <a:solidFill>
                        <a:schemeClr val="tx1"/>
                      </a:solidFill>
                    </a:rPr>
                    <a:t>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27" name="Straight Arrow Connector 36">
                  <a:extLst>
                    <a:ext uri="{FF2B5EF4-FFF2-40B4-BE49-F238E27FC236}">
                      <a16:creationId xmlns:a16="http://schemas.microsoft.com/office/drawing/2014/main" id="{6EA26F49-DF7B-3949-9D64-77C69B97EB24}"/>
                    </a:ext>
                  </a:extLst>
                </p:cNvPr>
                <p:cNvCxnSpPr>
                  <a:stCxn id="26" idx="0"/>
                  <a:endCxn id="41" idx="2"/>
                </p:cNvCxnSpPr>
                <p:nvPr/>
              </p:nvCxnSpPr>
              <p:spPr>
                <a:xfrm flipH="1" flipV="1">
                  <a:off x="935038" y="3213100"/>
                  <a:ext cx="0"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8" name="Straight Arrow Connector 37">
                  <a:extLst>
                    <a:ext uri="{FF2B5EF4-FFF2-40B4-BE49-F238E27FC236}">
                      <a16:creationId xmlns:a16="http://schemas.microsoft.com/office/drawing/2014/main" id="{AAD607AE-EFDF-064B-B951-2294488694B2}"/>
                    </a:ext>
                  </a:extLst>
                </p:cNvPr>
                <p:cNvCxnSpPr>
                  <a:stCxn id="25" idx="0"/>
                  <a:endCxn id="39" idx="2"/>
                </p:cNvCxnSpPr>
                <p:nvPr/>
              </p:nvCxnSpPr>
              <p:spPr>
                <a:xfrm flipV="1">
                  <a:off x="2592388" y="3213100"/>
                  <a:ext cx="7937"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9" name="Straight Arrow Connector 39">
                  <a:extLst>
                    <a:ext uri="{FF2B5EF4-FFF2-40B4-BE49-F238E27FC236}">
                      <a16:creationId xmlns:a16="http://schemas.microsoft.com/office/drawing/2014/main" id="{50DCA5D1-B8CF-A14E-B1EF-5829258FBBFC}"/>
                    </a:ext>
                  </a:extLst>
                </p:cNvPr>
                <p:cNvCxnSpPr>
                  <a:stCxn id="24" idx="0"/>
                  <a:endCxn id="37" idx="2"/>
                </p:cNvCxnSpPr>
                <p:nvPr/>
              </p:nvCxnSpPr>
              <p:spPr>
                <a:xfrm flipV="1">
                  <a:off x="4248150"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3">
                  <a:extLst>
                    <a:ext uri="{FF2B5EF4-FFF2-40B4-BE49-F238E27FC236}">
                      <a16:creationId xmlns:a16="http://schemas.microsoft.com/office/drawing/2014/main" id="{A64746BC-9B95-A74F-8EBD-86D63DC3D956}"/>
                    </a:ext>
                  </a:extLst>
                </p:cNvPr>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Inputs</a:t>
                  </a:r>
                </a:p>
              </p:txBody>
            </p:sp>
          </p:grpSp>
          <p:sp>
            <p:nvSpPr>
              <p:cNvPr id="11" name="Rettangolo 10">
                <a:extLst>
                  <a:ext uri="{FF2B5EF4-FFF2-40B4-BE49-F238E27FC236}">
                    <a16:creationId xmlns:a16="http://schemas.microsoft.com/office/drawing/2014/main" id="{B2939111-3D15-DA4E-BCE8-ECD114C4AE5E}"/>
                  </a:ext>
                </a:extLst>
              </p:cNvPr>
              <p:cNvSpPr/>
              <p:nvPr/>
            </p:nvSpPr>
            <p:spPr>
              <a:xfrm>
                <a:off x="1000913" y="1969422"/>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12" name="Freccia giù 11">
                <a:extLst>
                  <a:ext uri="{FF2B5EF4-FFF2-40B4-BE49-F238E27FC236}">
                    <a16:creationId xmlns:a16="http://schemas.microsoft.com/office/drawing/2014/main" id="{30B32C99-EA77-8647-844A-F52D8F37C180}"/>
                  </a:ext>
                </a:extLst>
              </p:cNvPr>
              <p:cNvSpPr/>
              <p:nvPr/>
            </p:nvSpPr>
            <p:spPr>
              <a:xfrm>
                <a:off x="1629951" y="2997722"/>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43" name="Rettangolo 42">
              <a:extLst>
                <a:ext uri="{FF2B5EF4-FFF2-40B4-BE49-F238E27FC236}">
                  <a16:creationId xmlns:a16="http://schemas.microsoft.com/office/drawing/2014/main" id="{627278D2-B1A2-DB4A-BC56-477B7AAA83E3}"/>
                </a:ext>
              </a:extLst>
            </p:cNvPr>
            <p:cNvSpPr/>
            <p:nvPr/>
          </p:nvSpPr>
          <p:spPr>
            <a:xfrm>
              <a:off x="4552833" y="1755634"/>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44" name="Freccia giù 43">
              <a:extLst>
                <a:ext uri="{FF2B5EF4-FFF2-40B4-BE49-F238E27FC236}">
                  <a16:creationId xmlns:a16="http://schemas.microsoft.com/office/drawing/2014/main" id="{3F33E4D0-6004-BA40-A5F8-B69D2641EE28}"/>
                </a:ext>
              </a:extLst>
            </p:cNvPr>
            <p:cNvSpPr/>
            <p:nvPr/>
          </p:nvSpPr>
          <p:spPr>
            <a:xfrm>
              <a:off x="5144812" y="2779800"/>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6" name="Rettangolo 3">
            <a:extLst>
              <a:ext uri="{FF2B5EF4-FFF2-40B4-BE49-F238E27FC236}">
                <a16:creationId xmlns:a16="http://schemas.microsoft.com/office/drawing/2014/main" id="{A2107215-34F8-F24C-ABA4-4D2DB234F96F}"/>
              </a:ext>
            </a:extLst>
          </p:cNvPr>
          <p:cNvSpPr>
            <a:spLocks noChangeArrowheads="1"/>
          </p:cNvSpPr>
          <p:nvPr/>
        </p:nvSpPr>
        <p:spPr bwMode="auto">
          <a:xfrm>
            <a:off x="1907010" y="978374"/>
            <a:ext cx="986210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dirty="0" err="1">
                <a:latin typeface="Verdana" panose="020B0604030504040204" pitchFamily="34" charset="0"/>
                <a:ea typeface="Verdana" panose="020B0604030504040204" pitchFamily="34" charset="0"/>
                <a:cs typeface="Verdana" panose="020B0604030504040204" pitchFamily="34" charset="0"/>
              </a:rPr>
              <a:t>There</a:t>
            </a:r>
            <a:r>
              <a:rPr lang="it-IT" dirty="0">
                <a:latin typeface="Verdana" panose="020B0604030504040204" pitchFamily="34" charset="0"/>
                <a:ea typeface="Verdana" panose="020B0604030504040204" pitchFamily="34" charset="0"/>
                <a:cs typeface="Verdana" panose="020B0604030504040204" pitchFamily="34" charset="0"/>
              </a:rPr>
              <a:t> are </a:t>
            </a:r>
            <a:r>
              <a:rPr lang="it-IT" dirty="0" err="1">
                <a:latin typeface="Verdana" panose="020B0604030504040204" pitchFamily="34" charset="0"/>
                <a:ea typeface="Verdana" panose="020B0604030504040204" pitchFamily="34" charset="0"/>
                <a:cs typeface="Verdana" panose="020B0604030504040204" pitchFamily="34" charset="0"/>
              </a:rPr>
              <a:t>different</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pipelines</a:t>
            </a:r>
            <a:r>
              <a:rPr lang="it-IT" dirty="0">
                <a:latin typeface="Verdana" panose="020B0604030504040204" pitchFamily="34" charset="0"/>
                <a:ea typeface="Verdana" panose="020B0604030504040204" pitchFamily="34" charset="0"/>
                <a:cs typeface="Verdana" panose="020B0604030504040204" pitchFamily="34" charset="0"/>
              </a:rPr>
              <a:t> for </a:t>
            </a:r>
            <a:r>
              <a:rPr lang="it-IT" dirty="0" err="1">
                <a:latin typeface="Verdana" panose="020B0604030504040204" pitchFamily="34" charset="0"/>
                <a:ea typeface="Verdana" panose="020B0604030504040204" pitchFamily="34" charset="0"/>
                <a:cs typeface="Verdana" panose="020B0604030504040204" pitchFamily="34" charset="0"/>
              </a:rPr>
              <a:t>different</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applications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Many</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steps</a:t>
            </a:r>
            <a:r>
              <a:rPr lang="it-IT" dirty="0">
                <a:latin typeface="Verdana" panose="020B0604030504040204" pitchFamily="34" charset="0"/>
                <a:ea typeface="Verdana" panose="020B0604030504040204" pitchFamily="34" charset="0"/>
                <a:cs typeface="Verdana" panose="020B0604030504040204" pitchFamily="34" charset="0"/>
              </a:rPr>
              <a:t> are common </a:t>
            </a:r>
            <a:r>
              <a:rPr lang="it-IT" dirty="0" err="1">
                <a:latin typeface="Verdana" panose="020B0604030504040204" pitchFamily="34" charset="0"/>
                <a:ea typeface="Verdana" panose="020B0604030504040204" pitchFamily="34" charset="0"/>
                <a:cs typeface="Verdana" panose="020B0604030504040204" pitchFamily="34" charset="0"/>
              </a:rPr>
              <a:t>both</a:t>
            </a:r>
            <a:r>
              <a:rPr lang="it-IT" dirty="0">
                <a:latin typeface="Verdana" panose="020B0604030504040204" pitchFamily="34" charset="0"/>
                <a:ea typeface="Verdana" panose="020B0604030504040204" pitchFamily="34" charset="0"/>
                <a:cs typeface="Verdana" panose="020B0604030504040204" pitchFamily="34" charset="0"/>
              </a:rPr>
              <a:t> for </a:t>
            </a:r>
            <a:r>
              <a:rPr lang="it-IT" dirty="0" err="1">
                <a:latin typeface="Verdana" panose="020B0604030504040204" pitchFamily="34" charset="0"/>
                <a:ea typeface="Verdana" panose="020B0604030504040204" pitchFamily="34" charset="0"/>
                <a:cs typeface="Verdana" panose="020B0604030504040204" pitchFamily="34" charset="0"/>
              </a:rPr>
              <a:t>pipelines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involving</a:t>
            </a:r>
            <a:r>
              <a:rPr lang="it-IT" dirty="0">
                <a:latin typeface="Verdana" panose="020B0604030504040204" pitchFamily="34" charset="0"/>
                <a:ea typeface="Verdana" panose="020B0604030504040204" pitchFamily="34" charset="0"/>
                <a:cs typeface="Verdana" panose="020B0604030504040204" pitchFamily="34" charset="0"/>
              </a:rPr>
              <a:t> RNA </a:t>
            </a:r>
            <a:r>
              <a:rPr lang="it-IT" dirty="0" err="1">
                <a:latin typeface="Verdana" panose="020B0604030504040204" pitchFamily="34" charset="0"/>
                <a:ea typeface="Verdana" panose="020B0604030504040204" pitchFamily="34" charset="0"/>
                <a:cs typeface="Verdana" panose="020B0604030504040204" pitchFamily="34" charset="0"/>
              </a:rPr>
              <a:t>analysis</a:t>
            </a:r>
            <a:r>
              <a:rPr lang="it-IT" dirty="0">
                <a:latin typeface="Verdana" panose="020B0604030504040204" pitchFamily="34" charset="0"/>
                <a:ea typeface="Verdana" panose="020B0604030504040204" pitchFamily="34" charset="0"/>
                <a:cs typeface="Verdana" panose="020B0604030504040204" pitchFamily="34" charset="0"/>
              </a:rPr>
              <a:t> and for </a:t>
            </a:r>
            <a:r>
              <a:rPr lang="it-IT" dirty="0" err="1">
                <a:latin typeface="Verdana" panose="020B0604030504040204" pitchFamily="34" charset="0"/>
                <a:ea typeface="Verdana" panose="020B0604030504040204" pitchFamily="34" charset="0"/>
                <a:cs typeface="Verdana" panose="020B0604030504040204" pitchFamily="34" charset="0"/>
              </a:rPr>
              <a:t>pipelines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involving</a:t>
            </a:r>
            <a:r>
              <a:rPr lang="it-IT" dirty="0">
                <a:latin typeface="Verdana" panose="020B0604030504040204" pitchFamily="34" charset="0"/>
                <a:ea typeface="Verdana" panose="020B0604030504040204" pitchFamily="34" charset="0"/>
                <a:cs typeface="Verdana" panose="020B0604030504040204" pitchFamily="34" charset="0"/>
              </a:rPr>
              <a:t> DNA Analysis</a:t>
            </a:r>
          </a:p>
          <a:p>
            <a:pPr algn="just"/>
            <a:endParaRPr lang="it-IT" dirty="0">
              <a:latin typeface="Verdana" panose="020B0604030504040204" pitchFamily="34" charset="0"/>
              <a:ea typeface="Verdana" panose="020B0604030504040204" pitchFamily="34" charset="0"/>
              <a:cs typeface="Verdana" panose="020B0604030504040204" pitchFamily="34" charset="0"/>
            </a:endParaRPr>
          </a:p>
          <a:p>
            <a:pPr algn="just"/>
            <a:r>
              <a:rPr lang="it-IT" b="1" dirty="0">
                <a:latin typeface="Verdana" panose="020B0604030504040204" pitchFamily="34" charset="0"/>
                <a:ea typeface="Verdana" panose="020B0604030504040204" pitchFamily="34" charset="0"/>
                <a:cs typeface="Verdana" panose="020B0604030504040204" pitchFamily="34" charset="0"/>
              </a:rPr>
              <a:t>The </a:t>
            </a:r>
            <a:r>
              <a:rPr lang="it-IT" b="1" dirty="0" err="1">
                <a:latin typeface="Verdana" panose="020B0604030504040204" pitchFamily="34" charset="0"/>
                <a:ea typeface="Verdana" panose="020B0604030504040204" pitchFamily="34" charset="0"/>
                <a:cs typeface="Verdana" panose="020B0604030504040204" pitchFamily="34" charset="0"/>
              </a:rPr>
              <a:t>quality</a:t>
            </a:r>
            <a:r>
              <a:rPr lang="it-IT" b="1" dirty="0">
                <a:latin typeface="Verdana" panose="020B0604030504040204" pitchFamily="34" charset="0"/>
                <a:ea typeface="Verdana" panose="020B0604030504040204" pitchFamily="34" charset="0"/>
                <a:cs typeface="Verdana" panose="020B0604030504040204" pitchFamily="34" charset="0"/>
              </a:rPr>
              <a:t> control and </a:t>
            </a:r>
            <a:r>
              <a:rPr lang="it-IT" b="1" dirty="0" err="1">
                <a:latin typeface="Verdana" panose="020B0604030504040204" pitchFamily="34" charset="0"/>
                <a:ea typeface="Verdana" panose="020B0604030504040204" pitchFamily="34" charset="0"/>
                <a:cs typeface="Verdana" panose="020B0604030504040204" pitchFamily="34" charset="0"/>
              </a:rPr>
              <a:t>mapping</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steps</a:t>
            </a:r>
            <a:r>
              <a:rPr lang="it-IT" b="1" dirty="0">
                <a:latin typeface="Verdana" panose="020B0604030504040204" pitchFamily="34" charset="0"/>
                <a:ea typeface="Verdana" panose="020B0604030504040204" pitchFamily="34" charset="0"/>
                <a:cs typeface="Verdana" panose="020B0604030504040204" pitchFamily="34" charset="0"/>
              </a:rPr>
              <a:t> are </a:t>
            </a:r>
            <a:r>
              <a:rPr lang="it-IT" b="1" dirty="0" err="1">
                <a:latin typeface="Verdana" panose="020B0604030504040204" pitchFamily="34" charset="0"/>
                <a:ea typeface="Verdana" panose="020B0604030504040204" pitchFamily="34" charset="0"/>
                <a:cs typeface="Verdana" panose="020B0604030504040204" pitchFamily="34" charset="0"/>
              </a:rPr>
              <a:t>fundamental</a:t>
            </a:r>
            <a:r>
              <a:rPr lang="it-IT" b="1" dirty="0">
                <a:latin typeface="Verdana" panose="020B0604030504040204" pitchFamily="34" charset="0"/>
                <a:ea typeface="Verdana" panose="020B0604030504040204" pitchFamily="34" charset="0"/>
                <a:cs typeface="Verdana" panose="020B0604030504040204" pitchFamily="34" charset="0"/>
              </a:rPr>
              <a:t> in </a:t>
            </a:r>
            <a:r>
              <a:rPr lang="it-IT" b="1" dirty="0" err="1">
                <a:latin typeface="Verdana" panose="020B0604030504040204" pitchFamily="34" charset="0"/>
                <a:ea typeface="Verdana" panose="020B0604030504040204" pitchFamily="34" charset="0"/>
                <a:cs typeface="Verdana" panose="020B0604030504040204" pitchFamily="34" charset="0"/>
              </a:rPr>
              <a:t>almost</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all</a:t>
            </a:r>
            <a:r>
              <a:rPr lang="it-IT" b="1" dirty="0">
                <a:latin typeface="Verdana" panose="020B0604030504040204" pitchFamily="34" charset="0"/>
                <a:ea typeface="Verdana" panose="020B0604030504040204" pitchFamily="34" charset="0"/>
                <a:cs typeface="Verdana" panose="020B0604030504040204" pitchFamily="34" charset="0"/>
              </a:rPr>
              <a:t> data </a:t>
            </a:r>
            <a:r>
              <a:rPr lang="it-IT" b="1" dirty="0" err="1">
                <a:latin typeface="Verdana" panose="020B0604030504040204" pitchFamily="34" charset="0"/>
                <a:ea typeface="Verdana" panose="020B0604030504040204" pitchFamily="34" charset="0"/>
                <a:cs typeface="Verdana" panose="020B0604030504040204" pitchFamily="34" charset="0"/>
              </a:rPr>
              <a:t>analysis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procedures</a:t>
            </a:r>
            <a:r>
              <a:rPr lang="it-IT"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61857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grpSp>
        <p:nvGrpSpPr>
          <p:cNvPr id="2" name="Gruppo 1">
            <a:extLst>
              <a:ext uri="{FF2B5EF4-FFF2-40B4-BE49-F238E27FC236}">
                <a16:creationId xmlns:a16="http://schemas.microsoft.com/office/drawing/2014/main" id="{BC9BC4CE-CBBD-024B-992E-8D991D6C0527}"/>
              </a:ext>
            </a:extLst>
          </p:cNvPr>
          <p:cNvGrpSpPr/>
          <p:nvPr/>
        </p:nvGrpSpPr>
        <p:grpSpPr>
          <a:xfrm>
            <a:off x="2132171" y="964549"/>
            <a:ext cx="8729418" cy="4978743"/>
            <a:chOff x="2132171" y="964549"/>
            <a:chExt cx="8729418" cy="4978743"/>
          </a:xfrm>
        </p:grpSpPr>
        <p:grpSp>
          <p:nvGrpSpPr>
            <p:cNvPr id="94" name="Gruppo 93">
              <a:extLst>
                <a:ext uri="{FF2B5EF4-FFF2-40B4-BE49-F238E27FC236}">
                  <a16:creationId xmlns:a16="http://schemas.microsoft.com/office/drawing/2014/main" id="{4834CC9B-BBE0-434C-8E14-F60FF879411D}"/>
                </a:ext>
              </a:extLst>
            </p:cNvPr>
            <p:cNvGrpSpPr/>
            <p:nvPr/>
          </p:nvGrpSpPr>
          <p:grpSpPr>
            <a:xfrm>
              <a:off x="2132171" y="1541884"/>
              <a:ext cx="8729418" cy="4401408"/>
              <a:chOff x="2132171" y="1755634"/>
              <a:chExt cx="8729418" cy="4401408"/>
            </a:xfrm>
          </p:grpSpPr>
          <p:grpSp>
            <p:nvGrpSpPr>
              <p:cNvPr id="95" name="Gruppo 94">
                <a:extLst>
                  <a:ext uri="{FF2B5EF4-FFF2-40B4-BE49-F238E27FC236}">
                    <a16:creationId xmlns:a16="http://schemas.microsoft.com/office/drawing/2014/main" id="{4345808A-4087-614B-B398-2BEE5F9D1AEB}"/>
                  </a:ext>
                </a:extLst>
              </p:cNvPr>
              <p:cNvGrpSpPr/>
              <p:nvPr/>
            </p:nvGrpSpPr>
            <p:grpSpPr>
              <a:xfrm>
                <a:off x="2132171" y="1755634"/>
                <a:ext cx="8729418" cy="4401408"/>
                <a:chOff x="261526" y="1969422"/>
                <a:chExt cx="8382002" cy="4401408"/>
              </a:xfrm>
            </p:grpSpPr>
            <p:grpSp>
              <p:nvGrpSpPr>
                <p:cNvPr id="98" name="Gruppo 97">
                  <a:extLst>
                    <a:ext uri="{FF2B5EF4-FFF2-40B4-BE49-F238E27FC236}">
                      <a16:creationId xmlns:a16="http://schemas.microsoft.com/office/drawing/2014/main" id="{14BCF6EB-DC57-FF46-A3C5-C998522AC611}"/>
                    </a:ext>
                  </a:extLst>
                </p:cNvPr>
                <p:cNvGrpSpPr/>
                <p:nvPr/>
              </p:nvGrpSpPr>
              <p:grpSpPr>
                <a:xfrm>
                  <a:off x="261526" y="3105342"/>
                  <a:ext cx="8382002" cy="3265488"/>
                  <a:chOff x="250825" y="1819275"/>
                  <a:chExt cx="8382002" cy="3265488"/>
                </a:xfrm>
              </p:grpSpPr>
              <p:grpSp>
                <p:nvGrpSpPr>
                  <p:cNvPr id="101" name="Group 6">
                    <a:extLst>
                      <a:ext uri="{FF2B5EF4-FFF2-40B4-BE49-F238E27FC236}">
                        <a16:creationId xmlns:a16="http://schemas.microsoft.com/office/drawing/2014/main" id="{01ACD35D-6AAC-4A4D-8B06-A84677F29945}"/>
                      </a:ext>
                    </a:extLst>
                  </p:cNvPr>
                  <p:cNvGrpSpPr>
                    <a:grpSpLocks/>
                  </p:cNvGrpSpPr>
                  <p:nvPr/>
                </p:nvGrpSpPr>
                <p:grpSpPr bwMode="auto">
                  <a:xfrm>
                    <a:off x="250825" y="1925638"/>
                    <a:ext cx="1368425" cy="1287462"/>
                    <a:chOff x="251520" y="1926414"/>
                    <a:chExt cx="1368152" cy="1286562"/>
                  </a:xfrm>
                </p:grpSpPr>
                <p:sp>
                  <p:nvSpPr>
                    <p:cNvPr id="122" name="Rounded Rectangle 2">
                      <a:extLst>
                        <a:ext uri="{FF2B5EF4-FFF2-40B4-BE49-F238E27FC236}">
                          <a16:creationId xmlns:a16="http://schemas.microsoft.com/office/drawing/2014/main" id="{0655A121-B7D8-CF43-AE8D-275A9218E13B}"/>
                        </a:ext>
                      </a:extLst>
                    </p:cNvPr>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DNA-</a:t>
                      </a:r>
                      <a:r>
                        <a:rPr lang="en-US" sz="1200" dirty="0" err="1">
                          <a:solidFill>
                            <a:schemeClr val="tx1"/>
                          </a:solidFill>
                        </a:rPr>
                        <a:t>seq</a:t>
                      </a:r>
                      <a:r>
                        <a:rPr lang="en-US" sz="1200" dirty="0">
                          <a:solidFill>
                            <a:schemeClr val="tx1"/>
                          </a:solidFill>
                        </a:rPr>
                        <a:t> reads (2 x 100-150 </a:t>
                      </a:r>
                      <a:r>
                        <a:rPr lang="en-US" sz="1200" dirty="0" err="1">
                          <a:solidFill>
                            <a:schemeClr val="tx1"/>
                          </a:solidFill>
                        </a:rPr>
                        <a:t>bp</a:t>
                      </a:r>
                      <a:r>
                        <a:rPr lang="en-US" sz="1200" dirty="0">
                          <a:solidFill>
                            <a:schemeClr val="tx1"/>
                          </a:solidFill>
                        </a:rPr>
                        <a:t>)</a:t>
                      </a:r>
                    </a:p>
                  </p:txBody>
                </p:sp>
                <p:sp>
                  <p:nvSpPr>
                    <p:cNvPr id="123" name="TextBox 3">
                      <a:extLst>
                        <a:ext uri="{FF2B5EF4-FFF2-40B4-BE49-F238E27FC236}">
                          <a16:creationId xmlns:a16="http://schemas.microsoft.com/office/drawing/2014/main" id="{A854B598-D4A4-2148-BD1E-21B45F2A8F15}"/>
                        </a:ext>
                      </a:extLst>
                    </p:cNvPr>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Sequencing</a:t>
                      </a:r>
                    </a:p>
                  </p:txBody>
                </p:sp>
              </p:grpSp>
              <p:grpSp>
                <p:nvGrpSpPr>
                  <p:cNvPr id="102" name="Group 16">
                    <a:extLst>
                      <a:ext uri="{FF2B5EF4-FFF2-40B4-BE49-F238E27FC236}">
                        <a16:creationId xmlns:a16="http://schemas.microsoft.com/office/drawing/2014/main" id="{975885A6-4240-CC48-9247-95AAA75B8A5C}"/>
                      </a:ext>
                    </a:extLst>
                  </p:cNvPr>
                  <p:cNvGrpSpPr>
                    <a:grpSpLocks/>
                  </p:cNvGrpSpPr>
                  <p:nvPr/>
                </p:nvGrpSpPr>
                <p:grpSpPr bwMode="auto">
                  <a:xfrm>
                    <a:off x="1916113" y="1819275"/>
                    <a:ext cx="1368425" cy="1393825"/>
                    <a:chOff x="1916196" y="1818692"/>
                    <a:chExt cx="1368152" cy="1394284"/>
                  </a:xfrm>
                </p:grpSpPr>
                <p:sp>
                  <p:nvSpPr>
                    <p:cNvPr id="120" name="Rounded Rectangle 7">
                      <a:extLst>
                        <a:ext uri="{FF2B5EF4-FFF2-40B4-BE49-F238E27FC236}">
                          <a16:creationId xmlns:a16="http://schemas.microsoft.com/office/drawing/2014/main" id="{398263A9-8436-CC45-B6BA-E3F60066712D}"/>
                        </a:ext>
                      </a:extLst>
                    </p:cNvPr>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u="sng" dirty="0">
                          <a:solidFill>
                            <a:schemeClr val="tx1"/>
                          </a:solidFill>
                        </a:rPr>
                        <a:t>Mapping</a:t>
                      </a:r>
                    </a:p>
                    <a:p>
                      <a:pPr algn="ctr">
                        <a:defRPr/>
                      </a:pPr>
                      <a:r>
                        <a:rPr lang="en-US" sz="1200" dirty="0">
                          <a:solidFill>
                            <a:schemeClr val="tx1"/>
                          </a:solidFill>
                        </a:rPr>
                        <a:t>(BWA, Bowtie2; Soap)</a:t>
                      </a:r>
                    </a:p>
                    <a:p>
                      <a:pPr algn="ctr">
                        <a:defRPr/>
                      </a:pPr>
                      <a:r>
                        <a:rPr lang="en-US" sz="1200" dirty="0">
                          <a:solidFill>
                            <a:schemeClr val="tx1"/>
                          </a:solidFill>
                        </a:rPr>
                        <a:t>(genome)</a:t>
                      </a:r>
                    </a:p>
                  </p:txBody>
                </p:sp>
                <p:sp>
                  <p:nvSpPr>
                    <p:cNvPr id="121" name="TextBox 12">
                      <a:extLst>
                        <a:ext uri="{FF2B5EF4-FFF2-40B4-BE49-F238E27FC236}">
                          <a16:creationId xmlns:a16="http://schemas.microsoft.com/office/drawing/2014/main" id="{103371C6-22C8-7D42-99D5-0286D6724513}"/>
                        </a:ext>
                      </a:extLst>
                    </p:cNvPr>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Read alignment</a:t>
                      </a:r>
                    </a:p>
                  </p:txBody>
                </p:sp>
              </p:grpSp>
              <p:grpSp>
                <p:nvGrpSpPr>
                  <p:cNvPr id="103" name="Group 18">
                    <a:extLst>
                      <a:ext uri="{FF2B5EF4-FFF2-40B4-BE49-F238E27FC236}">
                        <a16:creationId xmlns:a16="http://schemas.microsoft.com/office/drawing/2014/main" id="{27F60CC5-49D9-C44A-9D11-CABD3D404C0E}"/>
                      </a:ext>
                    </a:extLst>
                  </p:cNvPr>
                  <p:cNvGrpSpPr>
                    <a:grpSpLocks/>
                  </p:cNvGrpSpPr>
                  <p:nvPr/>
                </p:nvGrpSpPr>
                <p:grpSpPr bwMode="auto">
                  <a:xfrm>
                    <a:off x="3419475" y="1819275"/>
                    <a:ext cx="2275238" cy="1393825"/>
                    <a:chOff x="3563889" y="1818692"/>
                    <a:chExt cx="2273637" cy="1394284"/>
                  </a:xfrm>
                </p:grpSpPr>
                <p:sp>
                  <p:nvSpPr>
                    <p:cNvPr id="118" name="Rounded Rectangle 8">
                      <a:extLst>
                        <a:ext uri="{FF2B5EF4-FFF2-40B4-BE49-F238E27FC236}">
                          <a16:creationId xmlns:a16="http://schemas.microsoft.com/office/drawing/2014/main" id="{5F9C30EB-FA5A-C949-94AD-BCD008B93365}"/>
                        </a:ext>
                      </a:extLst>
                    </p:cNvPr>
                    <p:cNvSpPr/>
                    <p:nvPr/>
                  </p:nvSpPr>
                  <p:spPr>
                    <a:xfrm>
                      <a:off x="3708249" y="2493602"/>
                      <a:ext cx="2129277"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Duplicate Removal; Base Recalibration</a:t>
                      </a:r>
                    </a:p>
                    <a:p>
                      <a:pPr algn="ctr">
                        <a:defRPr/>
                      </a:pPr>
                      <a:r>
                        <a:rPr lang="en-US" sz="1200" dirty="0">
                          <a:solidFill>
                            <a:schemeClr val="tx1"/>
                          </a:solidFill>
                        </a:rPr>
                        <a:t>(GATK; Picard; </a:t>
                      </a:r>
                      <a:r>
                        <a:rPr lang="en-US" sz="1200" dirty="0" err="1">
                          <a:solidFill>
                            <a:schemeClr val="tx1"/>
                          </a:solidFill>
                        </a:rPr>
                        <a:t>Samtools</a:t>
                      </a:r>
                      <a:r>
                        <a:rPr lang="en-US" sz="1200" dirty="0">
                          <a:solidFill>
                            <a:schemeClr val="tx1"/>
                          </a:solidFill>
                        </a:rPr>
                        <a:t>))</a:t>
                      </a:r>
                    </a:p>
                  </p:txBody>
                </p:sp>
                <p:sp>
                  <p:nvSpPr>
                    <p:cNvPr id="119" name="TextBox 13">
                      <a:extLst>
                        <a:ext uri="{FF2B5EF4-FFF2-40B4-BE49-F238E27FC236}">
                          <a16:creationId xmlns:a16="http://schemas.microsoft.com/office/drawing/2014/main" id="{7F41C349-F840-FE49-9AEA-FFBDE0714736}"/>
                        </a:ext>
                      </a:extLst>
                    </p:cNvPr>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Transcript compilation</a:t>
                      </a:r>
                    </a:p>
                  </p:txBody>
                </p:sp>
              </p:grpSp>
              <p:grpSp>
                <p:nvGrpSpPr>
                  <p:cNvPr id="104" name="Group 20">
                    <a:extLst>
                      <a:ext uri="{FF2B5EF4-FFF2-40B4-BE49-F238E27FC236}">
                        <a16:creationId xmlns:a16="http://schemas.microsoft.com/office/drawing/2014/main" id="{25A9DB82-DE96-044D-972A-C66F62FB6712}"/>
                      </a:ext>
                    </a:extLst>
                  </p:cNvPr>
                  <p:cNvGrpSpPr>
                    <a:grpSpLocks/>
                  </p:cNvGrpSpPr>
                  <p:nvPr/>
                </p:nvGrpSpPr>
                <p:grpSpPr bwMode="auto">
                  <a:xfrm>
                    <a:off x="6015032" y="1819276"/>
                    <a:ext cx="2444776" cy="1385992"/>
                    <a:chOff x="6015040" y="1818692"/>
                    <a:chExt cx="2445392" cy="1386448"/>
                  </a:xfrm>
                </p:grpSpPr>
                <p:sp>
                  <p:nvSpPr>
                    <p:cNvPr id="116" name="Rounded Rectangle 10">
                      <a:extLst>
                        <a:ext uri="{FF2B5EF4-FFF2-40B4-BE49-F238E27FC236}">
                          <a16:creationId xmlns:a16="http://schemas.microsoft.com/office/drawing/2014/main" id="{8A21D2D8-7271-0148-88CF-E4D740049776}"/>
                        </a:ext>
                      </a:extLst>
                    </p:cNvPr>
                    <p:cNvSpPr/>
                    <p:nvPr/>
                  </p:nvSpPr>
                  <p:spPr>
                    <a:xfrm>
                      <a:off x="6015040" y="2485766"/>
                      <a:ext cx="2119844"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Variant Calling</a:t>
                      </a:r>
                    </a:p>
                    <a:p>
                      <a:pPr algn="ctr">
                        <a:defRPr/>
                      </a:pPr>
                      <a:r>
                        <a:rPr lang="en-US" sz="1200" dirty="0">
                          <a:solidFill>
                            <a:schemeClr val="tx1"/>
                          </a:solidFill>
                        </a:rPr>
                        <a:t>(GATK; </a:t>
                      </a:r>
                      <a:r>
                        <a:rPr lang="en-US" sz="1200" dirty="0" err="1">
                          <a:solidFill>
                            <a:schemeClr val="tx1"/>
                          </a:solidFill>
                        </a:rPr>
                        <a:t>Mutect</a:t>
                      </a:r>
                      <a:r>
                        <a:rPr lang="en-US" sz="1200" dirty="0">
                          <a:solidFill>
                            <a:schemeClr val="tx1"/>
                          </a:solidFill>
                        </a:rPr>
                        <a:t>; </a:t>
                      </a:r>
                      <a:r>
                        <a:rPr lang="en-US" sz="1200" dirty="0" err="1">
                          <a:solidFill>
                            <a:schemeClr val="tx1"/>
                          </a:solidFill>
                        </a:rPr>
                        <a:t>FreeBayes</a:t>
                      </a:r>
                      <a:r>
                        <a:rPr lang="en-US" sz="1200" dirty="0">
                          <a:solidFill>
                            <a:schemeClr val="tx1"/>
                          </a:solidFill>
                        </a:rPr>
                        <a:t>; Pisces))</a:t>
                      </a:r>
                    </a:p>
                  </p:txBody>
                </p:sp>
                <p:sp>
                  <p:nvSpPr>
                    <p:cNvPr id="117" name="TextBox 15">
                      <a:extLst>
                        <a:ext uri="{FF2B5EF4-FFF2-40B4-BE49-F238E27FC236}">
                          <a16:creationId xmlns:a16="http://schemas.microsoft.com/office/drawing/2014/main" id="{1F95C183-9722-124D-B8FA-8FCAEEA04C84}"/>
                        </a:ext>
                      </a:extLst>
                    </p:cNvPr>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Differential expression</a:t>
                      </a:r>
                    </a:p>
                  </p:txBody>
                </p:sp>
              </p:grpSp>
              <p:sp>
                <p:nvSpPr>
                  <p:cNvPr id="105" name="Rounded Rectangle 11">
                    <a:extLst>
                      <a:ext uri="{FF2B5EF4-FFF2-40B4-BE49-F238E27FC236}">
                        <a16:creationId xmlns:a16="http://schemas.microsoft.com/office/drawing/2014/main" id="{7C94B168-2A20-1F42-A52C-EF27A88E4396}"/>
                      </a:ext>
                    </a:extLst>
                  </p:cNvPr>
                  <p:cNvSpPr/>
                  <p:nvPr/>
                </p:nvSpPr>
                <p:spPr bwMode="auto">
                  <a:xfrm>
                    <a:off x="7265986" y="3789363"/>
                    <a:ext cx="1366841" cy="7191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u="sng" dirty="0">
                        <a:solidFill>
                          <a:schemeClr val="tx1"/>
                        </a:solidFill>
                      </a:rPr>
                      <a:t>Filtration and Prioritization</a:t>
                    </a:r>
                  </a:p>
                  <a:p>
                    <a:pPr algn="ctr">
                      <a:defRPr/>
                    </a:pPr>
                    <a:r>
                      <a:rPr lang="en-US" sz="1200" dirty="0">
                        <a:solidFill>
                          <a:schemeClr val="tx1"/>
                        </a:solidFill>
                      </a:rPr>
                      <a:t>(Population and Disease Database)</a:t>
                    </a:r>
                  </a:p>
                </p:txBody>
              </p:sp>
              <p:cxnSp>
                <p:nvCxnSpPr>
                  <p:cNvPr id="106" name="Straight Arrow Connector 23">
                    <a:extLst>
                      <a:ext uri="{FF2B5EF4-FFF2-40B4-BE49-F238E27FC236}">
                        <a16:creationId xmlns:a16="http://schemas.microsoft.com/office/drawing/2014/main" id="{84AC1DE3-FD43-FA4F-BFCC-BD1536E93BD5}"/>
                      </a:ext>
                    </a:extLst>
                  </p:cNvPr>
                  <p:cNvCxnSpPr>
                    <a:stCxn id="122" idx="3"/>
                    <a:endCxn id="120" idx="1"/>
                  </p:cNvCxnSpPr>
                  <p:nvPr/>
                </p:nvCxnSpPr>
                <p:spPr>
                  <a:xfrm>
                    <a:off x="1619250" y="2852738"/>
                    <a:ext cx="296863"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7" name="Straight Arrow Connector 29">
                    <a:extLst>
                      <a:ext uri="{FF2B5EF4-FFF2-40B4-BE49-F238E27FC236}">
                        <a16:creationId xmlns:a16="http://schemas.microsoft.com/office/drawing/2014/main" id="{1179E283-99D7-CC46-9858-B55769F164FA}"/>
                      </a:ext>
                    </a:extLst>
                  </p:cNvPr>
                  <p:cNvCxnSpPr>
                    <a:cxnSpLocks/>
                    <a:stCxn id="120" idx="3"/>
                    <a:endCxn id="118" idx="1"/>
                  </p:cNvCxnSpPr>
                  <p:nvPr/>
                </p:nvCxnSpPr>
                <p:spPr>
                  <a:xfrm>
                    <a:off x="3284538" y="2853532"/>
                    <a:ext cx="279399"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8" name="Straight Arrow Connector 32">
                    <a:extLst>
                      <a:ext uri="{FF2B5EF4-FFF2-40B4-BE49-F238E27FC236}">
                        <a16:creationId xmlns:a16="http://schemas.microsoft.com/office/drawing/2014/main" id="{736799D9-B698-1F43-929D-CB64153A46E1}"/>
                      </a:ext>
                    </a:extLst>
                  </p:cNvPr>
                  <p:cNvCxnSpPr>
                    <a:cxnSpLocks/>
                  </p:cNvCxnSpPr>
                  <p:nvPr/>
                </p:nvCxnSpPr>
                <p:spPr>
                  <a:xfrm>
                    <a:off x="5727695" y="2852738"/>
                    <a:ext cx="287337"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0" name="Rounded Rectangle 30">
                    <a:extLst>
                      <a:ext uri="{FF2B5EF4-FFF2-40B4-BE49-F238E27FC236}">
                        <a16:creationId xmlns:a16="http://schemas.microsoft.com/office/drawing/2014/main" id="{D7B00751-E190-5742-8B4C-5CA4A107702A}"/>
                      </a:ext>
                    </a:extLst>
                  </p:cNvPr>
                  <p:cNvSpPr/>
                  <p:nvPr/>
                </p:nvSpPr>
                <p:spPr bwMode="auto">
                  <a:xfrm>
                    <a:off x="5280144"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b="1" u="sng" dirty="0">
                        <a:solidFill>
                          <a:schemeClr val="tx1"/>
                        </a:solidFill>
                      </a:rPr>
                      <a:t>Variant Annotation</a:t>
                    </a:r>
                  </a:p>
                  <a:p>
                    <a:pPr algn="ctr">
                      <a:defRPr/>
                    </a:pPr>
                    <a:r>
                      <a:rPr lang="en-US" sz="1200" dirty="0">
                        <a:solidFill>
                          <a:schemeClr val="tx1"/>
                        </a:solidFill>
                      </a:rPr>
                      <a:t>(</a:t>
                    </a:r>
                    <a:r>
                      <a:rPr lang="en-US" sz="1200" dirty="0" err="1">
                        <a:solidFill>
                          <a:schemeClr val="tx1"/>
                        </a:solidFill>
                      </a:rPr>
                      <a:t>Annovar</a:t>
                    </a:r>
                    <a:r>
                      <a:rPr lang="en-US" sz="1200" dirty="0">
                        <a:solidFill>
                          <a:schemeClr val="tx1"/>
                        </a:solidFill>
                      </a:rPr>
                      <a:t>; VEP)</a:t>
                    </a:r>
                  </a:p>
                </p:txBody>
              </p:sp>
              <p:sp>
                <p:nvSpPr>
                  <p:cNvPr id="111" name="Rounded Rectangle 33">
                    <a:extLst>
                      <a:ext uri="{FF2B5EF4-FFF2-40B4-BE49-F238E27FC236}">
                        <a16:creationId xmlns:a16="http://schemas.microsoft.com/office/drawing/2014/main" id="{7B4EE4EB-59CA-1E4C-9CF1-4B6185A8E636}"/>
                      </a:ext>
                    </a:extLst>
                  </p:cNvPr>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 </a:t>
                    </a:r>
                  </a:p>
                </p:txBody>
              </p:sp>
              <p:sp>
                <p:nvSpPr>
                  <p:cNvPr id="112" name="Rounded Rectangle 34">
                    <a:extLst>
                      <a:ext uri="{FF2B5EF4-FFF2-40B4-BE49-F238E27FC236}">
                        <a16:creationId xmlns:a16="http://schemas.microsoft.com/office/drawing/2014/main" id="{20BF7F0E-4A65-C44E-B659-42C79B87120C}"/>
                      </a:ext>
                    </a:extLst>
                  </p:cNvPr>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Raw sequencing 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113" name="Straight Arrow Connector 36">
                    <a:extLst>
                      <a:ext uri="{FF2B5EF4-FFF2-40B4-BE49-F238E27FC236}">
                        <a16:creationId xmlns:a16="http://schemas.microsoft.com/office/drawing/2014/main" id="{D5629406-5F01-C048-A572-E13AD2D1AFEA}"/>
                      </a:ext>
                    </a:extLst>
                  </p:cNvPr>
                  <p:cNvCxnSpPr>
                    <a:stCxn id="112" idx="0"/>
                    <a:endCxn id="122" idx="2"/>
                  </p:cNvCxnSpPr>
                  <p:nvPr/>
                </p:nvCxnSpPr>
                <p:spPr>
                  <a:xfrm flipH="1" flipV="1">
                    <a:off x="935038" y="3213100"/>
                    <a:ext cx="0"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14" name="Straight Arrow Connector 37">
                    <a:extLst>
                      <a:ext uri="{FF2B5EF4-FFF2-40B4-BE49-F238E27FC236}">
                        <a16:creationId xmlns:a16="http://schemas.microsoft.com/office/drawing/2014/main" id="{482CAF33-6CF9-5241-ACE7-7619B69E4D08}"/>
                      </a:ext>
                    </a:extLst>
                  </p:cNvPr>
                  <p:cNvCxnSpPr>
                    <a:stCxn id="111" idx="0"/>
                    <a:endCxn id="120" idx="2"/>
                  </p:cNvCxnSpPr>
                  <p:nvPr/>
                </p:nvCxnSpPr>
                <p:spPr>
                  <a:xfrm flipV="1">
                    <a:off x="2592388" y="3213100"/>
                    <a:ext cx="7937"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5" name="TextBox 3">
                    <a:extLst>
                      <a:ext uri="{FF2B5EF4-FFF2-40B4-BE49-F238E27FC236}">
                        <a16:creationId xmlns:a16="http://schemas.microsoft.com/office/drawing/2014/main" id="{D5F7EE75-6EC6-F54E-9339-9650B18F5756}"/>
                      </a:ext>
                    </a:extLst>
                  </p:cNvPr>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Inputs</a:t>
                    </a:r>
                  </a:p>
                </p:txBody>
              </p:sp>
            </p:grpSp>
            <p:sp>
              <p:nvSpPr>
                <p:cNvPr id="99" name="Rettangolo 98">
                  <a:extLst>
                    <a:ext uri="{FF2B5EF4-FFF2-40B4-BE49-F238E27FC236}">
                      <a16:creationId xmlns:a16="http://schemas.microsoft.com/office/drawing/2014/main" id="{B9DE8D9F-92D5-0443-8005-8E04D1895F44}"/>
                    </a:ext>
                  </a:extLst>
                </p:cNvPr>
                <p:cNvSpPr/>
                <p:nvPr/>
              </p:nvSpPr>
              <p:spPr>
                <a:xfrm>
                  <a:off x="1000913" y="1969422"/>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100" name="Freccia giù 99">
                  <a:extLst>
                    <a:ext uri="{FF2B5EF4-FFF2-40B4-BE49-F238E27FC236}">
                      <a16:creationId xmlns:a16="http://schemas.microsoft.com/office/drawing/2014/main" id="{8BE9C2F1-C971-C84E-AF17-11715217EB73}"/>
                    </a:ext>
                  </a:extLst>
                </p:cNvPr>
                <p:cNvSpPr/>
                <p:nvPr/>
              </p:nvSpPr>
              <p:spPr>
                <a:xfrm>
                  <a:off x="1629951" y="2997722"/>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96" name="Rettangolo 95">
                <a:extLst>
                  <a:ext uri="{FF2B5EF4-FFF2-40B4-BE49-F238E27FC236}">
                    <a16:creationId xmlns:a16="http://schemas.microsoft.com/office/drawing/2014/main" id="{0384FA98-527E-1847-9205-D29B089A441E}"/>
                  </a:ext>
                </a:extLst>
              </p:cNvPr>
              <p:cNvSpPr/>
              <p:nvPr/>
            </p:nvSpPr>
            <p:spPr>
              <a:xfrm>
                <a:off x="4552833" y="1755634"/>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97" name="Freccia giù 96">
                <a:extLst>
                  <a:ext uri="{FF2B5EF4-FFF2-40B4-BE49-F238E27FC236}">
                    <a16:creationId xmlns:a16="http://schemas.microsoft.com/office/drawing/2014/main" id="{E6A92F35-02DC-5B4D-8D0B-D8D9CF4B9452}"/>
                  </a:ext>
                </a:extLst>
              </p:cNvPr>
              <p:cNvSpPr/>
              <p:nvPr/>
            </p:nvSpPr>
            <p:spPr>
              <a:xfrm>
                <a:off x="5144812" y="2779800"/>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5" name="Connettore 2 4">
              <a:extLst>
                <a:ext uri="{FF2B5EF4-FFF2-40B4-BE49-F238E27FC236}">
                  <a16:creationId xmlns:a16="http://schemas.microsoft.com/office/drawing/2014/main" id="{BD1828B4-7E7F-B547-8112-0A7755EB5A09}"/>
                </a:ext>
              </a:extLst>
            </p:cNvPr>
            <p:cNvCxnSpPr>
              <a:cxnSpLocks/>
            </p:cNvCxnSpPr>
            <p:nvPr/>
          </p:nvCxnSpPr>
          <p:spPr>
            <a:xfrm flipH="1">
              <a:off x="6762146" y="1548644"/>
              <a:ext cx="872654" cy="165220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DE6A83E7-C3B9-054D-8A92-60C10F7652F5}"/>
                </a:ext>
              </a:extLst>
            </p:cNvPr>
            <p:cNvSpPr/>
            <p:nvPr/>
          </p:nvSpPr>
          <p:spPr>
            <a:xfrm>
              <a:off x="6198712" y="964549"/>
              <a:ext cx="4482687" cy="461665"/>
            </a:xfrm>
            <a:prstGeom prst="rect">
              <a:avLst/>
            </a:prstGeom>
          </p:spPr>
          <p:txBody>
            <a:bodyPr wrap="square">
              <a:spAutoFit/>
            </a:bodyPr>
            <a:lstStyle/>
            <a:p>
              <a:r>
                <a:rPr lang="it-IT" sz="2400" b="1" spc="-9" dirty="0">
                  <a:solidFill>
                    <a:srgbClr val="860908"/>
                  </a:solidFill>
                  <a:latin typeface="Arial"/>
                  <a:cs typeface="Arial"/>
                </a:rPr>
                <a:t>Post-</a:t>
              </a:r>
              <a:r>
                <a:rPr lang="it-IT" sz="2400" b="1" spc="-9" dirty="0" err="1">
                  <a:solidFill>
                    <a:srgbClr val="860908"/>
                  </a:solidFill>
                  <a:latin typeface="Arial"/>
                  <a:cs typeface="Arial"/>
                </a:rPr>
                <a:t>alignment</a:t>
              </a:r>
              <a:r>
                <a:rPr lang="it-IT" sz="2400" b="1" spc="-9" dirty="0">
                  <a:solidFill>
                    <a:srgbClr val="860908"/>
                  </a:solidFill>
                  <a:latin typeface="Arial"/>
                  <a:cs typeface="Arial"/>
                </a:rPr>
                <a:t> processing</a:t>
              </a:r>
              <a:endParaRPr lang="it-IT" sz="2400" b="1" dirty="0"/>
            </a:p>
          </p:txBody>
        </p:sp>
        <p:cxnSp>
          <p:nvCxnSpPr>
            <p:cNvPr id="41" name="Connettore 2 40">
              <a:extLst>
                <a:ext uri="{FF2B5EF4-FFF2-40B4-BE49-F238E27FC236}">
                  <a16:creationId xmlns:a16="http://schemas.microsoft.com/office/drawing/2014/main" id="{86F19A96-5FD7-494D-86EE-94DB631AB413}"/>
                </a:ext>
              </a:extLst>
            </p:cNvPr>
            <p:cNvCxnSpPr>
              <a:cxnSpLocks/>
            </p:cNvCxnSpPr>
            <p:nvPr/>
          </p:nvCxnSpPr>
          <p:spPr>
            <a:xfrm flipH="1">
              <a:off x="8358763" y="4071629"/>
              <a:ext cx="436324" cy="47662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4E9EC0DA-7432-554F-8496-8C8E7EE4CEC1}"/>
                </a:ext>
              </a:extLst>
            </p:cNvPr>
            <p:cNvCxnSpPr>
              <a:cxnSpLocks/>
            </p:cNvCxnSpPr>
            <p:nvPr/>
          </p:nvCxnSpPr>
          <p:spPr>
            <a:xfrm>
              <a:off x="9570315" y="4117531"/>
              <a:ext cx="369332" cy="43072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4F26F3D1-CD1D-E342-AB89-DE2453CE4922}"/>
                </a:ext>
              </a:extLst>
            </p:cNvPr>
            <p:cNvCxnSpPr>
              <a:cxnSpLocks/>
            </p:cNvCxnSpPr>
            <p:nvPr/>
          </p:nvCxnSpPr>
          <p:spPr>
            <a:xfrm>
              <a:off x="8885754" y="5007460"/>
              <a:ext cx="481091"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sp>
        <p:nvSpPr>
          <p:cNvPr id="40" name="Rettangolo 1">
            <a:extLst>
              <a:ext uri="{FF2B5EF4-FFF2-40B4-BE49-F238E27FC236}">
                <a16:creationId xmlns:a16="http://schemas.microsoft.com/office/drawing/2014/main" id="{05E31F1F-D141-6347-8389-9F1870DE2BD6}"/>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Analysis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Pipelines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Rettangolo 3">
            <a:extLst>
              <a:ext uri="{FF2B5EF4-FFF2-40B4-BE49-F238E27FC236}">
                <a16:creationId xmlns:a16="http://schemas.microsoft.com/office/drawing/2014/main" id="{1EC3483A-925B-ED48-8954-2A00F60A7A09}"/>
              </a:ext>
            </a:extLst>
          </p:cNvPr>
          <p:cNvSpPr>
            <a:spLocks noChangeArrowheads="1"/>
          </p:cNvSpPr>
          <p:nvPr/>
        </p:nvSpPr>
        <p:spPr bwMode="auto">
          <a:xfrm>
            <a:off x="1482878" y="6080115"/>
            <a:ext cx="98621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b="1" dirty="0">
                <a:latin typeface="Verdana" panose="020B0604030504040204" pitchFamily="34" charset="0"/>
                <a:ea typeface="Verdana" panose="020B0604030504040204" pitchFamily="34" charset="0"/>
                <a:cs typeface="Verdana" panose="020B0604030504040204" pitchFamily="34" charset="0"/>
              </a:rPr>
              <a:t>In DNA-</a:t>
            </a:r>
            <a:r>
              <a:rPr lang="it-IT" b="1" dirty="0" err="1">
                <a:latin typeface="Verdana" panose="020B0604030504040204" pitchFamily="34" charset="0"/>
                <a:ea typeface="Verdana" panose="020B0604030504040204" pitchFamily="34" charset="0"/>
                <a:cs typeface="Verdana" panose="020B0604030504040204" pitchFamily="34" charset="0"/>
              </a:rPr>
              <a:t>seq</a:t>
            </a:r>
            <a:r>
              <a:rPr lang="it-IT" b="1" dirty="0">
                <a:latin typeface="Verdana" panose="020B0604030504040204" pitchFamily="34" charset="0"/>
                <a:ea typeface="Verdana" panose="020B0604030504040204" pitchFamily="34" charset="0"/>
                <a:cs typeface="Verdana" panose="020B0604030504040204" pitchFamily="34" charset="0"/>
              </a:rPr>
              <a:t> pipeline </a:t>
            </a:r>
            <a:r>
              <a:rPr lang="it-IT" b="1" dirty="0" err="1">
                <a:latin typeface="Verdana" panose="020B0604030504040204" pitchFamily="34" charset="0"/>
                <a:ea typeface="Verdana" panose="020B0604030504040204" pitchFamily="34" charset="0"/>
                <a:cs typeface="Verdana" panose="020B0604030504040204" pitchFamily="34" charset="0"/>
              </a:rPr>
              <a:t>is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very</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important</a:t>
            </a:r>
            <a:r>
              <a:rPr lang="it-IT" b="1" dirty="0">
                <a:latin typeface="Verdana" panose="020B0604030504040204" pitchFamily="34" charset="0"/>
                <a:ea typeface="Verdana" panose="020B0604030504040204" pitchFamily="34" charset="0"/>
                <a:cs typeface="Verdana" panose="020B0604030504040204" pitchFamily="34" charset="0"/>
              </a:rPr>
              <a:t> the </a:t>
            </a:r>
            <a:r>
              <a:rPr lang="it-IT" b="1" dirty="0" err="1">
                <a:latin typeface="Verdana" panose="020B0604030504040204" pitchFamily="34" charset="0"/>
                <a:ea typeface="Verdana" panose="020B0604030504040204" pitchFamily="34" charset="0"/>
                <a:cs typeface="Verdana" panose="020B0604030504040204" pitchFamily="34" charset="0"/>
              </a:rPr>
              <a:t>improvement</a:t>
            </a:r>
            <a:r>
              <a:rPr lang="it-IT" b="1" dirty="0">
                <a:latin typeface="Verdana" panose="020B0604030504040204" pitchFamily="34" charset="0"/>
                <a:ea typeface="Verdana" panose="020B0604030504040204" pitchFamily="34" charset="0"/>
                <a:cs typeface="Verdana" panose="020B0604030504040204" pitchFamily="34" charset="0"/>
              </a:rPr>
              <a:t> of the </a:t>
            </a:r>
            <a:r>
              <a:rPr lang="it-IT" b="1" dirty="0" err="1">
                <a:latin typeface="Verdana" panose="020B0604030504040204" pitchFamily="34" charset="0"/>
                <a:ea typeface="Verdana" panose="020B0604030504040204" pitchFamily="34" charset="0"/>
                <a:cs typeface="Verdana" panose="020B0604030504040204" pitchFamily="34" charset="0"/>
              </a:rPr>
              <a:t>mapping</a:t>
            </a:r>
            <a:r>
              <a:rPr lang="it-IT" b="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8299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4049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u="sng" dirty="0">
                <a:solidFill>
                  <a:srgbClr val="FF0000"/>
                </a:solidFill>
              </a:rPr>
              <a:t>Sequence QC and preprocessing</a:t>
            </a:r>
          </a:p>
          <a:p>
            <a:pPr marL="914400" lvl="1" indent="-457200" algn="l">
              <a:buFont typeface="+mj-lt"/>
              <a:buAutoNum type="arabicPeriod"/>
            </a:pPr>
            <a:r>
              <a:rPr lang="en-US" dirty="0"/>
              <a:t>Sequence mapping</a:t>
            </a:r>
          </a:p>
          <a:p>
            <a:pPr lvl="1" algn="l"/>
            <a:endParaRPr lang="en-US" sz="2200" dirty="0"/>
          </a:p>
          <a:p>
            <a:pPr lvl="1" algn="l"/>
            <a:endParaRPr lang="en-US" sz="2200" dirty="0"/>
          </a:p>
          <a:p>
            <a:pPr marL="363538" lvl="1" indent="-354013" algn="l">
              <a:buFont typeface="Arial" panose="020B0604020202020204" pitchFamily="34" charset="0"/>
              <a:buChar char="•"/>
            </a:pPr>
            <a:r>
              <a:rPr lang="en-US" sz="2200" b="1" dirty="0"/>
              <a:t>DNA-</a:t>
            </a:r>
            <a:r>
              <a:rPr lang="en-US" sz="2200" b="1" dirty="0" err="1"/>
              <a:t>Seq</a:t>
            </a:r>
            <a:r>
              <a:rPr lang="en-US" sz="2200" b="1" dirty="0"/>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195828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FASTQ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Files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11">
            <a:extLst>
              <a:ext uri="{FF2B5EF4-FFF2-40B4-BE49-F238E27FC236}">
                <a16:creationId xmlns:a16="http://schemas.microsoft.com/office/drawing/2014/main" id="{F080E4E4-7052-5F4D-94C4-E5AE186D471D}"/>
              </a:ext>
            </a:extLst>
          </p:cNvPr>
          <p:cNvSpPr txBox="1">
            <a:spLocks noChangeArrowheads="1"/>
          </p:cNvSpPr>
          <p:nvPr/>
        </p:nvSpPr>
        <p:spPr bwMode="auto">
          <a:xfrm>
            <a:off x="1231175" y="1348808"/>
            <a:ext cx="10747021" cy="2769989"/>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sz="2000" dirty="0">
                <a:solidFill>
                  <a:srgbClr val="000000"/>
                </a:solidFill>
                <a:latin typeface="+mn-lt"/>
                <a:cs typeface="Arial" charset="0"/>
              </a:rPr>
              <a:t>The </a:t>
            </a:r>
            <a:r>
              <a:rPr lang="it-IT" sz="2000" dirty="0" err="1">
                <a:solidFill>
                  <a:srgbClr val="000000"/>
                </a:solidFill>
                <a:latin typeface="+mn-lt"/>
                <a:cs typeface="Arial" charset="0"/>
              </a:rPr>
              <a:t>raw</a:t>
            </a:r>
            <a:r>
              <a:rPr lang="it-IT" sz="2000" dirty="0">
                <a:solidFill>
                  <a:srgbClr val="000000"/>
                </a:solidFill>
                <a:latin typeface="+mn-lt"/>
                <a:cs typeface="Arial" charset="0"/>
              </a:rPr>
              <a:t> data from a </a:t>
            </a:r>
            <a:r>
              <a:rPr lang="it-IT" sz="2000" dirty="0" err="1">
                <a:solidFill>
                  <a:srgbClr val="000000"/>
                </a:solidFill>
                <a:latin typeface="+mn-lt"/>
                <a:cs typeface="Arial" charset="0"/>
              </a:rPr>
              <a:t>sequencing</a:t>
            </a:r>
            <a:r>
              <a:rPr lang="it-IT" sz="2000" dirty="0">
                <a:solidFill>
                  <a:srgbClr val="000000"/>
                </a:solidFill>
                <a:latin typeface="+mn-lt"/>
                <a:cs typeface="Arial" charset="0"/>
              </a:rPr>
              <a:t> machine are </a:t>
            </a:r>
            <a:r>
              <a:rPr lang="it-IT" sz="2000" dirty="0" err="1">
                <a:solidFill>
                  <a:srgbClr val="000000"/>
                </a:solidFill>
                <a:latin typeface="+mn-lt"/>
                <a:cs typeface="Arial" charset="0"/>
              </a:rPr>
              <a:t>most</a:t>
            </a:r>
            <a:r>
              <a:rPr lang="it-IT" sz="2000" dirty="0">
                <a:solidFill>
                  <a:srgbClr val="000000"/>
                </a:solidFill>
                <a:latin typeface="+mn-lt"/>
                <a:cs typeface="Arial" charset="0"/>
              </a:rPr>
              <a:t> </a:t>
            </a:r>
            <a:r>
              <a:rPr lang="it-IT" sz="2000" dirty="0" err="1">
                <a:solidFill>
                  <a:srgbClr val="000000"/>
                </a:solidFill>
                <a:latin typeface="+mn-lt"/>
                <a:cs typeface="Arial" charset="0"/>
              </a:rPr>
              <a:t>widely</a:t>
            </a:r>
            <a:r>
              <a:rPr lang="it-IT" sz="2000" dirty="0">
                <a:solidFill>
                  <a:srgbClr val="000000"/>
                </a:solidFill>
                <a:latin typeface="+mn-lt"/>
                <a:cs typeface="Arial" charset="0"/>
              </a:rPr>
              <a:t> </a:t>
            </a:r>
            <a:r>
              <a:rPr lang="it-IT" sz="2000" dirty="0" err="1">
                <a:solidFill>
                  <a:srgbClr val="000000"/>
                </a:solidFill>
                <a:latin typeface="+mn-lt"/>
                <a:cs typeface="Arial" charset="0"/>
              </a:rPr>
              <a:t>provided</a:t>
            </a:r>
            <a:r>
              <a:rPr lang="it-IT" sz="2000" dirty="0">
                <a:solidFill>
                  <a:srgbClr val="000000"/>
                </a:solidFill>
                <a:latin typeface="+mn-lt"/>
                <a:cs typeface="Arial" charset="0"/>
              </a:rPr>
              <a:t> </a:t>
            </a:r>
            <a:r>
              <a:rPr lang="it-IT" sz="2000" dirty="0" err="1">
                <a:solidFill>
                  <a:srgbClr val="000000"/>
                </a:solidFill>
                <a:latin typeface="+mn-lt"/>
                <a:cs typeface="Arial" charset="0"/>
              </a:rPr>
              <a:t>as</a:t>
            </a:r>
            <a:r>
              <a:rPr lang="it-IT" sz="2000" dirty="0">
                <a:solidFill>
                  <a:srgbClr val="000000"/>
                </a:solidFill>
                <a:latin typeface="+mn-lt"/>
                <a:cs typeface="Arial" charset="0"/>
              </a:rPr>
              <a:t> FASTQ </a:t>
            </a:r>
            <a:r>
              <a:rPr lang="it-IT" sz="2000" dirty="0" err="1">
                <a:solidFill>
                  <a:srgbClr val="000000"/>
                </a:solidFill>
                <a:latin typeface="+mn-lt"/>
                <a:cs typeface="Arial" charset="0"/>
              </a:rPr>
              <a:t>files</a:t>
            </a:r>
            <a:r>
              <a:rPr lang="it-IT" sz="2000" dirty="0">
                <a:solidFill>
                  <a:srgbClr val="000000"/>
                </a:solidFill>
                <a:latin typeface="+mn-lt"/>
                <a:cs typeface="Arial" charset="0"/>
              </a:rPr>
              <a:t>, </a:t>
            </a:r>
            <a:r>
              <a:rPr lang="it-IT" sz="2000" dirty="0" err="1">
                <a:solidFill>
                  <a:srgbClr val="000000"/>
                </a:solidFill>
                <a:latin typeface="+mn-lt"/>
                <a:cs typeface="Arial" charset="0"/>
              </a:rPr>
              <a:t>which</a:t>
            </a:r>
            <a:r>
              <a:rPr lang="it-IT" sz="2000" dirty="0">
                <a:solidFill>
                  <a:srgbClr val="000000"/>
                </a:solidFill>
                <a:latin typeface="+mn-lt"/>
                <a:cs typeface="Arial" charset="0"/>
              </a:rPr>
              <a:t> include </a:t>
            </a:r>
            <a:r>
              <a:rPr lang="it-IT" sz="2000" dirty="0" err="1">
                <a:solidFill>
                  <a:srgbClr val="000000"/>
                </a:solidFill>
                <a:latin typeface="+mn-lt"/>
                <a:cs typeface="Arial" charset="0"/>
              </a:rPr>
              <a:t>sequence</a:t>
            </a:r>
            <a:r>
              <a:rPr lang="it-IT" sz="2000" dirty="0">
                <a:solidFill>
                  <a:srgbClr val="000000"/>
                </a:solidFill>
                <a:latin typeface="+mn-lt"/>
                <a:cs typeface="Arial" charset="0"/>
              </a:rPr>
              <a:t> information, </a:t>
            </a:r>
            <a:r>
              <a:rPr lang="it-IT" sz="2000" dirty="0" err="1">
                <a:solidFill>
                  <a:srgbClr val="000000"/>
                </a:solidFill>
                <a:latin typeface="+mn-lt"/>
                <a:cs typeface="Arial" charset="0"/>
              </a:rPr>
              <a:t>similar</a:t>
            </a:r>
            <a:r>
              <a:rPr lang="it-IT" sz="2000" dirty="0">
                <a:solidFill>
                  <a:srgbClr val="000000"/>
                </a:solidFill>
                <a:latin typeface="+mn-lt"/>
                <a:cs typeface="Arial" charset="0"/>
              </a:rPr>
              <a:t> to FASTA </a:t>
            </a:r>
            <a:r>
              <a:rPr lang="it-IT" sz="2000" dirty="0" err="1">
                <a:solidFill>
                  <a:srgbClr val="000000"/>
                </a:solidFill>
                <a:latin typeface="+mn-lt"/>
                <a:cs typeface="Arial" charset="0"/>
              </a:rPr>
              <a:t>files</a:t>
            </a:r>
            <a:r>
              <a:rPr lang="it-IT" sz="2000" dirty="0">
                <a:solidFill>
                  <a:srgbClr val="000000"/>
                </a:solidFill>
                <a:latin typeface="+mn-lt"/>
                <a:cs typeface="Arial" charset="0"/>
              </a:rPr>
              <a:t>, </a:t>
            </a:r>
            <a:r>
              <a:rPr lang="it-IT" sz="2000" dirty="0" err="1">
                <a:solidFill>
                  <a:srgbClr val="000000"/>
                </a:solidFill>
                <a:latin typeface="+mn-lt"/>
                <a:cs typeface="Arial" charset="0"/>
              </a:rPr>
              <a:t>but</a:t>
            </a:r>
            <a:r>
              <a:rPr lang="it-IT" sz="2000" dirty="0">
                <a:solidFill>
                  <a:srgbClr val="000000"/>
                </a:solidFill>
                <a:latin typeface="+mn-lt"/>
                <a:cs typeface="Arial" charset="0"/>
              </a:rPr>
              <a:t> </a:t>
            </a:r>
            <a:r>
              <a:rPr lang="it-IT" sz="2000" dirty="0" err="1">
                <a:solidFill>
                  <a:srgbClr val="000000"/>
                </a:solidFill>
                <a:latin typeface="+mn-lt"/>
                <a:cs typeface="Arial" charset="0"/>
              </a:rPr>
              <a:t>additionally</a:t>
            </a:r>
            <a:r>
              <a:rPr lang="it-IT" sz="2000" dirty="0">
                <a:solidFill>
                  <a:srgbClr val="000000"/>
                </a:solidFill>
                <a:latin typeface="+mn-lt"/>
                <a:cs typeface="Arial" charset="0"/>
              </a:rPr>
              <a:t> </a:t>
            </a:r>
            <a:r>
              <a:rPr lang="it-IT" sz="2000" dirty="0" err="1">
                <a:solidFill>
                  <a:srgbClr val="000000"/>
                </a:solidFill>
                <a:latin typeface="+mn-lt"/>
                <a:cs typeface="Arial" charset="0"/>
              </a:rPr>
              <a:t>contain</a:t>
            </a:r>
            <a:r>
              <a:rPr lang="it-IT" sz="2000" dirty="0">
                <a:solidFill>
                  <a:srgbClr val="000000"/>
                </a:solidFill>
                <a:latin typeface="+mn-lt"/>
                <a:cs typeface="Arial" charset="0"/>
              </a:rPr>
              <a:t> </a:t>
            </a:r>
            <a:r>
              <a:rPr lang="it-IT" sz="2000" dirty="0" err="1">
                <a:solidFill>
                  <a:srgbClr val="000000"/>
                </a:solidFill>
                <a:latin typeface="+mn-lt"/>
                <a:cs typeface="Arial" charset="0"/>
              </a:rPr>
              <a:t>further</a:t>
            </a:r>
            <a:r>
              <a:rPr lang="it-IT" sz="2000" dirty="0">
                <a:solidFill>
                  <a:srgbClr val="000000"/>
                </a:solidFill>
                <a:latin typeface="+mn-lt"/>
                <a:cs typeface="Arial" charset="0"/>
              </a:rPr>
              <a:t> information, </a:t>
            </a:r>
            <a:r>
              <a:rPr lang="it-IT" sz="2000" b="1" dirty="0" err="1">
                <a:solidFill>
                  <a:srgbClr val="000000"/>
                </a:solidFill>
                <a:latin typeface="+mn-lt"/>
                <a:cs typeface="Arial" charset="0"/>
              </a:rPr>
              <a:t>including</a:t>
            </a:r>
            <a:r>
              <a:rPr lang="it-IT" sz="2000" b="1" dirty="0">
                <a:solidFill>
                  <a:srgbClr val="000000"/>
                </a:solidFill>
                <a:latin typeface="+mn-lt"/>
                <a:cs typeface="Arial" charset="0"/>
              </a:rPr>
              <a:t> </a:t>
            </a:r>
            <a:r>
              <a:rPr lang="it-IT" sz="2000" b="1" dirty="0" err="1">
                <a:solidFill>
                  <a:srgbClr val="000000"/>
                </a:solidFill>
                <a:latin typeface="+mn-lt"/>
                <a:cs typeface="Arial" charset="0"/>
              </a:rPr>
              <a:t>sequence</a:t>
            </a:r>
            <a:r>
              <a:rPr lang="it-IT" sz="2000" b="1" dirty="0">
                <a:solidFill>
                  <a:srgbClr val="000000"/>
                </a:solidFill>
                <a:latin typeface="+mn-lt"/>
                <a:cs typeface="Arial" charset="0"/>
              </a:rPr>
              <a:t> </a:t>
            </a:r>
            <a:r>
              <a:rPr lang="it-IT" sz="2000" b="1" dirty="0" err="1">
                <a:solidFill>
                  <a:srgbClr val="000000"/>
                </a:solidFill>
                <a:latin typeface="+mn-lt"/>
                <a:cs typeface="Arial" charset="0"/>
              </a:rPr>
              <a:t>quality</a:t>
            </a:r>
            <a:r>
              <a:rPr lang="it-IT" sz="2000" b="1" dirty="0">
                <a:solidFill>
                  <a:srgbClr val="000000"/>
                </a:solidFill>
                <a:latin typeface="+mn-lt"/>
                <a:cs typeface="Arial" charset="0"/>
              </a:rPr>
              <a:t> information.</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dirty="0">
                <a:solidFill>
                  <a:srgbClr val="000000"/>
                </a:solidFill>
                <a:latin typeface="+mn-lt"/>
                <a:cs typeface="Arial" charset="0"/>
              </a:rPr>
              <a:t>A FASTQ file </a:t>
            </a:r>
            <a:r>
              <a:rPr lang="it-IT" sz="2000" dirty="0" err="1">
                <a:solidFill>
                  <a:srgbClr val="000000"/>
                </a:solidFill>
                <a:latin typeface="+mn-lt"/>
                <a:cs typeface="Arial" charset="0"/>
              </a:rPr>
              <a:t>consists</a:t>
            </a:r>
            <a:r>
              <a:rPr lang="it-IT" sz="2000" dirty="0">
                <a:solidFill>
                  <a:srgbClr val="000000"/>
                </a:solidFill>
                <a:latin typeface="+mn-lt"/>
                <a:cs typeface="Arial" charset="0"/>
              </a:rPr>
              <a:t> of </a:t>
            </a:r>
            <a:r>
              <a:rPr lang="it-IT" sz="2000" dirty="0" err="1">
                <a:solidFill>
                  <a:srgbClr val="000000"/>
                </a:solidFill>
                <a:latin typeface="+mn-lt"/>
                <a:cs typeface="Arial" charset="0"/>
              </a:rPr>
              <a:t>blocks</a:t>
            </a:r>
            <a:r>
              <a:rPr lang="it-IT" sz="2000" dirty="0">
                <a:solidFill>
                  <a:srgbClr val="000000"/>
                </a:solidFill>
                <a:latin typeface="+mn-lt"/>
                <a:cs typeface="Arial" charset="0"/>
              </a:rPr>
              <a:t>, </a:t>
            </a:r>
            <a:r>
              <a:rPr lang="it-IT" sz="2000" dirty="0" err="1">
                <a:solidFill>
                  <a:srgbClr val="000000"/>
                </a:solidFill>
                <a:latin typeface="+mn-lt"/>
                <a:cs typeface="Arial" charset="0"/>
              </a:rPr>
              <a:t>corresponding</a:t>
            </a:r>
            <a:r>
              <a:rPr lang="it-IT" sz="2000" dirty="0">
                <a:solidFill>
                  <a:srgbClr val="000000"/>
                </a:solidFill>
                <a:latin typeface="+mn-lt"/>
                <a:cs typeface="Arial" charset="0"/>
              </a:rPr>
              <a:t> to </a:t>
            </a:r>
            <a:r>
              <a:rPr lang="it-IT" sz="2000" dirty="0" err="1">
                <a:solidFill>
                  <a:srgbClr val="000000"/>
                </a:solidFill>
                <a:latin typeface="+mn-lt"/>
                <a:cs typeface="Arial" charset="0"/>
              </a:rPr>
              <a:t>reads</a:t>
            </a:r>
            <a:r>
              <a:rPr lang="it-IT" sz="2000" dirty="0">
                <a:solidFill>
                  <a:srgbClr val="000000"/>
                </a:solidFill>
                <a:latin typeface="+mn-lt"/>
                <a:cs typeface="Arial" charset="0"/>
              </a:rPr>
              <a:t>, and </a:t>
            </a:r>
            <a:r>
              <a:rPr lang="it-IT" sz="2000" dirty="0" err="1">
                <a:solidFill>
                  <a:srgbClr val="000000"/>
                </a:solidFill>
                <a:latin typeface="+mn-lt"/>
                <a:cs typeface="Arial" charset="0"/>
              </a:rPr>
              <a:t>each</a:t>
            </a:r>
            <a:r>
              <a:rPr lang="it-IT" sz="2000" dirty="0">
                <a:solidFill>
                  <a:srgbClr val="000000"/>
                </a:solidFill>
                <a:latin typeface="+mn-lt"/>
                <a:cs typeface="Arial" charset="0"/>
              </a:rPr>
              <a:t> </a:t>
            </a:r>
            <a:r>
              <a:rPr lang="it-IT" sz="2000" dirty="0" err="1">
                <a:solidFill>
                  <a:srgbClr val="000000"/>
                </a:solidFill>
                <a:latin typeface="+mn-lt"/>
                <a:cs typeface="Arial" charset="0"/>
              </a:rPr>
              <a:t>block</a:t>
            </a:r>
            <a:r>
              <a:rPr lang="it-IT" sz="2000" dirty="0">
                <a:solidFill>
                  <a:srgbClr val="000000"/>
                </a:solidFill>
                <a:latin typeface="+mn-lt"/>
                <a:cs typeface="Arial" charset="0"/>
              </a:rPr>
              <a:t> </a:t>
            </a:r>
            <a:r>
              <a:rPr lang="it-IT" sz="2000" dirty="0" err="1">
                <a:solidFill>
                  <a:srgbClr val="000000"/>
                </a:solidFill>
                <a:latin typeface="+mn-lt"/>
                <a:cs typeface="Arial" charset="0"/>
              </a:rPr>
              <a:t>consists</a:t>
            </a:r>
            <a:r>
              <a:rPr lang="it-IT" sz="2000" dirty="0">
                <a:solidFill>
                  <a:srgbClr val="000000"/>
                </a:solidFill>
                <a:latin typeface="+mn-lt"/>
                <a:cs typeface="Arial" charset="0"/>
              </a:rPr>
              <a:t> of </a:t>
            </a:r>
            <a:r>
              <a:rPr lang="it-IT" sz="2000" dirty="0" err="1">
                <a:solidFill>
                  <a:srgbClr val="000000"/>
                </a:solidFill>
                <a:latin typeface="+mn-lt"/>
                <a:cs typeface="Arial" charset="0"/>
              </a:rPr>
              <a:t>four</a:t>
            </a:r>
            <a:r>
              <a:rPr lang="it-IT" sz="2000" dirty="0">
                <a:solidFill>
                  <a:srgbClr val="000000"/>
                </a:solidFill>
                <a:latin typeface="+mn-lt"/>
                <a:cs typeface="Arial" charset="0"/>
              </a:rPr>
              <a:t> </a:t>
            </a:r>
            <a:r>
              <a:rPr lang="it-IT" sz="2000" dirty="0" err="1">
                <a:solidFill>
                  <a:srgbClr val="000000"/>
                </a:solidFill>
                <a:latin typeface="+mn-lt"/>
                <a:cs typeface="Arial" charset="0"/>
              </a:rPr>
              <a:t>elements</a:t>
            </a:r>
            <a:r>
              <a:rPr lang="it-IT" sz="2000" dirty="0">
                <a:solidFill>
                  <a:srgbClr val="000000"/>
                </a:solidFill>
                <a:latin typeface="+mn-lt"/>
                <a:cs typeface="Arial" charset="0"/>
              </a:rPr>
              <a:t> in </a:t>
            </a:r>
            <a:r>
              <a:rPr lang="it-IT" sz="2000" dirty="0" err="1">
                <a:solidFill>
                  <a:srgbClr val="000000"/>
                </a:solidFill>
                <a:latin typeface="+mn-lt"/>
                <a:cs typeface="Arial" charset="0"/>
              </a:rPr>
              <a:t>four</a:t>
            </a:r>
            <a:r>
              <a:rPr lang="it-IT" sz="2000" dirty="0">
                <a:solidFill>
                  <a:srgbClr val="000000"/>
                </a:solidFill>
                <a:latin typeface="+mn-lt"/>
                <a:cs typeface="Arial" charset="0"/>
              </a:rPr>
              <a:t> </a:t>
            </a:r>
            <a:r>
              <a:rPr lang="it-IT" sz="2000" dirty="0" err="1">
                <a:solidFill>
                  <a:srgbClr val="000000"/>
                </a:solidFill>
                <a:latin typeface="+mn-lt"/>
                <a:cs typeface="Arial" charset="0"/>
              </a:rPr>
              <a:t>lines</a:t>
            </a:r>
            <a:r>
              <a:rPr lang="it-IT" sz="2000" dirty="0">
                <a:solidFill>
                  <a:srgbClr val="000000"/>
                </a:solidFill>
                <a:latin typeface="+mn-lt"/>
                <a:cs typeface="Arial" charset="0"/>
              </a:rPr>
              <a:t>. The last line </a:t>
            </a:r>
            <a:r>
              <a:rPr lang="it-IT" sz="2000" dirty="0" err="1">
                <a:solidFill>
                  <a:srgbClr val="000000"/>
                </a:solidFill>
                <a:latin typeface="+mn-lt"/>
                <a:cs typeface="Arial" charset="0"/>
              </a:rPr>
              <a:t>encodes</a:t>
            </a:r>
            <a:r>
              <a:rPr lang="it-IT" sz="2000" dirty="0">
                <a:solidFill>
                  <a:srgbClr val="000000"/>
                </a:solidFill>
                <a:latin typeface="+mn-lt"/>
                <a:cs typeface="Arial" charset="0"/>
              </a:rPr>
              <a:t> </a:t>
            </a:r>
            <a:r>
              <a:rPr lang="it-IT" sz="2000" b="1" dirty="0">
                <a:solidFill>
                  <a:srgbClr val="000000"/>
                </a:solidFill>
                <a:latin typeface="+mn-lt"/>
                <a:cs typeface="Arial" charset="0"/>
              </a:rPr>
              <a:t>the </a:t>
            </a:r>
            <a:r>
              <a:rPr lang="it-IT" sz="2000" b="1" dirty="0" err="1">
                <a:solidFill>
                  <a:srgbClr val="000000"/>
                </a:solidFill>
                <a:latin typeface="+mn-lt"/>
                <a:cs typeface="Arial" charset="0"/>
              </a:rPr>
              <a:t>quality</a:t>
            </a:r>
            <a:r>
              <a:rPr lang="it-IT" sz="2000" b="1" dirty="0">
                <a:solidFill>
                  <a:srgbClr val="000000"/>
                </a:solidFill>
                <a:latin typeface="+mn-lt"/>
                <a:cs typeface="Arial" charset="0"/>
              </a:rPr>
              <a:t> score for the </a:t>
            </a:r>
            <a:r>
              <a:rPr lang="it-IT" sz="2000" b="1" dirty="0" err="1">
                <a:solidFill>
                  <a:srgbClr val="000000"/>
                </a:solidFill>
                <a:latin typeface="+mn-lt"/>
                <a:cs typeface="Arial" charset="0"/>
              </a:rPr>
              <a:t>sequence</a:t>
            </a:r>
            <a:r>
              <a:rPr lang="it-IT" sz="2000" b="1" dirty="0">
                <a:solidFill>
                  <a:srgbClr val="000000"/>
                </a:solidFill>
                <a:latin typeface="+mn-lt"/>
                <a:cs typeface="Arial" charset="0"/>
              </a:rPr>
              <a:t> </a:t>
            </a:r>
            <a:r>
              <a:rPr lang="it-IT" sz="2000" dirty="0">
                <a:solidFill>
                  <a:srgbClr val="000000"/>
                </a:solidFill>
                <a:latin typeface="+mn-lt"/>
                <a:cs typeface="Arial" charset="0"/>
              </a:rPr>
              <a:t>in line 2 in the </a:t>
            </a:r>
            <a:r>
              <a:rPr lang="it-IT" sz="2000" dirty="0" err="1">
                <a:solidFill>
                  <a:srgbClr val="000000"/>
                </a:solidFill>
                <a:latin typeface="+mn-lt"/>
                <a:cs typeface="Arial" charset="0"/>
              </a:rPr>
              <a:t>form</a:t>
            </a:r>
            <a:r>
              <a:rPr lang="it-IT" sz="2000" dirty="0">
                <a:solidFill>
                  <a:srgbClr val="000000"/>
                </a:solidFill>
                <a:latin typeface="+mn-lt"/>
                <a:cs typeface="Arial" charset="0"/>
              </a:rPr>
              <a:t> of ASCII </a:t>
            </a:r>
            <a:r>
              <a:rPr lang="it-IT" sz="2000" dirty="0" err="1">
                <a:solidFill>
                  <a:srgbClr val="000000"/>
                </a:solidFill>
                <a:latin typeface="+mn-lt"/>
                <a:cs typeface="Arial" charset="0"/>
              </a:rPr>
              <a:t>characters</a:t>
            </a:r>
            <a:r>
              <a:rPr lang="it-IT" sz="2000" dirty="0">
                <a:solidFill>
                  <a:srgbClr val="000000"/>
                </a:solidFill>
                <a:latin typeface="+mn-lt"/>
                <a:cs typeface="Arial" charset="0"/>
              </a:rPr>
              <a:t>. The byte </a:t>
            </a:r>
            <a:r>
              <a:rPr lang="it-IT" sz="2000" dirty="0" err="1">
                <a:solidFill>
                  <a:srgbClr val="000000"/>
                </a:solidFill>
                <a:latin typeface="+mn-lt"/>
                <a:cs typeface="Arial" charset="0"/>
              </a:rPr>
              <a:t>representing</a:t>
            </a:r>
            <a:r>
              <a:rPr lang="it-IT" sz="2000" dirty="0">
                <a:solidFill>
                  <a:srgbClr val="000000"/>
                </a:solidFill>
                <a:latin typeface="+mn-lt"/>
                <a:cs typeface="Arial" charset="0"/>
              </a:rPr>
              <a:t> </a:t>
            </a:r>
            <a:r>
              <a:rPr lang="it-IT" sz="2000" dirty="0" err="1">
                <a:solidFill>
                  <a:srgbClr val="000000"/>
                </a:solidFill>
                <a:latin typeface="+mn-lt"/>
                <a:cs typeface="Arial" charset="0"/>
              </a:rPr>
              <a:t>quality</a:t>
            </a:r>
            <a:r>
              <a:rPr lang="it-IT" sz="2000" dirty="0">
                <a:solidFill>
                  <a:srgbClr val="000000"/>
                </a:solidFill>
                <a:latin typeface="+mn-lt"/>
                <a:cs typeface="Arial" charset="0"/>
              </a:rPr>
              <a:t> </a:t>
            </a:r>
            <a:r>
              <a:rPr lang="it-IT" sz="2000" dirty="0" err="1">
                <a:solidFill>
                  <a:srgbClr val="000000"/>
                </a:solidFill>
                <a:latin typeface="+mn-lt"/>
                <a:cs typeface="Arial" charset="0"/>
              </a:rPr>
              <a:t>runs</a:t>
            </a:r>
            <a:r>
              <a:rPr lang="it-IT" sz="2000" dirty="0">
                <a:solidFill>
                  <a:srgbClr val="000000"/>
                </a:solidFill>
                <a:latin typeface="+mn-lt"/>
                <a:cs typeface="Arial" charset="0"/>
              </a:rPr>
              <a:t> (</a:t>
            </a:r>
            <a:r>
              <a:rPr lang="it-IT" sz="2000" dirty="0" err="1">
                <a:solidFill>
                  <a:srgbClr val="000000"/>
                </a:solidFill>
                <a:latin typeface="+mn-lt"/>
                <a:cs typeface="Arial" charset="0"/>
              </a:rPr>
              <a:t>lowest</a:t>
            </a:r>
            <a:r>
              <a:rPr lang="it-IT" sz="2000" dirty="0">
                <a:solidFill>
                  <a:srgbClr val="000000"/>
                </a:solidFill>
                <a:latin typeface="+mn-lt"/>
                <a:cs typeface="Arial" charset="0"/>
              </a:rPr>
              <a:t> </a:t>
            </a:r>
            <a:r>
              <a:rPr lang="it-IT" sz="2000" dirty="0" err="1">
                <a:solidFill>
                  <a:srgbClr val="000000"/>
                </a:solidFill>
                <a:latin typeface="+mn-lt"/>
                <a:cs typeface="Arial" charset="0"/>
              </a:rPr>
              <a:t>quality</a:t>
            </a:r>
            <a:r>
              <a:rPr lang="it-IT" sz="2000" dirty="0">
                <a:solidFill>
                  <a:srgbClr val="000000"/>
                </a:solidFill>
                <a:latin typeface="+mn-lt"/>
                <a:cs typeface="Arial" charset="0"/>
              </a:rPr>
              <a:t>; '!' in ASCII; </a:t>
            </a:r>
            <a:r>
              <a:rPr lang="it-IT" sz="2000" dirty="0" err="1">
                <a:solidFill>
                  <a:srgbClr val="000000"/>
                </a:solidFill>
                <a:latin typeface="+mn-lt"/>
                <a:cs typeface="Arial" charset="0"/>
              </a:rPr>
              <a:t>highest</a:t>
            </a:r>
            <a:r>
              <a:rPr lang="it-IT" sz="2000" dirty="0">
                <a:solidFill>
                  <a:srgbClr val="000000"/>
                </a:solidFill>
                <a:latin typeface="+mn-lt"/>
                <a:cs typeface="Arial" charset="0"/>
              </a:rPr>
              <a:t> </a:t>
            </a:r>
            <a:r>
              <a:rPr lang="it-IT" sz="2000" dirty="0" err="1">
                <a:solidFill>
                  <a:srgbClr val="000000"/>
                </a:solidFill>
                <a:latin typeface="+mn-lt"/>
                <a:cs typeface="Arial" charset="0"/>
              </a:rPr>
              <a:t>quality</a:t>
            </a:r>
            <a:r>
              <a:rPr lang="it-IT" sz="2000" dirty="0">
                <a:solidFill>
                  <a:srgbClr val="000000"/>
                </a:solidFill>
                <a:latin typeface="+mn-lt"/>
                <a:cs typeface="Arial" charset="0"/>
              </a:rPr>
              <a:t>; '~' in ASCII). </a:t>
            </a:r>
          </a:p>
          <a:p>
            <a:pPr marL="11113" indent="0" algn="just">
              <a:defRPr/>
            </a:pPr>
            <a:endParaRPr lang="it-IT" sz="2000" dirty="0">
              <a:solidFill>
                <a:srgbClr val="000000"/>
              </a:solidFill>
              <a:latin typeface="+mn-lt"/>
              <a:cs typeface="Arial" charset="0"/>
            </a:endParaRPr>
          </a:p>
        </p:txBody>
      </p:sp>
      <p:pic>
        <p:nvPicPr>
          <p:cNvPr id="2" name="Immagine 1">
            <a:extLst>
              <a:ext uri="{FF2B5EF4-FFF2-40B4-BE49-F238E27FC236}">
                <a16:creationId xmlns:a16="http://schemas.microsoft.com/office/drawing/2014/main" id="{193F1F91-B34F-434B-89C2-7EFB16057F2B}"/>
              </a:ext>
            </a:extLst>
          </p:cNvPr>
          <p:cNvPicPr>
            <a:picLocks noChangeAspect="1"/>
          </p:cNvPicPr>
          <p:nvPr/>
        </p:nvPicPr>
        <p:blipFill>
          <a:blip r:embed="rId4"/>
          <a:stretch>
            <a:fillRect/>
          </a:stretch>
        </p:blipFill>
        <p:spPr>
          <a:xfrm>
            <a:off x="1926307" y="4038460"/>
            <a:ext cx="9356755" cy="1066560"/>
          </a:xfrm>
          <a:prstGeom prst="rect">
            <a:avLst/>
          </a:prstGeom>
        </p:spPr>
      </p:pic>
      <p:sp>
        <p:nvSpPr>
          <p:cNvPr id="10" name="object 11">
            <a:extLst>
              <a:ext uri="{FF2B5EF4-FFF2-40B4-BE49-F238E27FC236}">
                <a16:creationId xmlns:a16="http://schemas.microsoft.com/office/drawing/2014/main" id="{5DFB745F-EDFD-A84B-BE46-2974D9EC0967}"/>
              </a:ext>
            </a:extLst>
          </p:cNvPr>
          <p:cNvSpPr txBox="1">
            <a:spLocks noChangeArrowheads="1"/>
          </p:cNvSpPr>
          <p:nvPr/>
        </p:nvSpPr>
        <p:spPr bwMode="auto">
          <a:xfrm>
            <a:off x="1231173" y="5541311"/>
            <a:ext cx="10747021" cy="615553"/>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ctr">
              <a:defRPr/>
            </a:pPr>
            <a:r>
              <a:rPr lang="it-IT" sz="2000" b="1" dirty="0">
                <a:latin typeface="+mn-lt"/>
                <a:cs typeface="Arial" charset="0"/>
              </a:rPr>
              <a:t>The PHRED score </a:t>
            </a:r>
            <a:r>
              <a:rPr lang="it-IT" sz="2000" b="1" dirty="0" err="1">
                <a:latin typeface="+mn-lt"/>
                <a:cs typeface="Arial" charset="0"/>
              </a:rPr>
              <a:t>is</a:t>
            </a:r>
            <a:r>
              <a:rPr lang="it-IT" sz="2000" b="1" dirty="0">
                <a:latin typeface="+mn-lt"/>
                <a:cs typeface="Arial" charset="0"/>
              </a:rPr>
              <a:t> the </a:t>
            </a:r>
            <a:r>
              <a:rPr lang="it-IT" sz="2000" b="1" dirty="0" err="1">
                <a:latin typeface="+mn-lt"/>
                <a:cs typeface="Arial" charset="0"/>
              </a:rPr>
              <a:t>most</a:t>
            </a:r>
            <a:r>
              <a:rPr lang="it-IT" sz="2000" b="1" dirty="0">
                <a:latin typeface="+mn-lt"/>
                <a:cs typeface="Arial" charset="0"/>
              </a:rPr>
              <a:t> </a:t>
            </a:r>
            <a:r>
              <a:rPr lang="it-IT" sz="2000" b="1" dirty="0" err="1">
                <a:latin typeface="+mn-lt"/>
                <a:cs typeface="Arial" charset="0"/>
              </a:rPr>
              <a:t>used</a:t>
            </a:r>
            <a:r>
              <a:rPr lang="it-IT" sz="2000" b="1" dirty="0">
                <a:latin typeface="+mn-lt"/>
                <a:cs typeface="Arial" charset="0"/>
              </a:rPr>
              <a:t> </a:t>
            </a:r>
            <a:r>
              <a:rPr lang="it-IT" sz="2000" b="1" dirty="0" err="1">
                <a:latin typeface="+mn-lt"/>
                <a:cs typeface="Arial" charset="0"/>
              </a:rPr>
              <a:t>scoring</a:t>
            </a:r>
            <a:r>
              <a:rPr lang="it-IT" sz="2000" b="1" dirty="0">
                <a:latin typeface="+mn-lt"/>
                <a:cs typeface="Arial" charset="0"/>
              </a:rPr>
              <a:t> </a:t>
            </a:r>
            <a:r>
              <a:rPr lang="it-IT" sz="2000" b="1" dirty="0" err="1">
                <a:latin typeface="+mn-lt"/>
                <a:cs typeface="Arial" charset="0"/>
              </a:rPr>
              <a:t>system</a:t>
            </a:r>
            <a:r>
              <a:rPr lang="it-IT" sz="2000" b="1" dirty="0">
                <a:latin typeface="+mn-lt"/>
                <a:cs typeface="Arial" charset="0"/>
              </a:rPr>
              <a:t> and </a:t>
            </a:r>
            <a:r>
              <a:rPr lang="it-IT" sz="2000" b="1" dirty="0" err="1">
                <a:latin typeface="+mn-lt"/>
                <a:cs typeface="Arial" charset="0"/>
              </a:rPr>
              <a:t>represents</a:t>
            </a:r>
            <a:r>
              <a:rPr lang="it-IT" sz="2000" b="1" dirty="0">
                <a:latin typeface="+mn-lt"/>
                <a:cs typeface="Arial" charset="0"/>
              </a:rPr>
              <a:t> the </a:t>
            </a:r>
            <a:r>
              <a:rPr lang="it-IT" sz="2000" b="1" dirty="0" err="1">
                <a:latin typeface="+mn-lt"/>
                <a:cs typeface="Arial" charset="0"/>
              </a:rPr>
              <a:t>probability</a:t>
            </a:r>
            <a:r>
              <a:rPr lang="it-IT" sz="2000" b="1" dirty="0">
                <a:latin typeface="+mn-lt"/>
                <a:cs typeface="Arial" charset="0"/>
              </a:rPr>
              <a:t>, on a </a:t>
            </a:r>
            <a:r>
              <a:rPr lang="it-IT" sz="2000" b="1" dirty="0" err="1">
                <a:latin typeface="+mn-lt"/>
                <a:cs typeface="Arial" charset="0"/>
              </a:rPr>
              <a:t>logarithmic</a:t>
            </a:r>
            <a:r>
              <a:rPr lang="it-IT" sz="2000" b="1" dirty="0">
                <a:latin typeface="+mn-lt"/>
                <a:cs typeface="Arial" charset="0"/>
              </a:rPr>
              <a:t> scale, </a:t>
            </a:r>
            <a:r>
              <a:rPr lang="it-IT" sz="2000" b="1" dirty="0" err="1">
                <a:latin typeface="+mn-lt"/>
                <a:cs typeface="Arial" charset="0"/>
              </a:rPr>
              <a:t>that</a:t>
            </a:r>
            <a:r>
              <a:rPr lang="it-IT" sz="2000" b="1" dirty="0">
                <a:latin typeface="+mn-lt"/>
                <a:cs typeface="Arial" charset="0"/>
              </a:rPr>
              <a:t> a base </a:t>
            </a:r>
            <a:r>
              <a:rPr lang="it-IT" sz="2000" b="1" dirty="0" err="1">
                <a:latin typeface="+mn-lt"/>
                <a:cs typeface="Arial" charset="0"/>
              </a:rPr>
              <a:t>is</a:t>
            </a:r>
            <a:r>
              <a:rPr lang="it-IT" sz="2000" b="1" dirty="0">
                <a:latin typeface="+mn-lt"/>
                <a:cs typeface="Arial" charset="0"/>
              </a:rPr>
              <a:t> </a:t>
            </a:r>
            <a:r>
              <a:rPr lang="it-IT" sz="2000" b="1" dirty="0" err="1">
                <a:latin typeface="+mn-lt"/>
                <a:cs typeface="Arial" charset="0"/>
              </a:rPr>
              <a:t>misread</a:t>
            </a:r>
            <a:r>
              <a:rPr lang="it-IT" sz="2000" b="1" dirty="0">
                <a:latin typeface="+mn-lt"/>
                <a:cs typeface="Arial" charset="0"/>
              </a:rPr>
              <a:t>. </a:t>
            </a:r>
          </a:p>
        </p:txBody>
      </p:sp>
    </p:spTree>
    <p:extLst>
      <p:ext uri="{BB962C8B-B14F-4D97-AF65-F5344CB8AC3E}">
        <p14:creationId xmlns:p14="http://schemas.microsoft.com/office/powerpoint/2010/main" val="280737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4286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u="sng" dirty="0">
                <a:solidFill>
                  <a:srgbClr val="FF0000"/>
                </a:solidFill>
              </a:rPr>
              <a:t>Introduction</a:t>
            </a:r>
          </a:p>
          <a:p>
            <a:pPr marL="342900" indent="-342900" algn="l">
              <a:buFont typeface="Arial" panose="020B0604020202020204" pitchFamily="34" charset="0"/>
              <a:buChar char="•"/>
            </a:pPr>
            <a:r>
              <a:rPr lang="en-US" b="1" dirty="0"/>
              <a:t>Bioinformatics in NGS data analysis</a:t>
            </a:r>
          </a:p>
          <a:p>
            <a:pPr marL="914400" lvl="1" indent="-457200" algn="l">
              <a:buFont typeface="+mj-lt"/>
              <a:buAutoNum type="arabicPeriod"/>
            </a:pPr>
            <a:r>
              <a:rPr lang="en-US" dirty="0"/>
              <a:t>Basics: terminology, data formats, etc.</a:t>
            </a:r>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Quality Control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dirty="0"/>
              <a:t>DNA-</a:t>
            </a:r>
            <a:r>
              <a:rPr lang="en-US" sz="2200" b="1" dirty="0" err="1"/>
              <a:t>Seq</a:t>
            </a:r>
            <a:r>
              <a:rPr lang="en-US" sz="2200" b="1" dirty="0"/>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dirty="0"/>
              <a:t> NGS and rare diseases</a:t>
            </a:r>
          </a:p>
          <a:p>
            <a:pPr marL="466725" lvl="1" indent="-20638" algn="l">
              <a:buFont typeface="+mj-lt"/>
              <a:buAutoNum type="arabicPeriod"/>
            </a:pP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309151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F05FB685-CFC7-E348-B0F4-00710026BE9F}"/>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Quality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Control: PHRED Score</a:t>
            </a:r>
          </a:p>
        </p:txBody>
      </p:sp>
      <p:sp>
        <p:nvSpPr>
          <p:cNvPr id="5" name="Rettangolo 4">
            <a:extLst>
              <a:ext uri="{FF2B5EF4-FFF2-40B4-BE49-F238E27FC236}">
                <a16:creationId xmlns:a16="http://schemas.microsoft.com/office/drawing/2014/main" id="{CFE598E3-3832-C846-994E-B0F850F3452C}"/>
              </a:ext>
            </a:extLst>
          </p:cNvPr>
          <p:cNvSpPr/>
          <p:nvPr/>
        </p:nvSpPr>
        <p:spPr>
          <a:xfrm>
            <a:off x="2518750" y="5498275"/>
            <a:ext cx="7632013" cy="1200329"/>
          </a:xfrm>
          <a:prstGeom prst="rect">
            <a:avLst/>
          </a:prstGeom>
        </p:spPr>
        <p:txBody>
          <a:bodyPr wrap="square">
            <a:spAutoFit/>
          </a:bodyPr>
          <a:lstStyle/>
          <a:p>
            <a:pPr algn="ctr"/>
            <a:r>
              <a:rPr lang="it-IT" sz="2400" dirty="0"/>
              <a:t>The PHRED score </a:t>
            </a:r>
            <a:r>
              <a:rPr lang="it-IT" sz="2400" dirty="0" err="1"/>
              <a:t>is</a:t>
            </a:r>
            <a:r>
              <a:rPr lang="it-IT" sz="2400" dirty="0"/>
              <a:t> </a:t>
            </a:r>
            <a:r>
              <a:rPr lang="it-IT" sz="2400" dirty="0" err="1"/>
              <a:t>depicted</a:t>
            </a:r>
            <a:r>
              <a:rPr lang="it-IT" sz="2400" dirty="0"/>
              <a:t> in </a:t>
            </a:r>
            <a:r>
              <a:rPr lang="it-IT" sz="2400" dirty="0" err="1"/>
              <a:t>terms</a:t>
            </a:r>
            <a:r>
              <a:rPr lang="it-IT" sz="2400" dirty="0"/>
              <a:t> of </a:t>
            </a:r>
            <a:r>
              <a:rPr lang="it-IT" sz="2400" dirty="0" err="1"/>
              <a:t>probability</a:t>
            </a:r>
            <a:r>
              <a:rPr lang="it-IT" sz="2400" dirty="0"/>
              <a:t> of </a:t>
            </a:r>
            <a:r>
              <a:rPr lang="it-IT" sz="2400" dirty="0" err="1"/>
              <a:t>error</a:t>
            </a:r>
            <a:r>
              <a:rPr lang="it-IT" sz="2400" dirty="0"/>
              <a:t> and </a:t>
            </a:r>
            <a:r>
              <a:rPr lang="it-IT" sz="2400" dirty="0" err="1"/>
              <a:t>accuracy</a:t>
            </a:r>
            <a:r>
              <a:rPr lang="it-IT" sz="2400" dirty="0"/>
              <a:t> of base </a:t>
            </a:r>
            <a:r>
              <a:rPr lang="it-IT" sz="2400" dirty="0" err="1"/>
              <a:t>calls</a:t>
            </a:r>
            <a:r>
              <a:rPr lang="it-IT" sz="2400" dirty="0"/>
              <a:t>.</a:t>
            </a:r>
          </a:p>
          <a:p>
            <a:pPr algn="ctr"/>
            <a:r>
              <a:rPr lang="it-IT" sz="2400" u="sng" dirty="0"/>
              <a:t>PHRED score </a:t>
            </a:r>
            <a:r>
              <a:rPr lang="it-IT" sz="2400" u="sng" dirty="0" err="1"/>
              <a:t>above</a:t>
            </a:r>
            <a:r>
              <a:rPr lang="it-IT" sz="2400" u="sng" dirty="0"/>
              <a:t> 30 </a:t>
            </a:r>
            <a:r>
              <a:rPr lang="it-IT" sz="2400" u="sng" dirty="0" err="1"/>
              <a:t>means</a:t>
            </a:r>
            <a:r>
              <a:rPr lang="it-IT" sz="2400" u="sng" dirty="0"/>
              <a:t> 99.9 % of </a:t>
            </a:r>
            <a:r>
              <a:rPr lang="it-IT" sz="2400" u="sng" dirty="0" err="1"/>
              <a:t>accuracy</a:t>
            </a:r>
            <a:endParaRPr lang="it-IT" sz="2400" u="sng" dirty="0"/>
          </a:p>
        </p:txBody>
      </p:sp>
      <p:pic>
        <p:nvPicPr>
          <p:cNvPr id="6" name="Immagine 5">
            <a:extLst>
              <a:ext uri="{FF2B5EF4-FFF2-40B4-BE49-F238E27FC236}">
                <a16:creationId xmlns:a16="http://schemas.microsoft.com/office/drawing/2014/main" id="{EC1E82E2-4C75-C748-8D4A-33AC7688F388}"/>
              </a:ext>
            </a:extLst>
          </p:cNvPr>
          <p:cNvPicPr>
            <a:picLocks noChangeAspect="1"/>
          </p:cNvPicPr>
          <p:nvPr/>
        </p:nvPicPr>
        <p:blipFill>
          <a:blip r:embed="rId4"/>
          <a:stretch>
            <a:fillRect/>
          </a:stretch>
        </p:blipFill>
        <p:spPr>
          <a:xfrm>
            <a:off x="1922000" y="1285103"/>
            <a:ext cx="8939589" cy="3800104"/>
          </a:xfrm>
          <a:prstGeom prst="rect">
            <a:avLst/>
          </a:prstGeom>
        </p:spPr>
      </p:pic>
    </p:spTree>
    <p:extLst>
      <p:ext uri="{BB962C8B-B14F-4D97-AF65-F5344CB8AC3E}">
        <p14:creationId xmlns:p14="http://schemas.microsoft.com/office/powerpoint/2010/main" val="382160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F05FB685-CFC7-E348-B0F4-00710026BE9F}"/>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Quality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Conytrol</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Why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object 11">
            <a:extLst>
              <a:ext uri="{FF2B5EF4-FFF2-40B4-BE49-F238E27FC236}">
                <a16:creationId xmlns:a16="http://schemas.microsoft.com/office/drawing/2014/main" id="{0EC788E3-868B-1342-845A-DBA13E77BB85}"/>
              </a:ext>
            </a:extLst>
          </p:cNvPr>
          <p:cNvSpPr txBox="1">
            <a:spLocks noChangeArrowheads="1"/>
          </p:cNvSpPr>
          <p:nvPr/>
        </p:nvSpPr>
        <p:spPr bwMode="auto">
          <a:xfrm>
            <a:off x="1089340" y="2666651"/>
            <a:ext cx="10747021" cy="2031325"/>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sz="2200" dirty="0">
                <a:solidFill>
                  <a:srgbClr val="000000"/>
                </a:solidFill>
                <a:latin typeface="+mn-lt"/>
                <a:cs typeface="Arial" charset="0"/>
              </a:rPr>
              <a:t>On the </a:t>
            </a:r>
            <a:r>
              <a:rPr lang="it-IT" sz="2200" dirty="0" err="1">
                <a:solidFill>
                  <a:srgbClr val="000000"/>
                </a:solidFill>
                <a:latin typeface="+mn-lt"/>
                <a:cs typeface="Arial" charset="0"/>
              </a:rPr>
              <a:t>basis</a:t>
            </a:r>
            <a:r>
              <a:rPr lang="it-IT" sz="2200" dirty="0">
                <a:solidFill>
                  <a:srgbClr val="000000"/>
                </a:solidFill>
                <a:latin typeface="+mn-lt"/>
                <a:cs typeface="Arial" charset="0"/>
              </a:rPr>
              <a:t> of the information </a:t>
            </a:r>
            <a:r>
              <a:rPr lang="it-IT" sz="2200" dirty="0" err="1">
                <a:solidFill>
                  <a:srgbClr val="000000"/>
                </a:solidFill>
                <a:latin typeface="+mn-lt"/>
                <a:cs typeface="Arial" charset="0"/>
              </a:rPr>
              <a:t>contained</a:t>
            </a:r>
            <a:r>
              <a:rPr lang="it-IT" sz="2200" dirty="0">
                <a:solidFill>
                  <a:srgbClr val="000000"/>
                </a:solidFill>
                <a:latin typeface="+mn-lt"/>
                <a:cs typeface="Arial" charset="0"/>
              </a:rPr>
              <a:t> in the </a:t>
            </a:r>
            <a:r>
              <a:rPr lang="it-IT" sz="2200" dirty="0" err="1">
                <a:solidFill>
                  <a:srgbClr val="000000"/>
                </a:solidFill>
                <a:latin typeface="+mn-lt"/>
                <a:cs typeface="Arial" charset="0"/>
              </a:rPr>
              <a:t>fastq</a:t>
            </a:r>
            <a:r>
              <a:rPr lang="it-IT" sz="2200" dirty="0">
                <a:solidFill>
                  <a:srgbClr val="000000"/>
                </a:solidFill>
                <a:latin typeface="+mn-lt"/>
                <a:cs typeface="Arial" charset="0"/>
              </a:rPr>
              <a:t> </a:t>
            </a:r>
            <a:r>
              <a:rPr lang="it-IT" sz="2200" dirty="0" err="1">
                <a:solidFill>
                  <a:srgbClr val="000000"/>
                </a:solidFill>
                <a:latin typeface="+mn-lt"/>
                <a:cs typeface="Arial" charset="0"/>
              </a:rPr>
              <a:t>files</a:t>
            </a:r>
            <a:r>
              <a:rPr lang="it-IT" sz="2200" dirty="0">
                <a:solidFill>
                  <a:srgbClr val="000000"/>
                </a:solidFill>
                <a:latin typeface="+mn-lt"/>
                <a:cs typeface="Arial" charset="0"/>
              </a:rPr>
              <a:t> </a:t>
            </a:r>
            <a:r>
              <a:rPr lang="it-IT" sz="2200" b="1" dirty="0" err="1">
                <a:solidFill>
                  <a:srgbClr val="000000"/>
                </a:solidFill>
                <a:latin typeface="+mn-lt"/>
                <a:cs typeface="Arial" charset="0"/>
              </a:rPr>
              <a:t>it</a:t>
            </a:r>
            <a:r>
              <a:rPr lang="it-IT" sz="2200" b="1" dirty="0">
                <a:solidFill>
                  <a:srgbClr val="000000"/>
                </a:solidFill>
                <a:latin typeface="+mn-lt"/>
                <a:cs typeface="Arial" charset="0"/>
              </a:rPr>
              <a:t> </a:t>
            </a:r>
            <a:r>
              <a:rPr lang="it-IT" sz="2200" b="1" dirty="0" err="1">
                <a:solidFill>
                  <a:srgbClr val="000000"/>
                </a:solidFill>
                <a:latin typeface="+mn-lt"/>
                <a:cs typeface="Arial" charset="0"/>
              </a:rPr>
              <a:t>is</a:t>
            </a:r>
            <a:r>
              <a:rPr lang="it-IT" sz="2200" b="1" dirty="0">
                <a:solidFill>
                  <a:srgbClr val="000000"/>
                </a:solidFill>
                <a:latin typeface="+mn-lt"/>
                <a:cs typeface="Arial" charset="0"/>
              </a:rPr>
              <a:t> </a:t>
            </a:r>
            <a:r>
              <a:rPr lang="it-IT" sz="2200" b="1" dirty="0" err="1">
                <a:solidFill>
                  <a:srgbClr val="000000"/>
                </a:solidFill>
                <a:latin typeface="+mn-lt"/>
                <a:cs typeface="Arial" charset="0"/>
              </a:rPr>
              <a:t>possible</a:t>
            </a:r>
            <a:r>
              <a:rPr lang="it-IT" sz="2200" b="1" dirty="0">
                <a:solidFill>
                  <a:srgbClr val="000000"/>
                </a:solidFill>
                <a:latin typeface="+mn-lt"/>
                <a:cs typeface="Arial" charset="0"/>
              </a:rPr>
              <a:t> to </a:t>
            </a:r>
            <a:r>
              <a:rPr lang="it-IT" sz="2200" b="1" dirty="0" err="1">
                <a:solidFill>
                  <a:srgbClr val="000000"/>
                </a:solidFill>
                <a:latin typeface="+mn-lt"/>
                <a:cs typeface="Arial" charset="0"/>
              </a:rPr>
              <a:t>carry</a:t>
            </a:r>
            <a:r>
              <a:rPr lang="it-IT" sz="2200" b="1" dirty="0">
                <a:solidFill>
                  <a:srgbClr val="000000"/>
                </a:solidFill>
                <a:latin typeface="+mn-lt"/>
                <a:cs typeface="Arial" charset="0"/>
              </a:rPr>
              <a:t> out a </a:t>
            </a:r>
            <a:r>
              <a:rPr lang="it-IT" sz="2200" b="1" dirty="0" err="1">
                <a:solidFill>
                  <a:srgbClr val="000000"/>
                </a:solidFill>
                <a:latin typeface="+mn-lt"/>
                <a:cs typeface="Arial" charset="0"/>
              </a:rPr>
              <a:t>quality</a:t>
            </a:r>
            <a:r>
              <a:rPr lang="it-IT" sz="2200" b="1" dirty="0">
                <a:solidFill>
                  <a:srgbClr val="000000"/>
                </a:solidFill>
                <a:latin typeface="+mn-lt"/>
                <a:cs typeface="Arial" charset="0"/>
              </a:rPr>
              <a:t> control and </a:t>
            </a:r>
            <a:r>
              <a:rPr lang="it-IT" sz="2200" b="1" dirty="0" err="1">
                <a:solidFill>
                  <a:srgbClr val="000000"/>
                </a:solidFill>
                <a:latin typeface="+mn-lt"/>
                <a:cs typeface="Arial" charset="0"/>
              </a:rPr>
              <a:t>possibly</a:t>
            </a:r>
            <a:r>
              <a:rPr lang="it-IT" sz="2200" b="1" dirty="0">
                <a:solidFill>
                  <a:srgbClr val="000000"/>
                </a:solidFill>
                <a:latin typeface="+mn-lt"/>
                <a:cs typeface="Arial" charset="0"/>
              </a:rPr>
              <a:t> </a:t>
            </a:r>
            <a:r>
              <a:rPr lang="it-IT" sz="2200" b="1" dirty="0" err="1">
                <a:solidFill>
                  <a:srgbClr val="000000"/>
                </a:solidFill>
                <a:latin typeface="+mn-lt"/>
                <a:cs typeface="Arial" charset="0"/>
              </a:rPr>
              <a:t>improve</a:t>
            </a:r>
            <a:r>
              <a:rPr lang="it-IT" sz="2200" b="1" dirty="0">
                <a:solidFill>
                  <a:srgbClr val="000000"/>
                </a:solidFill>
                <a:latin typeface="+mn-lt"/>
                <a:cs typeface="Arial" charset="0"/>
              </a:rPr>
              <a:t> the </a:t>
            </a:r>
            <a:r>
              <a:rPr lang="it-IT" sz="2200" b="1" dirty="0" err="1">
                <a:solidFill>
                  <a:srgbClr val="000000"/>
                </a:solidFill>
                <a:latin typeface="+mn-lt"/>
                <a:cs typeface="Arial" charset="0"/>
              </a:rPr>
              <a:t>raw</a:t>
            </a:r>
            <a:r>
              <a:rPr lang="it-IT" sz="2200" b="1" dirty="0">
                <a:solidFill>
                  <a:srgbClr val="000000"/>
                </a:solidFill>
                <a:latin typeface="+mn-lt"/>
                <a:cs typeface="Arial" charset="0"/>
              </a:rPr>
              <a:t> data</a:t>
            </a:r>
            <a:r>
              <a:rPr lang="it-IT" sz="2200" dirty="0">
                <a:solidFill>
                  <a:srgbClr val="000000"/>
                </a:solidFill>
                <a:latin typeface="+mn-lt"/>
                <a:cs typeface="Arial" charset="0"/>
              </a:rPr>
              <a:t> to </a:t>
            </a:r>
            <a:r>
              <a:rPr lang="it-IT" sz="2200" dirty="0" err="1">
                <a:solidFill>
                  <a:srgbClr val="000000"/>
                </a:solidFill>
                <a:latin typeface="+mn-lt"/>
                <a:cs typeface="Arial" charset="0"/>
              </a:rPr>
              <a:t>avoid</a:t>
            </a:r>
            <a:r>
              <a:rPr lang="it-IT" sz="2200" dirty="0">
                <a:solidFill>
                  <a:srgbClr val="000000"/>
                </a:solidFill>
                <a:latin typeface="+mn-lt"/>
                <a:cs typeface="Arial" charset="0"/>
              </a:rPr>
              <a:t> </a:t>
            </a:r>
            <a:r>
              <a:rPr lang="it-IT" sz="2200" dirty="0" err="1">
                <a:solidFill>
                  <a:srgbClr val="000000"/>
                </a:solidFill>
                <a:latin typeface="+mn-lt"/>
                <a:cs typeface="Arial" charset="0"/>
              </a:rPr>
              <a:t>errors</a:t>
            </a:r>
            <a:r>
              <a:rPr lang="it-IT" sz="2200" dirty="0">
                <a:solidFill>
                  <a:srgbClr val="000000"/>
                </a:solidFill>
                <a:latin typeface="+mn-lt"/>
                <a:cs typeface="Arial" charset="0"/>
              </a:rPr>
              <a:t> in the downstream </a:t>
            </a:r>
            <a:r>
              <a:rPr lang="it-IT" sz="2200" dirty="0" err="1">
                <a:solidFill>
                  <a:srgbClr val="000000"/>
                </a:solidFill>
                <a:latin typeface="+mn-lt"/>
                <a:cs typeface="Arial" charset="0"/>
              </a:rPr>
              <a:t>analysis</a:t>
            </a:r>
            <a:r>
              <a:rPr lang="it-IT" sz="2200" dirty="0">
                <a:solidFill>
                  <a:srgbClr val="000000"/>
                </a:solidFill>
                <a:latin typeface="+mn-lt"/>
                <a:cs typeface="Arial" charset="0"/>
              </a:rPr>
              <a:t>. </a:t>
            </a:r>
          </a:p>
          <a:p>
            <a:pPr marL="11113" indent="0" algn="just">
              <a:defRPr/>
            </a:pPr>
            <a:endParaRPr lang="it-IT" sz="2200" dirty="0">
              <a:solidFill>
                <a:srgbClr val="000000"/>
              </a:solidFill>
              <a:latin typeface="+mn-lt"/>
              <a:cs typeface="Arial" charset="0"/>
            </a:endParaRPr>
          </a:p>
          <a:p>
            <a:pPr algn="just">
              <a:buFont typeface="Arial" panose="020B0604020202020204" pitchFamily="34" charset="0"/>
              <a:buChar char="•"/>
              <a:defRPr/>
            </a:pPr>
            <a:r>
              <a:rPr lang="it-IT" sz="2200" dirty="0">
                <a:solidFill>
                  <a:srgbClr val="000000"/>
                </a:solidFill>
                <a:latin typeface="+mn-lt"/>
                <a:cs typeface="Arial" charset="0"/>
              </a:rPr>
              <a:t>By </a:t>
            </a:r>
            <a:r>
              <a:rPr lang="it-IT" sz="2200" dirty="0" err="1">
                <a:solidFill>
                  <a:srgbClr val="000000"/>
                </a:solidFill>
                <a:latin typeface="+mn-lt"/>
                <a:cs typeface="Arial" charset="0"/>
              </a:rPr>
              <a:t>performing</a:t>
            </a:r>
            <a:r>
              <a:rPr lang="it-IT" sz="2200" dirty="0">
                <a:solidFill>
                  <a:srgbClr val="000000"/>
                </a:solidFill>
                <a:latin typeface="+mn-lt"/>
                <a:cs typeface="Arial" charset="0"/>
              </a:rPr>
              <a:t> QC </a:t>
            </a:r>
            <a:r>
              <a:rPr lang="it-IT" sz="2200" dirty="0" err="1">
                <a:solidFill>
                  <a:srgbClr val="000000"/>
                </a:solidFill>
                <a:latin typeface="+mn-lt"/>
                <a:cs typeface="Arial" charset="0"/>
              </a:rPr>
              <a:t>at</a:t>
            </a:r>
            <a:r>
              <a:rPr lang="it-IT" sz="2200" dirty="0">
                <a:solidFill>
                  <a:srgbClr val="000000"/>
                </a:solidFill>
                <a:latin typeface="+mn-lt"/>
                <a:cs typeface="Arial" charset="0"/>
              </a:rPr>
              <a:t> the </a:t>
            </a:r>
            <a:r>
              <a:rPr lang="it-IT" sz="2200" dirty="0" err="1">
                <a:solidFill>
                  <a:srgbClr val="000000"/>
                </a:solidFill>
                <a:latin typeface="+mn-lt"/>
                <a:cs typeface="Arial" charset="0"/>
              </a:rPr>
              <a:t>beginning</a:t>
            </a:r>
            <a:r>
              <a:rPr lang="it-IT" sz="2200" dirty="0">
                <a:solidFill>
                  <a:srgbClr val="000000"/>
                </a:solidFill>
                <a:latin typeface="+mn-lt"/>
                <a:cs typeface="Arial" charset="0"/>
              </a:rPr>
              <a:t> of the </a:t>
            </a:r>
            <a:r>
              <a:rPr lang="it-IT" sz="2200" dirty="0" err="1">
                <a:solidFill>
                  <a:srgbClr val="000000"/>
                </a:solidFill>
                <a:latin typeface="+mn-lt"/>
                <a:cs typeface="Arial" charset="0"/>
              </a:rPr>
              <a:t>analysis</a:t>
            </a:r>
            <a:r>
              <a:rPr lang="it-IT" sz="2200" dirty="0">
                <a:solidFill>
                  <a:srgbClr val="000000"/>
                </a:solidFill>
                <a:latin typeface="+mn-lt"/>
                <a:cs typeface="Arial" charset="0"/>
              </a:rPr>
              <a:t>, chances </a:t>
            </a:r>
            <a:r>
              <a:rPr lang="it-IT" sz="2200" dirty="0" err="1">
                <a:solidFill>
                  <a:srgbClr val="000000"/>
                </a:solidFill>
                <a:latin typeface="+mn-lt"/>
                <a:cs typeface="Arial" charset="0"/>
              </a:rPr>
              <a:t>encountering</a:t>
            </a:r>
            <a:r>
              <a:rPr lang="it-IT" sz="2200" dirty="0">
                <a:solidFill>
                  <a:srgbClr val="000000"/>
                </a:solidFill>
                <a:latin typeface="+mn-lt"/>
                <a:cs typeface="Arial" charset="0"/>
              </a:rPr>
              <a:t> </a:t>
            </a:r>
            <a:r>
              <a:rPr lang="it-IT" sz="2200" dirty="0" err="1">
                <a:solidFill>
                  <a:srgbClr val="000000"/>
                </a:solidFill>
                <a:latin typeface="+mn-lt"/>
                <a:cs typeface="Arial" charset="0"/>
              </a:rPr>
              <a:t>any</a:t>
            </a:r>
            <a:r>
              <a:rPr lang="it-IT" sz="2200" dirty="0">
                <a:solidFill>
                  <a:srgbClr val="000000"/>
                </a:solidFill>
                <a:latin typeface="+mn-lt"/>
                <a:cs typeface="Arial" charset="0"/>
              </a:rPr>
              <a:t> </a:t>
            </a:r>
            <a:r>
              <a:rPr lang="it-IT" sz="2200" dirty="0" err="1">
                <a:solidFill>
                  <a:srgbClr val="000000"/>
                </a:solidFill>
                <a:latin typeface="+mn-lt"/>
                <a:cs typeface="Arial" charset="0"/>
              </a:rPr>
              <a:t>contamination</a:t>
            </a:r>
            <a:r>
              <a:rPr lang="it-IT" sz="2200" dirty="0">
                <a:solidFill>
                  <a:srgbClr val="000000"/>
                </a:solidFill>
                <a:latin typeface="+mn-lt"/>
                <a:cs typeface="Arial" charset="0"/>
              </a:rPr>
              <a:t>, </a:t>
            </a:r>
            <a:r>
              <a:rPr lang="it-IT" sz="2200" dirty="0" err="1">
                <a:solidFill>
                  <a:srgbClr val="000000"/>
                </a:solidFill>
                <a:latin typeface="+mn-lt"/>
                <a:cs typeface="Arial" charset="0"/>
              </a:rPr>
              <a:t>bias</a:t>
            </a:r>
            <a:r>
              <a:rPr lang="it-IT" sz="2200" dirty="0">
                <a:solidFill>
                  <a:srgbClr val="000000"/>
                </a:solidFill>
                <a:latin typeface="+mn-lt"/>
                <a:cs typeface="Arial" charset="0"/>
              </a:rPr>
              <a:t>, </a:t>
            </a:r>
            <a:r>
              <a:rPr lang="it-IT" sz="2200" dirty="0" err="1">
                <a:solidFill>
                  <a:srgbClr val="000000"/>
                </a:solidFill>
                <a:latin typeface="+mn-lt"/>
                <a:cs typeface="Arial" charset="0"/>
              </a:rPr>
              <a:t>error</a:t>
            </a:r>
            <a:r>
              <a:rPr lang="it-IT" sz="2200" dirty="0">
                <a:solidFill>
                  <a:srgbClr val="000000"/>
                </a:solidFill>
                <a:latin typeface="+mn-lt"/>
                <a:cs typeface="Arial" charset="0"/>
              </a:rPr>
              <a:t>, and </a:t>
            </a:r>
            <a:r>
              <a:rPr lang="it-IT" sz="2200" dirty="0" err="1">
                <a:solidFill>
                  <a:srgbClr val="000000"/>
                </a:solidFill>
                <a:latin typeface="+mn-lt"/>
                <a:cs typeface="Arial" charset="0"/>
              </a:rPr>
              <a:t>missing</a:t>
            </a:r>
            <a:r>
              <a:rPr lang="it-IT" sz="2200" dirty="0">
                <a:solidFill>
                  <a:srgbClr val="000000"/>
                </a:solidFill>
                <a:latin typeface="+mn-lt"/>
                <a:cs typeface="Arial" charset="0"/>
              </a:rPr>
              <a:t> data are </a:t>
            </a:r>
            <a:r>
              <a:rPr lang="it-IT" sz="2200" dirty="0" err="1">
                <a:solidFill>
                  <a:srgbClr val="000000"/>
                </a:solidFill>
                <a:latin typeface="+mn-lt"/>
                <a:cs typeface="Arial" charset="0"/>
              </a:rPr>
              <a:t>minimized</a:t>
            </a:r>
            <a:r>
              <a:rPr lang="it-IT" sz="2200" dirty="0">
                <a:solidFill>
                  <a:srgbClr val="000000"/>
                </a:solidFill>
                <a:latin typeface="+mn-lt"/>
                <a:cs typeface="Arial" charset="0"/>
              </a:rPr>
              <a:t>.</a:t>
            </a:r>
          </a:p>
        </p:txBody>
      </p:sp>
    </p:spTree>
    <p:extLst>
      <p:ext uri="{BB962C8B-B14F-4D97-AF65-F5344CB8AC3E}">
        <p14:creationId xmlns:p14="http://schemas.microsoft.com/office/powerpoint/2010/main" val="139011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F05FB685-CFC7-E348-B0F4-00710026BE9F}"/>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Quality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Control: FASTQC</a:t>
            </a:r>
          </a:p>
        </p:txBody>
      </p:sp>
      <p:sp>
        <p:nvSpPr>
          <p:cNvPr id="14" name="object 4">
            <a:extLst>
              <a:ext uri="{FF2B5EF4-FFF2-40B4-BE49-F238E27FC236}">
                <a16:creationId xmlns:a16="http://schemas.microsoft.com/office/drawing/2014/main" id="{E22AE634-E581-0F43-A846-1212D51FA2EC}"/>
              </a:ext>
            </a:extLst>
          </p:cNvPr>
          <p:cNvSpPr txBox="1">
            <a:spLocks noChangeArrowheads="1"/>
          </p:cNvSpPr>
          <p:nvPr/>
        </p:nvSpPr>
        <p:spPr bwMode="auto">
          <a:xfrm>
            <a:off x="4041775" y="895865"/>
            <a:ext cx="574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1600" dirty="0">
                <a:solidFill>
                  <a:srgbClr val="000C20"/>
                </a:solidFill>
                <a:hlinkClick r:id="rId4"/>
              </a:rPr>
              <a:t>http://www.bioinformatics.babraham.ac.uk/projects/fastqc/</a:t>
            </a:r>
            <a:endParaRPr lang="it-IT" altLang="it-IT" sz="1600" dirty="0"/>
          </a:p>
        </p:txBody>
      </p:sp>
      <p:sp>
        <p:nvSpPr>
          <p:cNvPr id="15" name="object 2">
            <a:extLst>
              <a:ext uri="{FF2B5EF4-FFF2-40B4-BE49-F238E27FC236}">
                <a16:creationId xmlns:a16="http://schemas.microsoft.com/office/drawing/2014/main" id="{6B97D449-AE13-EF49-AE4A-72095777FCB6}"/>
              </a:ext>
            </a:extLst>
          </p:cNvPr>
          <p:cNvSpPr txBox="1">
            <a:spLocks/>
          </p:cNvSpPr>
          <p:nvPr/>
        </p:nvSpPr>
        <p:spPr>
          <a:xfrm>
            <a:off x="1116281" y="5559131"/>
            <a:ext cx="10759044" cy="1200329"/>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35" algn="just">
              <a:defRPr/>
            </a:pPr>
            <a:r>
              <a:rPr lang="it-IT" sz="2000" dirty="0">
                <a:latin typeface="+mn-lt"/>
              </a:rPr>
              <a:t>The FASTQC software </a:t>
            </a:r>
            <a:r>
              <a:rPr lang="it-IT" sz="2000" dirty="0" err="1">
                <a:latin typeface="+mn-lt"/>
              </a:rPr>
              <a:t>allows</a:t>
            </a:r>
            <a:r>
              <a:rPr lang="it-IT" sz="2000" dirty="0">
                <a:latin typeface="+mn-lt"/>
              </a:rPr>
              <a:t> the </a:t>
            </a:r>
            <a:r>
              <a:rPr lang="it-IT" sz="2000" dirty="0" err="1">
                <a:latin typeface="+mn-lt"/>
              </a:rPr>
              <a:t>evaluation</a:t>
            </a:r>
            <a:r>
              <a:rPr lang="it-IT" sz="2000" dirty="0">
                <a:latin typeface="+mn-lt"/>
              </a:rPr>
              <a:t> of the </a:t>
            </a:r>
            <a:r>
              <a:rPr lang="it-IT" sz="2000" dirty="0" err="1">
                <a:latin typeface="+mn-lt"/>
              </a:rPr>
              <a:t>quality</a:t>
            </a:r>
            <a:r>
              <a:rPr lang="it-IT" sz="2000" dirty="0">
                <a:latin typeface="+mn-lt"/>
              </a:rPr>
              <a:t> of the </a:t>
            </a:r>
            <a:r>
              <a:rPr lang="it-IT" sz="2000" dirty="0" err="1">
                <a:latin typeface="+mn-lt"/>
              </a:rPr>
              <a:t>sequences</a:t>
            </a:r>
            <a:r>
              <a:rPr lang="it-IT" sz="2000" dirty="0">
                <a:latin typeface="+mn-lt"/>
              </a:rPr>
              <a:t>. The PHRED score </a:t>
            </a:r>
            <a:r>
              <a:rPr lang="it-IT" sz="2000" dirty="0" err="1">
                <a:latin typeface="+mn-lt"/>
              </a:rPr>
              <a:t>is</a:t>
            </a:r>
            <a:r>
              <a:rPr lang="it-IT" sz="2000" dirty="0">
                <a:latin typeface="+mn-lt"/>
              </a:rPr>
              <a:t> </a:t>
            </a:r>
            <a:r>
              <a:rPr lang="it-IT" sz="2000" dirty="0" err="1">
                <a:latin typeface="+mn-lt"/>
              </a:rPr>
              <a:t>shown</a:t>
            </a:r>
            <a:r>
              <a:rPr lang="it-IT" sz="2000" dirty="0">
                <a:latin typeface="+mn-lt"/>
              </a:rPr>
              <a:t> in the ordinate. </a:t>
            </a:r>
          </a:p>
          <a:p>
            <a:pPr marL="11135" algn="just">
              <a:defRPr/>
            </a:pPr>
            <a:r>
              <a:rPr lang="it-IT" sz="2000" dirty="0" err="1">
                <a:latin typeface="+mn-lt"/>
              </a:rPr>
              <a:t>Many</a:t>
            </a:r>
            <a:r>
              <a:rPr lang="it-IT" sz="2000" dirty="0">
                <a:latin typeface="+mn-lt"/>
              </a:rPr>
              <a:t> of the </a:t>
            </a:r>
            <a:r>
              <a:rPr lang="it-IT" sz="2000" dirty="0" err="1">
                <a:latin typeface="+mn-lt"/>
              </a:rPr>
              <a:t>sequences</a:t>
            </a:r>
            <a:r>
              <a:rPr lang="it-IT" sz="2000" dirty="0">
                <a:latin typeface="+mn-lt"/>
              </a:rPr>
              <a:t> </a:t>
            </a:r>
            <a:r>
              <a:rPr lang="it-IT" sz="2000" dirty="0" err="1">
                <a:latin typeface="+mn-lt"/>
              </a:rPr>
              <a:t>have</a:t>
            </a:r>
            <a:r>
              <a:rPr lang="it-IT" sz="2000" dirty="0">
                <a:latin typeface="+mn-lt"/>
              </a:rPr>
              <a:t> a </a:t>
            </a:r>
            <a:r>
              <a:rPr lang="it-IT" sz="2000" dirty="0" err="1">
                <a:latin typeface="+mn-lt"/>
              </a:rPr>
              <a:t>value</a:t>
            </a:r>
            <a:r>
              <a:rPr lang="it-IT" sz="2000" dirty="0">
                <a:latin typeface="+mn-lt"/>
              </a:rPr>
              <a:t> of </a:t>
            </a:r>
            <a:r>
              <a:rPr lang="it-IT" sz="2000" dirty="0" err="1">
                <a:latin typeface="+mn-lt"/>
              </a:rPr>
              <a:t>less</a:t>
            </a:r>
            <a:r>
              <a:rPr lang="it-IT" sz="2000" dirty="0">
                <a:latin typeface="+mn-lt"/>
              </a:rPr>
              <a:t> </a:t>
            </a:r>
            <a:r>
              <a:rPr lang="it-IT" sz="2000" dirty="0" err="1">
                <a:latin typeface="+mn-lt"/>
              </a:rPr>
              <a:t>than</a:t>
            </a:r>
            <a:r>
              <a:rPr lang="it-IT" sz="2000" dirty="0">
                <a:latin typeface="+mn-lt"/>
              </a:rPr>
              <a:t> 20. </a:t>
            </a:r>
            <a:r>
              <a:rPr lang="it-IT" sz="2000" b="1" dirty="0" err="1">
                <a:latin typeface="+mn-lt"/>
              </a:rPr>
              <a:t>This</a:t>
            </a:r>
            <a:r>
              <a:rPr lang="it-IT" sz="2000" b="1" dirty="0">
                <a:latin typeface="+mn-lt"/>
              </a:rPr>
              <a:t> </a:t>
            </a:r>
            <a:r>
              <a:rPr lang="it-IT" sz="2000" b="1" dirty="0" err="1">
                <a:latin typeface="+mn-lt"/>
              </a:rPr>
              <a:t>indicates</a:t>
            </a:r>
            <a:r>
              <a:rPr lang="it-IT" sz="2000" b="1" dirty="0">
                <a:latin typeface="+mn-lt"/>
              </a:rPr>
              <a:t> a </a:t>
            </a:r>
            <a:r>
              <a:rPr lang="it-IT" sz="2000" b="1" dirty="0" err="1">
                <a:latin typeface="+mn-lt"/>
              </a:rPr>
              <a:t>probability</a:t>
            </a:r>
            <a:r>
              <a:rPr lang="it-IT" sz="2000" b="1" dirty="0">
                <a:latin typeface="+mn-lt"/>
              </a:rPr>
              <a:t> of </a:t>
            </a:r>
            <a:r>
              <a:rPr lang="it-IT" sz="2000" b="1" dirty="0" err="1">
                <a:latin typeface="+mn-lt"/>
              </a:rPr>
              <a:t>error</a:t>
            </a:r>
            <a:r>
              <a:rPr lang="it-IT" sz="2000" b="1" dirty="0">
                <a:latin typeface="+mn-lt"/>
              </a:rPr>
              <a:t> of 1%</a:t>
            </a:r>
          </a:p>
          <a:p>
            <a:pPr marL="11135" algn="just">
              <a:defRPr/>
            </a:pPr>
            <a:endParaRPr lang="it-IT" sz="2000" dirty="0" err="1">
              <a:latin typeface="+mn-lt"/>
            </a:endParaRPr>
          </a:p>
        </p:txBody>
      </p:sp>
      <p:sp>
        <p:nvSpPr>
          <p:cNvPr id="16" name="object 5">
            <a:extLst>
              <a:ext uri="{FF2B5EF4-FFF2-40B4-BE49-F238E27FC236}">
                <a16:creationId xmlns:a16="http://schemas.microsoft.com/office/drawing/2014/main" id="{A0102349-B28D-8D4C-942F-E0411E224A97}"/>
              </a:ext>
            </a:extLst>
          </p:cNvPr>
          <p:cNvSpPr>
            <a:spLocks noChangeArrowheads="1"/>
          </p:cNvSpPr>
          <p:nvPr/>
        </p:nvSpPr>
        <p:spPr bwMode="auto">
          <a:xfrm>
            <a:off x="3296256" y="1480640"/>
            <a:ext cx="6811937" cy="377936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it-IT" altLang="it-IT"/>
          </a:p>
        </p:txBody>
      </p:sp>
      <p:sp>
        <p:nvSpPr>
          <p:cNvPr id="10" name="Rettangolo 9">
            <a:extLst>
              <a:ext uri="{FF2B5EF4-FFF2-40B4-BE49-F238E27FC236}">
                <a16:creationId xmlns:a16="http://schemas.microsoft.com/office/drawing/2014/main" id="{AAE3CC44-6AD9-3443-8ABC-AC1CA240FA5D}"/>
              </a:ext>
            </a:extLst>
          </p:cNvPr>
          <p:cNvSpPr/>
          <p:nvPr/>
        </p:nvSpPr>
        <p:spPr>
          <a:xfrm>
            <a:off x="1111196" y="3220648"/>
            <a:ext cx="1762633" cy="461665"/>
          </a:xfrm>
          <a:prstGeom prst="rect">
            <a:avLst/>
          </a:prstGeom>
        </p:spPr>
        <p:txBody>
          <a:bodyPr wrap="square">
            <a:spAutoFit/>
          </a:bodyPr>
          <a:lstStyle/>
          <a:p>
            <a:pPr algn="ctr"/>
            <a:r>
              <a:rPr lang="it-IT" sz="2400" dirty="0"/>
              <a:t>PHRED score</a:t>
            </a:r>
          </a:p>
        </p:txBody>
      </p:sp>
    </p:spTree>
    <p:extLst>
      <p:ext uri="{BB962C8B-B14F-4D97-AF65-F5344CB8AC3E}">
        <p14:creationId xmlns:p14="http://schemas.microsoft.com/office/powerpoint/2010/main" val="164302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FASTQ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Files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2">
            <a:extLst>
              <a:ext uri="{FF2B5EF4-FFF2-40B4-BE49-F238E27FC236}">
                <a16:creationId xmlns:a16="http://schemas.microsoft.com/office/drawing/2014/main" id="{48769CAB-F16C-044F-BB78-33F230E9B527}"/>
              </a:ext>
            </a:extLst>
          </p:cNvPr>
          <p:cNvSpPr txBox="1">
            <a:spLocks/>
          </p:cNvSpPr>
          <p:nvPr/>
        </p:nvSpPr>
        <p:spPr>
          <a:xfrm>
            <a:off x="2641601" y="1363991"/>
            <a:ext cx="7313613" cy="332399"/>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35">
              <a:defRPr/>
            </a:pPr>
            <a:r>
              <a:rPr lang="it-IT" sz="2400" dirty="0">
                <a:latin typeface="+mn-lt"/>
                <a:cs typeface="Arial"/>
              </a:rPr>
              <a:t>Tools for FASTQ</a:t>
            </a:r>
            <a:r>
              <a:rPr lang="it-IT" sz="2400" spc="-92" dirty="0">
                <a:latin typeface="+mn-lt"/>
                <a:cs typeface="Arial"/>
              </a:rPr>
              <a:t> </a:t>
            </a:r>
            <a:r>
              <a:rPr lang="it-IT" sz="2400" dirty="0" err="1">
                <a:latin typeface="+mn-lt"/>
                <a:cs typeface="Arial"/>
              </a:rPr>
              <a:t>manipulation</a:t>
            </a:r>
            <a:r>
              <a:rPr lang="it-IT" sz="2400" dirty="0">
                <a:latin typeface="+mn-lt"/>
                <a:cs typeface="Arial"/>
              </a:rPr>
              <a:t> an QC </a:t>
            </a:r>
            <a:r>
              <a:rPr lang="it-IT" sz="2400" dirty="0" err="1">
                <a:latin typeface="+mn-lt"/>
                <a:cs typeface="Arial"/>
              </a:rPr>
              <a:t>improving</a:t>
            </a:r>
            <a:endParaRPr lang="it-IT" sz="2400" dirty="0">
              <a:latin typeface="+mn-lt"/>
              <a:cs typeface="Arial"/>
            </a:endParaRPr>
          </a:p>
        </p:txBody>
      </p:sp>
      <p:pic>
        <p:nvPicPr>
          <p:cNvPr id="10" name="Immagine 9">
            <a:extLst>
              <a:ext uri="{FF2B5EF4-FFF2-40B4-BE49-F238E27FC236}">
                <a16:creationId xmlns:a16="http://schemas.microsoft.com/office/drawing/2014/main" id="{344F32E1-0F24-804F-896B-08EF3821E5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7407" y="1862773"/>
            <a:ext cx="8382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34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F05FB685-CFC7-E348-B0F4-00710026BE9F}"/>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Quality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Control: FASTQC</a:t>
            </a:r>
          </a:p>
        </p:txBody>
      </p:sp>
      <p:sp>
        <p:nvSpPr>
          <p:cNvPr id="14" name="object 4">
            <a:extLst>
              <a:ext uri="{FF2B5EF4-FFF2-40B4-BE49-F238E27FC236}">
                <a16:creationId xmlns:a16="http://schemas.microsoft.com/office/drawing/2014/main" id="{E22AE634-E581-0F43-A846-1212D51FA2EC}"/>
              </a:ext>
            </a:extLst>
          </p:cNvPr>
          <p:cNvSpPr txBox="1">
            <a:spLocks noChangeArrowheads="1"/>
          </p:cNvSpPr>
          <p:nvPr/>
        </p:nvSpPr>
        <p:spPr bwMode="auto">
          <a:xfrm>
            <a:off x="4041775" y="895865"/>
            <a:ext cx="574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z="1600" dirty="0">
                <a:solidFill>
                  <a:srgbClr val="000C20"/>
                </a:solidFill>
                <a:hlinkClick r:id="rId4"/>
              </a:rPr>
              <a:t>http://www.bioinformatics.babraham.ac.uk/projects/fastqc/</a:t>
            </a:r>
            <a:endParaRPr lang="it-IT" altLang="it-IT" sz="1600" dirty="0"/>
          </a:p>
        </p:txBody>
      </p:sp>
      <p:sp>
        <p:nvSpPr>
          <p:cNvPr id="15" name="object 2">
            <a:extLst>
              <a:ext uri="{FF2B5EF4-FFF2-40B4-BE49-F238E27FC236}">
                <a16:creationId xmlns:a16="http://schemas.microsoft.com/office/drawing/2014/main" id="{6B97D449-AE13-EF49-AE4A-72095777FCB6}"/>
              </a:ext>
            </a:extLst>
          </p:cNvPr>
          <p:cNvSpPr txBox="1">
            <a:spLocks/>
          </p:cNvSpPr>
          <p:nvPr/>
        </p:nvSpPr>
        <p:spPr>
          <a:xfrm>
            <a:off x="4732287" y="1263363"/>
            <a:ext cx="3744798" cy="424732"/>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35">
              <a:defRPr/>
            </a:pPr>
            <a:r>
              <a:rPr lang="it-IT" sz="2400" b="1" dirty="0" err="1">
                <a:latin typeface="+mn-lt"/>
              </a:rPr>
              <a:t>Good</a:t>
            </a:r>
            <a:r>
              <a:rPr lang="it-IT" sz="2400" b="1" dirty="0">
                <a:latin typeface="+mn-lt"/>
              </a:rPr>
              <a:t> </a:t>
            </a:r>
            <a:r>
              <a:rPr lang="it-IT" sz="2400" b="1" dirty="0" err="1">
                <a:latin typeface="+mn-lt"/>
              </a:rPr>
              <a:t>quality</a:t>
            </a:r>
            <a:endParaRPr lang="it-IT" sz="2400" b="1" dirty="0">
              <a:latin typeface="+mn-lt"/>
            </a:endParaRPr>
          </a:p>
        </p:txBody>
      </p:sp>
      <p:pic>
        <p:nvPicPr>
          <p:cNvPr id="3" name="Immagine 2">
            <a:extLst>
              <a:ext uri="{FF2B5EF4-FFF2-40B4-BE49-F238E27FC236}">
                <a16:creationId xmlns:a16="http://schemas.microsoft.com/office/drawing/2014/main" id="{E334F215-47D8-B345-9D0D-E8E1576A3FAE}"/>
              </a:ext>
            </a:extLst>
          </p:cNvPr>
          <p:cNvPicPr>
            <a:picLocks noChangeAspect="1"/>
          </p:cNvPicPr>
          <p:nvPr/>
        </p:nvPicPr>
        <p:blipFill>
          <a:blip r:embed="rId5"/>
          <a:stretch>
            <a:fillRect/>
          </a:stretch>
        </p:blipFill>
        <p:spPr>
          <a:xfrm>
            <a:off x="2768410" y="1688095"/>
            <a:ext cx="7672552" cy="4167488"/>
          </a:xfrm>
          <a:prstGeom prst="rect">
            <a:avLst/>
          </a:prstGeom>
        </p:spPr>
      </p:pic>
      <p:sp>
        <p:nvSpPr>
          <p:cNvPr id="5" name="Rettangolo 4">
            <a:extLst>
              <a:ext uri="{FF2B5EF4-FFF2-40B4-BE49-F238E27FC236}">
                <a16:creationId xmlns:a16="http://schemas.microsoft.com/office/drawing/2014/main" id="{CFE598E3-3832-C846-994E-B0F850F3452C}"/>
              </a:ext>
            </a:extLst>
          </p:cNvPr>
          <p:cNvSpPr/>
          <p:nvPr/>
        </p:nvSpPr>
        <p:spPr>
          <a:xfrm>
            <a:off x="667481" y="4478312"/>
            <a:ext cx="3190640" cy="461665"/>
          </a:xfrm>
          <a:prstGeom prst="rect">
            <a:avLst/>
          </a:prstGeom>
        </p:spPr>
        <p:txBody>
          <a:bodyPr wrap="square">
            <a:spAutoFit/>
          </a:bodyPr>
          <a:lstStyle/>
          <a:p>
            <a:pPr algn="ctr"/>
            <a:r>
              <a:rPr lang="it-IT" sz="2400" dirty="0"/>
              <a:t>PHRED score over 30</a:t>
            </a:r>
          </a:p>
        </p:txBody>
      </p:sp>
      <p:cxnSp>
        <p:nvCxnSpPr>
          <p:cNvPr id="7" name="Connettore 2 6">
            <a:extLst>
              <a:ext uri="{FF2B5EF4-FFF2-40B4-BE49-F238E27FC236}">
                <a16:creationId xmlns:a16="http://schemas.microsoft.com/office/drawing/2014/main" id="{0FD531BD-F616-034E-B56F-446EFE24801A}"/>
              </a:ext>
            </a:extLst>
          </p:cNvPr>
          <p:cNvCxnSpPr>
            <a:cxnSpLocks/>
          </p:cNvCxnSpPr>
          <p:nvPr/>
        </p:nvCxnSpPr>
        <p:spPr>
          <a:xfrm flipV="1">
            <a:off x="2281056" y="2774731"/>
            <a:ext cx="724903" cy="161907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2" name="object 11">
            <a:extLst>
              <a:ext uri="{FF2B5EF4-FFF2-40B4-BE49-F238E27FC236}">
                <a16:creationId xmlns:a16="http://schemas.microsoft.com/office/drawing/2014/main" id="{3F3E5B81-9B86-A646-B362-4B2842C14599}"/>
              </a:ext>
            </a:extLst>
          </p:cNvPr>
          <p:cNvSpPr txBox="1">
            <a:spLocks noChangeArrowheads="1"/>
          </p:cNvSpPr>
          <p:nvPr/>
        </p:nvSpPr>
        <p:spPr bwMode="auto">
          <a:xfrm>
            <a:off x="2347784" y="5974832"/>
            <a:ext cx="7811810" cy="677108"/>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ctr">
              <a:defRPr/>
            </a:pPr>
            <a:r>
              <a:rPr lang="it-IT" sz="2200" dirty="0">
                <a:solidFill>
                  <a:srgbClr val="000000"/>
                </a:solidFill>
                <a:latin typeface="+mn-lt"/>
                <a:cs typeface="Arial" charset="0"/>
              </a:rPr>
              <a:t>The </a:t>
            </a:r>
            <a:r>
              <a:rPr lang="it-IT" sz="2200" dirty="0" err="1">
                <a:solidFill>
                  <a:srgbClr val="000000"/>
                </a:solidFill>
                <a:latin typeface="+mn-lt"/>
                <a:cs typeface="Arial" charset="0"/>
              </a:rPr>
              <a:t>improvement</a:t>
            </a:r>
            <a:r>
              <a:rPr lang="it-IT" sz="2200" dirty="0">
                <a:solidFill>
                  <a:srgbClr val="000000"/>
                </a:solidFill>
                <a:latin typeface="+mn-lt"/>
                <a:cs typeface="Arial" charset="0"/>
              </a:rPr>
              <a:t> of the </a:t>
            </a:r>
            <a:r>
              <a:rPr lang="it-IT" sz="2200" dirty="0" err="1">
                <a:solidFill>
                  <a:srgbClr val="000000"/>
                </a:solidFill>
                <a:latin typeface="+mn-lt"/>
                <a:cs typeface="Arial" charset="0"/>
              </a:rPr>
              <a:t>quality</a:t>
            </a:r>
            <a:r>
              <a:rPr lang="it-IT" sz="2200" dirty="0">
                <a:solidFill>
                  <a:srgbClr val="000000"/>
                </a:solidFill>
                <a:latin typeface="+mn-lt"/>
                <a:cs typeface="Arial" charset="0"/>
              </a:rPr>
              <a:t> of the </a:t>
            </a:r>
            <a:r>
              <a:rPr lang="it-IT" sz="2200" dirty="0" err="1">
                <a:solidFill>
                  <a:srgbClr val="000000"/>
                </a:solidFill>
                <a:latin typeface="+mn-lt"/>
                <a:cs typeface="Arial" charset="0"/>
              </a:rPr>
              <a:t>reads</a:t>
            </a:r>
            <a:r>
              <a:rPr lang="it-IT" sz="2200" dirty="0">
                <a:solidFill>
                  <a:srgbClr val="000000"/>
                </a:solidFill>
                <a:latin typeface="+mn-lt"/>
                <a:cs typeface="Arial" charset="0"/>
              </a:rPr>
              <a:t> </a:t>
            </a:r>
            <a:r>
              <a:rPr lang="it-IT" sz="2200" dirty="0" err="1">
                <a:solidFill>
                  <a:srgbClr val="000000"/>
                </a:solidFill>
                <a:latin typeface="+mn-lt"/>
                <a:cs typeface="Arial" charset="0"/>
              </a:rPr>
              <a:t>is</a:t>
            </a:r>
            <a:r>
              <a:rPr lang="it-IT" sz="2200" dirty="0">
                <a:solidFill>
                  <a:srgbClr val="000000"/>
                </a:solidFill>
                <a:latin typeface="+mn-lt"/>
                <a:cs typeface="Arial" charset="0"/>
              </a:rPr>
              <a:t> </a:t>
            </a:r>
            <a:r>
              <a:rPr lang="it-IT" sz="2200" dirty="0" err="1">
                <a:solidFill>
                  <a:srgbClr val="000000"/>
                </a:solidFill>
                <a:latin typeface="+mn-lt"/>
                <a:cs typeface="Arial" charset="0"/>
              </a:rPr>
              <a:t>realized</a:t>
            </a:r>
            <a:r>
              <a:rPr lang="it-IT" sz="2200" dirty="0">
                <a:solidFill>
                  <a:srgbClr val="000000"/>
                </a:solidFill>
                <a:latin typeface="+mn-lt"/>
                <a:cs typeface="Arial" charset="0"/>
              </a:rPr>
              <a:t> </a:t>
            </a:r>
            <a:r>
              <a:rPr lang="it-IT" sz="2200" dirty="0" err="1">
                <a:solidFill>
                  <a:srgbClr val="000000"/>
                </a:solidFill>
                <a:latin typeface="+mn-lt"/>
                <a:cs typeface="Arial" charset="0"/>
              </a:rPr>
              <a:t>through</a:t>
            </a:r>
            <a:r>
              <a:rPr lang="it-IT" sz="2200" dirty="0">
                <a:solidFill>
                  <a:srgbClr val="000000"/>
                </a:solidFill>
                <a:latin typeface="+mn-lt"/>
                <a:cs typeface="Arial" charset="0"/>
              </a:rPr>
              <a:t> </a:t>
            </a:r>
            <a:r>
              <a:rPr lang="it-IT" sz="2200" b="1" dirty="0">
                <a:solidFill>
                  <a:srgbClr val="000000"/>
                </a:solidFill>
                <a:latin typeface="+mn-lt"/>
                <a:cs typeface="Arial" charset="0"/>
              </a:rPr>
              <a:t>the </a:t>
            </a:r>
            <a:r>
              <a:rPr lang="it-IT" sz="2200" b="1" dirty="0" err="1">
                <a:solidFill>
                  <a:srgbClr val="000000"/>
                </a:solidFill>
                <a:latin typeface="+mn-lt"/>
                <a:cs typeface="Arial" charset="0"/>
              </a:rPr>
              <a:t>elimination</a:t>
            </a:r>
            <a:r>
              <a:rPr lang="it-IT" sz="2200" dirty="0">
                <a:solidFill>
                  <a:srgbClr val="000000"/>
                </a:solidFill>
                <a:latin typeface="+mn-lt"/>
                <a:cs typeface="Arial" charset="0"/>
              </a:rPr>
              <a:t> of the "</a:t>
            </a:r>
            <a:r>
              <a:rPr lang="it-IT" sz="2200" dirty="0" err="1">
                <a:solidFill>
                  <a:srgbClr val="000000"/>
                </a:solidFill>
                <a:latin typeface="+mn-lt"/>
                <a:cs typeface="Arial" charset="0"/>
              </a:rPr>
              <a:t>bad</a:t>
            </a:r>
            <a:r>
              <a:rPr lang="it-IT" sz="2200" dirty="0">
                <a:solidFill>
                  <a:srgbClr val="000000"/>
                </a:solidFill>
                <a:latin typeface="+mn-lt"/>
                <a:cs typeface="Arial" charset="0"/>
              </a:rPr>
              <a:t>" </a:t>
            </a:r>
            <a:r>
              <a:rPr lang="it-IT" sz="2200" dirty="0" err="1">
                <a:solidFill>
                  <a:srgbClr val="000000"/>
                </a:solidFill>
                <a:latin typeface="+mn-lt"/>
                <a:cs typeface="Arial" charset="0"/>
              </a:rPr>
              <a:t>sequences</a:t>
            </a:r>
            <a:r>
              <a:rPr lang="it-IT" sz="2200" dirty="0">
                <a:solidFill>
                  <a:srgbClr val="000000"/>
                </a:solidFill>
                <a:latin typeface="+mn-lt"/>
                <a:cs typeface="Arial" charset="0"/>
              </a:rPr>
              <a:t>.</a:t>
            </a:r>
          </a:p>
        </p:txBody>
      </p:sp>
    </p:spTree>
    <p:extLst>
      <p:ext uri="{BB962C8B-B14F-4D97-AF65-F5344CB8AC3E}">
        <p14:creationId xmlns:p14="http://schemas.microsoft.com/office/powerpoint/2010/main" val="227064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1080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u="sng" dirty="0">
                <a:solidFill>
                  <a:srgbClr val="FF0000"/>
                </a:solidFill>
              </a:rPr>
              <a:t>Sequence mapping</a:t>
            </a:r>
          </a:p>
          <a:p>
            <a:pPr lvl="1" algn="l"/>
            <a:endParaRPr lang="en-US" sz="2200" dirty="0"/>
          </a:p>
          <a:p>
            <a:pPr lvl="1" algn="l"/>
            <a:endParaRPr lang="en-US" sz="2200" dirty="0"/>
          </a:p>
          <a:p>
            <a:pPr marL="363538" lvl="1" indent="-354013" algn="l">
              <a:buFont typeface="Arial" panose="020B0604020202020204" pitchFamily="34" charset="0"/>
              <a:buChar char="•"/>
            </a:pPr>
            <a:r>
              <a:rPr lang="en-US" sz="2200" b="1" dirty="0"/>
              <a:t>DNA-</a:t>
            </a:r>
            <a:r>
              <a:rPr lang="en-US" sz="2200" b="1" dirty="0" err="1"/>
              <a:t>Seq</a:t>
            </a:r>
            <a:r>
              <a:rPr lang="en-US" sz="2200" b="1" dirty="0"/>
              <a:t> data analysis</a:t>
            </a:r>
          </a:p>
          <a:p>
            <a:pPr marL="466725" lvl="1" indent="-20638" algn="l">
              <a:buFont typeface="+mj-lt"/>
              <a:buAutoNum type="arabicPeriod"/>
            </a:pPr>
            <a:r>
              <a:rPr lang="en-US" sz="2200" dirty="0"/>
              <a:t> Improving the quality and robustness of mapping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232078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Pipeline, Software and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Algorhytms</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a:t>
            </a:r>
          </a:p>
        </p:txBody>
      </p:sp>
      <p:grpSp>
        <p:nvGrpSpPr>
          <p:cNvPr id="94" name="Gruppo 93">
            <a:extLst>
              <a:ext uri="{FF2B5EF4-FFF2-40B4-BE49-F238E27FC236}">
                <a16:creationId xmlns:a16="http://schemas.microsoft.com/office/drawing/2014/main" id="{4834CC9B-BBE0-434C-8E14-F60FF879411D}"/>
              </a:ext>
            </a:extLst>
          </p:cNvPr>
          <p:cNvGrpSpPr/>
          <p:nvPr/>
        </p:nvGrpSpPr>
        <p:grpSpPr>
          <a:xfrm>
            <a:off x="2132171" y="1755634"/>
            <a:ext cx="8729418" cy="4401408"/>
            <a:chOff x="2132171" y="1755634"/>
            <a:chExt cx="8729418" cy="4401408"/>
          </a:xfrm>
        </p:grpSpPr>
        <p:grpSp>
          <p:nvGrpSpPr>
            <p:cNvPr id="95" name="Gruppo 94">
              <a:extLst>
                <a:ext uri="{FF2B5EF4-FFF2-40B4-BE49-F238E27FC236}">
                  <a16:creationId xmlns:a16="http://schemas.microsoft.com/office/drawing/2014/main" id="{4345808A-4087-614B-B398-2BEE5F9D1AEB}"/>
                </a:ext>
              </a:extLst>
            </p:cNvPr>
            <p:cNvGrpSpPr/>
            <p:nvPr/>
          </p:nvGrpSpPr>
          <p:grpSpPr>
            <a:xfrm>
              <a:off x="2132171" y="1755634"/>
              <a:ext cx="8729418" cy="4401408"/>
              <a:chOff x="261526" y="1969422"/>
              <a:chExt cx="8382002" cy="4401408"/>
            </a:xfrm>
          </p:grpSpPr>
          <p:grpSp>
            <p:nvGrpSpPr>
              <p:cNvPr id="98" name="Gruppo 97">
                <a:extLst>
                  <a:ext uri="{FF2B5EF4-FFF2-40B4-BE49-F238E27FC236}">
                    <a16:creationId xmlns:a16="http://schemas.microsoft.com/office/drawing/2014/main" id="{14BCF6EB-DC57-FF46-A3C5-C998522AC611}"/>
                  </a:ext>
                </a:extLst>
              </p:cNvPr>
              <p:cNvGrpSpPr/>
              <p:nvPr/>
            </p:nvGrpSpPr>
            <p:grpSpPr>
              <a:xfrm>
                <a:off x="261526" y="3105342"/>
                <a:ext cx="8382002" cy="3265488"/>
                <a:chOff x="250825" y="1819275"/>
                <a:chExt cx="8382002" cy="3265488"/>
              </a:xfrm>
            </p:grpSpPr>
            <p:grpSp>
              <p:nvGrpSpPr>
                <p:cNvPr id="101" name="Group 6">
                  <a:extLst>
                    <a:ext uri="{FF2B5EF4-FFF2-40B4-BE49-F238E27FC236}">
                      <a16:creationId xmlns:a16="http://schemas.microsoft.com/office/drawing/2014/main" id="{01ACD35D-6AAC-4A4D-8B06-A84677F29945}"/>
                    </a:ext>
                  </a:extLst>
                </p:cNvPr>
                <p:cNvGrpSpPr>
                  <a:grpSpLocks/>
                </p:cNvGrpSpPr>
                <p:nvPr/>
              </p:nvGrpSpPr>
              <p:grpSpPr bwMode="auto">
                <a:xfrm>
                  <a:off x="250825" y="1925638"/>
                  <a:ext cx="1368425" cy="1287462"/>
                  <a:chOff x="251520" y="1926414"/>
                  <a:chExt cx="1368152" cy="1286562"/>
                </a:xfrm>
              </p:grpSpPr>
              <p:sp>
                <p:nvSpPr>
                  <p:cNvPr id="122" name="Rounded Rectangle 2">
                    <a:extLst>
                      <a:ext uri="{FF2B5EF4-FFF2-40B4-BE49-F238E27FC236}">
                        <a16:creationId xmlns:a16="http://schemas.microsoft.com/office/drawing/2014/main" id="{0655A121-B7D8-CF43-AE8D-275A9218E13B}"/>
                      </a:ext>
                    </a:extLst>
                  </p:cNvPr>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DNA-</a:t>
                    </a:r>
                    <a:r>
                      <a:rPr lang="en-US" sz="1200" dirty="0" err="1">
                        <a:solidFill>
                          <a:schemeClr val="tx1"/>
                        </a:solidFill>
                      </a:rPr>
                      <a:t>seq</a:t>
                    </a:r>
                    <a:r>
                      <a:rPr lang="en-US" sz="1200" dirty="0">
                        <a:solidFill>
                          <a:schemeClr val="tx1"/>
                        </a:solidFill>
                      </a:rPr>
                      <a:t> reads (2 x 100-150 </a:t>
                    </a:r>
                    <a:r>
                      <a:rPr lang="en-US" sz="1200" dirty="0" err="1">
                        <a:solidFill>
                          <a:schemeClr val="tx1"/>
                        </a:solidFill>
                      </a:rPr>
                      <a:t>bp</a:t>
                    </a:r>
                    <a:r>
                      <a:rPr lang="en-US" sz="1200" dirty="0">
                        <a:solidFill>
                          <a:schemeClr val="tx1"/>
                        </a:solidFill>
                      </a:rPr>
                      <a:t>)</a:t>
                    </a:r>
                  </a:p>
                </p:txBody>
              </p:sp>
              <p:sp>
                <p:nvSpPr>
                  <p:cNvPr id="123" name="TextBox 3">
                    <a:extLst>
                      <a:ext uri="{FF2B5EF4-FFF2-40B4-BE49-F238E27FC236}">
                        <a16:creationId xmlns:a16="http://schemas.microsoft.com/office/drawing/2014/main" id="{A854B598-D4A4-2148-BD1E-21B45F2A8F15}"/>
                      </a:ext>
                    </a:extLst>
                  </p:cNvPr>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Sequencing</a:t>
                    </a:r>
                  </a:p>
                </p:txBody>
              </p:sp>
            </p:grpSp>
            <p:grpSp>
              <p:nvGrpSpPr>
                <p:cNvPr id="102" name="Group 16">
                  <a:extLst>
                    <a:ext uri="{FF2B5EF4-FFF2-40B4-BE49-F238E27FC236}">
                      <a16:creationId xmlns:a16="http://schemas.microsoft.com/office/drawing/2014/main" id="{975885A6-4240-CC48-9247-95AAA75B8A5C}"/>
                    </a:ext>
                  </a:extLst>
                </p:cNvPr>
                <p:cNvGrpSpPr>
                  <a:grpSpLocks/>
                </p:cNvGrpSpPr>
                <p:nvPr/>
              </p:nvGrpSpPr>
              <p:grpSpPr bwMode="auto">
                <a:xfrm>
                  <a:off x="1916113" y="1819275"/>
                  <a:ext cx="1368425" cy="1393825"/>
                  <a:chOff x="1916196" y="1818692"/>
                  <a:chExt cx="1368152" cy="1394284"/>
                </a:xfrm>
              </p:grpSpPr>
              <p:sp>
                <p:nvSpPr>
                  <p:cNvPr id="120" name="Rounded Rectangle 7">
                    <a:extLst>
                      <a:ext uri="{FF2B5EF4-FFF2-40B4-BE49-F238E27FC236}">
                        <a16:creationId xmlns:a16="http://schemas.microsoft.com/office/drawing/2014/main" id="{398263A9-8436-CC45-B6BA-E3F60066712D}"/>
                      </a:ext>
                    </a:extLst>
                  </p:cNvPr>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u="sng" dirty="0">
                        <a:solidFill>
                          <a:schemeClr val="tx1"/>
                        </a:solidFill>
                      </a:rPr>
                      <a:t>Mapping</a:t>
                    </a:r>
                  </a:p>
                  <a:p>
                    <a:pPr algn="ctr">
                      <a:defRPr/>
                    </a:pPr>
                    <a:r>
                      <a:rPr lang="en-US" sz="1200" dirty="0">
                        <a:solidFill>
                          <a:schemeClr val="tx1"/>
                        </a:solidFill>
                      </a:rPr>
                      <a:t>(BWA, Bowtie2; Soap)</a:t>
                    </a:r>
                  </a:p>
                  <a:p>
                    <a:pPr algn="ctr">
                      <a:defRPr/>
                    </a:pPr>
                    <a:r>
                      <a:rPr lang="en-US" sz="1200" dirty="0">
                        <a:solidFill>
                          <a:schemeClr val="tx1"/>
                        </a:solidFill>
                      </a:rPr>
                      <a:t>(genome)</a:t>
                    </a:r>
                  </a:p>
                </p:txBody>
              </p:sp>
              <p:sp>
                <p:nvSpPr>
                  <p:cNvPr id="121" name="TextBox 12">
                    <a:extLst>
                      <a:ext uri="{FF2B5EF4-FFF2-40B4-BE49-F238E27FC236}">
                        <a16:creationId xmlns:a16="http://schemas.microsoft.com/office/drawing/2014/main" id="{103371C6-22C8-7D42-99D5-0286D6724513}"/>
                      </a:ext>
                    </a:extLst>
                  </p:cNvPr>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Read alignment</a:t>
                    </a:r>
                  </a:p>
                </p:txBody>
              </p:sp>
            </p:grpSp>
            <p:grpSp>
              <p:nvGrpSpPr>
                <p:cNvPr id="103" name="Group 18">
                  <a:extLst>
                    <a:ext uri="{FF2B5EF4-FFF2-40B4-BE49-F238E27FC236}">
                      <a16:creationId xmlns:a16="http://schemas.microsoft.com/office/drawing/2014/main" id="{27F60CC5-49D9-C44A-9D11-CABD3D404C0E}"/>
                    </a:ext>
                  </a:extLst>
                </p:cNvPr>
                <p:cNvGrpSpPr>
                  <a:grpSpLocks/>
                </p:cNvGrpSpPr>
                <p:nvPr/>
              </p:nvGrpSpPr>
              <p:grpSpPr bwMode="auto">
                <a:xfrm>
                  <a:off x="3419475" y="1819275"/>
                  <a:ext cx="2275238" cy="1393825"/>
                  <a:chOff x="3563889" y="1818692"/>
                  <a:chExt cx="2273637" cy="1394284"/>
                </a:xfrm>
              </p:grpSpPr>
              <p:sp>
                <p:nvSpPr>
                  <p:cNvPr id="118" name="Rounded Rectangle 8">
                    <a:extLst>
                      <a:ext uri="{FF2B5EF4-FFF2-40B4-BE49-F238E27FC236}">
                        <a16:creationId xmlns:a16="http://schemas.microsoft.com/office/drawing/2014/main" id="{5F9C30EB-FA5A-C949-94AD-BCD008B93365}"/>
                      </a:ext>
                    </a:extLst>
                  </p:cNvPr>
                  <p:cNvSpPr/>
                  <p:nvPr/>
                </p:nvSpPr>
                <p:spPr>
                  <a:xfrm>
                    <a:off x="3708249" y="2493602"/>
                    <a:ext cx="2129277"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Duplicate Removal; Base Recalibration</a:t>
                    </a:r>
                  </a:p>
                  <a:p>
                    <a:pPr algn="ctr">
                      <a:defRPr/>
                    </a:pPr>
                    <a:r>
                      <a:rPr lang="en-US" sz="1200" dirty="0">
                        <a:solidFill>
                          <a:schemeClr val="tx1"/>
                        </a:solidFill>
                      </a:rPr>
                      <a:t>(GATK; Picard; </a:t>
                    </a:r>
                    <a:r>
                      <a:rPr lang="en-US" sz="1200" dirty="0" err="1">
                        <a:solidFill>
                          <a:schemeClr val="tx1"/>
                        </a:solidFill>
                      </a:rPr>
                      <a:t>Samtools</a:t>
                    </a:r>
                    <a:r>
                      <a:rPr lang="en-US" sz="1200" dirty="0">
                        <a:solidFill>
                          <a:schemeClr val="tx1"/>
                        </a:solidFill>
                      </a:rPr>
                      <a:t>))</a:t>
                    </a:r>
                  </a:p>
                </p:txBody>
              </p:sp>
              <p:sp>
                <p:nvSpPr>
                  <p:cNvPr id="119" name="TextBox 13">
                    <a:extLst>
                      <a:ext uri="{FF2B5EF4-FFF2-40B4-BE49-F238E27FC236}">
                        <a16:creationId xmlns:a16="http://schemas.microsoft.com/office/drawing/2014/main" id="{7F41C349-F840-FE49-9AEA-FFBDE0714736}"/>
                      </a:ext>
                    </a:extLst>
                  </p:cNvPr>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Transcript compilation</a:t>
                    </a:r>
                  </a:p>
                </p:txBody>
              </p:sp>
            </p:grpSp>
            <p:grpSp>
              <p:nvGrpSpPr>
                <p:cNvPr id="104" name="Group 20">
                  <a:extLst>
                    <a:ext uri="{FF2B5EF4-FFF2-40B4-BE49-F238E27FC236}">
                      <a16:creationId xmlns:a16="http://schemas.microsoft.com/office/drawing/2014/main" id="{25A9DB82-DE96-044D-972A-C66F62FB6712}"/>
                    </a:ext>
                  </a:extLst>
                </p:cNvPr>
                <p:cNvGrpSpPr>
                  <a:grpSpLocks/>
                </p:cNvGrpSpPr>
                <p:nvPr/>
              </p:nvGrpSpPr>
              <p:grpSpPr bwMode="auto">
                <a:xfrm>
                  <a:off x="6015032" y="1819276"/>
                  <a:ext cx="2444776" cy="1385992"/>
                  <a:chOff x="6015040" y="1818692"/>
                  <a:chExt cx="2445392" cy="1386448"/>
                </a:xfrm>
              </p:grpSpPr>
              <p:sp>
                <p:nvSpPr>
                  <p:cNvPr id="116" name="Rounded Rectangle 10">
                    <a:extLst>
                      <a:ext uri="{FF2B5EF4-FFF2-40B4-BE49-F238E27FC236}">
                        <a16:creationId xmlns:a16="http://schemas.microsoft.com/office/drawing/2014/main" id="{8A21D2D8-7271-0148-88CF-E4D740049776}"/>
                      </a:ext>
                    </a:extLst>
                  </p:cNvPr>
                  <p:cNvSpPr/>
                  <p:nvPr/>
                </p:nvSpPr>
                <p:spPr>
                  <a:xfrm>
                    <a:off x="6015040" y="2485766"/>
                    <a:ext cx="2119844"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Variant Calling</a:t>
                    </a:r>
                  </a:p>
                  <a:p>
                    <a:pPr algn="ctr">
                      <a:defRPr/>
                    </a:pPr>
                    <a:r>
                      <a:rPr lang="en-US" sz="1200" dirty="0">
                        <a:solidFill>
                          <a:schemeClr val="tx1"/>
                        </a:solidFill>
                      </a:rPr>
                      <a:t>(GATK; </a:t>
                    </a:r>
                    <a:r>
                      <a:rPr lang="en-US" sz="1200" dirty="0" err="1">
                        <a:solidFill>
                          <a:schemeClr val="tx1"/>
                        </a:solidFill>
                      </a:rPr>
                      <a:t>Mutect</a:t>
                    </a:r>
                    <a:r>
                      <a:rPr lang="en-US" sz="1200" dirty="0">
                        <a:solidFill>
                          <a:schemeClr val="tx1"/>
                        </a:solidFill>
                      </a:rPr>
                      <a:t>; </a:t>
                    </a:r>
                    <a:r>
                      <a:rPr lang="en-US" sz="1200" dirty="0" err="1">
                        <a:solidFill>
                          <a:schemeClr val="tx1"/>
                        </a:solidFill>
                      </a:rPr>
                      <a:t>FreeBayes</a:t>
                    </a:r>
                    <a:r>
                      <a:rPr lang="en-US" sz="1200" dirty="0">
                        <a:solidFill>
                          <a:schemeClr val="tx1"/>
                        </a:solidFill>
                      </a:rPr>
                      <a:t>; Pisces))</a:t>
                    </a:r>
                  </a:p>
                </p:txBody>
              </p:sp>
              <p:sp>
                <p:nvSpPr>
                  <p:cNvPr id="117" name="TextBox 15">
                    <a:extLst>
                      <a:ext uri="{FF2B5EF4-FFF2-40B4-BE49-F238E27FC236}">
                        <a16:creationId xmlns:a16="http://schemas.microsoft.com/office/drawing/2014/main" id="{1F95C183-9722-124D-B8FA-8FCAEEA04C84}"/>
                      </a:ext>
                    </a:extLst>
                  </p:cNvPr>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Differential expression</a:t>
                    </a:r>
                  </a:p>
                </p:txBody>
              </p:sp>
            </p:grpSp>
            <p:sp>
              <p:nvSpPr>
                <p:cNvPr id="105" name="Rounded Rectangle 11">
                  <a:extLst>
                    <a:ext uri="{FF2B5EF4-FFF2-40B4-BE49-F238E27FC236}">
                      <a16:creationId xmlns:a16="http://schemas.microsoft.com/office/drawing/2014/main" id="{7C94B168-2A20-1F42-A52C-EF27A88E4396}"/>
                    </a:ext>
                  </a:extLst>
                </p:cNvPr>
                <p:cNvSpPr/>
                <p:nvPr/>
              </p:nvSpPr>
              <p:spPr bwMode="auto">
                <a:xfrm>
                  <a:off x="7265986" y="3789363"/>
                  <a:ext cx="1366841" cy="7191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u="sng" dirty="0">
                      <a:solidFill>
                        <a:schemeClr val="tx1"/>
                      </a:solidFill>
                    </a:rPr>
                    <a:t>Filtration and Prioritization</a:t>
                  </a:r>
                </a:p>
                <a:p>
                  <a:pPr algn="ctr">
                    <a:defRPr/>
                  </a:pPr>
                  <a:r>
                    <a:rPr lang="en-US" sz="1200" dirty="0">
                      <a:solidFill>
                        <a:schemeClr val="tx1"/>
                      </a:solidFill>
                    </a:rPr>
                    <a:t>(Population and Disease Database)</a:t>
                  </a:r>
                </a:p>
              </p:txBody>
            </p:sp>
            <p:cxnSp>
              <p:nvCxnSpPr>
                <p:cNvPr id="106" name="Straight Arrow Connector 23">
                  <a:extLst>
                    <a:ext uri="{FF2B5EF4-FFF2-40B4-BE49-F238E27FC236}">
                      <a16:creationId xmlns:a16="http://schemas.microsoft.com/office/drawing/2014/main" id="{84AC1DE3-FD43-FA4F-BFCC-BD1536E93BD5}"/>
                    </a:ext>
                  </a:extLst>
                </p:cNvPr>
                <p:cNvCxnSpPr>
                  <a:stCxn id="122" idx="3"/>
                  <a:endCxn id="120" idx="1"/>
                </p:cNvCxnSpPr>
                <p:nvPr/>
              </p:nvCxnSpPr>
              <p:spPr>
                <a:xfrm>
                  <a:off x="1619250" y="2852738"/>
                  <a:ext cx="296863"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7" name="Straight Arrow Connector 29">
                  <a:extLst>
                    <a:ext uri="{FF2B5EF4-FFF2-40B4-BE49-F238E27FC236}">
                      <a16:creationId xmlns:a16="http://schemas.microsoft.com/office/drawing/2014/main" id="{1179E283-99D7-CC46-9858-B55769F164FA}"/>
                    </a:ext>
                  </a:extLst>
                </p:cNvPr>
                <p:cNvCxnSpPr>
                  <a:cxnSpLocks/>
                  <a:stCxn id="120" idx="3"/>
                  <a:endCxn id="118" idx="1"/>
                </p:cNvCxnSpPr>
                <p:nvPr/>
              </p:nvCxnSpPr>
              <p:spPr>
                <a:xfrm>
                  <a:off x="3284538" y="2853532"/>
                  <a:ext cx="279399"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8" name="Straight Arrow Connector 32">
                  <a:extLst>
                    <a:ext uri="{FF2B5EF4-FFF2-40B4-BE49-F238E27FC236}">
                      <a16:creationId xmlns:a16="http://schemas.microsoft.com/office/drawing/2014/main" id="{736799D9-B698-1F43-929D-CB64153A46E1}"/>
                    </a:ext>
                  </a:extLst>
                </p:cNvPr>
                <p:cNvCxnSpPr>
                  <a:cxnSpLocks/>
                </p:cNvCxnSpPr>
                <p:nvPr/>
              </p:nvCxnSpPr>
              <p:spPr>
                <a:xfrm>
                  <a:off x="5727695" y="2852738"/>
                  <a:ext cx="287337"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0" name="Rounded Rectangle 30">
                  <a:extLst>
                    <a:ext uri="{FF2B5EF4-FFF2-40B4-BE49-F238E27FC236}">
                      <a16:creationId xmlns:a16="http://schemas.microsoft.com/office/drawing/2014/main" id="{D7B00751-E190-5742-8B4C-5CA4A107702A}"/>
                    </a:ext>
                  </a:extLst>
                </p:cNvPr>
                <p:cNvSpPr/>
                <p:nvPr/>
              </p:nvSpPr>
              <p:spPr bwMode="auto">
                <a:xfrm>
                  <a:off x="5280144"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b="1" u="sng" dirty="0">
                      <a:solidFill>
                        <a:schemeClr val="tx1"/>
                      </a:solidFill>
                    </a:rPr>
                    <a:t>Variant Annotation</a:t>
                  </a:r>
                </a:p>
                <a:p>
                  <a:pPr algn="ctr">
                    <a:defRPr/>
                  </a:pPr>
                  <a:r>
                    <a:rPr lang="en-US" sz="1200" dirty="0">
                      <a:solidFill>
                        <a:schemeClr val="tx1"/>
                      </a:solidFill>
                    </a:rPr>
                    <a:t>(</a:t>
                  </a:r>
                  <a:r>
                    <a:rPr lang="en-US" sz="1200" dirty="0" err="1">
                      <a:solidFill>
                        <a:schemeClr val="tx1"/>
                      </a:solidFill>
                    </a:rPr>
                    <a:t>Annovar</a:t>
                  </a:r>
                  <a:r>
                    <a:rPr lang="en-US" sz="1200" dirty="0">
                      <a:solidFill>
                        <a:schemeClr val="tx1"/>
                      </a:solidFill>
                    </a:rPr>
                    <a:t>; VEP)</a:t>
                  </a:r>
                </a:p>
              </p:txBody>
            </p:sp>
            <p:sp>
              <p:nvSpPr>
                <p:cNvPr id="111" name="Rounded Rectangle 33">
                  <a:extLst>
                    <a:ext uri="{FF2B5EF4-FFF2-40B4-BE49-F238E27FC236}">
                      <a16:creationId xmlns:a16="http://schemas.microsoft.com/office/drawing/2014/main" id="{7B4EE4EB-59CA-1E4C-9CF1-4B6185A8E636}"/>
                    </a:ext>
                  </a:extLst>
                </p:cNvPr>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 </a:t>
                  </a:r>
                </a:p>
              </p:txBody>
            </p:sp>
            <p:sp>
              <p:nvSpPr>
                <p:cNvPr id="112" name="Rounded Rectangle 34">
                  <a:extLst>
                    <a:ext uri="{FF2B5EF4-FFF2-40B4-BE49-F238E27FC236}">
                      <a16:creationId xmlns:a16="http://schemas.microsoft.com/office/drawing/2014/main" id="{20BF7F0E-4A65-C44E-B659-42C79B87120C}"/>
                    </a:ext>
                  </a:extLst>
                </p:cNvPr>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Raw sequencing 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113" name="Straight Arrow Connector 36">
                  <a:extLst>
                    <a:ext uri="{FF2B5EF4-FFF2-40B4-BE49-F238E27FC236}">
                      <a16:creationId xmlns:a16="http://schemas.microsoft.com/office/drawing/2014/main" id="{D5629406-5F01-C048-A572-E13AD2D1AFEA}"/>
                    </a:ext>
                  </a:extLst>
                </p:cNvPr>
                <p:cNvCxnSpPr>
                  <a:stCxn id="112" idx="0"/>
                  <a:endCxn id="122" idx="2"/>
                </p:cNvCxnSpPr>
                <p:nvPr/>
              </p:nvCxnSpPr>
              <p:spPr>
                <a:xfrm flipH="1" flipV="1">
                  <a:off x="935038" y="3213100"/>
                  <a:ext cx="0"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14" name="Straight Arrow Connector 37">
                  <a:extLst>
                    <a:ext uri="{FF2B5EF4-FFF2-40B4-BE49-F238E27FC236}">
                      <a16:creationId xmlns:a16="http://schemas.microsoft.com/office/drawing/2014/main" id="{482CAF33-6CF9-5241-ACE7-7619B69E4D08}"/>
                    </a:ext>
                  </a:extLst>
                </p:cNvPr>
                <p:cNvCxnSpPr>
                  <a:stCxn id="111" idx="0"/>
                  <a:endCxn id="120" idx="2"/>
                </p:cNvCxnSpPr>
                <p:nvPr/>
              </p:nvCxnSpPr>
              <p:spPr>
                <a:xfrm flipV="1">
                  <a:off x="2592388" y="3213100"/>
                  <a:ext cx="7937"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5" name="TextBox 3">
                  <a:extLst>
                    <a:ext uri="{FF2B5EF4-FFF2-40B4-BE49-F238E27FC236}">
                      <a16:creationId xmlns:a16="http://schemas.microsoft.com/office/drawing/2014/main" id="{D5F7EE75-6EC6-F54E-9339-9650B18F5756}"/>
                    </a:ext>
                  </a:extLst>
                </p:cNvPr>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Inputs</a:t>
                  </a:r>
                </a:p>
              </p:txBody>
            </p:sp>
          </p:grpSp>
          <p:sp>
            <p:nvSpPr>
              <p:cNvPr id="99" name="Rettangolo 98">
                <a:extLst>
                  <a:ext uri="{FF2B5EF4-FFF2-40B4-BE49-F238E27FC236}">
                    <a16:creationId xmlns:a16="http://schemas.microsoft.com/office/drawing/2014/main" id="{B9DE8D9F-92D5-0443-8005-8E04D1895F44}"/>
                  </a:ext>
                </a:extLst>
              </p:cNvPr>
              <p:cNvSpPr/>
              <p:nvPr/>
            </p:nvSpPr>
            <p:spPr>
              <a:xfrm>
                <a:off x="1000913" y="1969422"/>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100" name="Freccia giù 99">
                <a:extLst>
                  <a:ext uri="{FF2B5EF4-FFF2-40B4-BE49-F238E27FC236}">
                    <a16:creationId xmlns:a16="http://schemas.microsoft.com/office/drawing/2014/main" id="{8BE9C2F1-C971-C84E-AF17-11715217EB73}"/>
                  </a:ext>
                </a:extLst>
              </p:cNvPr>
              <p:cNvSpPr/>
              <p:nvPr/>
            </p:nvSpPr>
            <p:spPr>
              <a:xfrm>
                <a:off x="1629951" y="2997722"/>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96" name="Rettangolo 95">
              <a:extLst>
                <a:ext uri="{FF2B5EF4-FFF2-40B4-BE49-F238E27FC236}">
                  <a16:creationId xmlns:a16="http://schemas.microsoft.com/office/drawing/2014/main" id="{0384FA98-527E-1847-9205-D29B089A441E}"/>
                </a:ext>
              </a:extLst>
            </p:cNvPr>
            <p:cNvSpPr/>
            <p:nvPr/>
          </p:nvSpPr>
          <p:spPr>
            <a:xfrm>
              <a:off x="4552833" y="1755634"/>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97" name="Freccia giù 96">
              <a:extLst>
                <a:ext uri="{FF2B5EF4-FFF2-40B4-BE49-F238E27FC236}">
                  <a16:creationId xmlns:a16="http://schemas.microsoft.com/office/drawing/2014/main" id="{E6A92F35-02DC-5B4D-8D0B-D8D9CF4B9452}"/>
                </a:ext>
              </a:extLst>
            </p:cNvPr>
            <p:cNvSpPr/>
            <p:nvPr/>
          </p:nvSpPr>
          <p:spPr>
            <a:xfrm>
              <a:off x="5144812" y="2779800"/>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5" name="Connettore 2 4">
            <a:extLst>
              <a:ext uri="{FF2B5EF4-FFF2-40B4-BE49-F238E27FC236}">
                <a16:creationId xmlns:a16="http://schemas.microsoft.com/office/drawing/2014/main" id="{BD1828B4-7E7F-B547-8112-0A7755EB5A09}"/>
              </a:ext>
            </a:extLst>
          </p:cNvPr>
          <p:cNvCxnSpPr>
            <a:cxnSpLocks/>
          </p:cNvCxnSpPr>
          <p:nvPr/>
        </p:nvCxnSpPr>
        <p:spPr>
          <a:xfrm flipH="1">
            <a:off x="5453153" y="1635963"/>
            <a:ext cx="2250140" cy="196124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881F202E-C26F-CD4F-BAE5-E7CB7702E118}"/>
              </a:ext>
            </a:extLst>
          </p:cNvPr>
          <p:cNvCxnSpPr>
            <a:cxnSpLocks/>
          </p:cNvCxnSpPr>
          <p:nvPr/>
        </p:nvCxnSpPr>
        <p:spPr>
          <a:xfrm flipH="1">
            <a:off x="8358763" y="4339025"/>
            <a:ext cx="436324" cy="47662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D2BBF756-F3FE-954E-8DAD-3A9C9EE8F55D}"/>
              </a:ext>
            </a:extLst>
          </p:cNvPr>
          <p:cNvCxnSpPr>
            <a:cxnSpLocks/>
          </p:cNvCxnSpPr>
          <p:nvPr/>
        </p:nvCxnSpPr>
        <p:spPr>
          <a:xfrm>
            <a:off x="9730039" y="4360673"/>
            <a:ext cx="419803" cy="43695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903402E6-1B75-304B-9C03-2E54B5427C1A}"/>
              </a:ext>
            </a:extLst>
          </p:cNvPr>
          <p:cNvCxnSpPr>
            <a:cxnSpLocks/>
          </p:cNvCxnSpPr>
          <p:nvPr/>
        </p:nvCxnSpPr>
        <p:spPr>
          <a:xfrm>
            <a:off x="8918969" y="5219572"/>
            <a:ext cx="51912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2" name="Rettangolo 41">
            <a:extLst>
              <a:ext uri="{FF2B5EF4-FFF2-40B4-BE49-F238E27FC236}">
                <a16:creationId xmlns:a16="http://schemas.microsoft.com/office/drawing/2014/main" id="{E64CBBD6-9E2D-FF4E-963D-120208F0D035}"/>
              </a:ext>
            </a:extLst>
          </p:cNvPr>
          <p:cNvSpPr/>
          <p:nvPr/>
        </p:nvSpPr>
        <p:spPr>
          <a:xfrm>
            <a:off x="7450660" y="1157475"/>
            <a:ext cx="1468309" cy="461665"/>
          </a:xfrm>
          <a:prstGeom prst="rect">
            <a:avLst/>
          </a:prstGeom>
        </p:spPr>
        <p:txBody>
          <a:bodyPr wrap="square">
            <a:spAutoFit/>
          </a:bodyPr>
          <a:lstStyle/>
          <a:p>
            <a:r>
              <a:rPr lang="it-IT" sz="2400" spc="-9" dirty="0" err="1">
                <a:solidFill>
                  <a:srgbClr val="860908"/>
                </a:solidFill>
                <a:latin typeface="Arial"/>
                <a:cs typeface="Arial"/>
              </a:rPr>
              <a:t>Mapping</a:t>
            </a:r>
            <a:endParaRPr lang="it-IT" sz="2400" b="1" dirty="0"/>
          </a:p>
        </p:txBody>
      </p:sp>
      <p:sp>
        <p:nvSpPr>
          <p:cNvPr id="2" name="Rettangolo 1">
            <a:extLst>
              <a:ext uri="{FF2B5EF4-FFF2-40B4-BE49-F238E27FC236}">
                <a16:creationId xmlns:a16="http://schemas.microsoft.com/office/drawing/2014/main" id="{B60BC5B0-8FA4-E541-B096-93FA1D234305}"/>
              </a:ext>
            </a:extLst>
          </p:cNvPr>
          <p:cNvSpPr/>
          <p:nvPr/>
        </p:nvSpPr>
        <p:spPr>
          <a:xfrm>
            <a:off x="2992581" y="6102164"/>
            <a:ext cx="7433953" cy="646331"/>
          </a:xfrm>
          <a:prstGeom prst="rect">
            <a:avLst/>
          </a:prstGeom>
        </p:spPr>
        <p:txBody>
          <a:bodyPr wrap="square">
            <a:spAutoFit/>
          </a:bodyPr>
          <a:lstStyle/>
          <a:p>
            <a:pPr marL="11113" indent="0" algn="ctr">
              <a:defRPr/>
            </a:pPr>
            <a:r>
              <a:rPr lang="it-IT" b="1" u="sng" dirty="0" err="1">
                <a:solidFill>
                  <a:srgbClr val="000000"/>
                </a:solidFill>
                <a:cs typeface="Arial" charset="0"/>
              </a:rPr>
              <a:t>Different</a:t>
            </a:r>
            <a:r>
              <a:rPr lang="it-IT" b="1" u="sng" dirty="0">
                <a:solidFill>
                  <a:srgbClr val="000000"/>
                </a:solidFill>
                <a:cs typeface="Arial" charset="0"/>
              </a:rPr>
              <a:t> </a:t>
            </a:r>
            <a:r>
              <a:rPr lang="it-IT" b="1" u="sng" dirty="0" err="1">
                <a:solidFill>
                  <a:srgbClr val="000000"/>
                </a:solidFill>
                <a:cs typeface="Arial" charset="0"/>
              </a:rPr>
              <a:t>mapping</a:t>
            </a:r>
            <a:r>
              <a:rPr lang="it-IT" b="1" u="sng" dirty="0">
                <a:solidFill>
                  <a:srgbClr val="000000"/>
                </a:solidFill>
                <a:cs typeface="Arial" charset="0"/>
              </a:rPr>
              <a:t> </a:t>
            </a:r>
            <a:r>
              <a:rPr lang="it-IT" b="1" u="sng" dirty="0" err="1">
                <a:solidFill>
                  <a:srgbClr val="000000"/>
                </a:solidFill>
                <a:cs typeface="Arial" charset="0"/>
              </a:rPr>
              <a:t>tools</a:t>
            </a:r>
            <a:r>
              <a:rPr lang="it-IT" b="1" u="sng" dirty="0">
                <a:solidFill>
                  <a:srgbClr val="000000"/>
                </a:solidFill>
                <a:cs typeface="Arial" charset="0"/>
              </a:rPr>
              <a:t> for </a:t>
            </a:r>
            <a:r>
              <a:rPr lang="it-IT" b="1" u="sng" dirty="0" err="1">
                <a:solidFill>
                  <a:srgbClr val="000000"/>
                </a:solidFill>
                <a:cs typeface="Arial" charset="0"/>
              </a:rPr>
              <a:t>different</a:t>
            </a:r>
            <a:r>
              <a:rPr lang="it-IT" b="1" u="sng" dirty="0">
                <a:solidFill>
                  <a:srgbClr val="000000"/>
                </a:solidFill>
                <a:cs typeface="Arial" charset="0"/>
              </a:rPr>
              <a:t> </a:t>
            </a:r>
            <a:r>
              <a:rPr lang="it-IT" b="1" u="sng" dirty="0" err="1">
                <a:solidFill>
                  <a:srgbClr val="000000"/>
                </a:solidFill>
                <a:cs typeface="Arial" charset="0"/>
              </a:rPr>
              <a:t>analysis</a:t>
            </a:r>
            <a:r>
              <a:rPr lang="it-IT" b="1" u="sng" dirty="0">
                <a:solidFill>
                  <a:srgbClr val="000000"/>
                </a:solidFill>
                <a:cs typeface="Arial" charset="0"/>
              </a:rPr>
              <a:t> </a:t>
            </a:r>
            <a:r>
              <a:rPr lang="it-IT" b="1" u="sng" dirty="0" err="1">
                <a:solidFill>
                  <a:srgbClr val="000000"/>
                </a:solidFill>
                <a:cs typeface="Arial" charset="0"/>
              </a:rPr>
              <a:t>pipelines</a:t>
            </a:r>
            <a:r>
              <a:rPr lang="it-IT" b="1" u="sng" dirty="0">
                <a:solidFill>
                  <a:srgbClr val="000000"/>
                </a:solidFill>
                <a:cs typeface="Arial" charset="0"/>
              </a:rPr>
              <a:t>: </a:t>
            </a:r>
            <a:r>
              <a:rPr lang="it-IT" b="1" u="sng" dirty="0" err="1">
                <a:solidFill>
                  <a:srgbClr val="000000"/>
                </a:solidFill>
                <a:cs typeface="Arial" charset="0"/>
              </a:rPr>
              <a:t>Exome</a:t>
            </a:r>
            <a:r>
              <a:rPr lang="it-IT" b="1" u="sng" dirty="0">
                <a:solidFill>
                  <a:srgbClr val="000000"/>
                </a:solidFill>
                <a:cs typeface="Arial" charset="0"/>
              </a:rPr>
              <a:t> and </a:t>
            </a:r>
            <a:r>
              <a:rPr lang="it-IT" b="1" u="sng" dirty="0" err="1">
                <a:solidFill>
                  <a:srgbClr val="000000"/>
                </a:solidFill>
                <a:cs typeface="Arial" charset="0"/>
              </a:rPr>
              <a:t>Genome</a:t>
            </a:r>
            <a:r>
              <a:rPr lang="it-IT" b="1" u="sng" dirty="0">
                <a:solidFill>
                  <a:srgbClr val="000000"/>
                </a:solidFill>
                <a:cs typeface="Arial" charset="0"/>
              </a:rPr>
              <a:t> </a:t>
            </a:r>
            <a:r>
              <a:rPr lang="it-IT" b="1" u="sng" dirty="0" err="1">
                <a:solidFill>
                  <a:srgbClr val="000000"/>
                </a:solidFill>
                <a:cs typeface="Arial" charset="0"/>
              </a:rPr>
              <a:t>sequencing</a:t>
            </a:r>
            <a:r>
              <a:rPr lang="it-IT" b="1" u="sng" dirty="0">
                <a:solidFill>
                  <a:srgbClr val="000000"/>
                </a:solidFill>
                <a:cs typeface="Arial" charset="0"/>
              </a:rPr>
              <a:t>, </a:t>
            </a:r>
            <a:r>
              <a:rPr lang="it-IT" b="1" u="sng" dirty="0" err="1">
                <a:solidFill>
                  <a:srgbClr val="000000"/>
                </a:solidFill>
                <a:cs typeface="Arial" charset="0"/>
              </a:rPr>
              <a:t>RNAseq</a:t>
            </a:r>
            <a:r>
              <a:rPr lang="it-IT" b="1" u="sng" dirty="0">
                <a:solidFill>
                  <a:srgbClr val="000000"/>
                </a:solidFill>
                <a:cs typeface="Arial" charset="0"/>
              </a:rPr>
              <a:t> (</a:t>
            </a:r>
            <a:r>
              <a:rPr lang="it-IT" b="1" u="sng" dirty="0" err="1">
                <a:solidFill>
                  <a:srgbClr val="000000"/>
                </a:solidFill>
                <a:cs typeface="Arial" charset="0"/>
              </a:rPr>
              <a:t>transcriptomics</a:t>
            </a:r>
            <a:r>
              <a:rPr lang="it-IT" b="1" u="sng" dirty="0">
                <a:solidFill>
                  <a:srgbClr val="000000"/>
                </a:solidFill>
                <a:cs typeface="Arial" charset="0"/>
              </a:rPr>
              <a:t>).</a:t>
            </a:r>
          </a:p>
        </p:txBody>
      </p:sp>
    </p:spTree>
    <p:extLst>
      <p:ext uri="{BB962C8B-B14F-4D97-AF65-F5344CB8AC3E}">
        <p14:creationId xmlns:p14="http://schemas.microsoft.com/office/powerpoint/2010/main" val="136644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506627"/>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11">
            <a:extLst>
              <a:ext uri="{FF2B5EF4-FFF2-40B4-BE49-F238E27FC236}">
                <a16:creationId xmlns:a16="http://schemas.microsoft.com/office/drawing/2014/main" id="{935C4F63-408D-A34E-9D10-6D2C76D68C50}"/>
              </a:ext>
            </a:extLst>
          </p:cNvPr>
          <p:cNvSpPr txBox="1">
            <a:spLocks noChangeArrowheads="1"/>
          </p:cNvSpPr>
          <p:nvPr/>
        </p:nvSpPr>
        <p:spPr bwMode="auto">
          <a:xfrm>
            <a:off x="1151467" y="1791730"/>
            <a:ext cx="10747021" cy="4062651"/>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ctr">
              <a:defRPr/>
            </a:pPr>
            <a:r>
              <a:rPr lang="it-IT" b="1" u="sng" dirty="0" err="1">
                <a:solidFill>
                  <a:srgbClr val="000000"/>
                </a:solidFill>
                <a:latin typeface="+mn-lt"/>
                <a:cs typeface="Arial" charset="0"/>
              </a:rPr>
              <a:t>Mapping</a:t>
            </a:r>
            <a:r>
              <a:rPr lang="it-IT" b="1" u="sng" dirty="0">
                <a:solidFill>
                  <a:srgbClr val="000000"/>
                </a:solidFill>
                <a:latin typeface="+mn-lt"/>
                <a:cs typeface="Arial" charset="0"/>
              </a:rPr>
              <a:t> </a:t>
            </a:r>
            <a:r>
              <a:rPr lang="it-IT" b="1" u="sng" dirty="0" err="1">
                <a:solidFill>
                  <a:srgbClr val="000000"/>
                </a:solidFill>
                <a:latin typeface="+mn-lt"/>
                <a:cs typeface="Arial" charset="0"/>
              </a:rPr>
              <a:t>has</a:t>
            </a:r>
            <a:r>
              <a:rPr lang="it-IT" b="1" u="sng" dirty="0">
                <a:solidFill>
                  <a:srgbClr val="000000"/>
                </a:solidFill>
                <a:latin typeface="+mn-lt"/>
                <a:cs typeface="Arial" charset="0"/>
              </a:rPr>
              <a:t> </a:t>
            </a:r>
            <a:r>
              <a:rPr lang="it-IT" b="1" u="sng" dirty="0" err="1">
                <a:solidFill>
                  <a:srgbClr val="000000"/>
                </a:solidFill>
                <a:latin typeface="+mn-lt"/>
                <a:cs typeface="Arial" charset="0"/>
              </a:rPr>
              <a:t>fastq</a:t>
            </a:r>
            <a:r>
              <a:rPr lang="it-IT" b="1" u="sng" dirty="0">
                <a:solidFill>
                  <a:srgbClr val="000000"/>
                </a:solidFill>
                <a:latin typeface="+mn-lt"/>
                <a:cs typeface="Arial" charset="0"/>
              </a:rPr>
              <a:t> </a:t>
            </a:r>
            <a:r>
              <a:rPr lang="it-IT" b="1" u="sng" dirty="0" err="1">
                <a:solidFill>
                  <a:srgbClr val="000000"/>
                </a:solidFill>
                <a:latin typeface="+mn-lt"/>
                <a:cs typeface="Arial" charset="0"/>
              </a:rPr>
              <a:t>files</a:t>
            </a:r>
            <a:r>
              <a:rPr lang="it-IT" b="1" u="sng" dirty="0">
                <a:solidFill>
                  <a:srgbClr val="000000"/>
                </a:solidFill>
                <a:latin typeface="+mn-lt"/>
                <a:cs typeface="Arial" charset="0"/>
              </a:rPr>
              <a:t> </a:t>
            </a:r>
            <a:r>
              <a:rPr lang="it-IT" b="1" u="sng" dirty="0" err="1">
                <a:solidFill>
                  <a:srgbClr val="000000"/>
                </a:solidFill>
                <a:latin typeface="+mn-lt"/>
                <a:cs typeface="Arial" charset="0"/>
              </a:rPr>
              <a:t>as</a:t>
            </a:r>
            <a:r>
              <a:rPr lang="it-IT" b="1" u="sng" dirty="0">
                <a:solidFill>
                  <a:srgbClr val="000000"/>
                </a:solidFill>
                <a:latin typeface="+mn-lt"/>
                <a:cs typeface="Arial" charset="0"/>
              </a:rPr>
              <a:t> input and </a:t>
            </a:r>
            <a:r>
              <a:rPr lang="it-IT" b="1" u="sng" dirty="0" err="1">
                <a:solidFill>
                  <a:srgbClr val="000000"/>
                </a:solidFill>
                <a:latin typeface="+mn-lt"/>
                <a:cs typeface="Arial" charset="0"/>
              </a:rPr>
              <a:t>produces</a:t>
            </a:r>
            <a:r>
              <a:rPr lang="it-IT" b="1" u="sng" dirty="0">
                <a:solidFill>
                  <a:srgbClr val="000000"/>
                </a:solidFill>
                <a:latin typeface="+mn-lt"/>
                <a:cs typeface="Arial" charset="0"/>
              </a:rPr>
              <a:t> SAM </a:t>
            </a:r>
            <a:r>
              <a:rPr lang="it-IT" b="1" u="sng" dirty="0" err="1">
                <a:solidFill>
                  <a:srgbClr val="000000"/>
                </a:solidFill>
                <a:latin typeface="+mn-lt"/>
                <a:cs typeface="Arial" charset="0"/>
              </a:rPr>
              <a:t>files</a:t>
            </a:r>
            <a:r>
              <a:rPr lang="it-IT" b="1" u="sng" dirty="0">
                <a:solidFill>
                  <a:srgbClr val="000000"/>
                </a:solidFill>
                <a:latin typeface="+mn-lt"/>
                <a:cs typeface="Arial" charset="0"/>
              </a:rPr>
              <a:t>.</a:t>
            </a:r>
          </a:p>
          <a:p>
            <a:pPr marL="11113" indent="0" algn="ctr">
              <a:defRPr/>
            </a:pPr>
            <a:endParaRPr lang="it-IT" b="1" u="sng" dirty="0">
              <a:solidFill>
                <a:srgbClr val="000000"/>
              </a:solidFill>
              <a:latin typeface="+mn-lt"/>
              <a:cs typeface="Arial" charset="0"/>
            </a:endParaRPr>
          </a:p>
          <a:p>
            <a:pPr marL="11113" indent="0" algn="ctr">
              <a:defRPr/>
            </a:pPr>
            <a:r>
              <a:rPr lang="it-IT" i="1" dirty="0" err="1">
                <a:solidFill>
                  <a:srgbClr val="000000"/>
                </a:solidFill>
                <a:latin typeface="+mn-lt"/>
                <a:cs typeface="Arial" charset="0"/>
              </a:rPr>
              <a:t>Factors</a:t>
            </a:r>
            <a:r>
              <a:rPr lang="it-IT" i="1" dirty="0">
                <a:solidFill>
                  <a:srgbClr val="000000"/>
                </a:solidFill>
                <a:latin typeface="+mn-lt"/>
                <a:cs typeface="Arial" charset="0"/>
              </a:rPr>
              <a:t> </a:t>
            </a:r>
            <a:r>
              <a:rPr lang="it-IT" i="1" dirty="0" err="1">
                <a:solidFill>
                  <a:srgbClr val="000000"/>
                </a:solidFill>
                <a:latin typeface="+mn-lt"/>
                <a:cs typeface="Arial" charset="0"/>
              </a:rPr>
              <a:t>influencing</a:t>
            </a:r>
            <a:r>
              <a:rPr lang="it-IT" i="1" dirty="0">
                <a:solidFill>
                  <a:srgbClr val="000000"/>
                </a:solidFill>
                <a:latin typeface="+mn-lt"/>
                <a:cs typeface="Arial" charset="0"/>
              </a:rPr>
              <a:t> </a:t>
            </a:r>
            <a:r>
              <a:rPr lang="it-IT" i="1" dirty="0" err="1">
                <a:solidFill>
                  <a:srgbClr val="000000"/>
                </a:solidFill>
                <a:latin typeface="+mn-lt"/>
                <a:cs typeface="Arial" charset="0"/>
              </a:rPr>
              <a:t>mapping</a:t>
            </a:r>
            <a:r>
              <a:rPr lang="it-IT" i="1" dirty="0">
                <a:solidFill>
                  <a:srgbClr val="000000"/>
                </a:solidFill>
                <a:latin typeface="+mn-lt"/>
                <a:cs typeface="Arial" charset="0"/>
              </a:rPr>
              <a:t>:</a:t>
            </a:r>
          </a:p>
          <a:p>
            <a:pPr algn="ctr" eaLnBrk="1" hangingPunct="1">
              <a:buFont typeface="Arial" charset="0"/>
              <a:buChar char="•"/>
              <a:defRPr/>
            </a:pPr>
            <a:endParaRPr lang="it-IT" dirty="0">
              <a:solidFill>
                <a:srgbClr val="000000"/>
              </a:solidFill>
              <a:latin typeface="+mn-lt"/>
              <a:cs typeface="Arial" charset="0"/>
            </a:endParaRPr>
          </a:p>
          <a:p>
            <a:pPr eaLnBrk="1" hangingPunct="1">
              <a:buFont typeface="Arial" charset="0"/>
              <a:buChar char="•"/>
              <a:defRPr/>
            </a:pPr>
            <a:r>
              <a:rPr lang="it-IT" dirty="0">
                <a:solidFill>
                  <a:srgbClr val="000000"/>
                </a:solidFill>
                <a:latin typeface="+mn-lt"/>
                <a:cs typeface="Arial" charset="0"/>
              </a:rPr>
              <a:t>Read </a:t>
            </a:r>
            <a:r>
              <a:rPr lang="it-IT" dirty="0" err="1">
                <a:solidFill>
                  <a:srgbClr val="000000"/>
                </a:solidFill>
                <a:latin typeface="+mn-lt"/>
                <a:cs typeface="Arial" charset="0"/>
              </a:rPr>
              <a:t>length</a:t>
            </a:r>
            <a:endParaRPr lang="it-IT" dirty="0">
              <a:solidFill>
                <a:srgbClr val="000000"/>
              </a:solidFill>
              <a:latin typeface="+mn-lt"/>
              <a:cs typeface="Arial" charset="0"/>
            </a:endParaRPr>
          </a:p>
          <a:p>
            <a:pPr marL="11113" indent="0">
              <a:defRPr/>
            </a:pPr>
            <a:endParaRPr lang="it-IT" dirty="0">
              <a:solidFill>
                <a:srgbClr val="000000"/>
              </a:solidFill>
              <a:latin typeface="+mn-lt"/>
              <a:cs typeface="Arial" charset="0"/>
            </a:endParaRPr>
          </a:p>
          <a:p>
            <a:pPr eaLnBrk="1" hangingPunct="1">
              <a:buFont typeface="Arial" charset="0"/>
              <a:buChar char="•"/>
              <a:defRPr/>
            </a:pPr>
            <a:r>
              <a:rPr lang="it-IT" dirty="0" err="1">
                <a:solidFill>
                  <a:srgbClr val="000000"/>
                </a:solidFill>
                <a:latin typeface="+mn-lt"/>
                <a:cs typeface="Arial" charset="0"/>
              </a:rPr>
              <a:t>Sequencing</a:t>
            </a:r>
            <a:r>
              <a:rPr lang="it-IT" dirty="0">
                <a:solidFill>
                  <a:srgbClr val="000000"/>
                </a:solidFill>
                <a:latin typeface="+mn-lt"/>
                <a:cs typeface="Arial" charset="0"/>
              </a:rPr>
              <a:t> </a:t>
            </a:r>
            <a:r>
              <a:rPr lang="it-IT" dirty="0" err="1">
                <a:solidFill>
                  <a:srgbClr val="000000"/>
                </a:solidFill>
                <a:latin typeface="+mn-lt"/>
                <a:cs typeface="Arial" charset="0"/>
              </a:rPr>
              <a:t>libraries</a:t>
            </a:r>
            <a:r>
              <a:rPr lang="it-IT" dirty="0">
                <a:solidFill>
                  <a:srgbClr val="000000"/>
                </a:solidFill>
                <a:latin typeface="+mn-lt"/>
                <a:cs typeface="Arial" charset="0"/>
              </a:rPr>
              <a:t>: </a:t>
            </a:r>
            <a:r>
              <a:rPr lang="it-IT" b="1" i="1" dirty="0">
                <a:solidFill>
                  <a:srgbClr val="000000"/>
                </a:solidFill>
                <a:latin typeface="+mn-lt"/>
                <a:cs typeface="Arial" charset="0"/>
              </a:rPr>
              <a:t>single-end </a:t>
            </a:r>
            <a:r>
              <a:rPr lang="it-IT" dirty="0">
                <a:solidFill>
                  <a:srgbClr val="000000"/>
                </a:solidFill>
                <a:latin typeface="+mn-lt"/>
                <a:cs typeface="Arial" charset="0"/>
              </a:rPr>
              <a:t>and </a:t>
            </a:r>
            <a:r>
              <a:rPr lang="it-IT" b="1" i="1" dirty="0" err="1">
                <a:solidFill>
                  <a:srgbClr val="000000"/>
                </a:solidFill>
                <a:latin typeface="+mn-lt"/>
                <a:cs typeface="Arial" charset="0"/>
              </a:rPr>
              <a:t>paired</a:t>
            </a:r>
            <a:r>
              <a:rPr lang="it-IT" b="1" i="1" dirty="0">
                <a:solidFill>
                  <a:srgbClr val="000000"/>
                </a:solidFill>
                <a:latin typeface="+mn-lt"/>
                <a:cs typeface="Arial" charset="0"/>
              </a:rPr>
              <a:t>-end </a:t>
            </a:r>
            <a:r>
              <a:rPr lang="it-IT" dirty="0" err="1">
                <a:solidFill>
                  <a:srgbClr val="000000"/>
                </a:solidFill>
                <a:latin typeface="+mn-lt"/>
                <a:cs typeface="Arial" charset="0"/>
              </a:rPr>
              <a:t>sequencing</a:t>
            </a:r>
            <a:endParaRPr lang="it-IT" dirty="0">
              <a:solidFill>
                <a:srgbClr val="000000"/>
              </a:solidFill>
              <a:latin typeface="+mn-lt"/>
              <a:cs typeface="Arial" charset="0"/>
            </a:endParaRPr>
          </a:p>
          <a:p>
            <a:pPr eaLnBrk="1" hangingPunct="1">
              <a:buFont typeface="Arial" charset="0"/>
              <a:buChar char="•"/>
              <a:defRPr/>
            </a:pPr>
            <a:endParaRPr lang="it-IT" dirty="0">
              <a:solidFill>
                <a:srgbClr val="000000"/>
              </a:solidFill>
              <a:latin typeface="+mn-lt"/>
              <a:cs typeface="Arial" charset="0"/>
            </a:endParaRPr>
          </a:p>
          <a:p>
            <a:pPr>
              <a:buFont typeface="Arial" charset="0"/>
              <a:buChar char="•"/>
              <a:defRPr/>
            </a:pPr>
            <a:r>
              <a:rPr lang="it-IT" dirty="0">
                <a:solidFill>
                  <a:srgbClr val="000000"/>
                </a:solidFill>
                <a:latin typeface="+mn-lt"/>
                <a:cs typeface="Arial" charset="0"/>
              </a:rPr>
              <a:t>Some </a:t>
            </a:r>
            <a:r>
              <a:rPr lang="it-IT" dirty="0" err="1">
                <a:solidFill>
                  <a:srgbClr val="000000"/>
                </a:solidFill>
                <a:latin typeface="+mn-lt"/>
                <a:cs typeface="Arial" charset="0"/>
              </a:rPr>
              <a:t>pitfalls</a:t>
            </a:r>
            <a:r>
              <a:rPr lang="it-IT" dirty="0">
                <a:solidFill>
                  <a:srgbClr val="000000"/>
                </a:solidFill>
                <a:latin typeface="+mn-lt"/>
                <a:cs typeface="Arial" charset="0"/>
              </a:rPr>
              <a:t>: </a:t>
            </a:r>
            <a:r>
              <a:rPr lang="it-IT" dirty="0" err="1">
                <a:solidFill>
                  <a:srgbClr val="000000"/>
                </a:solidFill>
                <a:latin typeface="+mn-lt"/>
                <a:cs typeface="Arial" charset="0"/>
              </a:rPr>
              <a:t>sequencing</a:t>
            </a:r>
            <a:r>
              <a:rPr lang="it-IT" dirty="0">
                <a:solidFill>
                  <a:srgbClr val="000000"/>
                </a:solidFill>
                <a:latin typeface="+mn-lt"/>
                <a:cs typeface="Arial" charset="0"/>
              </a:rPr>
              <a:t> </a:t>
            </a:r>
            <a:r>
              <a:rPr lang="it-IT" dirty="0" err="1">
                <a:solidFill>
                  <a:srgbClr val="000000"/>
                </a:solidFill>
                <a:latin typeface="+mn-lt"/>
                <a:cs typeface="Arial" charset="0"/>
              </a:rPr>
              <a:t>errors</a:t>
            </a:r>
            <a:r>
              <a:rPr lang="it-IT" dirty="0">
                <a:solidFill>
                  <a:srgbClr val="000000"/>
                </a:solidFill>
                <a:latin typeface="+mn-lt"/>
                <a:cs typeface="Arial" charset="0"/>
              </a:rPr>
              <a:t>, </a:t>
            </a:r>
            <a:r>
              <a:rPr lang="it-IT" dirty="0" err="1">
                <a:solidFill>
                  <a:srgbClr val="000000"/>
                </a:solidFill>
                <a:latin typeface="+mn-lt"/>
                <a:cs typeface="Arial" charset="0"/>
              </a:rPr>
              <a:t>low</a:t>
            </a:r>
            <a:r>
              <a:rPr lang="it-IT" dirty="0">
                <a:solidFill>
                  <a:srgbClr val="000000"/>
                </a:solidFill>
                <a:latin typeface="+mn-lt"/>
                <a:cs typeface="Arial" charset="0"/>
              </a:rPr>
              <a:t> </a:t>
            </a:r>
            <a:r>
              <a:rPr lang="it-IT" dirty="0" err="1">
                <a:solidFill>
                  <a:srgbClr val="000000"/>
                </a:solidFill>
                <a:latin typeface="+mn-lt"/>
                <a:cs typeface="Arial" charset="0"/>
              </a:rPr>
              <a:t>quality</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 </a:t>
            </a:r>
            <a:r>
              <a:rPr lang="it-IT" dirty="0" err="1">
                <a:solidFill>
                  <a:srgbClr val="000000"/>
                </a:solidFill>
                <a:latin typeface="+mn-lt"/>
                <a:cs typeface="Arial" charset="0"/>
              </a:rPr>
              <a:t>duplicated</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a:t>
            </a:r>
          </a:p>
          <a:p>
            <a:pPr marL="11113" indent="0">
              <a:defRPr/>
            </a:pPr>
            <a:endParaRPr lang="it-IT" dirty="0">
              <a:solidFill>
                <a:srgbClr val="000000"/>
              </a:solidFill>
              <a:latin typeface="+mn-lt"/>
              <a:cs typeface="Arial" charset="0"/>
            </a:endParaRPr>
          </a:p>
          <a:p>
            <a:pPr marL="11113" indent="0" algn="ctr">
              <a:defRPr/>
            </a:pPr>
            <a:endParaRPr lang="it-IT" b="1" u="sng" dirty="0">
              <a:solidFill>
                <a:srgbClr val="000000"/>
              </a:solidFill>
              <a:latin typeface="+mn-lt"/>
              <a:cs typeface="Arial" charset="0"/>
            </a:endParaRPr>
          </a:p>
        </p:txBody>
      </p:sp>
    </p:spTree>
    <p:extLst>
      <p:ext uri="{BB962C8B-B14F-4D97-AF65-F5344CB8AC3E}">
        <p14:creationId xmlns:p14="http://schemas.microsoft.com/office/powerpoint/2010/main" val="194406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11">
            <a:extLst>
              <a:ext uri="{FF2B5EF4-FFF2-40B4-BE49-F238E27FC236}">
                <a16:creationId xmlns:a16="http://schemas.microsoft.com/office/drawing/2014/main" id="{935C4F63-408D-A34E-9D10-6D2C76D68C50}"/>
              </a:ext>
            </a:extLst>
          </p:cNvPr>
          <p:cNvSpPr txBox="1">
            <a:spLocks noChangeArrowheads="1"/>
          </p:cNvSpPr>
          <p:nvPr/>
        </p:nvSpPr>
        <p:spPr bwMode="auto">
          <a:xfrm>
            <a:off x="1231175" y="1480640"/>
            <a:ext cx="10747021" cy="2708434"/>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sz="2200" b="1" dirty="0">
                <a:solidFill>
                  <a:srgbClr val="000000"/>
                </a:solidFill>
                <a:latin typeface="+mn-lt"/>
                <a:cs typeface="Arial" charset="0"/>
              </a:rPr>
              <a:t>The </a:t>
            </a:r>
            <a:r>
              <a:rPr lang="it-IT" sz="2200" b="1" dirty="0" err="1">
                <a:solidFill>
                  <a:srgbClr val="000000"/>
                </a:solidFill>
                <a:latin typeface="+mn-lt"/>
                <a:cs typeface="Arial" charset="0"/>
              </a:rPr>
              <a:t>Sequence</a:t>
            </a:r>
            <a:r>
              <a:rPr lang="it-IT" sz="2200" b="1" dirty="0">
                <a:solidFill>
                  <a:srgbClr val="000000"/>
                </a:solidFill>
                <a:latin typeface="+mn-lt"/>
                <a:cs typeface="Arial" charset="0"/>
              </a:rPr>
              <a:t> </a:t>
            </a:r>
            <a:r>
              <a:rPr lang="it-IT" sz="2200" b="1" dirty="0" err="1">
                <a:solidFill>
                  <a:srgbClr val="000000"/>
                </a:solidFill>
                <a:latin typeface="+mn-lt"/>
                <a:cs typeface="Arial" charset="0"/>
              </a:rPr>
              <a:t>Alignment</a:t>
            </a:r>
            <a:r>
              <a:rPr lang="it-IT" sz="2200" b="1" dirty="0">
                <a:solidFill>
                  <a:srgbClr val="000000"/>
                </a:solidFill>
                <a:latin typeface="+mn-lt"/>
                <a:cs typeface="Arial" charset="0"/>
              </a:rPr>
              <a:t>/</a:t>
            </a:r>
            <a:r>
              <a:rPr lang="it-IT" sz="2200" b="1" dirty="0" err="1">
                <a:solidFill>
                  <a:srgbClr val="000000"/>
                </a:solidFill>
                <a:latin typeface="+mn-lt"/>
                <a:cs typeface="Arial" charset="0"/>
              </a:rPr>
              <a:t>Map</a:t>
            </a:r>
            <a:r>
              <a:rPr lang="it-IT" sz="2200" b="1" dirty="0">
                <a:solidFill>
                  <a:srgbClr val="000000"/>
                </a:solidFill>
                <a:latin typeface="+mn-lt"/>
                <a:cs typeface="Arial" charset="0"/>
              </a:rPr>
              <a:t> (SAM) format </a:t>
            </a:r>
            <a:r>
              <a:rPr lang="it-IT" sz="2200" dirty="0" err="1">
                <a:solidFill>
                  <a:srgbClr val="000000"/>
                </a:solidFill>
                <a:latin typeface="+mn-lt"/>
                <a:cs typeface="Arial" charset="0"/>
              </a:rPr>
              <a:t>is</a:t>
            </a:r>
            <a:r>
              <a:rPr lang="it-IT" sz="2200" dirty="0">
                <a:solidFill>
                  <a:srgbClr val="000000"/>
                </a:solidFill>
                <a:latin typeface="+mn-lt"/>
                <a:cs typeface="Arial" charset="0"/>
              </a:rPr>
              <a:t> a </a:t>
            </a:r>
            <a:r>
              <a:rPr lang="it-IT" sz="2200" dirty="0" err="1">
                <a:solidFill>
                  <a:srgbClr val="000000"/>
                </a:solidFill>
                <a:latin typeface="+mn-lt"/>
                <a:cs typeface="Arial" charset="0"/>
              </a:rPr>
              <a:t>generic</a:t>
            </a:r>
            <a:r>
              <a:rPr lang="it-IT" sz="2200" dirty="0">
                <a:solidFill>
                  <a:srgbClr val="000000"/>
                </a:solidFill>
                <a:latin typeface="+mn-lt"/>
                <a:cs typeface="Arial" charset="0"/>
              </a:rPr>
              <a:t> </a:t>
            </a:r>
            <a:r>
              <a:rPr lang="it-IT" sz="2200" dirty="0" err="1">
                <a:solidFill>
                  <a:srgbClr val="000000"/>
                </a:solidFill>
                <a:latin typeface="+mn-lt"/>
                <a:cs typeface="Arial" charset="0"/>
              </a:rPr>
              <a:t>alignment</a:t>
            </a:r>
            <a:r>
              <a:rPr lang="it-IT" sz="2200" dirty="0">
                <a:solidFill>
                  <a:srgbClr val="000000"/>
                </a:solidFill>
                <a:latin typeface="+mn-lt"/>
                <a:cs typeface="Arial" charset="0"/>
              </a:rPr>
              <a:t> format for </a:t>
            </a:r>
            <a:r>
              <a:rPr lang="it-IT" sz="2200" dirty="0" err="1">
                <a:solidFill>
                  <a:srgbClr val="000000"/>
                </a:solidFill>
                <a:latin typeface="+mn-lt"/>
                <a:cs typeface="Arial" charset="0"/>
              </a:rPr>
              <a:t>storing</a:t>
            </a:r>
            <a:r>
              <a:rPr lang="it-IT" sz="2200" dirty="0">
                <a:solidFill>
                  <a:srgbClr val="000000"/>
                </a:solidFill>
                <a:latin typeface="+mn-lt"/>
                <a:cs typeface="Arial" charset="0"/>
              </a:rPr>
              <a:t> </a:t>
            </a:r>
            <a:r>
              <a:rPr lang="it-IT" sz="2200" dirty="0" err="1">
                <a:solidFill>
                  <a:srgbClr val="000000"/>
                </a:solidFill>
                <a:latin typeface="+mn-lt"/>
                <a:cs typeface="Arial" charset="0"/>
              </a:rPr>
              <a:t>read</a:t>
            </a:r>
            <a:r>
              <a:rPr lang="it-IT" sz="2200" dirty="0">
                <a:solidFill>
                  <a:srgbClr val="000000"/>
                </a:solidFill>
                <a:latin typeface="+mn-lt"/>
                <a:cs typeface="Arial" charset="0"/>
              </a:rPr>
              <a:t> </a:t>
            </a:r>
            <a:r>
              <a:rPr lang="it-IT" sz="2200" dirty="0" err="1">
                <a:solidFill>
                  <a:srgbClr val="000000"/>
                </a:solidFill>
                <a:latin typeface="+mn-lt"/>
                <a:cs typeface="Arial" charset="0"/>
              </a:rPr>
              <a:t>alignments</a:t>
            </a:r>
            <a:r>
              <a:rPr lang="it-IT" sz="2200" dirty="0">
                <a:solidFill>
                  <a:srgbClr val="000000"/>
                </a:solidFill>
                <a:latin typeface="+mn-lt"/>
                <a:cs typeface="Arial" charset="0"/>
              </a:rPr>
              <a:t> </a:t>
            </a:r>
            <a:r>
              <a:rPr lang="it-IT" sz="2200" dirty="0" err="1">
                <a:solidFill>
                  <a:srgbClr val="000000"/>
                </a:solidFill>
                <a:latin typeface="+mn-lt"/>
                <a:cs typeface="Arial" charset="0"/>
              </a:rPr>
              <a:t>against</a:t>
            </a:r>
            <a:r>
              <a:rPr lang="it-IT" sz="2200" dirty="0">
                <a:solidFill>
                  <a:srgbClr val="000000"/>
                </a:solidFill>
                <a:latin typeface="+mn-lt"/>
                <a:cs typeface="Arial" charset="0"/>
              </a:rPr>
              <a:t> </a:t>
            </a:r>
            <a:r>
              <a:rPr lang="it-IT" sz="2200" dirty="0" err="1">
                <a:solidFill>
                  <a:srgbClr val="000000"/>
                </a:solidFill>
                <a:latin typeface="+mn-lt"/>
                <a:cs typeface="Arial" charset="0"/>
              </a:rPr>
              <a:t>reference</a:t>
            </a:r>
            <a:r>
              <a:rPr lang="it-IT" sz="2200" dirty="0">
                <a:solidFill>
                  <a:srgbClr val="000000"/>
                </a:solidFill>
                <a:latin typeface="+mn-lt"/>
                <a:cs typeface="Arial" charset="0"/>
              </a:rPr>
              <a:t> </a:t>
            </a:r>
            <a:r>
              <a:rPr lang="it-IT" sz="2200" dirty="0" err="1">
                <a:solidFill>
                  <a:srgbClr val="000000"/>
                </a:solidFill>
                <a:latin typeface="+mn-lt"/>
                <a:cs typeface="Arial" charset="0"/>
              </a:rPr>
              <a:t>sequences</a:t>
            </a:r>
            <a:r>
              <a:rPr lang="it-IT" sz="2200" dirty="0">
                <a:solidFill>
                  <a:srgbClr val="000000"/>
                </a:solidFill>
                <a:latin typeface="+mn-lt"/>
                <a:cs typeface="Arial" charset="0"/>
              </a:rPr>
              <a:t>. </a:t>
            </a:r>
            <a:r>
              <a:rPr lang="it-IT" sz="2200" dirty="0" err="1">
                <a:solidFill>
                  <a:srgbClr val="000000"/>
                </a:solidFill>
                <a:latin typeface="+mn-lt"/>
                <a:cs typeface="Arial" charset="0"/>
              </a:rPr>
              <a:t>It</a:t>
            </a:r>
            <a:r>
              <a:rPr lang="it-IT" sz="2200" dirty="0">
                <a:solidFill>
                  <a:srgbClr val="000000"/>
                </a:solidFill>
                <a:latin typeface="+mn-lt"/>
                <a:cs typeface="Arial" charset="0"/>
              </a:rPr>
              <a:t> </a:t>
            </a:r>
            <a:r>
              <a:rPr lang="it-IT" sz="2200" dirty="0" err="1">
                <a:solidFill>
                  <a:srgbClr val="000000"/>
                </a:solidFill>
                <a:latin typeface="+mn-lt"/>
                <a:cs typeface="Arial" charset="0"/>
              </a:rPr>
              <a:t>was</a:t>
            </a:r>
            <a:r>
              <a:rPr lang="it-IT" sz="2200" dirty="0">
                <a:solidFill>
                  <a:srgbClr val="000000"/>
                </a:solidFill>
                <a:latin typeface="+mn-lt"/>
                <a:cs typeface="Arial" charset="0"/>
              </a:rPr>
              <a:t> </a:t>
            </a:r>
            <a:r>
              <a:rPr lang="it-IT" sz="2200" dirty="0" err="1">
                <a:solidFill>
                  <a:srgbClr val="000000"/>
                </a:solidFill>
                <a:latin typeface="+mn-lt"/>
                <a:cs typeface="Arial" charset="0"/>
              </a:rPr>
              <a:t>firstly</a:t>
            </a:r>
            <a:r>
              <a:rPr lang="it-IT" sz="2200" dirty="0">
                <a:solidFill>
                  <a:srgbClr val="000000"/>
                </a:solidFill>
                <a:latin typeface="+mn-lt"/>
                <a:cs typeface="Arial" charset="0"/>
              </a:rPr>
              <a:t> </a:t>
            </a:r>
            <a:r>
              <a:rPr lang="it-IT" sz="2200" dirty="0" err="1">
                <a:solidFill>
                  <a:srgbClr val="000000"/>
                </a:solidFill>
                <a:latin typeface="+mn-lt"/>
                <a:cs typeface="Arial" charset="0"/>
              </a:rPr>
              <a:t>introduced</a:t>
            </a:r>
            <a:r>
              <a:rPr lang="it-IT" sz="2200" dirty="0">
                <a:solidFill>
                  <a:srgbClr val="000000"/>
                </a:solidFill>
                <a:latin typeface="+mn-lt"/>
                <a:cs typeface="Arial" charset="0"/>
              </a:rPr>
              <a:t> by the 1000 </a:t>
            </a:r>
            <a:r>
              <a:rPr lang="it-IT" sz="2200" dirty="0" err="1">
                <a:solidFill>
                  <a:srgbClr val="000000"/>
                </a:solidFill>
                <a:latin typeface="+mn-lt"/>
                <a:cs typeface="Arial" charset="0"/>
              </a:rPr>
              <a:t>Genomes</a:t>
            </a:r>
            <a:r>
              <a:rPr lang="it-IT" sz="2200" dirty="0">
                <a:solidFill>
                  <a:srgbClr val="000000"/>
                </a:solidFill>
                <a:latin typeface="+mn-lt"/>
                <a:cs typeface="Arial" charset="0"/>
              </a:rPr>
              <a:t> Project </a:t>
            </a:r>
            <a:r>
              <a:rPr lang="it-IT" sz="2200" dirty="0" err="1">
                <a:solidFill>
                  <a:srgbClr val="000000"/>
                </a:solidFill>
                <a:latin typeface="+mn-lt"/>
                <a:cs typeface="Arial" charset="0"/>
              </a:rPr>
              <a:t>Consortium</a:t>
            </a:r>
            <a:r>
              <a:rPr lang="it-IT" sz="2200" dirty="0">
                <a:solidFill>
                  <a:srgbClr val="000000"/>
                </a:solidFill>
                <a:latin typeface="+mn-lt"/>
                <a:cs typeface="Arial" charset="0"/>
              </a:rPr>
              <a:t> to release the </a:t>
            </a:r>
            <a:r>
              <a:rPr lang="it-IT" sz="2200" dirty="0" err="1">
                <a:solidFill>
                  <a:srgbClr val="000000"/>
                </a:solidFill>
                <a:latin typeface="+mn-lt"/>
                <a:cs typeface="Arial" charset="0"/>
              </a:rPr>
              <a:t>alignments</a:t>
            </a:r>
            <a:r>
              <a:rPr lang="it-IT" sz="2200" dirty="0">
                <a:solidFill>
                  <a:srgbClr val="000000"/>
                </a:solidFill>
                <a:latin typeface="+mn-lt"/>
                <a:cs typeface="Arial" charset="0"/>
              </a:rPr>
              <a:t> </a:t>
            </a:r>
            <a:r>
              <a:rPr lang="it-IT" sz="2200" dirty="0" err="1">
                <a:solidFill>
                  <a:srgbClr val="000000"/>
                </a:solidFill>
                <a:latin typeface="+mn-lt"/>
                <a:cs typeface="Arial" charset="0"/>
              </a:rPr>
              <a:t>performed</a:t>
            </a:r>
            <a:r>
              <a:rPr lang="it-IT" sz="2200" dirty="0">
                <a:solidFill>
                  <a:srgbClr val="000000"/>
                </a:solidFill>
                <a:latin typeface="+mn-lt"/>
                <a:cs typeface="Arial" charset="0"/>
              </a:rPr>
              <a:t>.</a:t>
            </a:r>
          </a:p>
          <a:p>
            <a:pPr marL="11113" indent="0" algn="just">
              <a:defRPr/>
            </a:pPr>
            <a:endParaRPr lang="it-IT" sz="2200" dirty="0">
              <a:solidFill>
                <a:srgbClr val="000000"/>
              </a:solidFill>
              <a:latin typeface="+mn-lt"/>
              <a:cs typeface="Arial" charset="0"/>
            </a:endParaRPr>
          </a:p>
          <a:p>
            <a:pPr algn="just">
              <a:buFont typeface="Arial" panose="020B0604020202020204" pitchFamily="34" charset="0"/>
              <a:buChar char="•"/>
              <a:defRPr/>
            </a:pPr>
            <a:r>
              <a:rPr lang="it-IT" sz="2200" b="1" dirty="0">
                <a:solidFill>
                  <a:srgbClr val="000000"/>
                </a:solidFill>
                <a:latin typeface="+mn-lt"/>
                <a:cs typeface="Arial" charset="0"/>
              </a:rPr>
              <a:t>The SAM format </a:t>
            </a:r>
            <a:r>
              <a:rPr lang="it-IT" sz="2200" b="1" dirty="0" err="1">
                <a:solidFill>
                  <a:srgbClr val="000000"/>
                </a:solidFill>
                <a:latin typeface="+mn-lt"/>
                <a:cs typeface="Arial" charset="0"/>
              </a:rPr>
              <a:t>consists</a:t>
            </a:r>
            <a:r>
              <a:rPr lang="it-IT" sz="2200" b="1" dirty="0">
                <a:solidFill>
                  <a:srgbClr val="000000"/>
                </a:solidFill>
                <a:latin typeface="+mn-lt"/>
                <a:cs typeface="Arial" charset="0"/>
              </a:rPr>
              <a:t> of </a:t>
            </a:r>
            <a:r>
              <a:rPr lang="it-IT" sz="2200" b="1" dirty="0" err="1">
                <a:solidFill>
                  <a:srgbClr val="000000"/>
                </a:solidFill>
                <a:latin typeface="+mn-lt"/>
                <a:cs typeface="Arial" charset="0"/>
              </a:rPr>
              <a:t>one</a:t>
            </a:r>
            <a:r>
              <a:rPr lang="it-IT" sz="2200" b="1" dirty="0">
                <a:solidFill>
                  <a:srgbClr val="000000"/>
                </a:solidFill>
                <a:latin typeface="+mn-lt"/>
                <a:cs typeface="Arial" charset="0"/>
              </a:rPr>
              <a:t> </a:t>
            </a:r>
            <a:r>
              <a:rPr lang="it-IT" sz="2200" b="1" dirty="0" err="1">
                <a:solidFill>
                  <a:srgbClr val="000000"/>
                </a:solidFill>
                <a:latin typeface="+mn-lt"/>
                <a:cs typeface="Arial" charset="0"/>
              </a:rPr>
              <a:t>header</a:t>
            </a:r>
            <a:r>
              <a:rPr lang="it-IT" sz="2200" b="1" dirty="0">
                <a:solidFill>
                  <a:srgbClr val="000000"/>
                </a:solidFill>
                <a:latin typeface="+mn-lt"/>
                <a:cs typeface="Arial" charset="0"/>
              </a:rPr>
              <a:t> </a:t>
            </a:r>
            <a:r>
              <a:rPr lang="it-IT" sz="2200" b="1" dirty="0" err="1">
                <a:solidFill>
                  <a:srgbClr val="000000"/>
                </a:solidFill>
                <a:latin typeface="+mn-lt"/>
                <a:cs typeface="Arial" charset="0"/>
              </a:rPr>
              <a:t>section</a:t>
            </a:r>
            <a:r>
              <a:rPr lang="it-IT" sz="2200" b="1" dirty="0">
                <a:solidFill>
                  <a:srgbClr val="000000"/>
                </a:solidFill>
                <a:latin typeface="+mn-lt"/>
                <a:cs typeface="Arial" charset="0"/>
              </a:rPr>
              <a:t> and </a:t>
            </a:r>
            <a:r>
              <a:rPr lang="it-IT" sz="2200" b="1" dirty="0" err="1">
                <a:solidFill>
                  <a:srgbClr val="000000"/>
                </a:solidFill>
                <a:latin typeface="+mn-lt"/>
                <a:cs typeface="Arial" charset="0"/>
              </a:rPr>
              <a:t>one</a:t>
            </a:r>
            <a:r>
              <a:rPr lang="it-IT" sz="2200" b="1" dirty="0">
                <a:solidFill>
                  <a:srgbClr val="000000"/>
                </a:solidFill>
                <a:latin typeface="+mn-lt"/>
                <a:cs typeface="Arial" charset="0"/>
              </a:rPr>
              <a:t> </a:t>
            </a:r>
            <a:r>
              <a:rPr lang="it-IT" sz="2200" b="1" dirty="0" err="1">
                <a:solidFill>
                  <a:srgbClr val="000000"/>
                </a:solidFill>
                <a:latin typeface="+mn-lt"/>
                <a:cs typeface="Arial" charset="0"/>
              </a:rPr>
              <a:t>alignment</a:t>
            </a:r>
            <a:r>
              <a:rPr lang="it-IT" sz="2200" b="1" dirty="0">
                <a:solidFill>
                  <a:srgbClr val="000000"/>
                </a:solidFill>
                <a:latin typeface="+mn-lt"/>
                <a:cs typeface="Arial" charset="0"/>
              </a:rPr>
              <a:t> </a:t>
            </a:r>
            <a:r>
              <a:rPr lang="it-IT" sz="2200" b="1" dirty="0" err="1">
                <a:solidFill>
                  <a:srgbClr val="000000"/>
                </a:solidFill>
                <a:latin typeface="+mn-lt"/>
                <a:cs typeface="Arial" charset="0"/>
              </a:rPr>
              <a:t>section</a:t>
            </a:r>
            <a:r>
              <a:rPr lang="it-IT" sz="2200" dirty="0">
                <a:solidFill>
                  <a:srgbClr val="000000"/>
                </a:solidFill>
                <a:latin typeface="+mn-lt"/>
                <a:cs typeface="Arial" charset="0"/>
              </a:rPr>
              <a:t>. </a:t>
            </a:r>
          </a:p>
          <a:p>
            <a:pPr algn="just">
              <a:buFont typeface="Arial" panose="020B0604020202020204" pitchFamily="34" charset="0"/>
              <a:buChar char="•"/>
              <a:defRPr/>
            </a:pPr>
            <a:endParaRPr lang="it-IT" sz="2200" dirty="0">
              <a:solidFill>
                <a:srgbClr val="000000"/>
              </a:solidFill>
              <a:latin typeface="+mn-lt"/>
              <a:cs typeface="Arial" charset="0"/>
            </a:endParaRPr>
          </a:p>
          <a:p>
            <a:pPr algn="just">
              <a:buFont typeface="Arial" panose="020B0604020202020204" pitchFamily="34" charset="0"/>
              <a:buChar char="•"/>
              <a:defRPr/>
            </a:pPr>
            <a:r>
              <a:rPr lang="it-IT" sz="2200" b="1" dirty="0">
                <a:solidFill>
                  <a:srgbClr val="000000"/>
                </a:solidFill>
                <a:latin typeface="+mn-lt"/>
                <a:cs typeface="Arial" charset="0"/>
              </a:rPr>
              <a:t>The </a:t>
            </a:r>
            <a:r>
              <a:rPr lang="it-IT" sz="2200" b="1" dirty="0" err="1">
                <a:solidFill>
                  <a:srgbClr val="000000"/>
                </a:solidFill>
                <a:latin typeface="+mn-lt"/>
                <a:cs typeface="Arial" charset="0"/>
              </a:rPr>
              <a:t>header</a:t>
            </a:r>
            <a:r>
              <a:rPr lang="it-IT" sz="2200" b="1" dirty="0">
                <a:solidFill>
                  <a:srgbClr val="000000"/>
                </a:solidFill>
                <a:latin typeface="+mn-lt"/>
                <a:cs typeface="Arial" charset="0"/>
              </a:rPr>
              <a:t> </a:t>
            </a:r>
            <a:r>
              <a:rPr lang="it-IT" sz="2200" b="1" dirty="0" err="1">
                <a:solidFill>
                  <a:srgbClr val="000000"/>
                </a:solidFill>
                <a:latin typeface="+mn-lt"/>
                <a:cs typeface="Arial" charset="0"/>
              </a:rPr>
              <a:t>section</a:t>
            </a:r>
            <a:r>
              <a:rPr lang="it-IT" sz="2200" b="1" dirty="0">
                <a:solidFill>
                  <a:srgbClr val="000000"/>
                </a:solidFill>
                <a:latin typeface="+mn-lt"/>
                <a:cs typeface="Arial" charset="0"/>
              </a:rPr>
              <a:t> </a:t>
            </a:r>
            <a:r>
              <a:rPr lang="it-IT" sz="2200" b="1" dirty="0" err="1">
                <a:solidFill>
                  <a:srgbClr val="000000"/>
                </a:solidFill>
                <a:latin typeface="+mn-lt"/>
                <a:cs typeface="Arial" charset="0"/>
              </a:rPr>
              <a:t>contains</a:t>
            </a:r>
            <a:r>
              <a:rPr lang="it-IT" sz="2200" b="1" dirty="0">
                <a:solidFill>
                  <a:srgbClr val="000000"/>
                </a:solidFill>
                <a:latin typeface="+mn-lt"/>
                <a:cs typeface="Arial" charset="0"/>
              </a:rPr>
              <a:t> information </a:t>
            </a:r>
            <a:r>
              <a:rPr lang="it-IT" sz="2200" b="1" dirty="0" err="1">
                <a:solidFill>
                  <a:srgbClr val="000000"/>
                </a:solidFill>
                <a:latin typeface="+mn-lt"/>
                <a:cs typeface="Arial" charset="0"/>
              </a:rPr>
              <a:t>about</a:t>
            </a:r>
            <a:r>
              <a:rPr lang="it-IT" sz="2200" b="1" dirty="0">
                <a:solidFill>
                  <a:srgbClr val="000000"/>
                </a:solidFill>
                <a:latin typeface="+mn-lt"/>
                <a:cs typeface="Arial" charset="0"/>
              </a:rPr>
              <a:t> the </a:t>
            </a:r>
            <a:r>
              <a:rPr lang="it-IT" sz="2200" b="1" dirty="0" err="1">
                <a:solidFill>
                  <a:srgbClr val="000000"/>
                </a:solidFill>
                <a:latin typeface="+mn-lt"/>
                <a:cs typeface="Arial" charset="0"/>
              </a:rPr>
              <a:t>quality</a:t>
            </a:r>
            <a:r>
              <a:rPr lang="it-IT" sz="2200" b="1" dirty="0">
                <a:solidFill>
                  <a:srgbClr val="000000"/>
                </a:solidFill>
                <a:latin typeface="+mn-lt"/>
                <a:cs typeface="Arial" charset="0"/>
              </a:rPr>
              <a:t> of the </a:t>
            </a:r>
            <a:r>
              <a:rPr lang="it-IT" sz="2200" b="1" dirty="0" err="1">
                <a:solidFill>
                  <a:srgbClr val="000000"/>
                </a:solidFill>
                <a:latin typeface="+mn-lt"/>
                <a:cs typeface="Arial" charset="0"/>
              </a:rPr>
              <a:t>mapping</a:t>
            </a:r>
            <a:r>
              <a:rPr lang="it-IT" sz="2200" dirty="0">
                <a:solidFill>
                  <a:srgbClr val="000000"/>
                </a:solidFill>
                <a:latin typeface="+mn-lt"/>
                <a:cs typeface="Arial" charset="0"/>
              </a:rPr>
              <a:t>, information </a:t>
            </a:r>
            <a:r>
              <a:rPr lang="it-IT" sz="2200" dirty="0" err="1">
                <a:solidFill>
                  <a:srgbClr val="000000"/>
                </a:solidFill>
                <a:latin typeface="+mn-lt"/>
                <a:cs typeface="Arial" charset="0"/>
              </a:rPr>
              <a:t>about</a:t>
            </a:r>
            <a:r>
              <a:rPr lang="it-IT" sz="2200" dirty="0">
                <a:solidFill>
                  <a:srgbClr val="000000"/>
                </a:solidFill>
                <a:latin typeface="+mn-lt"/>
                <a:cs typeface="Arial" charset="0"/>
              </a:rPr>
              <a:t> </a:t>
            </a:r>
            <a:r>
              <a:rPr lang="it-IT" sz="2200" b="1" dirty="0">
                <a:solidFill>
                  <a:srgbClr val="000000"/>
                </a:solidFill>
                <a:latin typeface="+mn-lt"/>
                <a:cs typeface="Arial" charset="0"/>
              </a:rPr>
              <a:t>the </a:t>
            </a:r>
            <a:r>
              <a:rPr lang="it-IT" sz="2200" b="1" dirty="0" err="1">
                <a:solidFill>
                  <a:srgbClr val="000000"/>
                </a:solidFill>
                <a:latin typeface="+mn-lt"/>
                <a:cs typeface="Arial" charset="0"/>
              </a:rPr>
              <a:t>instruments</a:t>
            </a:r>
            <a:r>
              <a:rPr lang="it-IT" sz="2200" b="1" dirty="0">
                <a:solidFill>
                  <a:srgbClr val="000000"/>
                </a:solidFill>
                <a:latin typeface="+mn-lt"/>
                <a:cs typeface="Arial" charset="0"/>
              </a:rPr>
              <a:t> </a:t>
            </a:r>
            <a:r>
              <a:rPr lang="it-IT" sz="2200" b="1" dirty="0" err="1">
                <a:solidFill>
                  <a:srgbClr val="000000"/>
                </a:solidFill>
                <a:latin typeface="+mn-lt"/>
                <a:cs typeface="Arial" charset="0"/>
              </a:rPr>
              <a:t>used</a:t>
            </a:r>
            <a:r>
              <a:rPr lang="it-IT" sz="2200" b="1" dirty="0">
                <a:solidFill>
                  <a:srgbClr val="000000"/>
                </a:solidFill>
                <a:latin typeface="+mn-lt"/>
                <a:cs typeface="Arial" charset="0"/>
              </a:rPr>
              <a:t> </a:t>
            </a:r>
            <a:r>
              <a:rPr lang="it-IT" sz="2200" dirty="0">
                <a:solidFill>
                  <a:srgbClr val="000000"/>
                </a:solidFill>
                <a:latin typeface="+mn-lt"/>
                <a:cs typeface="Arial" charset="0"/>
              </a:rPr>
              <a:t>and </a:t>
            </a:r>
            <a:r>
              <a:rPr lang="it-IT" sz="2200" dirty="0" err="1">
                <a:solidFill>
                  <a:srgbClr val="000000"/>
                </a:solidFill>
                <a:latin typeface="+mn-lt"/>
                <a:cs typeface="Arial" charset="0"/>
              </a:rPr>
              <a:t>about</a:t>
            </a:r>
            <a:r>
              <a:rPr lang="it-IT" sz="2200" dirty="0">
                <a:solidFill>
                  <a:srgbClr val="000000"/>
                </a:solidFill>
                <a:latin typeface="+mn-lt"/>
                <a:cs typeface="Arial" charset="0"/>
              </a:rPr>
              <a:t> </a:t>
            </a:r>
            <a:r>
              <a:rPr lang="it-IT" sz="2200" b="1" dirty="0">
                <a:solidFill>
                  <a:srgbClr val="000000"/>
                </a:solidFill>
                <a:latin typeface="+mn-lt"/>
                <a:cs typeface="Arial" charset="0"/>
              </a:rPr>
              <a:t>the </a:t>
            </a:r>
            <a:r>
              <a:rPr lang="it-IT" sz="2200" b="1" dirty="0" err="1">
                <a:solidFill>
                  <a:srgbClr val="000000"/>
                </a:solidFill>
                <a:latin typeface="+mn-lt"/>
                <a:cs typeface="Arial" charset="0"/>
              </a:rPr>
              <a:t>tools</a:t>
            </a:r>
            <a:r>
              <a:rPr lang="it-IT" sz="2200" b="1" dirty="0">
                <a:solidFill>
                  <a:srgbClr val="000000"/>
                </a:solidFill>
                <a:latin typeface="+mn-lt"/>
                <a:cs typeface="Arial" charset="0"/>
              </a:rPr>
              <a:t> </a:t>
            </a:r>
            <a:r>
              <a:rPr lang="it-IT" sz="2200" b="1" dirty="0" err="1">
                <a:solidFill>
                  <a:srgbClr val="000000"/>
                </a:solidFill>
                <a:latin typeface="+mn-lt"/>
                <a:cs typeface="Arial" charset="0"/>
              </a:rPr>
              <a:t>used</a:t>
            </a:r>
            <a:r>
              <a:rPr lang="it-IT" sz="2200" dirty="0">
                <a:solidFill>
                  <a:srgbClr val="000000"/>
                </a:solidFill>
                <a:latin typeface="+mn-lt"/>
                <a:cs typeface="Arial" charset="0"/>
              </a:rPr>
              <a:t>.</a:t>
            </a:r>
          </a:p>
        </p:txBody>
      </p:sp>
      <p:sp>
        <p:nvSpPr>
          <p:cNvPr id="7" name="object 4">
            <a:extLst>
              <a:ext uri="{FF2B5EF4-FFF2-40B4-BE49-F238E27FC236}">
                <a16:creationId xmlns:a16="http://schemas.microsoft.com/office/drawing/2014/main" id="{92F8291E-3776-764C-94A1-16DEC2E12CA4}"/>
              </a:ext>
            </a:extLst>
          </p:cNvPr>
          <p:cNvSpPr txBox="1">
            <a:spLocks/>
          </p:cNvSpPr>
          <p:nvPr/>
        </p:nvSpPr>
        <p:spPr>
          <a:xfrm>
            <a:off x="2549439" y="895865"/>
            <a:ext cx="8312150" cy="450636"/>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27">
              <a:lnSpc>
                <a:spcPts val="3704"/>
              </a:lnSpc>
              <a:defRPr/>
            </a:pPr>
            <a:r>
              <a:rPr lang="it-IT" sz="2800" b="1" spc="-57" dirty="0">
                <a:solidFill>
                  <a:srgbClr val="860908"/>
                </a:solidFill>
                <a:latin typeface="+mn-lt"/>
                <a:cs typeface="Arial"/>
              </a:rPr>
              <a:t>SAM Format</a:t>
            </a:r>
            <a:endParaRPr lang="it-IT" sz="2800" b="1" dirty="0">
              <a:solidFill>
                <a:srgbClr val="860908"/>
              </a:solidFill>
              <a:latin typeface="+mn-lt"/>
              <a:cs typeface="Arial"/>
            </a:endParaRPr>
          </a:p>
        </p:txBody>
      </p:sp>
      <p:pic>
        <p:nvPicPr>
          <p:cNvPr id="3" name="Immagine 2">
            <a:extLst>
              <a:ext uri="{FF2B5EF4-FFF2-40B4-BE49-F238E27FC236}">
                <a16:creationId xmlns:a16="http://schemas.microsoft.com/office/drawing/2014/main" id="{27275BE7-20E4-D94E-BA03-AE909D22B0BA}"/>
              </a:ext>
            </a:extLst>
          </p:cNvPr>
          <p:cNvPicPr>
            <a:picLocks noChangeAspect="1"/>
          </p:cNvPicPr>
          <p:nvPr/>
        </p:nvPicPr>
        <p:blipFill>
          <a:blip r:embed="rId4"/>
          <a:stretch>
            <a:fillRect/>
          </a:stretch>
        </p:blipFill>
        <p:spPr>
          <a:xfrm>
            <a:off x="872541" y="4773849"/>
            <a:ext cx="10587062" cy="1548866"/>
          </a:xfrm>
          <a:prstGeom prst="rect">
            <a:avLst/>
          </a:prstGeom>
        </p:spPr>
      </p:pic>
    </p:spTree>
    <p:extLst>
      <p:ext uri="{BB962C8B-B14F-4D97-AF65-F5344CB8AC3E}">
        <p14:creationId xmlns:p14="http://schemas.microsoft.com/office/powerpoint/2010/main" val="321964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281498"/>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11">
            <a:extLst>
              <a:ext uri="{FF2B5EF4-FFF2-40B4-BE49-F238E27FC236}">
                <a16:creationId xmlns:a16="http://schemas.microsoft.com/office/drawing/2014/main" id="{935C4F63-408D-A34E-9D10-6D2C76D68C50}"/>
              </a:ext>
            </a:extLst>
          </p:cNvPr>
          <p:cNvSpPr txBox="1">
            <a:spLocks noChangeArrowheads="1"/>
          </p:cNvSpPr>
          <p:nvPr/>
        </p:nvSpPr>
        <p:spPr bwMode="auto">
          <a:xfrm>
            <a:off x="903660" y="1532395"/>
            <a:ext cx="5271510" cy="4616648"/>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sz="2000" dirty="0">
                <a:solidFill>
                  <a:srgbClr val="000000"/>
                </a:solidFill>
                <a:latin typeface="+mn-lt"/>
                <a:cs typeface="Arial" charset="0"/>
              </a:rPr>
              <a:t>To </a:t>
            </a:r>
            <a:r>
              <a:rPr lang="it-IT" sz="2000" dirty="0" err="1">
                <a:solidFill>
                  <a:srgbClr val="000000"/>
                </a:solidFill>
                <a:latin typeface="+mn-lt"/>
                <a:cs typeface="Arial" charset="0"/>
              </a:rPr>
              <a:t>improve</a:t>
            </a:r>
            <a:r>
              <a:rPr lang="it-IT" sz="2000" dirty="0">
                <a:solidFill>
                  <a:srgbClr val="000000"/>
                </a:solidFill>
                <a:latin typeface="+mn-lt"/>
                <a:cs typeface="Arial" charset="0"/>
              </a:rPr>
              <a:t> the performance, 1000 </a:t>
            </a:r>
            <a:r>
              <a:rPr lang="it-IT" sz="2000" dirty="0" err="1">
                <a:solidFill>
                  <a:srgbClr val="000000"/>
                </a:solidFill>
                <a:latin typeface="+mn-lt"/>
                <a:cs typeface="Arial" charset="0"/>
              </a:rPr>
              <a:t>genomes</a:t>
            </a:r>
            <a:r>
              <a:rPr lang="it-IT" sz="2000" dirty="0">
                <a:solidFill>
                  <a:srgbClr val="000000"/>
                </a:solidFill>
                <a:latin typeface="+mn-lt"/>
                <a:cs typeface="Arial" charset="0"/>
              </a:rPr>
              <a:t> </a:t>
            </a:r>
            <a:r>
              <a:rPr lang="it-IT" sz="2000" dirty="0" err="1">
                <a:solidFill>
                  <a:srgbClr val="000000"/>
                </a:solidFill>
                <a:latin typeface="+mn-lt"/>
                <a:cs typeface="Arial" charset="0"/>
              </a:rPr>
              <a:t>project</a:t>
            </a:r>
            <a:r>
              <a:rPr lang="it-IT" sz="2000" dirty="0">
                <a:solidFill>
                  <a:srgbClr val="000000"/>
                </a:solidFill>
                <a:latin typeface="+mn-lt"/>
                <a:cs typeface="Arial" charset="0"/>
              </a:rPr>
              <a:t> </a:t>
            </a:r>
            <a:r>
              <a:rPr lang="it-IT" sz="2000" dirty="0" err="1">
                <a:solidFill>
                  <a:srgbClr val="000000"/>
                </a:solidFill>
                <a:latin typeface="+mn-lt"/>
                <a:cs typeface="Arial" charset="0"/>
              </a:rPr>
              <a:t>consortium</a:t>
            </a:r>
            <a:r>
              <a:rPr lang="it-IT" sz="2000" dirty="0">
                <a:solidFill>
                  <a:srgbClr val="000000"/>
                </a:solidFill>
                <a:latin typeface="+mn-lt"/>
                <a:cs typeface="Arial" charset="0"/>
              </a:rPr>
              <a:t> </a:t>
            </a:r>
            <a:r>
              <a:rPr lang="it-IT" sz="2000" dirty="0" err="1">
                <a:solidFill>
                  <a:srgbClr val="000000"/>
                </a:solidFill>
                <a:latin typeface="+mn-lt"/>
                <a:cs typeface="Arial" charset="0"/>
              </a:rPr>
              <a:t>designed</a:t>
            </a:r>
            <a:r>
              <a:rPr lang="it-IT" sz="2000" dirty="0">
                <a:solidFill>
                  <a:srgbClr val="000000"/>
                </a:solidFill>
                <a:latin typeface="+mn-lt"/>
                <a:cs typeface="Arial" charset="0"/>
              </a:rPr>
              <a:t> a </a:t>
            </a:r>
            <a:r>
              <a:rPr lang="it-IT" sz="2000" dirty="0" err="1">
                <a:solidFill>
                  <a:srgbClr val="000000"/>
                </a:solidFill>
                <a:latin typeface="+mn-lt"/>
                <a:cs typeface="Arial" charset="0"/>
              </a:rPr>
              <a:t>companion</a:t>
            </a:r>
            <a:r>
              <a:rPr lang="it-IT" sz="2000" dirty="0">
                <a:solidFill>
                  <a:srgbClr val="000000"/>
                </a:solidFill>
                <a:latin typeface="+mn-lt"/>
                <a:cs typeface="Arial" charset="0"/>
              </a:rPr>
              <a:t> format </a:t>
            </a:r>
            <a:r>
              <a:rPr lang="it-IT" sz="2000" dirty="0" err="1">
                <a:solidFill>
                  <a:srgbClr val="000000"/>
                </a:solidFill>
                <a:latin typeface="+mn-lt"/>
                <a:cs typeface="Arial" charset="0"/>
              </a:rPr>
              <a:t>Binary</a:t>
            </a:r>
            <a:r>
              <a:rPr lang="it-IT" sz="2000" dirty="0">
                <a:solidFill>
                  <a:srgbClr val="000000"/>
                </a:solidFill>
                <a:latin typeface="+mn-lt"/>
                <a:cs typeface="Arial" charset="0"/>
              </a:rPr>
              <a:t> </a:t>
            </a:r>
            <a:r>
              <a:rPr lang="it-IT" sz="2000" dirty="0" err="1">
                <a:solidFill>
                  <a:srgbClr val="000000"/>
                </a:solidFill>
                <a:latin typeface="+mn-lt"/>
                <a:cs typeface="Arial" charset="0"/>
              </a:rPr>
              <a:t>Alignment</a:t>
            </a:r>
            <a:r>
              <a:rPr lang="it-IT" sz="2000" dirty="0">
                <a:solidFill>
                  <a:srgbClr val="000000"/>
                </a:solidFill>
                <a:latin typeface="+mn-lt"/>
                <a:cs typeface="Arial" charset="0"/>
              </a:rPr>
              <a:t>/</a:t>
            </a:r>
            <a:r>
              <a:rPr lang="it-IT" sz="2000" dirty="0" err="1">
                <a:solidFill>
                  <a:srgbClr val="000000"/>
                </a:solidFill>
                <a:latin typeface="+mn-lt"/>
                <a:cs typeface="Arial" charset="0"/>
              </a:rPr>
              <a:t>Map</a:t>
            </a:r>
            <a:r>
              <a:rPr lang="it-IT" sz="2000" dirty="0">
                <a:solidFill>
                  <a:srgbClr val="000000"/>
                </a:solidFill>
                <a:latin typeface="+mn-lt"/>
                <a:cs typeface="Arial" charset="0"/>
              </a:rPr>
              <a:t> (BAM), </a:t>
            </a:r>
            <a:r>
              <a:rPr lang="it-IT" sz="2000" dirty="0" err="1">
                <a:solidFill>
                  <a:srgbClr val="000000"/>
                </a:solidFill>
                <a:latin typeface="+mn-lt"/>
                <a:cs typeface="Arial" charset="0"/>
              </a:rPr>
              <a:t>which</a:t>
            </a:r>
            <a:r>
              <a:rPr lang="it-IT" sz="2000" dirty="0">
                <a:solidFill>
                  <a:srgbClr val="000000"/>
                </a:solidFill>
                <a:latin typeface="+mn-lt"/>
                <a:cs typeface="Arial" charset="0"/>
              </a:rPr>
              <a:t> </a:t>
            </a:r>
            <a:r>
              <a:rPr lang="it-IT" sz="2000" b="1" dirty="0" err="1">
                <a:solidFill>
                  <a:srgbClr val="000000"/>
                </a:solidFill>
                <a:latin typeface="+mn-lt"/>
                <a:cs typeface="Arial" charset="0"/>
              </a:rPr>
              <a:t>is</a:t>
            </a:r>
            <a:r>
              <a:rPr lang="it-IT" sz="2000" b="1" dirty="0">
                <a:solidFill>
                  <a:srgbClr val="000000"/>
                </a:solidFill>
                <a:latin typeface="+mn-lt"/>
                <a:cs typeface="Arial" charset="0"/>
              </a:rPr>
              <a:t> the </a:t>
            </a:r>
            <a:r>
              <a:rPr lang="it-IT" sz="2000" b="1" dirty="0" err="1">
                <a:solidFill>
                  <a:srgbClr val="000000"/>
                </a:solidFill>
                <a:latin typeface="+mn-lt"/>
                <a:cs typeface="Arial" charset="0"/>
              </a:rPr>
              <a:t>binary</a:t>
            </a:r>
            <a:r>
              <a:rPr lang="it-IT" sz="2000" b="1" dirty="0">
                <a:solidFill>
                  <a:srgbClr val="000000"/>
                </a:solidFill>
                <a:latin typeface="+mn-lt"/>
                <a:cs typeface="Arial" charset="0"/>
              </a:rPr>
              <a:t> </a:t>
            </a:r>
            <a:r>
              <a:rPr lang="it-IT" sz="2000" b="1" dirty="0" err="1">
                <a:solidFill>
                  <a:srgbClr val="000000"/>
                </a:solidFill>
                <a:latin typeface="+mn-lt"/>
                <a:cs typeface="Arial" charset="0"/>
              </a:rPr>
              <a:t>representation</a:t>
            </a:r>
            <a:r>
              <a:rPr lang="it-IT" sz="2000" b="1" dirty="0">
                <a:solidFill>
                  <a:srgbClr val="000000"/>
                </a:solidFill>
                <a:latin typeface="+mn-lt"/>
                <a:cs typeface="Arial" charset="0"/>
              </a:rPr>
              <a:t> of SAM and </a:t>
            </a:r>
            <a:r>
              <a:rPr lang="it-IT" sz="2000" b="1" dirty="0" err="1">
                <a:solidFill>
                  <a:srgbClr val="000000"/>
                </a:solidFill>
                <a:latin typeface="+mn-lt"/>
                <a:cs typeface="Arial" charset="0"/>
              </a:rPr>
              <a:t>keeps</a:t>
            </a:r>
            <a:r>
              <a:rPr lang="it-IT" sz="2000" b="1" dirty="0">
                <a:solidFill>
                  <a:srgbClr val="000000"/>
                </a:solidFill>
                <a:latin typeface="+mn-lt"/>
                <a:cs typeface="Arial" charset="0"/>
              </a:rPr>
              <a:t> </a:t>
            </a:r>
            <a:r>
              <a:rPr lang="it-IT" sz="2000" b="1" dirty="0" err="1">
                <a:solidFill>
                  <a:srgbClr val="000000"/>
                </a:solidFill>
                <a:latin typeface="+mn-lt"/>
                <a:cs typeface="Arial" charset="0"/>
              </a:rPr>
              <a:t>exactly</a:t>
            </a:r>
            <a:r>
              <a:rPr lang="it-IT" sz="2000" b="1" dirty="0">
                <a:solidFill>
                  <a:srgbClr val="000000"/>
                </a:solidFill>
                <a:latin typeface="+mn-lt"/>
                <a:cs typeface="Arial" charset="0"/>
              </a:rPr>
              <a:t> the </a:t>
            </a:r>
            <a:r>
              <a:rPr lang="it-IT" sz="2000" b="1" dirty="0" err="1">
                <a:solidFill>
                  <a:srgbClr val="000000"/>
                </a:solidFill>
                <a:latin typeface="+mn-lt"/>
                <a:cs typeface="Arial" charset="0"/>
              </a:rPr>
              <a:t>same</a:t>
            </a:r>
            <a:r>
              <a:rPr lang="it-IT" sz="2000" b="1" dirty="0">
                <a:solidFill>
                  <a:srgbClr val="000000"/>
                </a:solidFill>
                <a:latin typeface="+mn-lt"/>
                <a:cs typeface="Arial" charset="0"/>
              </a:rPr>
              <a:t> information </a:t>
            </a:r>
            <a:r>
              <a:rPr lang="it-IT" sz="2000" b="1" dirty="0" err="1">
                <a:solidFill>
                  <a:srgbClr val="000000"/>
                </a:solidFill>
                <a:latin typeface="+mn-lt"/>
                <a:cs typeface="Arial" charset="0"/>
              </a:rPr>
              <a:t>as</a:t>
            </a:r>
            <a:r>
              <a:rPr lang="it-IT" sz="2000" b="1" dirty="0">
                <a:solidFill>
                  <a:srgbClr val="000000"/>
                </a:solidFill>
                <a:latin typeface="+mn-lt"/>
                <a:cs typeface="Arial" charset="0"/>
              </a:rPr>
              <a:t> SAM</a:t>
            </a:r>
            <a:r>
              <a:rPr lang="it-IT" sz="2000" dirty="0">
                <a:solidFill>
                  <a:srgbClr val="000000"/>
                </a:solidFill>
                <a:latin typeface="+mn-lt"/>
                <a:cs typeface="Arial" charset="0"/>
              </a:rPr>
              <a:t>. </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b="1" dirty="0">
                <a:solidFill>
                  <a:srgbClr val="000000"/>
                </a:solidFill>
                <a:latin typeface="+mn-lt"/>
                <a:cs typeface="Arial" charset="0"/>
              </a:rPr>
              <a:t>BAM </a:t>
            </a:r>
            <a:r>
              <a:rPr lang="it-IT" sz="2000" b="1" dirty="0" err="1">
                <a:solidFill>
                  <a:srgbClr val="000000"/>
                </a:solidFill>
                <a:latin typeface="+mn-lt"/>
                <a:cs typeface="Arial" charset="0"/>
              </a:rPr>
              <a:t>is</a:t>
            </a:r>
            <a:r>
              <a:rPr lang="it-IT" sz="2000" b="1" dirty="0">
                <a:solidFill>
                  <a:srgbClr val="000000"/>
                </a:solidFill>
                <a:latin typeface="+mn-lt"/>
                <a:cs typeface="Arial" charset="0"/>
              </a:rPr>
              <a:t> </a:t>
            </a:r>
            <a:r>
              <a:rPr lang="it-IT" sz="2000" b="1" dirty="0" err="1">
                <a:solidFill>
                  <a:srgbClr val="000000"/>
                </a:solidFill>
                <a:latin typeface="+mn-lt"/>
                <a:cs typeface="Arial" charset="0"/>
              </a:rPr>
              <a:t>compressed</a:t>
            </a:r>
            <a:r>
              <a:rPr lang="it-IT" sz="2000" b="1" dirty="0">
                <a:solidFill>
                  <a:srgbClr val="000000"/>
                </a:solidFill>
                <a:latin typeface="+mn-lt"/>
                <a:cs typeface="Arial" charset="0"/>
              </a:rPr>
              <a:t> </a:t>
            </a:r>
            <a:r>
              <a:rPr lang="it-IT" sz="2000" dirty="0">
                <a:solidFill>
                  <a:srgbClr val="000000"/>
                </a:solidFill>
                <a:latin typeface="+mn-lt"/>
                <a:cs typeface="Arial" charset="0"/>
              </a:rPr>
              <a:t>by the BGZF </a:t>
            </a:r>
            <a:r>
              <a:rPr lang="it-IT" sz="2000" dirty="0" err="1">
                <a:solidFill>
                  <a:srgbClr val="000000"/>
                </a:solidFill>
                <a:latin typeface="+mn-lt"/>
                <a:cs typeface="Arial" charset="0"/>
              </a:rPr>
              <a:t>library</a:t>
            </a:r>
            <a:r>
              <a:rPr lang="it-IT" sz="2000" dirty="0">
                <a:solidFill>
                  <a:srgbClr val="000000"/>
                </a:solidFill>
                <a:latin typeface="+mn-lt"/>
                <a:cs typeface="Arial" charset="0"/>
              </a:rPr>
              <a:t>, a </a:t>
            </a:r>
            <a:r>
              <a:rPr lang="it-IT" sz="2000" dirty="0" err="1">
                <a:solidFill>
                  <a:srgbClr val="000000"/>
                </a:solidFill>
                <a:latin typeface="+mn-lt"/>
                <a:cs typeface="Arial" charset="0"/>
              </a:rPr>
              <a:t>generic</a:t>
            </a:r>
            <a:r>
              <a:rPr lang="it-IT" sz="2000" dirty="0">
                <a:solidFill>
                  <a:srgbClr val="000000"/>
                </a:solidFill>
                <a:latin typeface="+mn-lt"/>
                <a:cs typeface="Arial" charset="0"/>
              </a:rPr>
              <a:t> </a:t>
            </a:r>
            <a:r>
              <a:rPr lang="it-IT" sz="2000" dirty="0" err="1">
                <a:solidFill>
                  <a:srgbClr val="000000"/>
                </a:solidFill>
                <a:latin typeface="+mn-lt"/>
                <a:cs typeface="Arial" charset="0"/>
              </a:rPr>
              <a:t>library</a:t>
            </a:r>
            <a:r>
              <a:rPr lang="it-IT" sz="2000" dirty="0">
                <a:solidFill>
                  <a:srgbClr val="000000"/>
                </a:solidFill>
                <a:latin typeface="+mn-lt"/>
                <a:cs typeface="Arial" charset="0"/>
              </a:rPr>
              <a:t> </a:t>
            </a:r>
            <a:r>
              <a:rPr lang="it-IT" sz="2000" dirty="0" err="1">
                <a:solidFill>
                  <a:srgbClr val="000000"/>
                </a:solidFill>
                <a:latin typeface="+mn-lt"/>
                <a:cs typeface="Arial" charset="0"/>
              </a:rPr>
              <a:t>specifically</a:t>
            </a:r>
            <a:r>
              <a:rPr lang="it-IT" sz="2000" dirty="0">
                <a:solidFill>
                  <a:srgbClr val="000000"/>
                </a:solidFill>
                <a:latin typeface="+mn-lt"/>
                <a:cs typeface="Arial" charset="0"/>
              </a:rPr>
              <a:t> </a:t>
            </a:r>
            <a:r>
              <a:rPr lang="it-IT" sz="2000" dirty="0" err="1">
                <a:solidFill>
                  <a:srgbClr val="000000"/>
                </a:solidFill>
                <a:latin typeface="+mn-lt"/>
                <a:cs typeface="Arial" charset="0"/>
              </a:rPr>
              <a:t>developed</a:t>
            </a:r>
            <a:r>
              <a:rPr lang="it-IT" sz="2000" dirty="0">
                <a:solidFill>
                  <a:srgbClr val="000000"/>
                </a:solidFill>
                <a:latin typeface="+mn-lt"/>
                <a:cs typeface="Arial" charset="0"/>
              </a:rPr>
              <a:t> to </a:t>
            </a:r>
            <a:r>
              <a:rPr lang="it-IT" sz="2000" dirty="0" err="1">
                <a:solidFill>
                  <a:srgbClr val="000000"/>
                </a:solidFill>
                <a:latin typeface="+mn-lt"/>
                <a:cs typeface="Arial" charset="0"/>
              </a:rPr>
              <a:t>achieve</a:t>
            </a:r>
            <a:r>
              <a:rPr lang="it-IT" sz="2000" dirty="0">
                <a:solidFill>
                  <a:srgbClr val="000000"/>
                </a:solidFill>
                <a:latin typeface="+mn-lt"/>
                <a:cs typeface="Arial" charset="0"/>
              </a:rPr>
              <a:t> fast random </a:t>
            </a:r>
            <a:r>
              <a:rPr lang="it-IT" sz="2000" dirty="0" err="1">
                <a:solidFill>
                  <a:srgbClr val="000000"/>
                </a:solidFill>
                <a:latin typeface="+mn-lt"/>
                <a:cs typeface="Arial" charset="0"/>
              </a:rPr>
              <a:t>access</a:t>
            </a:r>
            <a:r>
              <a:rPr lang="it-IT" sz="2000" dirty="0">
                <a:solidFill>
                  <a:srgbClr val="000000"/>
                </a:solidFill>
                <a:latin typeface="+mn-lt"/>
                <a:cs typeface="Arial" charset="0"/>
              </a:rPr>
              <a:t> in a </a:t>
            </a:r>
            <a:r>
              <a:rPr lang="it-IT" sz="2000" dirty="0" err="1">
                <a:solidFill>
                  <a:srgbClr val="000000"/>
                </a:solidFill>
                <a:latin typeface="+mn-lt"/>
                <a:cs typeface="Arial" charset="0"/>
              </a:rPr>
              <a:t>zlib-compatible</a:t>
            </a:r>
            <a:r>
              <a:rPr lang="it-IT" sz="2000" dirty="0">
                <a:solidFill>
                  <a:srgbClr val="000000"/>
                </a:solidFill>
                <a:latin typeface="+mn-lt"/>
                <a:cs typeface="Arial" charset="0"/>
              </a:rPr>
              <a:t> </a:t>
            </a:r>
            <a:r>
              <a:rPr lang="it-IT" sz="2000" dirty="0" err="1">
                <a:solidFill>
                  <a:srgbClr val="000000"/>
                </a:solidFill>
                <a:latin typeface="+mn-lt"/>
                <a:cs typeface="Arial" charset="0"/>
              </a:rPr>
              <a:t>compressed</a:t>
            </a:r>
            <a:r>
              <a:rPr lang="it-IT" sz="2000" dirty="0">
                <a:solidFill>
                  <a:srgbClr val="000000"/>
                </a:solidFill>
                <a:latin typeface="+mn-lt"/>
                <a:cs typeface="Arial" charset="0"/>
              </a:rPr>
              <a:t> file.</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b="1" dirty="0">
                <a:solidFill>
                  <a:srgbClr val="000000"/>
                </a:solidFill>
                <a:latin typeface="+mn-lt"/>
                <a:cs typeface="Arial" charset="0"/>
              </a:rPr>
              <a:t>BAM </a:t>
            </a:r>
            <a:r>
              <a:rPr lang="it-IT" sz="2000" b="1" dirty="0" err="1">
                <a:solidFill>
                  <a:srgbClr val="000000"/>
                </a:solidFill>
                <a:latin typeface="+mn-lt"/>
                <a:cs typeface="Arial" charset="0"/>
              </a:rPr>
              <a:t>files</a:t>
            </a:r>
            <a:r>
              <a:rPr lang="it-IT" sz="2000" b="1" dirty="0">
                <a:solidFill>
                  <a:srgbClr val="000000"/>
                </a:solidFill>
                <a:latin typeface="+mn-lt"/>
                <a:cs typeface="Arial" charset="0"/>
              </a:rPr>
              <a:t> can be </a:t>
            </a:r>
            <a:r>
              <a:rPr lang="it-IT" sz="2000" b="1" dirty="0" err="1">
                <a:solidFill>
                  <a:srgbClr val="000000"/>
                </a:solidFill>
                <a:latin typeface="+mn-lt"/>
                <a:cs typeface="Arial" charset="0"/>
              </a:rPr>
              <a:t>sorted</a:t>
            </a:r>
            <a:r>
              <a:rPr lang="it-IT" sz="2000" b="1" dirty="0">
                <a:solidFill>
                  <a:srgbClr val="000000"/>
                </a:solidFill>
                <a:latin typeface="+mn-lt"/>
                <a:cs typeface="Arial" charset="0"/>
              </a:rPr>
              <a:t> by </a:t>
            </a:r>
            <a:r>
              <a:rPr lang="it-IT" sz="2000" b="1" dirty="0" err="1">
                <a:solidFill>
                  <a:srgbClr val="000000"/>
                </a:solidFill>
                <a:latin typeface="+mn-lt"/>
                <a:cs typeface="Arial" charset="0"/>
              </a:rPr>
              <a:t>chromosomal</a:t>
            </a:r>
            <a:r>
              <a:rPr lang="it-IT" sz="2000" b="1" dirty="0">
                <a:solidFill>
                  <a:srgbClr val="000000"/>
                </a:solidFill>
                <a:latin typeface="+mn-lt"/>
                <a:cs typeface="Arial" charset="0"/>
              </a:rPr>
              <a:t> </a:t>
            </a:r>
            <a:r>
              <a:rPr lang="it-IT" sz="2000" b="1" dirty="0" err="1">
                <a:solidFill>
                  <a:srgbClr val="000000"/>
                </a:solidFill>
                <a:latin typeface="+mn-lt"/>
                <a:cs typeface="Arial" charset="0"/>
              </a:rPr>
              <a:t>coordinates</a:t>
            </a:r>
            <a:r>
              <a:rPr lang="it-IT" sz="2000" b="1" dirty="0">
                <a:solidFill>
                  <a:srgbClr val="000000"/>
                </a:solidFill>
                <a:latin typeface="+mn-lt"/>
                <a:cs typeface="Arial" charset="0"/>
              </a:rPr>
              <a:t>. </a:t>
            </a:r>
            <a:r>
              <a:rPr lang="it-IT" sz="2000" dirty="0" err="1">
                <a:solidFill>
                  <a:srgbClr val="000000"/>
                </a:solidFill>
                <a:latin typeface="+mn-lt"/>
                <a:cs typeface="Arial" charset="0"/>
              </a:rPr>
              <a:t>This</a:t>
            </a:r>
            <a:r>
              <a:rPr lang="it-IT" sz="2000" dirty="0">
                <a:solidFill>
                  <a:srgbClr val="000000"/>
                </a:solidFill>
                <a:latin typeface="+mn-lt"/>
                <a:cs typeface="Arial" charset="0"/>
              </a:rPr>
              <a:t> procedure </a:t>
            </a:r>
            <a:r>
              <a:rPr lang="it-IT" sz="2000" dirty="0" err="1">
                <a:solidFill>
                  <a:srgbClr val="000000"/>
                </a:solidFill>
                <a:latin typeface="+mn-lt"/>
                <a:cs typeface="Arial" charset="0"/>
              </a:rPr>
              <a:t>allows</a:t>
            </a:r>
            <a:r>
              <a:rPr lang="it-IT" sz="2000" dirty="0">
                <a:solidFill>
                  <a:srgbClr val="000000"/>
                </a:solidFill>
                <a:latin typeface="+mn-lt"/>
                <a:cs typeface="Arial" charset="0"/>
              </a:rPr>
              <a:t> for </a:t>
            </a:r>
            <a:r>
              <a:rPr lang="it-IT" sz="2000" dirty="0" err="1">
                <a:solidFill>
                  <a:srgbClr val="000000"/>
                </a:solidFill>
                <a:latin typeface="+mn-lt"/>
                <a:cs typeface="Arial" charset="0"/>
              </a:rPr>
              <a:t>indexing</a:t>
            </a:r>
            <a:r>
              <a:rPr lang="it-IT" sz="2000" dirty="0">
                <a:solidFill>
                  <a:srgbClr val="000000"/>
                </a:solidFill>
                <a:latin typeface="+mn-lt"/>
                <a:cs typeface="Arial" charset="0"/>
              </a:rPr>
              <a:t> the BAM. </a:t>
            </a:r>
            <a:r>
              <a:rPr lang="it-IT" sz="2000" b="1" dirty="0">
                <a:solidFill>
                  <a:srgbClr val="000000"/>
                </a:solidFill>
                <a:latin typeface="+mn-lt"/>
                <a:cs typeface="Arial" charset="0"/>
              </a:rPr>
              <a:t>Index </a:t>
            </a:r>
            <a:r>
              <a:rPr lang="it-IT" sz="2000" b="1" dirty="0" err="1">
                <a:solidFill>
                  <a:srgbClr val="000000"/>
                </a:solidFill>
                <a:latin typeface="+mn-lt"/>
                <a:cs typeface="Arial" charset="0"/>
              </a:rPr>
              <a:t>sorted</a:t>
            </a:r>
            <a:r>
              <a:rPr lang="it-IT" sz="2000" b="1" dirty="0">
                <a:solidFill>
                  <a:srgbClr val="000000"/>
                </a:solidFill>
                <a:latin typeface="+mn-lt"/>
                <a:cs typeface="Arial" charset="0"/>
              </a:rPr>
              <a:t> </a:t>
            </a:r>
            <a:r>
              <a:rPr lang="it-IT" sz="2000" b="1" dirty="0" err="1">
                <a:solidFill>
                  <a:srgbClr val="000000"/>
                </a:solidFill>
                <a:latin typeface="+mn-lt"/>
                <a:cs typeface="Arial" charset="0"/>
              </a:rPr>
              <a:t>alignment</a:t>
            </a:r>
            <a:r>
              <a:rPr lang="it-IT" sz="2000" b="1" dirty="0">
                <a:solidFill>
                  <a:srgbClr val="000000"/>
                </a:solidFill>
                <a:latin typeface="+mn-lt"/>
                <a:cs typeface="Arial" charset="0"/>
              </a:rPr>
              <a:t> </a:t>
            </a:r>
            <a:r>
              <a:rPr lang="it-IT" sz="2000" b="1" dirty="0" err="1">
                <a:solidFill>
                  <a:srgbClr val="000000"/>
                </a:solidFill>
                <a:latin typeface="+mn-lt"/>
                <a:cs typeface="Arial" charset="0"/>
              </a:rPr>
              <a:t>enables</a:t>
            </a:r>
            <a:r>
              <a:rPr lang="it-IT" sz="2000" b="1" dirty="0">
                <a:solidFill>
                  <a:srgbClr val="000000"/>
                </a:solidFill>
                <a:latin typeface="+mn-lt"/>
                <a:cs typeface="Arial" charset="0"/>
              </a:rPr>
              <a:t> to </a:t>
            </a:r>
            <a:r>
              <a:rPr lang="it-IT" sz="2000" b="1" dirty="0" err="1">
                <a:solidFill>
                  <a:srgbClr val="000000"/>
                </a:solidFill>
                <a:latin typeface="+mn-lt"/>
                <a:cs typeface="Arial" charset="0"/>
              </a:rPr>
              <a:t>efficiently</a:t>
            </a:r>
            <a:r>
              <a:rPr lang="it-IT" sz="2000" b="1" dirty="0">
                <a:solidFill>
                  <a:srgbClr val="000000"/>
                </a:solidFill>
                <a:latin typeface="+mn-lt"/>
                <a:cs typeface="Arial" charset="0"/>
              </a:rPr>
              <a:t> </a:t>
            </a:r>
            <a:r>
              <a:rPr lang="it-IT" sz="2000" b="1" dirty="0" err="1">
                <a:solidFill>
                  <a:srgbClr val="000000"/>
                </a:solidFill>
                <a:latin typeface="+mn-lt"/>
                <a:cs typeface="Arial" charset="0"/>
              </a:rPr>
              <a:t>retrieve</a:t>
            </a:r>
            <a:r>
              <a:rPr lang="it-IT" sz="2000" b="1" dirty="0">
                <a:solidFill>
                  <a:srgbClr val="000000"/>
                </a:solidFill>
                <a:latin typeface="+mn-lt"/>
                <a:cs typeface="Arial" charset="0"/>
              </a:rPr>
              <a:t> </a:t>
            </a:r>
            <a:r>
              <a:rPr lang="it-IT" sz="2000" b="1" dirty="0" err="1">
                <a:solidFill>
                  <a:srgbClr val="000000"/>
                </a:solidFill>
                <a:latin typeface="+mn-lt"/>
                <a:cs typeface="Arial" charset="0"/>
              </a:rPr>
              <a:t>all</a:t>
            </a:r>
            <a:r>
              <a:rPr lang="it-IT" sz="2000" b="1" dirty="0">
                <a:solidFill>
                  <a:srgbClr val="000000"/>
                </a:solidFill>
                <a:latin typeface="+mn-lt"/>
                <a:cs typeface="Arial" charset="0"/>
              </a:rPr>
              <a:t> </a:t>
            </a:r>
            <a:r>
              <a:rPr lang="it-IT" sz="2000" b="1" dirty="0" err="1">
                <a:solidFill>
                  <a:srgbClr val="000000"/>
                </a:solidFill>
                <a:latin typeface="+mn-lt"/>
                <a:cs typeface="Arial" charset="0"/>
              </a:rPr>
              <a:t>reads</a:t>
            </a:r>
            <a:r>
              <a:rPr lang="it-IT" sz="2000" b="1" dirty="0">
                <a:solidFill>
                  <a:srgbClr val="000000"/>
                </a:solidFill>
                <a:latin typeface="+mn-lt"/>
                <a:cs typeface="Arial" charset="0"/>
              </a:rPr>
              <a:t> </a:t>
            </a:r>
            <a:r>
              <a:rPr lang="it-IT" sz="2000" b="1" dirty="0" err="1">
                <a:solidFill>
                  <a:srgbClr val="000000"/>
                </a:solidFill>
                <a:latin typeface="+mn-lt"/>
                <a:cs typeface="Arial" charset="0"/>
              </a:rPr>
              <a:t>aligning</a:t>
            </a:r>
            <a:r>
              <a:rPr lang="it-IT" sz="2000" b="1" dirty="0">
                <a:solidFill>
                  <a:srgbClr val="000000"/>
                </a:solidFill>
                <a:latin typeface="+mn-lt"/>
                <a:cs typeface="Arial" charset="0"/>
              </a:rPr>
              <a:t> to a locus.</a:t>
            </a:r>
          </a:p>
        </p:txBody>
      </p:sp>
      <p:sp>
        <p:nvSpPr>
          <p:cNvPr id="7" name="object 4">
            <a:extLst>
              <a:ext uri="{FF2B5EF4-FFF2-40B4-BE49-F238E27FC236}">
                <a16:creationId xmlns:a16="http://schemas.microsoft.com/office/drawing/2014/main" id="{92F8291E-3776-764C-94A1-16DEC2E12CA4}"/>
              </a:ext>
            </a:extLst>
          </p:cNvPr>
          <p:cNvSpPr txBox="1">
            <a:spLocks/>
          </p:cNvSpPr>
          <p:nvPr/>
        </p:nvSpPr>
        <p:spPr>
          <a:xfrm>
            <a:off x="2549439" y="967866"/>
            <a:ext cx="8312150" cy="450636"/>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27">
              <a:lnSpc>
                <a:spcPts val="3704"/>
              </a:lnSpc>
              <a:defRPr/>
            </a:pPr>
            <a:r>
              <a:rPr lang="it-IT" sz="2800" b="1" spc="-57" dirty="0">
                <a:solidFill>
                  <a:srgbClr val="860908"/>
                </a:solidFill>
                <a:latin typeface="+mn-lt"/>
                <a:cs typeface="Arial"/>
              </a:rPr>
              <a:t>BAM Format</a:t>
            </a:r>
            <a:endParaRPr lang="it-IT" sz="2800" b="1" dirty="0">
              <a:solidFill>
                <a:srgbClr val="860908"/>
              </a:solidFill>
              <a:latin typeface="+mn-lt"/>
              <a:cs typeface="Arial"/>
            </a:endParaRPr>
          </a:p>
        </p:txBody>
      </p:sp>
      <p:pic>
        <p:nvPicPr>
          <p:cNvPr id="10" name="Immagine 9">
            <a:extLst>
              <a:ext uri="{FF2B5EF4-FFF2-40B4-BE49-F238E27FC236}">
                <a16:creationId xmlns:a16="http://schemas.microsoft.com/office/drawing/2014/main" id="{C5C55A5A-0CAB-EC49-A659-52904E5421D8}"/>
              </a:ext>
            </a:extLst>
          </p:cNvPr>
          <p:cNvPicPr>
            <a:picLocks noChangeAspect="1"/>
          </p:cNvPicPr>
          <p:nvPr/>
        </p:nvPicPr>
        <p:blipFill>
          <a:blip r:embed="rId4"/>
          <a:stretch>
            <a:fillRect/>
          </a:stretch>
        </p:blipFill>
        <p:spPr>
          <a:xfrm>
            <a:off x="6483175" y="2216768"/>
            <a:ext cx="5333336" cy="3247902"/>
          </a:xfrm>
          <a:prstGeom prst="rect">
            <a:avLst/>
          </a:prstGeom>
        </p:spPr>
      </p:pic>
    </p:spTree>
    <p:extLst>
      <p:ext uri="{BB962C8B-B14F-4D97-AF65-F5344CB8AC3E}">
        <p14:creationId xmlns:p14="http://schemas.microsoft.com/office/powerpoint/2010/main" val="158055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7" name="Rettangolo 3">
            <a:extLst>
              <a:ext uri="{FF2B5EF4-FFF2-40B4-BE49-F238E27FC236}">
                <a16:creationId xmlns:a16="http://schemas.microsoft.com/office/drawing/2014/main" id="{AE224E20-D152-3246-8229-A4E58CD91DB3}"/>
              </a:ext>
            </a:extLst>
          </p:cNvPr>
          <p:cNvSpPr>
            <a:spLocks noChangeArrowheads="1"/>
          </p:cNvSpPr>
          <p:nvPr/>
        </p:nvSpPr>
        <p:spPr bwMode="auto">
          <a:xfrm>
            <a:off x="1409886" y="2501891"/>
            <a:ext cx="10509101"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u="sng" dirty="0" err="1">
                <a:latin typeface="Verdana" panose="020B0604030504040204" pitchFamily="34" charset="0"/>
                <a:ea typeface="Verdana" panose="020B0604030504040204" pitchFamily="34" charset="0"/>
                <a:cs typeface="Verdana" panose="020B0604030504040204" pitchFamily="34" charset="0"/>
              </a:rPr>
              <a:t>Next</a:t>
            </a:r>
            <a:r>
              <a:rPr lang="it-IT" sz="2200" u="sng" dirty="0">
                <a:latin typeface="Verdana" panose="020B0604030504040204" pitchFamily="34" charset="0"/>
                <a:ea typeface="Verdana" panose="020B0604030504040204" pitchFamily="34" charset="0"/>
                <a:cs typeface="Verdana" panose="020B0604030504040204" pitchFamily="34" charset="0"/>
              </a:rPr>
              <a:t> generation </a:t>
            </a:r>
            <a:r>
              <a:rPr lang="it-IT" sz="2200" u="sng" dirty="0" err="1">
                <a:latin typeface="Verdana" panose="020B0604030504040204" pitchFamily="34" charset="0"/>
                <a:ea typeface="Verdana" panose="020B0604030504040204" pitchFamily="34" charset="0"/>
                <a:cs typeface="Verdana" panose="020B0604030504040204" pitchFamily="34" charset="0"/>
              </a:rPr>
              <a:t>sequencing</a:t>
            </a:r>
            <a:r>
              <a:rPr lang="it-IT" sz="2200" u="sng"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(NGS)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the set of </a:t>
            </a:r>
            <a:r>
              <a:rPr lang="it-IT" sz="2200" dirty="0" err="1">
                <a:latin typeface="Verdana" panose="020B0604030504040204" pitchFamily="34" charset="0"/>
                <a:ea typeface="Verdana" panose="020B0604030504040204" pitchFamily="34" charset="0"/>
                <a:cs typeface="Verdana" panose="020B0604030504040204" pitchFamily="34" charset="0"/>
              </a:rPr>
              <a:t>nucleic</a:t>
            </a:r>
            <a:r>
              <a:rPr lang="it-IT" sz="2200" dirty="0">
                <a:latin typeface="Verdana" panose="020B0604030504040204" pitchFamily="34" charset="0"/>
                <a:ea typeface="Verdana" panose="020B0604030504040204" pitchFamily="34" charset="0"/>
                <a:cs typeface="Verdana" panose="020B0604030504040204" pitchFamily="34" charset="0"/>
              </a:rPr>
              <a:t> acid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technologies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that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have</a:t>
            </a:r>
            <a:r>
              <a:rPr lang="it-IT" sz="2200" b="1" dirty="0">
                <a:latin typeface="Verdana" panose="020B0604030504040204" pitchFamily="34" charset="0"/>
                <a:ea typeface="Verdana" panose="020B0604030504040204" pitchFamily="34" charset="0"/>
                <a:cs typeface="Verdana" panose="020B0604030504040204" pitchFamily="34" charset="0"/>
              </a:rPr>
              <a:t> in common the </a:t>
            </a:r>
            <a:r>
              <a:rPr lang="it-IT" sz="2200" b="1" dirty="0" err="1">
                <a:latin typeface="Verdana" panose="020B0604030504040204" pitchFamily="34" charset="0"/>
                <a:ea typeface="Verdana" panose="020B0604030504040204" pitchFamily="34" charset="0"/>
                <a:cs typeface="Verdana" panose="020B0604030504040204" pitchFamily="34" charset="0"/>
              </a:rPr>
              <a:t>ability</a:t>
            </a:r>
            <a:r>
              <a:rPr lang="it-IT" sz="2200" b="1" dirty="0">
                <a:latin typeface="Verdana" panose="020B0604030504040204" pitchFamily="34" charset="0"/>
                <a:ea typeface="Verdana" panose="020B0604030504040204" pitchFamily="34" charset="0"/>
                <a:cs typeface="Verdana" panose="020B0604030504040204" pitchFamily="34" charset="0"/>
              </a:rPr>
              <a:t> to </a:t>
            </a:r>
            <a:r>
              <a:rPr lang="it-IT" sz="2200" b="1" dirty="0" err="1">
                <a:latin typeface="Verdana" panose="020B0604030504040204" pitchFamily="34" charset="0"/>
                <a:ea typeface="Verdana" panose="020B0604030504040204" pitchFamily="34" charset="0"/>
                <a:cs typeface="Verdana" panose="020B0604030504040204" pitchFamily="34" charset="0"/>
              </a:rPr>
              <a:t>sequencing</a:t>
            </a:r>
            <a:r>
              <a:rPr lang="it-IT" sz="2200" b="1" dirty="0">
                <a:latin typeface="Verdana" panose="020B0604030504040204" pitchFamily="34" charset="0"/>
                <a:ea typeface="Verdana" panose="020B0604030504040204" pitchFamily="34" charset="0"/>
                <a:cs typeface="Verdana" panose="020B0604030504040204" pitchFamily="34" charset="0"/>
              </a:rPr>
              <a:t>, in </a:t>
            </a:r>
            <a:r>
              <a:rPr lang="it-IT" sz="2200" b="1" dirty="0" err="1">
                <a:latin typeface="Verdana" panose="020B0604030504040204" pitchFamily="34" charset="0"/>
                <a:ea typeface="Verdana" panose="020B0604030504040204" pitchFamily="34" charset="0"/>
                <a:cs typeface="Verdana" panose="020B0604030504040204" pitchFamily="34" charset="0"/>
              </a:rPr>
              <a:t>parallel</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millions</a:t>
            </a:r>
            <a:r>
              <a:rPr lang="it-IT" sz="2200" b="1" dirty="0">
                <a:latin typeface="Verdana" panose="020B0604030504040204" pitchFamily="34" charset="0"/>
                <a:ea typeface="Verdana" panose="020B0604030504040204" pitchFamily="34" charset="0"/>
                <a:cs typeface="Verdana" panose="020B0604030504040204" pitchFamily="34" charset="0"/>
              </a:rPr>
              <a:t> of DNA </a:t>
            </a:r>
            <a:r>
              <a:rPr lang="it-IT" sz="2200" b="1" dirty="0" err="1">
                <a:latin typeface="Verdana" panose="020B0604030504040204" pitchFamily="34" charset="0"/>
                <a:ea typeface="Verdana" panose="020B0604030504040204" pitchFamily="34" charset="0"/>
                <a:cs typeface="Verdana" panose="020B0604030504040204" pitchFamily="34" charset="0"/>
              </a:rPr>
              <a:t>fragments</a:t>
            </a:r>
            <a:r>
              <a:rPr lang="it-IT" sz="22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algn="just"/>
            <a:r>
              <a:rPr lang="it-IT" sz="2200" dirty="0" err="1">
                <a:latin typeface="Verdana" panose="020B0604030504040204" pitchFamily="34" charset="0"/>
                <a:ea typeface="Verdana" panose="020B0604030504040204" pitchFamily="34" charset="0"/>
                <a:cs typeface="Verdana" panose="020B0604030504040204" pitchFamily="34" charset="0"/>
              </a:rPr>
              <a:t>These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technologies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have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marked</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revolutionary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turning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point</a:t>
            </a:r>
            <a:r>
              <a:rPr lang="it-IT" sz="2200" dirty="0">
                <a:latin typeface="Verdana" panose="020B0604030504040204" pitchFamily="34" charset="0"/>
                <a:ea typeface="Verdana" panose="020B0604030504040204" pitchFamily="34" charset="0"/>
                <a:cs typeface="Verdana" panose="020B0604030504040204" pitchFamily="34" charset="0"/>
              </a:rPr>
              <a:t> in the </a:t>
            </a:r>
            <a:r>
              <a:rPr lang="it-IT" sz="2200" dirty="0" err="1">
                <a:latin typeface="Verdana" panose="020B0604030504040204" pitchFamily="34" charset="0"/>
                <a:ea typeface="Verdana" panose="020B0604030504040204" pitchFamily="34" charset="0"/>
                <a:cs typeface="Verdana" panose="020B0604030504040204" pitchFamily="34" charset="0"/>
              </a:rPr>
              <a:t>possibility</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characterizing</a:t>
            </a:r>
            <a:r>
              <a:rPr lang="it-IT" sz="2200" dirty="0">
                <a:latin typeface="Verdana" panose="020B0604030504040204" pitchFamily="34" charset="0"/>
                <a:ea typeface="Verdana" panose="020B0604030504040204" pitchFamily="34" charset="0"/>
                <a:cs typeface="Verdana" panose="020B0604030504040204" pitchFamily="34" charset="0"/>
              </a:rPr>
              <a:t> large </a:t>
            </a:r>
            <a:r>
              <a:rPr lang="it-IT" sz="2200" dirty="0" err="1">
                <a:latin typeface="Verdana" panose="020B0604030504040204" pitchFamily="34" charset="0"/>
                <a:ea typeface="Verdana" panose="020B0604030504040204" pitchFamily="34" charset="0"/>
                <a:cs typeface="Verdana" panose="020B0604030504040204" pitchFamily="34" charset="0"/>
              </a:rPr>
              <a:t>genomes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compared</a:t>
            </a:r>
            <a:r>
              <a:rPr lang="it-IT" sz="2200" b="1" dirty="0">
                <a:latin typeface="Verdana" panose="020B0604030504040204" pitchFamily="34" charset="0"/>
                <a:ea typeface="Verdana" panose="020B0604030504040204" pitchFamily="34" charset="0"/>
                <a:cs typeface="Verdana" panose="020B0604030504040204" pitchFamily="34" charset="0"/>
              </a:rPr>
              <a:t> to the first generation DNA </a:t>
            </a:r>
            <a:r>
              <a:rPr lang="it-IT" sz="2200" b="1" dirty="0" err="1">
                <a:latin typeface="Verdana" panose="020B0604030504040204" pitchFamily="34" charset="0"/>
                <a:ea typeface="Verdana" panose="020B0604030504040204" pitchFamily="34" charset="0"/>
                <a:cs typeface="Verdana" panose="020B0604030504040204" pitchFamily="34" charset="0"/>
              </a:rPr>
              <a:t>sequencing</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method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u="sng" dirty="0" err="1">
                <a:latin typeface="Verdana" panose="020B0604030504040204" pitchFamily="34" charset="0"/>
                <a:ea typeface="Verdana" panose="020B0604030504040204" pitchFamily="34" charset="0"/>
                <a:cs typeface="Verdana" panose="020B0604030504040204" pitchFamily="34" charset="0"/>
              </a:rPr>
              <a:t>Sanger</a:t>
            </a:r>
            <a:r>
              <a:rPr lang="it-IT" sz="2200" b="1" u="sng" dirty="0">
                <a:latin typeface="Verdana" panose="020B0604030504040204" pitchFamily="34" charset="0"/>
                <a:ea typeface="Verdana" panose="020B0604030504040204" pitchFamily="34" charset="0"/>
                <a:cs typeface="Verdana" panose="020B0604030504040204" pitchFamily="34" charset="0"/>
              </a:rPr>
              <a:t> </a:t>
            </a:r>
            <a:r>
              <a:rPr lang="it-IT" sz="2200" b="1" u="sng" dirty="0" err="1">
                <a:latin typeface="Verdana" panose="020B0604030504040204" pitchFamily="34" charset="0"/>
                <a:ea typeface="Verdana" panose="020B0604030504040204" pitchFamily="34" charset="0"/>
                <a:cs typeface="Verdana" panose="020B0604030504040204" pitchFamily="34" charset="0"/>
              </a:rPr>
              <a:t>sequencing</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because</a:t>
            </a:r>
            <a:r>
              <a:rPr lang="it-IT" sz="2200" b="1" dirty="0">
                <a:latin typeface="Verdana" panose="020B0604030504040204" pitchFamily="34" charset="0"/>
                <a:ea typeface="Verdana" panose="020B0604030504040204" pitchFamily="34" charset="0"/>
                <a:cs typeface="Verdana" panose="020B0604030504040204" pitchFamily="34" charset="0"/>
              </a:rPr>
              <a:t> of the </a:t>
            </a:r>
            <a:r>
              <a:rPr lang="it-IT" sz="2200" b="1" dirty="0" err="1">
                <a:latin typeface="Verdana" panose="020B0604030504040204" pitchFamily="34" charset="0"/>
                <a:ea typeface="Verdana" panose="020B0604030504040204" pitchFamily="34" charset="0"/>
                <a:cs typeface="Verdana" panose="020B0604030504040204" pitchFamily="34" charset="0"/>
              </a:rPr>
              <a:t>potential</a:t>
            </a:r>
            <a:r>
              <a:rPr lang="it-IT" sz="2200" b="1" dirty="0">
                <a:latin typeface="Verdana" panose="020B0604030504040204" pitchFamily="34" charset="0"/>
                <a:ea typeface="Verdana" panose="020B0604030504040204" pitchFamily="34" charset="0"/>
                <a:cs typeface="Verdana" panose="020B0604030504040204" pitchFamily="34" charset="0"/>
              </a:rPr>
              <a:t> to produce, in a single </a:t>
            </a:r>
            <a:r>
              <a:rPr lang="it-IT" sz="2200" b="1" dirty="0" err="1">
                <a:latin typeface="Verdana" panose="020B0604030504040204" pitchFamily="34" charset="0"/>
                <a:ea typeface="Verdana" panose="020B0604030504040204" pitchFamily="34" charset="0"/>
                <a:cs typeface="Verdana" panose="020B0604030504040204" pitchFamily="34" charset="0"/>
              </a:rPr>
              <a:t>analysis</a:t>
            </a:r>
            <a:r>
              <a:rPr lang="it-IT" sz="2200" b="1" dirty="0">
                <a:latin typeface="Verdana" panose="020B0604030504040204" pitchFamily="34" charset="0"/>
                <a:ea typeface="Verdana" panose="020B0604030504040204" pitchFamily="34" charset="0"/>
                <a:cs typeface="Verdana" panose="020B0604030504040204" pitchFamily="34" charset="0"/>
              </a:rPr>
              <a:t> session, a </a:t>
            </a:r>
            <a:r>
              <a:rPr lang="it-IT" sz="2200" b="1" dirty="0" err="1">
                <a:latin typeface="Verdana" panose="020B0604030504040204" pitchFamily="34" charset="0"/>
                <a:ea typeface="Verdana" panose="020B0604030504040204" pitchFamily="34" charset="0"/>
                <a:cs typeface="Verdana" panose="020B0604030504040204" pitchFamily="34" charset="0"/>
              </a:rPr>
              <a:t>quantity</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genetic</a:t>
            </a:r>
            <a:r>
              <a:rPr lang="it-IT" sz="2200" b="1" dirty="0">
                <a:latin typeface="Verdana" panose="020B0604030504040204" pitchFamily="34" charset="0"/>
                <a:ea typeface="Verdana" panose="020B0604030504040204" pitchFamily="34" charset="0"/>
                <a:cs typeface="Verdana" panose="020B0604030504040204" pitchFamily="34" charset="0"/>
              </a:rPr>
              <a:t> information </a:t>
            </a:r>
            <a:r>
              <a:rPr lang="it-IT" sz="2200" b="1" dirty="0" err="1">
                <a:latin typeface="Verdana" panose="020B0604030504040204" pitchFamily="34" charset="0"/>
                <a:ea typeface="Verdana" panose="020B0604030504040204" pitchFamily="34" charset="0"/>
                <a:cs typeface="Verdana" panose="020B0604030504040204" pitchFamily="34" charset="0"/>
              </a:rPr>
              <a:t>millions</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times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larger</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69114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506627"/>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object 11">
            <a:extLst>
              <a:ext uri="{FF2B5EF4-FFF2-40B4-BE49-F238E27FC236}">
                <a16:creationId xmlns:a16="http://schemas.microsoft.com/office/drawing/2014/main" id="{935C4F63-408D-A34E-9D10-6D2C76D68C50}"/>
              </a:ext>
            </a:extLst>
          </p:cNvPr>
          <p:cNvSpPr txBox="1">
            <a:spLocks noChangeArrowheads="1"/>
          </p:cNvSpPr>
          <p:nvPr/>
        </p:nvSpPr>
        <p:spPr bwMode="auto">
          <a:xfrm>
            <a:off x="1041170" y="2778890"/>
            <a:ext cx="10747021" cy="2954655"/>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b="1" dirty="0" err="1">
                <a:solidFill>
                  <a:srgbClr val="000000"/>
                </a:solidFill>
                <a:latin typeface="+mn-lt"/>
                <a:cs typeface="Arial" charset="0"/>
              </a:rPr>
              <a:t>Samtools</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 software </a:t>
            </a:r>
            <a:r>
              <a:rPr lang="it-IT" dirty="0" err="1">
                <a:solidFill>
                  <a:srgbClr val="000000"/>
                </a:solidFill>
                <a:latin typeface="+mn-lt"/>
                <a:cs typeface="Arial" charset="0"/>
              </a:rPr>
              <a:t>that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used</a:t>
            </a:r>
            <a:r>
              <a:rPr lang="it-IT" dirty="0">
                <a:solidFill>
                  <a:srgbClr val="000000"/>
                </a:solidFill>
                <a:latin typeface="+mn-lt"/>
                <a:cs typeface="Arial" charset="0"/>
              </a:rPr>
              <a:t> to </a:t>
            </a:r>
            <a:r>
              <a:rPr lang="it-IT" dirty="0" err="1">
                <a:solidFill>
                  <a:srgbClr val="000000"/>
                </a:solidFill>
                <a:latin typeface="+mn-lt"/>
                <a:cs typeface="Arial" charset="0"/>
              </a:rPr>
              <a:t>manipulate</a:t>
            </a:r>
            <a:r>
              <a:rPr lang="it-IT" dirty="0">
                <a:solidFill>
                  <a:srgbClr val="000000"/>
                </a:solidFill>
                <a:latin typeface="+mn-lt"/>
                <a:cs typeface="Arial" charset="0"/>
              </a:rPr>
              <a:t> SAM/BAM </a:t>
            </a:r>
            <a:r>
              <a:rPr lang="it-IT" dirty="0" err="1">
                <a:solidFill>
                  <a:srgbClr val="000000"/>
                </a:solidFill>
                <a:latin typeface="+mn-lt"/>
                <a:cs typeface="Arial" charset="0"/>
              </a:rPr>
              <a:t>files</a:t>
            </a:r>
            <a:r>
              <a:rPr lang="it-IT" dirty="0">
                <a:solidFill>
                  <a:srgbClr val="000000"/>
                </a:solidFill>
                <a:latin typeface="+mn-lt"/>
                <a:cs typeface="Arial" charset="0"/>
              </a:rPr>
              <a:t> and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one</a:t>
            </a:r>
            <a:r>
              <a:rPr lang="it-IT" dirty="0">
                <a:solidFill>
                  <a:srgbClr val="000000"/>
                </a:solidFill>
                <a:latin typeface="+mn-lt"/>
                <a:cs typeface="Arial" charset="0"/>
              </a:rPr>
              <a:t> of the </a:t>
            </a:r>
            <a:r>
              <a:rPr lang="it-IT" dirty="0" err="1">
                <a:solidFill>
                  <a:srgbClr val="000000"/>
                </a:solidFill>
                <a:latin typeface="+mn-lt"/>
                <a:cs typeface="Arial" charset="0"/>
              </a:rPr>
              <a:t>most</a:t>
            </a:r>
            <a:r>
              <a:rPr lang="it-IT" dirty="0">
                <a:solidFill>
                  <a:srgbClr val="000000"/>
                </a:solidFill>
                <a:latin typeface="+mn-lt"/>
                <a:cs typeface="Arial" charset="0"/>
              </a:rPr>
              <a:t> </a:t>
            </a:r>
            <a:r>
              <a:rPr lang="it-IT" dirty="0" err="1">
                <a:solidFill>
                  <a:srgbClr val="000000"/>
                </a:solidFill>
                <a:latin typeface="+mn-lt"/>
                <a:cs typeface="Arial" charset="0"/>
              </a:rPr>
              <a:t>used</a:t>
            </a:r>
            <a:r>
              <a:rPr lang="it-IT" dirty="0">
                <a:solidFill>
                  <a:srgbClr val="000000"/>
                </a:solidFill>
                <a:latin typeface="+mn-lt"/>
                <a:cs typeface="Arial" charset="0"/>
              </a:rPr>
              <a:t> </a:t>
            </a:r>
            <a:r>
              <a:rPr lang="it-IT" dirty="0" err="1">
                <a:solidFill>
                  <a:srgbClr val="000000"/>
                </a:solidFill>
                <a:latin typeface="+mn-lt"/>
                <a:cs typeface="Arial" charset="0"/>
              </a:rPr>
              <a:t>tools</a:t>
            </a:r>
            <a:r>
              <a:rPr lang="it-IT" dirty="0">
                <a:solidFill>
                  <a:srgbClr val="000000"/>
                </a:solidFill>
                <a:latin typeface="+mn-lt"/>
                <a:cs typeface="Arial" charset="0"/>
              </a:rPr>
              <a:t> in the </a:t>
            </a:r>
            <a:r>
              <a:rPr lang="it-IT" dirty="0" err="1">
                <a:solidFill>
                  <a:srgbClr val="000000"/>
                </a:solidFill>
                <a:latin typeface="+mn-lt"/>
                <a:cs typeface="Arial" charset="0"/>
              </a:rPr>
              <a:t>analysis</a:t>
            </a:r>
            <a:r>
              <a:rPr lang="it-IT" dirty="0">
                <a:solidFill>
                  <a:srgbClr val="000000"/>
                </a:solidFill>
                <a:latin typeface="+mn-lt"/>
                <a:cs typeface="Arial" charset="0"/>
              </a:rPr>
              <a:t> of NGS data. </a:t>
            </a:r>
          </a:p>
          <a:p>
            <a:pPr algn="just">
              <a:buFont typeface="Arial" panose="020B0604020202020204" pitchFamily="34" charset="0"/>
              <a:buChar char="•"/>
              <a:defRPr/>
            </a:pPr>
            <a:endParaRPr lang="it-IT" b="1" dirty="0">
              <a:solidFill>
                <a:srgbClr val="000000"/>
              </a:solidFill>
              <a:latin typeface="+mn-lt"/>
              <a:cs typeface="Arial" charset="0"/>
            </a:endParaRP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able</a:t>
            </a:r>
            <a:r>
              <a:rPr lang="it-IT" dirty="0">
                <a:solidFill>
                  <a:srgbClr val="000000"/>
                </a:solidFill>
                <a:latin typeface="+mn-lt"/>
                <a:cs typeface="Arial" charset="0"/>
              </a:rPr>
              <a:t> to </a:t>
            </a:r>
            <a:r>
              <a:rPr lang="it-IT" dirty="0" err="1">
                <a:solidFill>
                  <a:srgbClr val="000000"/>
                </a:solidFill>
                <a:latin typeface="+mn-lt"/>
                <a:cs typeface="Arial" charset="0"/>
              </a:rPr>
              <a:t>convert</a:t>
            </a:r>
            <a:r>
              <a:rPr lang="it-IT" dirty="0">
                <a:solidFill>
                  <a:srgbClr val="000000"/>
                </a:solidFill>
                <a:latin typeface="+mn-lt"/>
                <a:cs typeface="Arial" charset="0"/>
              </a:rPr>
              <a:t> from </a:t>
            </a:r>
            <a:r>
              <a:rPr lang="it-IT" dirty="0" err="1">
                <a:solidFill>
                  <a:srgbClr val="000000"/>
                </a:solidFill>
                <a:latin typeface="+mn-lt"/>
                <a:cs typeface="Arial" charset="0"/>
              </a:rPr>
              <a:t>other</a:t>
            </a:r>
            <a:r>
              <a:rPr lang="it-IT" dirty="0">
                <a:solidFill>
                  <a:srgbClr val="000000"/>
                </a:solidFill>
                <a:latin typeface="+mn-lt"/>
                <a:cs typeface="Arial" charset="0"/>
              </a:rPr>
              <a:t> </a:t>
            </a:r>
            <a:r>
              <a:rPr lang="it-IT" dirty="0" err="1">
                <a:solidFill>
                  <a:srgbClr val="000000"/>
                </a:solidFill>
                <a:latin typeface="+mn-lt"/>
                <a:cs typeface="Arial" charset="0"/>
              </a:rPr>
              <a:t>alignment</a:t>
            </a:r>
            <a:r>
              <a:rPr lang="it-IT" dirty="0">
                <a:solidFill>
                  <a:srgbClr val="000000"/>
                </a:solidFill>
                <a:latin typeface="+mn-lt"/>
                <a:cs typeface="Arial" charset="0"/>
              </a:rPr>
              <a:t> formats, </a:t>
            </a:r>
            <a:r>
              <a:rPr lang="it-IT" dirty="0" err="1">
                <a:solidFill>
                  <a:srgbClr val="000000"/>
                </a:solidFill>
                <a:latin typeface="+mn-lt"/>
                <a:cs typeface="Arial" charset="0"/>
              </a:rPr>
              <a:t>sort</a:t>
            </a:r>
            <a:r>
              <a:rPr lang="it-IT" dirty="0">
                <a:solidFill>
                  <a:srgbClr val="000000"/>
                </a:solidFill>
                <a:latin typeface="+mn-lt"/>
                <a:cs typeface="Arial" charset="0"/>
              </a:rPr>
              <a:t> and merge </a:t>
            </a:r>
            <a:r>
              <a:rPr lang="it-IT" dirty="0" err="1">
                <a:solidFill>
                  <a:srgbClr val="000000"/>
                </a:solidFill>
                <a:latin typeface="+mn-lt"/>
                <a:cs typeface="Arial" charset="0"/>
              </a:rPr>
              <a:t>alignments</a:t>
            </a:r>
            <a:r>
              <a:rPr lang="it-IT" dirty="0">
                <a:solidFill>
                  <a:srgbClr val="000000"/>
                </a:solidFill>
                <a:latin typeface="+mn-lt"/>
                <a:cs typeface="Arial" charset="0"/>
              </a:rPr>
              <a:t>, </a:t>
            </a:r>
            <a:r>
              <a:rPr lang="it-IT" dirty="0" err="1">
                <a:solidFill>
                  <a:srgbClr val="000000"/>
                </a:solidFill>
                <a:latin typeface="+mn-lt"/>
                <a:cs typeface="Arial" charset="0"/>
              </a:rPr>
              <a:t>remove</a:t>
            </a:r>
            <a:r>
              <a:rPr lang="it-IT" dirty="0">
                <a:solidFill>
                  <a:srgbClr val="000000"/>
                </a:solidFill>
                <a:latin typeface="+mn-lt"/>
                <a:cs typeface="Arial" charset="0"/>
              </a:rPr>
              <a:t> PCR </a:t>
            </a:r>
            <a:r>
              <a:rPr lang="it-IT" dirty="0" err="1">
                <a:solidFill>
                  <a:srgbClr val="000000"/>
                </a:solidFill>
                <a:latin typeface="+mn-lt"/>
                <a:cs typeface="Arial" charset="0"/>
              </a:rPr>
              <a:t>duplicates</a:t>
            </a:r>
            <a:r>
              <a:rPr lang="it-IT" dirty="0">
                <a:solidFill>
                  <a:srgbClr val="000000"/>
                </a:solidFill>
                <a:latin typeface="+mn-lt"/>
                <a:cs typeface="Arial" charset="0"/>
              </a:rPr>
              <a:t>, call </a:t>
            </a:r>
            <a:r>
              <a:rPr lang="it-IT" dirty="0" err="1">
                <a:solidFill>
                  <a:srgbClr val="000000"/>
                </a:solidFill>
                <a:latin typeface="+mn-lt"/>
                <a:cs typeface="Arial" charset="0"/>
              </a:rPr>
              <a:t>SNPs</a:t>
            </a:r>
            <a:r>
              <a:rPr lang="it-IT" dirty="0">
                <a:solidFill>
                  <a:srgbClr val="000000"/>
                </a:solidFill>
                <a:latin typeface="+mn-lt"/>
                <a:cs typeface="Arial" charset="0"/>
              </a:rPr>
              <a:t> and short </a:t>
            </a:r>
            <a:r>
              <a:rPr lang="it-IT" dirty="0" err="1">
                <a:solidFill>
                  <a:srgbClr val="000000"/>
                </a:solidFill>
                <a:latin typeface="+mn-lt"/>
                <a:cs typeface="Arial" charset="0"/>
              </a:rPr>
              <a:t>indel</a:t>
            </a:r>
            <a:r>
              <a:rPr lang="it-IT" dirty="0">
                <a:solidFill>
                  <a:srgbClr val="000000"/>
                </a:solidFill>
                <a:latin typeface="+mn-lt"/>
                <a:cs typeface="Arial" charset="0"/>
              </a:rPr>
              <a:t> </a:t>
            </a:r>
            <a:r>
              <a:rPr lang="it-IT" dirty="0" err="1">
                <a:solidFill>
                  <a:srgbClr val="000000"/>
                </a:solidFill>
                <a:latin typeface="+mn-lt"/>
                <a:cs typeface="Arial" charset="0"/>
              </a:rPr>
              <a:t>variants</a:t>
            </a:r>
            <a:r>
              <a:rPr lang="it-IT" dirty="0">
                <a:solidFill>
                  <a:srgbClr val="000000"/>
                </a:solidFill>
                <a:latin typeface="+mn-lt"/>
                <a:cs typeface="Arial" charset="0"/>
              </a:rPr>
              <a:t>, and show </a:t>
            </a:r>
            <a:r>
              <a:rPr lang="it-IT" dirty="0" err="1">
                <a:solidFill>
                  <a:srgbClr val="000000"/>
                </a:solidFill>
                <a:latin typeface="+mn-lt"/>
                <a:cs typeface="Arial" charset="0"/>
              </a:rPr>
              <a:t>alignments</a:t>
            </a:r>
            <a:r>
              <a:rPr lang="it-IT" dirty="0">
                <a:solidFill>
                  <a:srgbClr val="000000"/>
                </a:solidFill>
                <a:latin typeface="+mn-lt"/>
                <a:cs typeface="Arial" charset="0"/>
              </a:rPr>
              <a:t> in a text-</a:t>
            </a:r>
            <a:r>
              <a:rPr lang="it-IT" dirty="0" err="1">
                <a:solidFill>
                  <a:srgbClr val="000000"/>
                </a:solidFill>
                <a:latin typeface="+mn-lt"/>
                <a:cs typeface="Arial" charset="0"/>
              </a:rPr>
              <a:t>based</a:t>
            </a:r>
            <a:r>
              <a:rPr lang="it-IT" dirty="0">
                <a:solidFill>
                  <a:srgbClr val="000000"/>
                </a:solidFill>
                <a:latin typeface="+mn-lt"/>
                <a:cs typeface="Arial" charset="0"/>
              </a:rPr>
              <a:t> </a:t>
            </a:r>
            <a:r>
              <a:rPr lang="it-IT" dirty="0" err="1">
                <a:solidFill>
                  <a:srgbClr val="000000"/>
                </a:solidFill>
                <a:latin typeface="+mn-lt"/>
                <a:cs typeface="Arial" charset="0"/>
              </a:rPr>
              <a:t>viewer</a:t>
            </a:r>
            <a:r>
              <a:rPr lang="it-IT" dirty="0">
                <a:solidFill>
                  <a:srgbClr val="000000"/>
                </a:solidFill>
                <a:latin typeface="+mn-lt"/>
                <a:cs typeface="Arial" charset="0"/>
              </a:rPr>
              <a:t>.</a:t>
            </a:r>
          </a:p>
        </p:txBody>
      </p:sp>
      <p:sp>
        <p:nvSpPr>
          <p:cNvPr id="7" name="object 4">
            <a:extLst>
              <a:ext uri="{FF2B5EF4-FFF2-40B4-BE49-F238E27FC236}">
                <a16:creationId xmlns:a16="http://schemas.microsoft.com/office/drawing/2014/main" id="{92F8291E-3776-764C-94A1-16DEC2E12CA4}"/>
              </a:ext>
            </a:extLst>
          </p:cNvPr>
          <p:cNvSpPr txBox="1">
            <a:spLocks/>
          </p:cNvSpPr>
          <p:nvPr/>
        </p:nvSpPr>
        <p:spPr>
          <a:xfrm>
            <a:off x="2549439" y="1734322"/>
            <a:ext cx="8312150" cy="450636"/>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27">
              <a:lnSpc>
                <a:spcPts val="3704"/>
              </a:lnSpc>
              <a:defRPr/>
            </a:pPr>
            <a:r>
              <a:rPr lang="it-IT" sz="2800" b="1" spc="-57" dirty="0" err="1">
                <a:solidFill>
                  <a:srgbClr val="860908"/>
                </a:solidFill>
                <a:latin typeface="+mn-lt"/>
                <a:cs typeface="Arial"/>
              </a:rPr>
              <a:t>SAMtools</a:t>
            </a:r>
            <a:r>
              <a:rPr lang="it-IT" sz="2800" b="1" spc="-57" dirty="0">
                <a:solidFill>
                  <a:srgbClr val="860908"/>
                </a:solidFill>
                <a:latin typeface="+mn-lt"/>
                <a:cs typeface="Arial"/>
              </a:rPr>
              <a:t> software package</a:t>
            </a:r>
            <a:endParaRPr lang="it-IT" sz="2800" b="1" dirty="0">
              <a:solidFill>
                <a:srgbClr val="860908"/>
              </a:solidFill>
              <a:latin typeface="+mn-lt"/>
              <a:cs typeface="Arial"/>
            </a:endParaRPr>
          </a:p>
        </p:txBody>
      </p:sp>
    </p:spTree>
    <p:extLst>
      <p:ext uri="{BB962C8B-B14F-4D97-AF65-F5344CB8AC3E}">
        <p14:creationId xmlns:p14="http://schemas.microsoft.com/office/powerpoint/2010/main" val="738793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4">
            <a:extLst>
              <a:ext uri="{FF2B5EF4-FFF2-40B4-BE49-F238E27FC236}">
                <a16:creationId xmlns:a16="http://schemas.microsoft.com/office/drawing/2014/main" id="{4A90EDF3-417C-2F4B-8C11-98B2AD7BEFBF}"/>
              </a:ext>
            </a:extLst>
          </p:cNvPr>
          <p:cNvSpPr txBox="1">
            <a:spLocks/>
          </p:cNvSpPr>
          <p:nvPr/>
        </p:nvSpPr>
        <p:spPr>
          <a:xfrm>
            <a:off x="2549439" y="1530106"/>
            <a:ext cx="8312150" cy="450636"/>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27">
              <a:lnSpc>
                <a:spcPts val="3704"/>
              </a:lnSpc>
              <a:defRPr/>
            </a:pPr>
            <a:r>
              <a:rPr lang="it-IT" sz="2800" b="1" spc="-57" dirty="0">
                <a:solidFill>
                  <a:srgbClr val="860908"/>
                </a:solidFill>
                <a:latin typeface="+mn-lt"/>
                <a:cs typeface="Arial"/>
              </a:rPr>
              <a:t>Single-End </a:t>
            </a:r>
            <a:r>
              <a:rPr lang="it-IT" sz="2800" b="1" spc="-237" dirty="0">
                <a:solidFill>
                  <a:srgbClr val="860908"/>
                </a:solidFill>
                <a:latin typeface="+mn-lt"/>
                <a:cs typeface="Arial"/>
              </a:rPr>
              <a:t>vs  </a:t>
            </a:r>
            <a:r>
              <a:rPr lang="it-IT" sz="2800" b="1" spc="-83" dirty="0" err="1">
                <a:solidFill>
                  <a:srgbClr val="860908"/>
                </a:solidFill>
                <a:latin typeface="+mn-lt"/>
                <a:cs typeface="Arial"/>
              </a:rPr>
              <a:t>Paired</a:t>
            </a:r>
            <a:r>
              <a:rPr lang="it-IT" sz="2800" b="1" spc="-83" dirty="0">
                <a:solidFill>
                  <a:srgbClr val="860908"/>
                </a:solidFill>
                <a:latin typeface="+mn-lt"/>
                <a:cs typeface="Arial"/>
              </a:rPr>
              <a:t>-End</a:t>
            </a:r>
            <a:r>
              <a:rPr lang="it-IT" sz="2800" b="1" spc="-189" dirty="0">
                <a:solidFill>
                  <a:srgbClr val="860908"/>
                </a:solidFill>
                <a:latin typeface="+mn-lt"/>
                <a:cs typeface="Arial"/>
              </a:rPr>
              <a:t> </a:t>
            </a:r>
            <a:r>
              <a:rPr lang="it-IT" sz="2800" b="1" spc="-18" dirty="0" err="1">
                <a:solidFill>
                  <a:srgbClr val="860908"/>
                </a:solidFill>
                <a:latin typeface="+mn-lt"/>
                <a:cs typeface="Arial"/>
              </a:rPr>
              <a:t>alignment</a:t>
            </a:r>
            <a:endParaRPr lang="it-IT" sz="2800" b="1" dirty="0">
              <a:solidFill>
                <a:srgbClr val="860908"/>
              </a:solidFill>
              <a:latin typeface="+mn-lt"/>
              <a:cs typeface="Arial"/>
            </a:endParaRPr>
          </a:p>
        </p:txBody>
      </p:sp>
      <p:sp>
        <p:nvSpPr>
          <p:cNvPr id="10" name="object 5">
            <a:extLst>
              <a:ext uri="{FF2B5EF4-FFF2-40B4-BE49-F238E27FC236}">
                <a16:creationId xmlns:a16="http://schemas.microsoft.com/office/drawing/2014/main" id="{15AC9026-808D-CB4F-8012-3A871C081D0A}"/>
              </a:ext>
            </a:extLst>
          </p:cNvPr>
          <p:cNvSpPr/>
          <p:nvPr/>
        </p:nvSpPr>
        <p:spPr>
          <a:xfrm>
            <a:off x="1426363" y="2375854"/>
            <a:ext cx="4824412" cy="3105150"/>
          </a:xfrm>
          <a:prstGeom prst="rect">
            <a:avLst/>
          </a:prstGeom>
          <a:blipFill>
            <a:blip r:embed="rId4" cstate="print"/>
            <a:stretch>
              <a:fillRect/>
            </a:stretch>
          </a:blipFill>
        </p:spPr>
        <p:txBody>
          <a:bodyPr lIns="0" tIns="0" rIns="0" bIns="0"/>
          <a:lstStyle/>
          <a:p>
            <a:pPr defTabSz="400584">
              <a:defRPr/>
            </a:pPr>
            <a:endParaRPr>
              <a:solidFill>
                <a:prstClr val="black"/>
              </a:solidFill>
              <a:latin typeface="Calibri"/>
            </a:endParaRPr>
          </a:p>
        </p:txBody>
      </p:sp>
      <p:sp>
        <p:nvSpPr>
          <p:cNvPr id="11" name="object 6">
            <a:extLst>
              <a:ext uri="{FF2B5EF4-FFF2-40B4-BE49-F238E27FC236}">
                <a16:creationId xmlns:a16="http://schemas.microsoft.com/office/drawing/2014/main" id="{4335531E-E52C-3944-A6C0-DA03CA4E90DE}"/>
              </a:ext>
            </a:extLst>
          </p:cNvPr>
          <p:cNvSpPr txBox="1"/>
          <p:nvPr/>
        </p:nvSpPr>
        <p:spPr>
          <a:xfrm>
            <a:off x="7482946" y="2294552"/>
            <a:ext cx="3960812" cy="430887"/>
          </a:xfrm>
          <a:prstGeom prst="rect">
            <a:avLst/>
          </a:prstGeom>
        </p:spPr>
        <p:txBody>
          <a:bodyPr lIns="0" tIns="0" rIns="0" bIns="0">
            <a:spAutoFit/>
          </a:bodyPr>
          <a:lstStyle/>
          <a:p>
            <a:pPr marL="11127" defTabSz="400584">
              <a:defRPr/>
            </a:pPr>
            <a:r>
              <a:rPr sz="2800" b="1" i="1" spc="-4" dirty="0">
                <a:solidFill>
                  <a:schemeClr val="accent1">
                    <a:lumMod val="60000"/>
                    <a:lumOff val="40000"/>
                  </a:schemeClr>
                </a:solidFill>
                <a:cs typeface="Arial"/>
              </a:rPr>
              <a:t>Paired-end</a:t>
            </a:r>
            <a:r>
              <a:rPr sz="2800" b="1" i="1" spc="-61" dirty="0">
                <a:solidFill>
                  <a:schemeClr val="accent1">
                    <a:lumMod val="60000"/>
                    <a:lumOff val="40000"/>
                  </a:schemeClr>
                </a:solidFill>
                <a:cs typeface="Arial"/>
              </a:rPr>
              <a:t> </a:t>
            </a:r>
            <a:r>
              <a:rPr sz="2800" spc="-4" dirty="0">
                <a:solidFill>
                  <a:schemeClr val="accent1">
                    <a:lumMod val="60000"/>
                    <a:lumOff val="40000"/>
                  </a:schemeClr>
                </a:solidFill>
                <a:cs typeface="Arial"/>
              </a:rPr>
              <a:t>sequencing</a:t>
            </a:r>
            <a:r>
              <a:rPr sz="2800" spc="-4" dirty="0">
                <a:solidFill>
                  <a:prstClr val="black"/>
                </a:solidFill>
                <a:cs typeface="Arial"/>
              </a:rPr>
              <a:t>:</a:t>
            </a:r>
            <a:endParaRPr sz="2800" dirty="0">
              <a:solidFill>
                <a:prstClr val="black"/>
              </a:solidFill>
              <a:cs typeface="Arial"/>
            </a:endParaRPr>
          </a:p>
        </p:txBody>
      </p:sp>
      <p:sp>
        <p:nvSpPr>
          <p:cNvPr id="12" name="object 12">
            <a:extLst>
              <a:ext uri="{FF2B5EF4-FFF2-40B4-BE49-F238E27FC236}">
                <a16:creationId xmlns:a16="http://schemas.microsoft.com/office/drawing/2014/main" id="{DEFB3295-6230-6747-858C-4EFBEC525573}"/>
              </a:ext>
            </a:extLst>
          </p:cNvPr>
          <p:cNvSpPr txBox="1">
            <a:spLocks noChangeArrowheads="1"/>
          </p:cNvSpPr>
          <p:nvPr/>
        </p:nvSpPr>
        <p:spPr bwMode="auto">
          <a:xfrm>
            <a:off x="6928109" y="2923391"/>
            <a:ext cx="513971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4013" indent="-342900" defTabSz="400050">
              <a:defRPr>
                <a:solidFill>
                  <a:schemeClr val="tx1"/>
                </a:solidFill>
                <a:latin typeface="Arial" panose="020B0604020202020204" pitchFamily="34" charset="0"/>
                <a:ea typeface="ＭＳ Ｐゴシック" panose="020B0600070205080204" pitchFamily="34" charset="-128"/>
              </a:defRPr>
            </a:lvl1pPr>
            <a:lvl2pPr marL="742950" indent="-285750" defTabSz="400050">
              <a:defRPr>
                <a:solidFill>
                  <a:schemeClr val="tx1"/>
                </a:solidFill>
                <a:latin typeface="Arial" panose="020B0604020202020204" pitchFamily="34" charset="0"/>
                <a:ea typeface="ＭＳ Ｐゴシック" panose="020B0600070205080204" pitchFamily="34" charset="-128"/>
              </a:defRPr>
            </a:lvl2pPr>
            <a:lvl3pPr marL="1143000" indent="-228600" defTabSz="400050">
              <a:defRPr>
                <a:solidFill>
                  <a:schemeClr val="tx1"/>
                </a:solidFill>
                <a:latin typeface="Arial" panose="020B0604020202020204" pitchFamily="34" charset="0"/>
                <a:ea typeface="ＭＳ Ｐゴシック" panose="020B0600070205080204" pitchFamily="34" charset="-128"/>
              </a:defRPr>
            </a:lvl3pPr>
            <a:lvl4pPr marL="1600200" indent="-228600" defTabSz="400050">
              <a:defRPr>
                <a:solidFill>
                  <a:schemeClr val="tx1"/>
                </a:solidFill>
                <a:latin typeface="Arial" panose="020B0604020202020204" pitchFamily="34" charset="0"/>
                <a:ea typeface="ＭＳ Ｐゴシック" panose="020B0600070205080204" pitchFamily="34" charset="-128"/>
              </a:defRPr>
            </a:lvl4pPr>
            <a:lvl5pPr marL="2057400" indent="-228600" defTabSz="400050">
              <a:defRPr>
                <a:solidFill>
                  <a:schemeClr val="tx1"/>
                </a:solidFill>
                <a:latin typeface="Arial" panose="020B0604020202020204" pitchFamily="34" charset="0"/>
                <a:ea typeface="ＭＳ Ｐゴシック" panose="020B0600070205080204" pitchFamily="34" charset="-128"/>
              </a:defRPr>
            </a:lvl5pPr>
            <a:lvl6pPr marL="25146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 typeface="Arial" panose="020B0604020202020204" pitchFamily="34" charset="0"/>
              <a:buChar char="•"/>
            </a:pPr>
            <a:r>
              <a:rPr lang="it-IT" altLang="it-IT" sz="2400" dirty="0" err="1">
                <a:solidFill>
                  <a:srgbClr val="000000"/>
                </a:solidFill>
              </a:rPr>
              <a:t>Improves</a:t>
            </a:r>
            <a:r>
              <a:rPr lang="it-IT" altLang="it-IT" sz="2400" dirty="0">
                <a:solidFill>
                  <a:srgbClr val="000000"/>
                </a:solidFill>
              </a:rPr>
              <a:t> </a:t>
            </a:r>
            <a:r>
              <a:rPr lang="it-IT" altLang="it-IT" sz="2400" dirty="0" err="1">
                <a:solidFill>
                  <a:srgbClr val="000000"/>
                </a:solidFill>
              </a:rPr>
              <a:t>read</a:t>
            </a:r>
            <a:r>
              <a:rPr lang="it-IT" altLang="it-IT" sz="2400" dirty="0">
                <a:solidFill>
                  <a:srgbClr val="000000"/>
                </a:solidFill>
              </a:rPr>
              <a:t> </a:t>
            </a:r>
            <a:r>
              <a:rPr lang="it-IT" altLang="it-IT" sz="2400" dirty="0" err="1">
                <a:solidFill>
                  <a:srgbClr val="000000"/>
                </a:solidFill>
              </a:rPr>
              <a:t>alignment</a:t>
            </a:r>
            <a:r>
              <a:rPr lang="it-IT" altLang="it-IT" sz="2400" dirty="0">
                <a:solidFill>
                  <a:srgbClr val="000000"/>
                </a:solidFill>
              </a:rPr>
              <a:t> and </a:t>
            </a:r>
            <a:r>
              <a:rPr lang="it-IT" altLang="it-IT" sz="2400" dirty="0" err="1">
                <a:solidFill>
                  <a:srgbClr val="000000"/>
                </a:solidFill>
              </a:rPr>
              <a:t>therefore</a:t>
            </a:r>
            <a:r>
              <a:rPr lang="it-IT" altLang="it-IT" sz="2400" dirty="0">
                <a:solidFill>
                  <a:srgbClr val="000000"/>
                </a:solidFill>
              </a:rPr>
              <a:t> </a:t>
            </a:r>
            <a:r>
              <a:rPr lang="it-IT" altLang="it-IT" sz="2400" dirty="0" err="1">
                <a:solidFill>
                  <a:srgbClr val="000000"/>
                </a:solidFill>
              </a:rPr>
              <a:t>variant</a:t>
            </a:r>
            <a:r>
              <a:rPr lang="it-IT" altLang="it-IT" sz="2400" dirty="0">
                <a:solidFill>
                  <a:srgbClr val="000000"/>
                </a:solidFill>
              </a:rPr>
              <a:t>  </a:t>
            </a:r>
            <a:r>
              <a:rPr lang="it-IT" altLang="it-IT" sz="2400" dirty="0" err="1">
                <a:solidFill>
                  <a:srgbClr val="000000"/>
                </a:solidFill>
              </a:rPr>
              <a:t>calling</a:t>
            </a:r>
            <a:endParaRPr lang="it-IT" altLang="it-IT" sz="2400" dirty="0">
              <a:solidFill>
                <a:srgbClr val="000000"/>
              </a:solidFill>
            </a:endParaRPr>
          </a:p>
          <a:p>
            <a:pPr algn="just" eaLnBrk="1" hangingPunct="1">
              <a:buFont typeface="Arial" panose="020B0604020202020204" pitchFamily="34" charset="0"/>
              <a:buChar char="•"/>
            </a:pPr>
            <a:r>
              <a:rPr lang="it-IT" altLang="it-IT" sz="2400" dirty="0" err="1">
                <a:solidFill>
                  <a:srgbClr val="000000"/>
                </a:solidFill>
              </a:rPr>
              <a:t>Helps</a:t>
            </a:r>
            <a:r>
              <a:rPr lang="it-IT" altLang="it-IT" sz="2400" dirty="0">
                <a:solidFill>
                  <a:srgbClr val="000000"/>
                </a:solidFill>
              </a:rPr>
              <a:t> to </a:t>
            </a:r>
            <a:r>
              <a:rPr lang="it-IT" altLang="it-IT" sz="2400" dirty="0" err="1">
                <a:solidFill>
                  <a:srgbClr val="000000"/>
                </a:solidFill>
              </a:rPr>
              <a:t>detect</a:t>
            </a:r>
            <a:r>
              <a:rPr lang="it-IT" altLang="it-IT" sz="2400" dirty="0">
                <a:solidFill>
                  <a:srgbClr val="000000"/>
                </a:solidFill>
              </a:rPr>
              <a:t> </a:t>
            </a:r>
            <a:r>
              <a:rPr lang="it-IT" altLang="it-IT" sz="2400" dirty="0" err="1">
                <a:solidFill>
                  <a:srgbClr val="000000"/>
                </a:solidFill>
              </a:rPr>
              <a:t>structural</a:t>
            </a:r>
            <a:r>
              <a:rPr lang="it-IT" altLang="it-IT" sz="2400" dirty="0">
                <a:solidFill>
                  <a:srgbClr val="000000"/>
                </a:solidFill>
              </a:rPr>
              <a:t> </a:t>
            </a:r>
            <a:r>
              <a:rPr lang="it-IT" altLang="it-IT" sz="2400" dirty="0" err="1">
                <a:solidFill>
                  <a:srgbClr val="000000"/>
                </a:solidFill>
              </a:rPr>
              <a:t>variation</a:t>
            </a:r>
            <a:endParaRPr lang="it-IT" altLang="it-IT" sz="2400" dirty="0">
              <a:solidFill>
                <a:srgbClr val="000000"/>
              </a:solidFill>
            </a:endParaRPr>
          </a:p>
          <a:p>
            <a:pPr algn="just" eaLnBrk="1" hangingPunct="1">
              <a:buFont typeface="Arial" panose="020B0604020202020204" pitchFamily="34" charset="0"/>
              <a:buChar char="•"/>
            </a:pPr>
            <a:r>
              <a:rPr lang="it-IT" altLang="it-IT" sz="2400" dirty="0">
                <a:solidFill>
                  <a:srgbClr val="000000"/>
                </a:solidFill>
              </a:rPr>
              <a:t>Can </a:t>
            </a:r>
            <a:r>
              <a:rPr lang="it-IT" altLang="it-IT" sz="2400" dirty="0" err="1">
                <a:solidFill>
                  <a:srgbClr val="000000"/>
                </a:solidFill>
              </a:rPr>
              <a:t>detect</a:t>
            </a:r>
            <a:r>
              <a:rPr lang="it-IT" altLang="it-IT" sz="2400" dirty="0">
                <a:solidFill>
                  <a:srgbClr val="000000"/>
                </a:solidFill>
              </a:rPr>
              <a:t> gene </a:t>
            </a:r>
            <a:r>
              <a:rPr lang="it-IT" altLang="it-IT" sz="2400" dirty="0" err="1">
                <a:solidFill>
                  <a:srgbClr val="000000"/>
                </a:solidFill>
              </a:rPr>
              <a:t>fusions</a:t>
            </a:r>
            <a:r>
              <a:rPr lang="it-IT" altLang="it-IT" sz="2400" dirty="0">
                <a:solidFill>
                  <a:srgbClr val="000000"/>
                </a:solidFill>
              </a:rPr>
              <a:t> and </a:t>
            </a:r>
            <a:r>
              <a:rPr lang="it-IT" altLang="it-IT" sz="2400" dirty="0" err="1">
                <a:solidFill>
                  <a:srgbClr val="000000"/>
                </a:solidFill>
              </a:rPr>
              <a:t>splice</a:t>
            </a:r>
            <a:r>
              <a:rPr lang="it-IT" altLang="it-IT" sz="2400" dirty="0">
                <a:solidFill>
                  <a:srgbClr val="000000"/>
                </a:solidFill>
              </a:rPr>
              <a:t> </a:t>
            </a:r>
            <a:r>
              <a:rPr lang="it-IT" altLang="it-IT" sz="2400" dirty="0" err="1">
                <a:solidFill>
                  <a:srgbClr val="000000"/>
                </a:solidFill>
              </a:rPr>
              <a:t>junctions</a:t>
            </a:r>
            <a:r>
              <a:rPr lang="it-IT" altLang="it-IT" sz="2400" dirty="0">
                <a:solidFill>
                  <a:srgbClr val="000000"/>
                </a:solidFill>
              </a:rPr>
              <a:t>.  </a:t>
            </a:r>
            <a:r>
              <a:rPr lang="it-IT" altLang="it-IT" sz="2400" dirty="0" err="1">
                <a:solidFill>
                  <a:srgbClr val="000000"/>
                </a:solidFill>
              </a:rPr>
              <a:t>Useful</a:t>
            </a:r>
            <a:r>
              <a:rPr lang="it-IT" altLang="it-IT" sz="2400" dirty="0">
                <a:solidFill>
                  <a:srgbClr val="000000"/>
                </a:solidFill>
              </a:rPr>
              <a:t> for </a:t>
            </a:r>
            <a:r>
              <a:rPr lang="it-IT" altLang="it-IT" sz="2400" i="1" dirty="0">
                <a:solidFill>
                  <a:srgbClr val="000000"/>
                </a:solidFill>
              </a:rPr>
              <a:t>de novo </a:t>
            </a:r>
            <a:r>
              <a:rPr lang="it-IT" altLang="it-IT" sz="2400" dirty="0" err="1">
                <a:solidFill>
                  <a:srgbClr val="000000"/>
                </a:solidFill>
              </a:rPr>
              <a:t>assembly</a:t>
            </a:r>
            <a:endParaRPr lang="it-IT" altLang="it-IT" sz="2400" dirty="0">
              <a:solidFill>
                <a:srgbClr val="000000"/>
              </a:solidFill>
            </a:endParaRPr>
          </a:p>
          <a:p>
            <a:pPr algn="just" eaLnBrk="1" hangingPunct="1"/>
            <a:endParaRPr lang="it-IT" altLang="it-IT" sz="2400" dirty="0">
              <a:solidFill>
                <a:srgbClr val="000000"/>
              </a:solidFill>
            </a:endParaRPr>
          </a:p>
        </p:txBody>
      </p:sp>
      <p:sp>
        <p:nvSpPr>
          <p:cNvPr id="13" name="object 21">
            <a:extLst>
              <a:ext uri="{FF2B5EF4-FFF2-40B4-BE49-F238E27FC236}">
                <a16:creationId xmlns:a16="http://schemas.microsoft.com/office/drawing/2014/main" id="{6985D118-3E6B-DE47-A9CE-CF06D46236E8}"/>
              </a:ext>
            </a:extLst>
          </p:cNvPr>
          <p:cNvSpPr txBox="1">
            <a:spLocks noChangeArrowheads="1"/>
          </p:cNvSpPr>
          <p:nvPr/>
        </p:nvSpPr>
        <p:spPr bwMode="auto">
          <a:xfrm>
            <a:off x="1626186" y="5833091"/>
            <a:ext cx="97084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defTabSz="400050">
              <a:defRPr>
                <a:solidFill>
                  <a:schemeClr val="tx1"/>
                </a:solidFill>
                <a:latin typeface="Arial" panose="020B0604020202020204" pitchFamily="34" charset="0"/>
                <a:ea typeface="ＭＳ Ｐゴシック" panose="020B0600070205080204" pitchFamily="34" charset="-128"/>
              </a:defRPr>
            </a:lvl1pPr>
            <a:lvl2pPr marL="742950" indent="-285750" defTabSz="400050">
              <a:defRPr>
                <a:solidFill>
                  <a:schemeClr val="tx1"/>
                </a:solidFill>
                <a:latin typeface="Arial" panose="020B0604020202020204" pitchFamily="34" charset="0"/>
                <a:ea typeface="ＭＳ Ｐゴシック" panose="020B0600070205080204" pitchFamily="34" charset="-128"/>
              </a:defRPr>
            </a:lvl2pPr>
            <a:lvl3pPr marL="1143000" indent="-228600" defTabSz="400050">
              <a:defRPr>
                <a:solidFill>
                  <a:schemeClr val="tx1"/>
                </a:solidFill>
                <a:latin typeface="Arial" panose="020B0604020202020204" pitchFamily="34" charset="0"/>
                <a:ea typeface="ＭＳ Ｐゴシック" panose="020B0600070205080204" pitchFamily="34" charset="-128"/>
              </a:defRPr>
            </a:lvl3pPr>
            <a:lvl4pPr marL="1600200" indent="-228600" defTabSz="400050">
              <a:defRPr>
                <a:solidFill>
                  <a:schemeClr val="tx1"/>
                </a:solidFill>
                <a:latin typeface="Arial" panose="020B0604020202020204" pitchFamily="34" charset="0"/>
                <a:ea typeface="ＭＳ Ｐゴシック" panose="020B0600070205080204" pitchFamily="34" charset="-128"/>
              </a:defRPr>
            </a:lvl4pPr>
            <a:lvl5pPr marL="2057400" indent="-228600" defTabSz="400050">
              <a:defRPr>
                <a:solidFill>
                  <a:schemeClr val="tx1"/>
                </a:solidFill>
                <a:latin typeface="Arial" panose="020B0604020202020204" pitchFamily="34" charset="0"/>
                <a:ea typeface="ＭＳ Ｐゴシック" panose="020B0600070205080204" pitchFamily="34" charset="-128"/>
              </a:defRPr>
            </a:lvl5pPr>
            <a:lvl6pPr marL="25146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sz="2400" b="1" dirty="0">
                <a:solidFill>
                  <a:srgbClr val="000000"/>
                </a:solidFill>
                <a:latin typeface="+mn-lt"/>
              </a:rPr>
              <a:t>In general for </a:t>
            </a:r>
            <a:r>
              <a:rPr lang="it-IT" altLang="it-IT" sz="2400" b="1" i="1" dirty="0" err="1">
                <a:solidFill>
                  <a:srgbClr val="000000"/>
                </a:solidFill>
                <a:latin typeface="+mn-lt"/>
              </a:rPr>
              <a:t>genomic</a:t>
            </a:r>
            <a:r>
              <a:rPr lang="it-IT" altLang="it-IT" sz="2400" b="1" i="1" dirty="0">
                <a:solidFill>
                  <a:srgbClr val="000000"/>
                </a:solidFill>
                <a:latin typeface="+mn-lt"/>
              </a:rPr>
              <a:t> </a:t>
            </a:r>
            <a:r>
              <a:rPr lang="it-IT" altLang="it-IT" sz="2400" b="1" i="1" dirty="0" err="1">
                <a:solidFill>
                  <a:srgbClr val="000000"/>
                </a:solidFill>
                <a:latin typeface="+mn-lt"/>
              </a:rPr>
              <a:t>variant</a:t>
            </a:r>
            <a:r>
              <a:rPr lang="it-IT" altLang="it-IT" sz="2400" b="1" i="1" dirty="0">
                <a:solidFill>
                  <a:srgbClr val="000000"/>
                </a:solidFill>
                <a:latin typeface="+mn-lt"/>
              </a:rPr>
              <a:t> </a:t>
            </a:r>
            <a:r>
              <a:rPr lang="it-IT" altLang="it-IT" sz="2400" b="1" i="1" dirty="0" err="1">
                <a:solidFill>
                  <a:srgbClr val="000000"/>
                </a:solidFill>
                <a:latin typeface="+mn-lt"/>
              </a:rPr>
              <a:t>analysis</a:t>
            </a:r>
            <a:r>
              <a:rPr lang="it-IT" altLang="it-IT" sz="2400" b="1" i="1" dirty="0">
                <a:solidFill>
                  <a:srgbClr val="000000"/>
                </a:solidFill>
                <a:latin typeface="+mn-lt"/>
              </a:rPr>
              <a:t> </a:t>
            </a:r>
            <a:r>
              <a:rPr lang="it-IT" altLang="it-IT" sz="2400" b="1" dirty="0" err="1">
                <a:solidFill>
                  <a:srgbClr val="000000"/>
                </a:solidFill>
                <a:latin typeface="+mn-lt"/>
              </a:rPr>
              <a:t>we</a:t>
            </a:r>
            <a:r>
              <a:rPr lang="it-IT" altLang="it-IT" sz="2400" b="1" dirty="0">
                <a:solidFill>
                  <a:srgbClr val="000000"/>
                </a:solidFill>
                <a:latin typeface="+mn-lt"/>
              </a:rPr>
              <a:t> </a:t>
            </a:r>
            <a:r>
              <a:rPr lang="it-IT" altLang="it-IT" sz="2400" b="1" dirty="0" err="1">
                <a:solidFill>
                  <a:srgbClr val="000000"/>
                </a:solidFill>
                <a:latin typeface="+mn-lt"/>
              </a:rPr>
              <a:t>need</a:t>
            </a:r>
            <a:r>
              <a:rPr lang="it-IT" altLang="it-IT" sz="2400" b="1" dirty="0">
                <a:solidFill>
                  <a:srgbClr val="000000"/>
                </a:solidFill>
                <a:latin typeface="+mn-lt"/>
              </a:rPr>
              <a:t> high </a:t>
            </a:r>
            <a:r>
              <a:rPr lang="it-IT" altLang="it-IT" sz="2400" b="1" dirty="0" err="1">
                <a:solidFill>
                  <a:srgbClr val="000000"/>
                </a:solidFill>
                <a:latin typeface="+mn-lt"/>
              </a:rPr>
              <a:t>quality</a:t>
            </a:r>
            <a:r>
              <a:rPr lang="it-IT" altLang="it-IT" sz="2400" b="1" dirty="0">
                <a:solidFill>
                  <a:srgbClr val="000000"/>
                </a:solidFill>
                <a:latin typeface="+mn-lt"/>
              </a:rPr>
              <a:t> </a:t>
            </a:r>
            <a:r>
              <a:rPr lang="it-IT" altLang="it-IT" sz="2400" b="1" dirty="0" err="1">
                <a:solidFill>
                  <a:srgbClr val="000000"/>
                </a:solidFill>
                <a:latin typeface="+mn-lt"/>
              </a:rPr>
              <a:t>reads</a:t>
            </a:r>
            <a:r>
              <a:rPr lang="it-IT" altLang="it-IT" sz="2400" b="1" dirty="0">
                <a:solidFill>
                  <a:srgbClr val="000000"/>
                </a:solidFill>
                <a:latin typeface="+mn-lt"/>
              </a:rPr>
              <a:t>,  </a:t>
            </a:r>
            <a:r>
              <a:rPr lang="it-IT" altLang="it-IT" sz="2400" b="1" dirty="0" err="1">
                <a:solidFill>
                  <a:srgbClr val="000000"/>
                </a:solidFill>
                <a:latin typeface="+mn-lt"/>
              </a:rPr>
              <a:t>paired</a:t>
            </a:r>
            <a:r>
              <a:rPr lang="it-IT" altLang="it-IT" sz="2400" b="1" dirty="0">
                <a:solidFill>
                  <a:srgbClr val="000000"/>
                </a:solidFill>
                <a:latin typeface="+mn-lt"/>
              </a:rPr>
              <a:t>-end </a:t>
            </a:r>
            <a:r>
              <a:rPr lang="it-IT" altLang="it-IT" sz="2400" b="1" dirty="0" err="1">
                <a:solidFill>
                  <a:srgbClr val="000000"/>
                </a:solidFill>
                <a:latin typeface="+mn-lt"/>
              </a:rPr>
              <a:t>datasets</a:t>
            </a:r>
            <a:r>
              <a:rPr lang="it-IT" altLang="it-IT" sz="2400" b="1" dirty="0">
                <a:solidFill>
                  <a:srgbClr val="000000"/>
                </a:solidFill>
                <a:latin typeface="+mn-lt"/>
              </a:rPr>
              <a:t> work </a:t>
            </a:r>
            <a:r>
              <a:rPr lang="it-IT" altLang="it-IT" sz="2400" b="1" dirty="0" err="1">
                <a:solidFill>
                  <a:srgbClr val="000000"/>
                </a:solidFill>
                <a:latin typeface="+mn-lt"/>
              </a:rPr>
              <a:t>better</a:t>
            </a:r>
            <a:r>
              <a:rPr lang="it-IT" altLang="it-IT" sz="2400" b="1" dirty="0">
                <a:solidFill>
                  <a:srgbClr val="000000"/>
                </a:solidFill>
                <a:latin typeface="+mn-lt"/>
              </a:rPr>
              <a:t>, and no multiple </a:t>
            </a:r>
            <a:r>
              <a:rPr lang="it-IT" altLang="it-IT" sz="2400" b="1" dirty="0" err="1">
                <a:solidFill>
                  <a:srgbClr val="000000"/>
                </a:solidFill>
                <a:latin typeface="+mn-lt"/>
              </a:rPr>
              <a:t>hits</a:t>
            </a:r>
            <a:r>
              <a:rPr lang="it-IT" altLang="it-IT" sz="2400" b="1" dirty="0">
                <a:solidFill>
                  <a:srgbClr val="000000"/>
                </a:solidFill>
                <a:latin typeface="+mn-lt"/>
              </a:rPr>
              <a:t> must be  </a:t>
            </a:r>
            <a:r>
              <a:rPr lang="it-IT" altLang="it-IT" sz="2400" b="1" dirty="0" err="1">
                <a:solidFill>
                  <a:srgbClr val="000000"/>
                </a:solidFill>
                <a:latin typeface="+mn-lt"/>
              </a:rPr>
              <a:t>allowed</a:t>
            </a:r>
            <a:r>
              <a:rPr lang="it-IT" altLang="it-IT" sz="2400" b="1" dirty="0">
                <a:solidFill>
                  <a:srgbClr val="000000"/>
                </a:solidFill>
                <a:latin typeface="+mn-lt"/>
              </a:rPr>
              <a:t>.</a:t>
            </a:r>
          </a:p>
        </p:txBody>
      </p:sp>
    </p:spTree>
    <p:extLst>
      <p:ext uri="{BB962C8B-B14F-4D97-AF65-F5344CB8AC3E}">
        <p14:creationId xmlns:p14="http://schemas.microsoft.com/office/powerpoint/2010/main" val="65208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u="sng"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4">
            <a:extLst>
              <a:ext uri="{FF2B5EF4-FFF2-40B4-BE49-F238E27FC236}">
                <a16:creationId xmlns:a16="http://schemas.microsoft.com/office/drawing/2014/main" id="{81AF317B-48AE-944F-B07D-4A9FFB8F2AB6}"/>
              </a:ext>
            </a:extLst>
          </p:cNvPr>
          <p:cNvSpPr txBox="1">
            <a:spLocks/>
          </p:cNvSpPr>
          <p:nvPr/>
        </p:nvSpPr>
        <p:spPr>
          <a:xfrm>
            <a:off x="2549439" y="1531026"/>
            <a:ext cx="8312150" cy="965777"/>
          </a:xfrm>
          <a:prstGeom prst="rect">
            <a:avLst/>
          </a:prstGeom>
        </p:spPr>
        <p:txBody>
          <a:bodyPr vert="horz" wrap="square"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127">
              <a:lnSpc>
                <a:spcPts val="3745"/>
              </a:lnSpc>
              <a:defRPr/>
            </a:pPr>
            <a:r>
              <a:rPr lang="it-IT" sz="4000" spc="4" dirty="0" err="1">
                <a:solidFill>
                  <a:srgbClr val="860908"/>
                </a:solidFill>
                <a:latin typeface="+mn-lt"/>
                <a:cs typeface="Arial"/>
              </a:rPr>
              <a:t>Before</a:t>
            </a:r>
            <a:r>
              <a:rPr lang="it-IT" sz="4000" spc="4" dirty="0">
                <a:solidFill>
                  <a:srgbClr val="860908"/>
                </a:solidFill>
                <a:latin typeface="+mn-lt"/>
                <a:cs typeface="Arial"/>
              </a:rPr>
              <a:t> </a:t>
            </a:r>
            <a:r>
              <a:rPr lang="it-IT" sz="4000" spc="4" dirty="0" err="1">
                <a:solidFill>
                  <a:srgbClr val="860908"/>
                </a:solidFill>
                <a:latin typeface="+mn-lt"/>
                <a:cs typeface="Arial"/>
              </a:rPr>
              <a:t>starting</a:t>
            </a:r>
            <a:r>
              <a:rPr lang="it-IT" sz="4000" spc="4" dirty="0">
                <a:solidFill>
                  <a:srgbClr val="860908"/>
                </a:solidFill>
                <a:latin typeface="+mn-lt"/>
                <a:cs typeface="Arial"/>
              </a:rPr>
              <a:t> the </a:t>
            </a:r>
            <a:r>
              <a:rPr lang="it-IT" sz="4000" spc="4" dirty="0" err="1">
                <a:solidFill>
                  <a:srgbClr val="860908"/>
                </a:solidFill>
                <a:latin typeface="+mn-lt"/>
                <a:cs typeface="Arial"/>
              </a:rPr>
              <a:t>mapping</a:t>
            </a:r>
            <a:r>
              <a:rPr lang="it-IT" sz="4000" spc="4" dirty="0">
                <a:solidFill>
                  <a:srgbClr val="860908"/>
                </a:solidFill>
                <a:latin typeface="+mn-lt"/>
                <a:cs typeface="Arial"/>
              </a:rPr>
              <a:t>…</a:t>
            </a:r>
            <a:r>
              <a:rPr lang="it-IT" sz="4000" spc="4" dirty="0" err="1">
                <a:solidFill>
                  <a:srgbClr val="860908"/>
                </a:solidFill>
                <a:latin typeface="+mn-lt"/>
                <a:cs typeface="Arial"/>
              </a:rPr>
              <a:t>get</a:t>
            </a:r>
            <a:r>
              <a:rPr lang="it-IT" sz="4000" spc="4" dirty="0">
                <a:solidFill>
                  <a:srgbClr val="860908"/>
                </a:solidFill>
                <a:latin typeface="+mn-lt"/>
                <a:cs typeface="Arial"/>
              </a:rPr>
              <a:t> </a:t>
            </a:r>
            <a:r>
              <a:rPr lang="it-IT" sz="4000" spc="-26" dirty="0">
                <a:solidFill>
                  <a:srgbClr val="860908"/>
                </a:solidFill>
                <a:latin typeface="+mn-lt"/>
                <a:cs typeface="Arial"/>
              </a:rPr>
              <a:t>a </a:t>
            </a:r>
            <a:r>
              <a:rPr lang="it-IT" sz="4000" spc="-39" dirty="0" err="1">
                <a:solidFill>
                  <a:srgbClr val="860908"/>
                </a:solidFill>
                <a:latin typeface="+mn-lt"/>
                <a:cs typeface="Arial"/>
              </a:rPr>
              <a:t>reference</a:t>
            </a:r>
            <a:r>
              <a:rPr lang="it-IT" sz="4000" spc="9" dirty="0">
                <a:solidFill>
                  <a:srgbClr val="860908"/>
                </a:solidFill>
                <a:latin typeface="+mn-lt"/>
                <a:cs typeface="Arial"/>
              </a:rPr>
              <a:t> </a:t>
            </a:r>
            <a:r>
              <a:rPr lang="it-IT" sz="4000" spc="-9" dirty="0" err="1">
                <a:solidFill>
                  <a:srgbClr val="860908"/>
                </a:solidFill>
                <a:latin typeface="+mn-lt"/>
                <a:cs typeface="Arial"/>
              </a:rPr>
              <a:t>genome</a:t>
            </a:r>
            <a:r>
              <a:rPr lang="it-IT" sz="4000" spc="-9" dirty="0">
                <a:solidFill>
                  <a:srgbClr val="860908"/>
                </a:solidFill>
                <a:latin typeface="+mn-lt"/>
                <a:cs typeface="Arial"/>
              </a:rPr>
              <a:t>!</a:t>
            </a:r>
            <a:endParaRPr lang="it-IT" sz="4000" dirty="0">
              <a:solidFill>
                <a:srgbClr val="860908"/>
              </a:solidFill>
              <a:latin typeface="+mn-lt"/>
              <a:cs typeface="Arial"/>
            </a:endParaRPr>
          </a:p>
        </p:txBody>
      </p:sp>
      <p:sp>
        <p:nvSpPr>
          <p:cNvPr id="10" name="object 7">
            <a:extLst>
              <a:ext uri="{FF2B5EF4-FFF2-40B4-BE49-F238E27FC236}">
                <a16:creationId xmlns:a16="http://schemas.microsoft.com/office/drawing/2014/main" id="{456040ED-975F-C24C-AECD-4173440FF35A}"/>
              </a:ext>
            </a:extLst>
          </p:cNvPr>
          <p:cNvSpPr txBox="1">
            <a:spLocks noChangeArrowheads="1"/>
          </p:cNvSpPr>
          <p:nvPr/>
        </p:nvSpPr>
        <p:spPr bwMode="auto">
          <a:xfrm>
            <a:off x="1372286" y="3037015"/>
            <a:ext cx="10464800" cy="265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defTabSz="400050">
              <a:defRPr>
                <a:solidFill>
                  <a:schemeClr val="tx1"/>
                </a:solidFill>
                <a:latin typeface="Arial" panose="020B0604020202020204" pitchFamily="34" charset="0"/>
                <a:ea typeface="ＭＳ Ｐゴシック" panose="020B0600070205080204" pitchFamily="34" charset="-128"/>
              </a:defRPr>
            </a:lvl1pPr>
            <a:lvl2pPr marL="742950" indent="-285750" defTabSz="400050">
              <a:defRPr>
                <a:solidFill>
                  <a:schemeClr val="tx1"/>
                </a:solidFill>
                <a:latin typeface="Arial" panose="020B0604020202020204" pitchFamily="34" charset="0"/>
                <a:ea typeface="ＭＳ Ｐゴシック" panose="020B0600070205080204" pitchFamily="34" charset="-128"/>
              </a:defRPr>
            </a:lvl2pPr>
            <a:lvl3pPr marL="1143000" indent="-228600" defTabSz="400050">
              <a:defRPr>
                <a:solidFill>
                  <a:schemeClr val="tx1"/>
                </a:solidFill>
                <a:latin typeface="Arial" panose="020B0604020202020204" pitchFamily="34" charset="0"/>
                <a:ea typeface="ＭＳ Ｐゴシック" panose="020B0600070205080204" pitchFamily="34" charset="-128"/>
              </a:defRPr>
            </a:lvl3pPr>
            <a:lvl4pPr marL="1600200" indent="-228600" defTabSz="400050">
              <a:defRPr>
                <a:solidFill>
                  <a:schemeClr val="tx1"/>
                </a:solidFill>
                <a:latin typeface="Arial" panose="020B0604020202020204" pitchFamily="34" charset="0"/>
                <a:ea typeface="ＭＳ Ｐゴシック" panose="020B0600070205080204" pitchFamily="34" charset="-128"/>
              </a:defRPr>
            </a:lvl4pPr>
            <a:lvl5pPr marL="2057400" indent="-228600" defTabSz="400050">
              <a:defRPr>
                <a:solidFill>
                  <a:schemeClr val="tx1"/>
                </a:solidFill>
                <a:latin typeface="Arial" panose="020B0604020202020204" pitchFamily="34" charset="0"/>
                <a:ea typeface="ＭＳ Ｐゴシック" panose="020B0600070205080204" pitchFamily="34" charset="-128"/>
              </a:defRPr>
            </a:lvl5pPr>
            <a:lvl6pPr marL="25146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000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5000"/>
              </a:lnSpc>
            </a:pPr>
            <a:r>
              <a:rPr lang="it-IT" altLang="it-IT" sz="2200" dirty="0">
                <a:solidFill>
                  <a:srgbClr val="000000"/>
                </a:solidFill>
                <a:latin typeface="+mn-lt"/>
              </a:rPr>
              <a:t>A </a:t>
            </a:r>
            <a:r>
              <a:rPr lang="it-IT" altLang="it-IT" sz="2200" b="1" i="1" dirty="0" err="1">
                <a:solidFill>
                  <a:srgbClr val="000000"/>
                </a:solidFill>
                <a:latin typeface="+mn-lt"/>
              </a:rPr>
              <a:t>reference</a:t>
            </a:r>
            <a:r>
              <a:rPr lang="it-IT" altLang="it-IT" sz="2200" b="1" i="1" dirty="0">
                <a:solidFill>
                  <a:srgbClr val="000000"/>
                </a:solidFill>
                <a:latin typeface="+mn-lt"/>
              </a:rPr>
              <a:t> </a:t>
            </a:r>
            <a:r>
              <a:rPr lang="it-IT" altLang="it-IT" sz="2200" b="1" i="1" dirty="0" err="1">
                <a:solidFill>
                  <a:srgbClr val="000000"/>
                </a:solidFill>
                <a:latin typeface="+mn-lt"/>
              </a:rPr>
              <a:t>genome</a:t>
            </a:r>
            <a:r>
              <a:rPr lang="it-IT" altLang="it-IT" sz="2200" b="1" i="1" dirty="0">
                <a:solidFill>
                  <a:srgbClr val="000000"/>
                </a:solidFill>
                <a:latin typeface="+mn-lt"/>
              </a:rPr>
              <a:t> </a:t>
            </a:r>
            <a:r>
              <a:rPr lang="it-IT" altLang="it-IT" sz="2200" dirty="0" err="1">
                <a:solidFill>
                  <a:srgbClr val="000000"/>
                </a:solidFill>
                <a:latin typeface="+mn-lt"/>
              </a:rPr>
              <a:t>is</a:t>
            </a:r>
            <a:r>
              <a:rPr lang="it-IT" altLang="it-IT" sz="2200" dirty="0">
                <a:solidFill>
                  <a:srgbClr val="000000"/>
                </a:solidFill>
                <a:latin typeface="+mn-lt"/>
              </a:rPr>
              <a:t> a </a:t>
            </a:r>
            <a:r>
              <a:rPr lang="it-IT" altLang="it-IT" sz="2200" dirty="0" err="1">
                <a:solidFill>
                  <a:srgbClr val="000000"/>
                </a:solidFill>
                <a:latin typeface="+mn-lt"/>
              </a:rPr>
              <a:t>consensus</a:t>
            </a:r>
            <a:r>
              <a:rPr lang="it-IT" altLang="it-IT" sz="2200" dirty="0">
                <a:solidFill>
                  <a:srgbClr val="000000"/>
                </a:solidFill>
                <a:latin typeface="+mn-lt"/>
              </a:rPr>
              <a:t> </a:t>
            </a:r>
            <a:r>
              <a:rPr lang="it-IT" altLang="it-IT" sz="2200" dirty="0" err="1">
                <a:solidFill>
                  <a:srgbClr val="000000"/>
                </a:solidFill>
                <a:latin typeface="+mn-lt"/>
              </a:rPr>
              <a:t>sequence</a:t>
            </a:r>
            <a:r>
              <a:rPr lang="it-IT" altLang="it-IT" sz="2200" dirty="0">
                <a:solidFill>
                  <a:srgbClr val="000000"/>
                </a:solidFill>
                <a:latin typeface="+mn-lt"/>
              </a:rPr>
              <a:t> </a:t>
            </a:r>
            <a:r>
              <a:rPr lang="it-IT" altLang="it-IT" sz="2200" dirty="0" err="1">
                <a:solidFill>
                  <a:srgbClr val="000000"/>
                </a:solidFill>
                <a:latin typeface="+mn-lt"/>
              </a:rPr>
              <a:t>built</a:t>
            </a:r>
            <a:r>
              <a:rPr lang="it-IT" altLang="it-IT" sz="2200" dirty="0">
                <a:solidFill>
                  <a:srgbClr val="000000"/>
                </a:solidFill>
                <a:latin typeface="+mn-lt"/>
              </a:rPr>
              <a:t> up from high </a:t>
            </a:r>
            <a:r>
              <a:rPr lang="it-IT" altLang="it-IT" sz="2200" dirty="0" err="1">
                <a:solidFill>
                  <a:srgbClr val="000000"/>
                </a:solidFill>
                <a:latin typeface="+mn-lt"/>
              </a:rPr>
              <a:t>quality</a:t>
            </a:r>
            <a:r>
              <a:rPr lang="it-IT" altLang="it-IT" sz="2200" dirty="0">
                <a:solidFill>
                  <a:srgbClr val="000000"/>
                </a:solidFill>
                <a:latin typeface="+mn-lt"/>
              </a:rPr>
              <a:t>  </a:t>
            </a:r>
            <a:r>
              <a:rPr lang="it-IT" altLang="it-IT" sz="2200" dirty="0" err="1">
                <a:solidFill>
                  <a:srgbClr val="000000"/>
                </a:solidFill>
                <a:latin typeface="+mn-lt"/>
              </a:rPr>
              <a:t>sequenced</a:t>
            </a:r>
            <a:r>
              <a:rPr lang="it-IT" altLang="it-IT" sz="2200" dirty="0">
                <a:solidFill>
                  <a:srgbClr val="000000"/>
                </a:solidFill>
                <a:latin typeface="+mn-lt"/>
              </a:rPr>
              <a:t> </a:t>
            </a:r>
            <a:r>
              <a:rPr lang="it-IT" altLang="it-IT" sz="2200" dirty="0" err="1">
                <a:solidFill>
                  <a:srgbClr val="000000"/>
                </a:solidFill>
                <a:latin typeface="+mn-lt"/>
              </a:rPr>
              <a:t>samples</a:t>
            </a:r>
            <a:r>
              <a:rPr lang="it-IT" altLang="it-IT" sz="2200" dirty="0">
                <a:solidFill>
                  <a:srgbClr val="000000"/>
                </a:solidFill>
                <a:latin typeface="+mn-lt"/>
              </a:rPr>
              <a:t> from </a:t>
            </a:r>
            <a:r>
              <a:rPr lang="it-IT" altLang="it-IT" sz="2200" dirty="0" err="1">
                <a:solidFill>
                  <a:srgbClr val="000000"/>
                </a:solidFill>
                <a:latin typeface="+mn-lt"/>
              </a:rPr>
              <a:t>different</a:t>
            </a:r>
            <a:r>
              <a:rPr lang="it-IT" altLang="it-IT" sz="2200" dirty="0">
                <a:solidFill>
                  <a:srgbClr val="000000"/>
                </a:solidFill>
                <a:latin typeface="+mn-lt"/>
              </a:rPr>
              <a:t> </a:t>
            </a:r>
            <a:r>
              <a:rPr lang="it-IT" altLang="it-IT" sz="2200" dirty="0" err="1">
                <a:solidFill>
                  <a:srgbClr val="000000"/>
                </a:solidFill>
                <a:latin typeface="+mn-lt"/>
              </a:rPr>
              <a:t>populations</a:t>
            </a:r>
            <a:r>
              <a:rPr lang="it-IT" altLang="it-IT" sz="2200" dirty="0">
                <a:solidFill>
                  <a:srgbClr val="000000"/>
                </a:solidFill>
                <a:latin typeface="+mn-lt"/>
              </a:rPr>
              <a:t>. </a:t>
            </a:r>
            <a:r>
              <a:rPr lang="it-IT" altLang="it-IT" sz="2200" dirty="0" err="1">
                <a:solidFill>
                  <a:srgbClr val="000000"/>
                </a:solidFill>
                <a:latin typeface="+mn-lt"/>
              </a:rPr>
              <a:t>It</a:t>
            </a:r>
            <a:r>
              <a:rPr lang="it-IT" altLang="it-IT" sz="2200" dirty="0">
                <a:solidFill>
                  <a:srgbClr val="000000"/>
                </a:solidFill>
                <a:latin typeface="+mn-lt"/>
              </a:rPr>
              <a:t> </a:t>
            </a:r>
            <a:r>
              <a:rPr lang="it-IT" altLang="it-IT" sz="2200" dirty="0" err="1">
                <a:solidFill>
                  <a:srgbClr val="000000"/>
                </a:solidFill>
                <a:latin typeface="+mn-lt"/>
              </a:rPr>
              <a:t>is</a:t>
            </a:r>
            <a:r>
              <a:rPr lang="it-IT" altLang="it-IT" sz="2200" dirty="0">
                <a:solidFill>
                  <a:srgbClr val="000000"/>
                </a:solidFill>
                <a:latin typeface="+mn-lt"/>
              </a:rPr>
              <a:t> the control </a:t>
            </a:r>
            <a:r>
              <a:rPr lang="it-IT" altLang="it-IT" sz="2200" dirty="0" err="1">
                <a:solidFill>
                  <a:srgbClr val="000000"/>
                </a:solidFill>
                <a:latin typeface="+mn-lt"/>
              </a:rPr>
              <a:t>reference</a:t>
            </a:r>
            <a:r>
              <a:rPr lang="it-IT" altLang="it-IT" sz="2200" dirty="0">
                <a:solidFill>
                  <a:srgbClr val="000000"/>
                </a:solidFill>
                <a:latin typeface="+mn-lt"/>
              </a:rPr>
              <a:t> </a:t>
            </a:r>
            <a:r>
              <a:rPr lang="it-IT" altLang="it-IT" sz="2200" dirty="0" err="1">
                <a:solidFill>
                  <a:srgbClr val="000000"/>
                </a:solidFill>
                <a:latin typeface="+mn-lt"/>
              </a:rPr>
              <a:t>sequence</a:t>
            </a:r>
            <a:r>
              <a:rPr lang="it-IT" altLang="it-IT" sz="2200" dirty="0">
                <a:solidFill>
                  <a:srgbClr val="000000"/>
                </a:solidFill>
                <a:latin typeface="+mn-lt"/>
              </a:rPr>
              <a:t>  to compare </a:t>
            </a:r>
            <a:r>
              <a:rPr lang="it-IT" altLang="it-IT" sz="2200" dirty="0" err="1">
                <a:solidFill>
                  <a:srgbClr val="000000"/>
                </a:solidFill>
                <a:latin typeface="+mn-lt"/>
              </a:rPr>
              <a:t>our</a:t>
            </a:r>
            <a:r>
              <a:rPr lang="it-IT" altLang="it-IT" sz="2200" dirty="0">
                <a:solidFill>
                  <a:srgbClr val="000000"/>
                </a:solidFill>
                <a:latin typeface="+mn-lt"/>
              </a:rPr>
              <a:t> </a:t>
            </a:r>
            <a:r>
              <a:rPr lang="it-IT" altLang="it-IT" sz="2200" dirty="0" err="1">
                <a:solidFill>
                  <a:srgbClr val="000000"/>
                </a:solidFill>
                <a:latin typeface="+mn-lt"/>
              </a:rPr>
              <a:t>samples</a:t>
            </a:r>
            <a:endParaRPr lang="it-IT" altLang="it-IT" sz="2200" dirty="0">
              <a:solidFill>
                <a:srgbClr val="000000"/>
              </a:solidFill>
              <a:latin typeface="+mn-lt"/>
            </a:endParaRPr>
          </a:p>
          <a:p>
            <a:pPr algn="ctr" eaLnBrk="1" hangingPunct="1">
              <a:lnSpc>
                <a:spcPct val="95000"/>
              </a:lnSpc>
            </a:pPr>
            <a:endParaRPr lang="it-IT" altLang="it-IT" sz="2200" dirty="0">
              <a:solidFill>
                <a:srgbClr val="000000"/>
              </a:solidFill>
              <a:latin typeface="+mn-lt"/>
            </a:endParaRPr>
          </a:p>
          <a:p>
            <a:pPr marL="11127" algn="ctr" defTabSz="400584">
              <a:defRPr/>
            </a:pPr>
            <a:r>
              <a:rPr lang="it-IT" sz="2200" b="1" i="1" dirty="0" err="1">
                <a:solidFill>
                  <a:srgbClr val="000000"/>
                </a:solidFill>
                <a:latin typeface="+mn-lt"/>
                <a:ea typeface="ＭＳ Ｐゴシック" charset="0"/>
                <a:cs typeface="Arial" charset="0"/>
              </a:rPr>
              <a:t>Genome</a:t>
            </a:r>
            <a:r>
              <a:rPr lang="it-IT" sz="2200" b="1" i="1" dirty="0">
                <a:solidFill>
                  <a:srgbClr val="000000"/>
                </a:solidFill>
                <a:latin typeface="+mn-lt"/>
                <a:ea typeface="ＭＳ Ｐゴシック" charset="0"/>
                <a:cs typeface="Arial" charset="0"/>
              </a:rPr>
              <a:t> Reference </a:t>
            </a:r>
            <a:r>
              <a:rPr lang="it-IT" sz="2200" b="1" i="1" dirty="0" err="1">
                <a:solidFill>
                  <a:srgbClr val="000000"/>
                </a:solidFill>
                <a:latin typeface="+mn-lt"/>
                <a:ea typeface="ＭＳ Ｐゴシック" charset="0"/>
                <a:cs typeface="Arial" charset="0"/>
              </a:rPr>
              <a:t>Consortium</a:t>
            </a:r>
            <a:r>
              <a:rPr lang="it-IT" sz="2200" b="1" i="1" dirty="0">
                <a:solidFill>
                  <a:srgbClr val="000000"/>
                </a:solidFill>
                <a:latin typeface="+mn-lt"/>
                <a:ea typeface="ＭＳ Ｐゴシック" charset="0"/>
                <a:cs typeface="Arial" charset="0"/>
              </a:rPr>
              <a:t> (GRC) </a:t>
            </a:r>
            <a:r>
              <a:rPr lang="it-IT" sz="2200" dirty="0" err="1">
                <a:solidFill>
                  <a:srgbClr val="000000"/>
                </a:solidFill>
                <a:latin typeface="+mn-lt"/>
                <a:ea typeface="ＭＳ Ｐゴシック" charset="0"/>
                <a:cs typeface="Arial" charset="0"/>
              </a:rPr>
              <a:t>created</a:t>
            </a:r>
            <a:r>
              <a:rPr lang="it-IT" sz="2200" dirty="0">
                <a:solidFill>
                  <a:srgbClr val="000000"/>
                </a:solidFill>
                <a:latin typeface="+mn-lt"/>
                <a:ea typeface="ＭＳ Ｐゴシック" charset="0"/>
                <a:cs typeface="Arial" charset="0"/>
              </a:rPr>
              <a:t> to </a:t>
            </a:r>
            <a:r>
              <a:rPr lang="it-IT" sz="2200" dirty="0" err="1">
                <a:solidFill>
                  <a:srgbClr val="000000"/>
                </a:solidFill>
                <a:latin typeface="+mn-lt"/>
                <a:ea typeface="ＭＳ Ｐゴシック" charset="0"/>
                <a:cs typeface="Arial" charset="0"/>
              </a:rPr>
              <a:t>deliver</a:t>
            </a:r>
            <a:r>
              <a:rPr lang="it-IT" sz="2200" dirty="0">
                <a:solidFill>
                  <a:srgbClr val="000000"/>
                </a:solidFill>
                <a:latin typeface="+mn-lt"/>
                <a:ea typeface="ＭＳ Ｐゴシック" charset="0"/>
                <a:cs typeface="Arial" charset="0"/>
              </a:rPr>
              <a:t> </a:t>
            </a:r>
            <a:r>
              <a:rPr lang="it-IT" sz="2200" dirty="0" err="1">
                <a:solidFill>
                  <a:srgbClr val="000000"/>
                </a:solidFill>
                <a:latin typeface="+mn-lt"/>
                <a:ea typeface="ＭＳ Ｐゴシック" charset="0"/>
                <a:cs typeface="Arial" charset="0"/>
              </a:rPr>
              <a:t>assemblies</a:t>
            </a:r>
            <a:r>
              <a:rPr lang="it-IT" sz="2200" dirty="0">
                <a:solidFill>
                  <a:srgbClr val="000000"/>
                </a:solidFill>
                <a:latin typeface="+mn-lt"/>
                <a:ea typeface="ＭＳ Ｐゴシック" charset="0"/>
                <a:cs typeface="Arial" charset="0"/>
              </a:rPr>
              <a:t>:</a:t>
            </a:r>
          </a:p>
          <a:p>
            <a:pPr marL="11127" algn="ctr" defTabSz="400584">
              <a:defRPr/>
            </a:pPr>
            <a:r>
              <a:rPr lang="it-IT" sz="2200" dirty="0">
                <a:solidFill>
                  <a:srgbClr val="00007F"/>
                </a:solidFill>
                <a:latin typeface="+mn-lt"/>
                <a:cs typeface="Arial"/>
                <a:hlinkClick r:id="rId4"/>
              </a:rPr>
              <a:t>http://www.ncbi.nlm.nih.gov/projects/genome/assembly/grc/</a:t>
            </a:r>
            <a:endParaRPr lang="it-IT" sz="2200" dirty="0">
              <a:solidFill>
                <a:srgbClr val="00007F"/>
              </a:solidFill>
              <a:latin typeface="+mn-lt"/>
              <a:cs typeface="Arial"/>
            </a:endParaRPr>
          </a:p>
          <a:p>
            <a:pPr marL="11127" algn="ctr" defTabSz="400584">
              <a:defRPr/>
            </a:pPr>
            <a:endParaRPr lang="it-IT" sz="2200" dirty="0">
              <a:solidFill>
                <a:srgbClr val="00007F"/>
              </a:solidFill>
              <a:latin typeface="+mn-lt"/>
              <a:cs typeface="Arial"/>
            </a:endParaRPr>
          </a:p>
          <a:p>
            <a:pPr marL="11127" algn="just" defTabSz="400584">
              <a:defRPr/>
            </a:pPr>
            <a:r>
              <a:rPr lang="it-IT" altLang="it-IT" sz="2200" dirty="0" err="1">
                <a:solidFill>
                  <a:srgbClr val="000000"/>
                </a:solidFill>
                <a:latin typeface="+mn-lt"/>
              </a:rPr>
              <a:t>Current</a:t>
            </a:r>
            <a:r>
              <a:rPr lang="it-IT" altLang="it-IT" sz="2200" dirty="0">
                <a:solidFill>
                  <a:srgbClr val="000000"/>
                </a:solidFill>
                <a:latin typeface="+mn-lt"/>
              </a:rPr>
              <a:t> human </a:t>
            </a:r>
            <a:r>
              <a:rPr lang="it-IT" altLang="it-IT" sz="2200" dirty="0" err="1">
                <a:solidFill>
                  <a:srgbClr val="000000"/>
                </a:solidFill>
                <a:latin typeface="+mn-lt"/>
              </a:rPr>
              <a:t>assembly</a:t>
            </a:r>
            <a:r>
              <a:rPr lang="it-IT" altLang="it-IT" sz="2200" dirty="0">
                <a:solidFill>
                  <a:srgbClr val="000000"/>
                </a:solidFill>
                <a:latin typeface="+mn-lt"/>
              </a:rPr>
              <a:t> </a:t>
            </a:r>
            <a:r>
              <a:rPr lang="it-IT" altLang="it-IT" sz="2200" dirty="0" err="1">
                <a:solidFill>
                  <a:srgbClr val="000000"/>
                </a:solidFill>
                <a:latin typeface="+mn-lt"/>
              </a:rPr>
              <a:t>is</a:t>
            </a:r>
            <a:r>
              <a:rPr lang="it-IT" altLang="it-IT" sz="2200" dirty="0">
                <a:solidFill>
                  <a:srgbClr val="000000"/>
                </a:solidFill>
                <a:latin typeface="+mn-lt"/>
              </a:rPr>
              <a:t> </a:t>
            </a:r>
            <a:r>
              <a:rPr lang="it-IT" altLang="it-IT" sz="2200" b="1" i="1" dirty="0">
                <a:solidFill>
                  <a:srgbClr val="000000"/>
                </a:solidFill>
                <a:latin typeface="+mn-lt"/>
              </a:rPr>
              <a:t>GRCh38</a:t>
            </a:r>
            <a:r>
              <a:rPr lang="it-IT" altLang="it-IT" sz="2200" dirty="0">
                <a:solidFill>
                  <a:srgbClr val="000000"/>
                </a:solidFill>
                <a:latin typeface="+mn-lt"/>
              </a:rPr>
              <a:t>, </a:t>
            </a:r>
            <a:r>
              <a:rPr lang="it-IT" altLang="it-IT" sz="2200" dirty="0" err="1">
                <a:solidFill>
                  <a:srgbClr val="000000"/>
                </a:solidFill>
                <a:latin typeface="+mn-lt"/>
              </a:rPr>
              <a:t>released</a:t>
            </a:r>
            <a:r>
              <a:rPr lang="it-IT" altLang="it-IT" sz="2200" dirty="0">
                <a:solidFill>
                  <a:srgbClr val="000000"/>
                </a:solidFill>
                <a:latin typeface="+mn-lt"/>
              </a:rPr>
              <a:t> in the </a:t>
            </a:r>
            <a:r>
              <a:rPr lang="it-IT" altLang="it-IT" sz="2200" dirty="0" err="1">
                <a:solidFill>
                  <a:srgbClr val="000000"/>
                </a:solidFill>
                <a:latin typeface="+mn-lt"/>
              </a:rPr>
              <a:t>summer</a:t>
            </a:r>
            <a:r>
              <a:rPr lang="it-IT" altLang="it-IT" sz="2200" dirty="0">
                <a:solidFill>
                  <a:srgbClr val="000000"/>
                </a:solidFill>
                <a:latin typeface="+mn-lt"/>
              </a:rPr>
              <a:t> of 2014. </a:t>
            </a:r>
            <a:r>
              <a:rPr lang="it-IT" altLang="it-IT" sz="2200" dirty="0" err="1">
                <a:solidFill>
                  <a:srgbClr val="000000"/>
                </a:solidFill>
                <a:latin typeface="+mn-lt"/>
              </a:rPr>
              <a:t>Many</a:t>
            </a:r>
            <a:r>
              <a:rPr lang="it-IT" altLang="it-IT" sz="2200" dirty="0">
                <a:solidFill>
                  <a:srgbClr val="000000"/>
                </a:solidFill>
                <a:latin typeface="+mn-lt"/>
              </a:rPr>
              <a:t> </a:t>
            </a:r>
            <a:r>
              <a:rPr lang="it-IT" altLang="it-IT" sz="2200" dirty="0" err="1">
                <a:solidFill>
                  <a:srgbClr val="000000"/>
                </a:solidFill>
                <a:latin typeface="+mn-lt"/>
              </a:rPr>
              <a:t>genomic</a:t>
            </a:r>
            <a:r>
              <a:rPr lang="it-IT" altLang="it-IT" sz="2200" dirty="0">
                <a:solidFill>
                  <a:srgbClr val="000000"/>
                </a:solidFill>
                <a:latin typeface="+mn-lt"/>
              </a:rPr>
              <a:t> </a:t>
            </a:r>
            <a:r>
              <a:rPr lang="it-IT" altLang="it-IT" sz="2200" dirty="0" err="1">
                <a:solidFill>
                  <a:srgbClr val="000000"/>
                </a:solidFill>
                <a:latin typeface="+mn-lt"/>
              </a:rPr>
              <a:t>regions</a:t>
            </a:r>
            <a:r>
              <a:rPr lang="it-IT" altLang="it-IT" sz="2200" dirty="0">
                <a:solidFill>
                  <a:srgbClr val="000000"/>
                </a:solidFill>
                <a:latin typeface="+mn-lt"/>
              </a:rPr>
              <a:t> </a:t>
            </a:r>
            <a:r>
              <a:rPr lang="it-IT" altLang="it-IT" sz="2200" dirty="0" err="1">
                <a:solidFill>
                  <a:srgbClr val="000000"/>
                </a:solidFill>
                <a:latin typeface="+mn-lt"/>
              </a:rPr>
              <a:t>corrected</a:t>
            </a:r>
            <a:r>
              <a:rPr lang="it-IT" altLang="it-IT" sz="2200" dirty="0">
                <a:solidFill>
                  <a:srgbClr val="000000"/>
                </a:solidFill>
                <a:latin typeface="+mn-lt"/>
              </a:rPr>
              <a:t> and </a:t>
            </a:r>
            <a:r>
              <a:rPr lang="it-IT" altLang="it-IT" sz="2200" dirty="0" err="1">
                <a:solidFill>
                  <a:srgbClr val="000000"/>
                </a:solidFill>
                <a:latin typeface="+mn-lt"/>
              </a:rPr>
              <a:t>improved</a:t>
            </a:r>
            <a:r>
              <a:rPr lang="it-IT" altLang="it-IT" sz="2200" dirty="0">
                <a:solidFill>
                  <a:srgbClr val="000000"/>
                </a:solidFill>
                <a:latin typeface="+mn-lt"/>
              </a:rPr>
              <a:t> </a:t>
            </a:r>
            <a:r>
              <a:rPr lang="it-IT" altLang="it-IT" sz="2200" dirty="0" err="1">
                <a:solidFill>
                  <a:srgbClr val="000000"/>
                </a:solidFill>
                <a:latin typeface="+mn-lt"/>
              </a:rPr>
              <a:t>such</a:t>
            </a:r>
            <a:r>
              <a:rPr lang="it-IT" altLang="it-IT" sz="2200" dirty="0">
                <a:solidFill>
                  <a:srgbClr val="000000"/>
                </a:solidFill>
                <a:latin typeface="+mn-lt"/>
              </a:rPr>
              <a:t> </a:t>
            </a:r>
            <a:r>
              <a:rPr lang="it-IT" altLang="it-IT" sz="2200" dirty="0" err="1">
                <a:solidFill>
                  <a:srgbClr val="000000"/>
                </a:solidFill>
                <a:latin typeface="+mn-lt"/>
              </a:rPr>
              <a:t>as</a:t>
            </a:r>
            <a:r>
              <a:rPr lang="it-IT" altLang="it-IT" sz="2200" dirty="0">
                <a:solidFill>
                  <a:srgbClr val="000000"/>
                </a:solidFill>
                <a:latin typeface="+mn-lt"/>
              </a:rPr>
              <a:t> </a:t>
            </a:r>
            <a:r>
              <a:rPr lang="it-IT" altLang="it-IT" sz="2200" dirty="0" err="1">
                <a:solidFill>
                  <a:srgbClr val="000000"/>
                </a:solidFill>
                <a:latin typeface="+mn-lt"/>
              </a:rPr>
              <a:t>centromeres</a:t>
            </a:r>
            <a:r>
              <a:rPr lang="it-IT" altLang="it-IT" sz="2200" dirty="0">
                <a:solidFill>
                  <a:srgbClr val="000000"/>
                </a:solidFill>
                <a:latin typeface="+mn-lt"/>
              </a:rPr>
              <a:t>. </a:t>
            </a:r>
          </a:p>
        </p:txBody>
      </p:sp>
    </p:spTree>
    <p:extLst>
      <p:ext uri="{BB962C8B-B14F-4D97-AF65-F5344CB8AC3E}">
        <p14:creationId xmlns:p14="http://schemas.microsoft.com/office/powerpoint/2010/main" val="3443596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FASTA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Files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4">
            <a:extLst>
              <a:ext uri="{FF2B5EF4-FFF2-40B4-BE49-F238E27FC236}">
                <a16:creationId xmlns:a16="http://schemas.microsoft.com/office/drawing/2014/main" id="{37F1CFEA-09DE-1D4D-93D9-D0113E1735E9}"/>
              </a:ext>
            </a:extLst>
          </p:cNvPr>
          <p:cNvGrpSpPr/>
          <p:nvPr/>
        </p:nvGrpSpPr>
        <p:grpSpPr>
          <a:xfrm>
            <a:off x="1807317" y="890134"/>
            <a:ext cx="5105400" cy="4572000"/>
            <a:chOff x="29424" y="1828800"/>
            <a:chExt cx="5105400" cy="4572000"/>
          </a:xfrm>
        </p:grpSpPr>
        <p:pic>
          <p:nvPicPr>
            <p:cNvPr id="10" name="Picture 2">
              <a:extLst>
                <a:ext uri="{FF2B5EF4-FFF2-40B4-BE49-F238E27FC236}">
                  <a16:creationId xmlns:a16="http://schemas.microsoft.com/office/drawing/2014/main" id="{51832679-4F25-094A-B509-0890F1CBC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4" y="1828800"/>
              <a:ext cx="5105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a:extLst>
                <a:ext uri="{FF2B5EF4-FFF2-40B4-BE49-F238E27FC236}">
                  <a16:creationId xmlns:a16="http://schemas.microsoft.com/office/drawing/2014/main" id="{F1247D17-CBE0-DD43-926F-A0DF6A7B5387}"/>
                </a:ext>
              </a:extLst>
            </p:cNvPr>
            <p:cNvSpPr/>
            <p:nvPr/>
          </p:nvSpPr>
          <p:spPr>
            <a:xfrm>
              <a:off x="3942030" y="3374679"/>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a:extLst>
              <a:ext uri="{FF2B5EF4-FFF2-40B4-BE49-F238E27FC236}">
                <a16:creationId xmlns:a16="http://schemas.microsoft.com/office/drawing/2014/main" id="{B566DB36-890A-7341-8C44-D1B4136B1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081" y="1152715"/>
            <a:ext cx="401219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3">
            <a:extLst>
              <a:ext uri="{FF2B5EF4-FFF2-40B4-BE49-F238E27FC236}">
                <a16:creationId xmlns:a16="http://schemas.microsoft.com/office/drawing/2014/main" id="{1E59F076-7267-E849-BD8E-887071A8FA77}"/>
              </a:ext>
            </a:extLst>
          </p:cNvPr>
          <p:cNvSpPr>
            <a:spLocks noChangeArrowheads="1"/>
          </p:cNvSpPr>
          <p:nvPr/>
        </p:nvSpPr>
        <p:spPr bwMode="auto">
          <a:xfrm>
            <a:off x="1100473" y="5555732"/>
            <a:ext cx="1100842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a:latin typeface="Verdana" panose="020B0604030504040204" pitchFamily="34" charset="0"/>
                <a:ea typeface="Verdana" panose="020B0604030504040204" pitchFamily="34" charset="0"/>
                <a:cs typeface="Verdana" panose="020B0604030504040204" pitchFamily="34" charset="0"/>
              </a:rPr>
              <a:t>The file </a:t>
            </a:r>
            <a:r>
              <a:rPr lang="it-IT" sz="2200" dirty="0" err="1">
                <a:latin typeface="Verdana" panose="020B0604030504040204" pitchFamily="34" charset="0"/>
                <a:ea typeface="Verdana" panose="020B0604030504040204" pitchFamily="34" charset="0"/>
                <a:cs typeface="Verdana" panose="020B0604030504040204" pitchFamily="34" charset="0"/>
              </a:rPr>
              <a:t>that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stores</a:t>
            </a:r>
            <a:r>
              <a:rPr lang="it-IT" sz="2200" dirty="0">
                <a:latin typeface="Verdana" panose="020B0604030504040204" pitchFamily="34" charset="0"/>
                <a:ea typeface="Verdana" panose="020B0604030504040204" pitchFamily="34" charset="0"/>
                <a:cs typeface="Verdana" panose="020B0604030504040204" pitchFamily="34" charset="0"/>
              </a:rPr>
              <a:t> the data of the </a:t>
            </a:r>
            <a:r>
              <a:rPr lang="it-IT" sz="2200" dirty="0" err="1">
                <a:latin typeface="Verdana" panose="020B0604030504040204" pitchFamily="34" charset="0"/>
                <a:ea typeface="Verdana" panose="020B0604030504040204" pitchFamily="34" charset="0"/>
                <a:cs typeface="Verdana" panose="020B0604030504040204" pitchFamily="34" charset="0"/>
              </a:rPr>
              <a:t>reference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genomes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in the fasta format. </a:t>
            </a:r>
            <a:r>
              <a:rPr lang="it-IT" sz="2200" dirty="0" err="1">
                <a:latin typeface="Verdana" panose="020B0604030504040204" pitchFamily="34" charset="0"/>
                <a:ea typeface="Verdana" panose="020B0604030504040204" pitchFamily="34" charset="0"/>
                <a:cs typeface="Verdana" panose="020B0604030504040204" pitchFamily="34" charset="0"/>
              </a:rPr>
              <a:t>It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 text format </a:t>
            </a:r>
            <a:r>
              <a:rPr lang="it-IT" sz="2200" dirty="0" err="1">
                <a:latin typeface="Verdana" panose="020B0604030504040204" pitchFamily="34" charset="0"/>
                <a:ea typeface="Verdana" panose="020B0604030504040204" pitchFamily="34" charset="0"/>
                <a:cs typeface="Verdana" panose="020B0604030504040204" pitchFamily="34" charset="0"/>
              </a:rPr>
              <a:t>that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has</a:t>
            </a:r>
            <a:r>
              <a:rPr lang="it-IT" sz="2200" dirty="0">
                <a:latin typeface="Verdana" panose="020B0604030504040204" pitchFamily="34" charset="0"/>
                <a:ea typeface="Verdana" panose="020B0604030504040204" pitchFamily="34" charset="0"/>
                <a:cs typeface="Verdana" panose="020B0604030504040204" pitchFamily="34" charset="0"/>
              </a:rPr>
              <a:t> a first line of </a:t>
            </a:r>
            <a:r>
              <a:rPr lang="it-IT" sz="2200" dirty="0" err="1">
                <a:latin typeface="Verdana" panose="020B0604030504040204" pitchFamily="34" charset="0"/>
                <a:ea typeface="Verdana" panose="020B0604030504040204" pitchFamily="34" charset="0"/>
                <a:cs typeface="Verdana" panose="020B0604030504040204" pitchFamily="34" charset="0"/>
              </a:rPr>
              <a:t>header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where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there</a:t>
            </a:r>
            <a:r>
              <a:rPr lang="it-IT" sz="2200" dirty="0">
                <a:latin typeface="Verdana" panose="020B0604030504040204" pitchFamily="34" charset="0"/>
                <a:ea typeface="Verdana" panose="020B0604030504040204" pitchFamily="34" charset="0"/>
                <a:cs typeface="Verdana" panose="020B0604030504040204" pitchFamily="34" charset="0"/>
              </a:rPr>
              <a:t> are data </a:t>
            </a:r>
            <a:r>
              <a:rPr lang="it-IT" sz="2200" dirty="0" err="1">
                <a:latin typeface="Verdana" panose="020B0604030504040204" pitchFamily="34" charset="0"/>
                <a:ea typeface="Verdana" panose="020B0604030504040204" pitchFamily="34" charset="0"/>
                <a:cs typeface="Verdana" panose="020B0604030504040204" pitchFamily="34" charset="0"/>
              </a:rPr>
              <a:t>related</a:t>
            </a:r>
            <a:r>
              <a:rPr lang="it-IT" sz="2200" dirty="0">
                <a:latin typeface="Verdana" panose="020B0604030504040204" pitchFamily="34" charset="0"/>
                <a:ea typeface="Verdana" panose="020B0604030504040204" pitchFamily="34" charset="0"/>
                <a:cs typeface="Verdana" panose="020B0604030504040204" pitchFamily="34" charset="0"/>
              </a:rPr>
              <a:t> to the </a:t>
            </a:r>
            <a:r>
              <a:rPr lang="it-IT" sz="2200" dirty="0" err="1">
                <a:latin typeface="Verdana" panose="020B0604030504040204" pitchFamily="34" charset="0"/>
                <a:ea typeface="Verdana" panose="020B0604030504040204" pitchFamily="34" charset="0"/>
                <a:cs typeface="Verdana" panose="020B0604030504040204" pitchFamily="34" charset="0"/>
              </a:rPr>
              <a:t>IDs</a:t>
            </a:r>
            <a:r>
              <a:rPr lang="it-IT" sz="2200" dirty="0">
                <a:latin typeface="Verdana" panose="020B0604030504040204" pitchFamily="34" charset="0"/>
                <a:ea typeface="Verdana" panose="020B0604030504040204" pitchFamily="34" charset="0"/>
                <a:cs typeface="Verdana" panose="020B0604030504040204" pitchFamily="34" charset="0"/>
              </a:rPr>
              <a:t> of the </a:t>
            </a:r>
            <a:r>
              <a:rPr lang="it-IT" sz="2200" dirty="0" err="1">
                <a:latin typeface="Verdana" panose="020B0604030504040204" pitchFamily="34" charset="0"/>
                <a:ea typeface="Verdana" panose="020B0604030504040204" pitchFamily="34" charset="0"/>
                <a:cs typeface="Verdana" panose="020B0604030504040204" pitchFamily="34" charset="0"/>
              </a:rPr>
              <a:t>chromosomes</a:t>
            </a:r>
            <a:endParaRPr lang="it-IT"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370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12158" y="506627"/>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Sequence</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a:extLst>
              <a:ext uri="{FF2B5EF4-FFF2-40B4-BE49-F238E27FC236}">
                <a16:creationId xmlns:a16="http://schemas.microsoft.com/office/drawing/2014/main" id="{E00C1CDF-1814-E946-9588-F718DABC1363}"/>
              </a:ext>
            </a:extLst>
          </p:cNvPr>
          <p:cNvSpPr txBox="1">
            <a:spLocks/>
          </p:cNvSpPr>
          <p:nvPr/>
        </p:nvSpPr>
        <p:spPr>
          <a:xfrm>
            <a:off x="1211010" y="2238807"/>
            <a:ext cx="10310648" cy="3001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Difficulties: </a:t>
            </a:r>
          </a:p>
          <a:p>
            <a:pPr algn="just"/>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The high volume of data and the size of the reference genome </a:t>
            </a:r>
            <a:r>
              <a:rPr lang="en-US" sz="2000" dirty="0">
                <a:latin typeface="Verdana" panose="020B0604030504040204" pitchFamily="34" charset="0"/>
                <a:ea typeface="Verdana" panose="020B0604030504040204" pitchFamily="34" charset="0"/>
                <a:cs typeface="Verdana" panose="020B0604030504040204" pitchFamily="34" charset="0"/>
              </a:rPr>
              <a:t>constitute one of the major difficulties from the computational point of view, reflecting </a:t>
            </a:r>
            <a:r>
              <a:rPr lang="en-US" sz="2000" b="1" dirty="0">
                <a:latin typeface="Verdana" panose="020B0604030504040204" pitchFamily="34" charset="0"/>
                <a:ea typeface="Verdana" panose="020B0604030504040204" pitchFamily="34" charset="0"/>
                <a:cs typeface="Verdana" panose="020B0604030504040204" pitchFamily="34" charset="0"/>
              </a:rPr>
              <a:t>on the execution times</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The length of the reads </a:t>
            </a:r>
            <a:r>
              <a:rPr lang="en-US" sz="2000" dirty="0">
                <a:latin typeface="Verdana" panose="020B0604030504040204" pitchFamily="34" charset="0"/>
                <a:ea typeface="Verdana" panose="020B0604030504040204" pitchFamily="34" charset="0"/>
                <a:cs typeface="Verdana" panose="020B0604030504040204" pitchFamily="34" charset="0"/>
              </a:rPr>
              <a:t>and the ambiguity caused by repeats and sequence errors are reflected </a:t>
            </a:r>
            <a:r>
              <a:rPr lang="en-US" sz="2000" b="1" dirty="0">
                <a:latin typeface="Verdana" panose="020B0604030504040204" pitchFamily="34" charset="0"/>
                <a:ea typeface="Verdana" panose="020B0604030504040204" pitchFamily="34" charset="0"/>
                <a:cs typeface="Verdana" panose="020B0604030504040204" pitchFamily="34" charset="0"/>
              </a:rPr>
              <a:t>in the accuracy of the mapping</a:t>
            </a:r>
            <a:r>
              <a:rPr lang="en-US" sz="2000" dirty="0">
                <a:latin typeface="Verdana" panose="020B0604030504040204" pitchFamily="34" charset="0"/>
                <a:ea typeface="Verdana" panose="020B0604030504040204" pitchFamily="34" charset="0"/>
                <a:cs typeface="Verdana" panose="020B0604030504040204" pitchFamily="34" charset="0"/>
              </a:rPr>
              <a:t>.</a:t>
            </a:r>
          </a:p>
          <a:p>
            <a:pPr algn="l"/>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546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How to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choose</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an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aligner</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ttangolo 3">
            <a:extLst>
              <a:ext uri="{FF2B5EF4-FFF2-40B4-BE49-F238E27FC236}">
                <a16:creationId xmlns:a16="http://schemas.microsoft.com/office/drawing/2014/main" id="{F8B23170-5206-1740-ADD6-1E5B8001A304}"/>
              </a:ext>
            </a:extLst>
          </p:cNvPr>
          <p:cNvSpPr>
            <a:spLocks noChangeArrowheads="1"/>
          </p:cNvSpPr>
          <p:nvPr/>
        </p:nvSpPr>
        <p:spPr bwMode="auto">
          <a:xfrm>
            <a:off x="903659" y="2112653"/>
            <a:ext cx="11008426"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There</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many</a:t>
            </a:r>
            <a:r>
              <a:rPr lang="it-IT" sz="2000" dirty="0">
                <a:latin typeface="Verdana" panose="020B0604030504040204" pitchFamily="34" charset="0"/>
                <a:ea typeface="Verdana" panose="020B0604030504040204" pitchFamily="34" charset="0"/>
                <a:cs typeface="Verdana" panose="020B0604030504040204" pitchFamily="34" charset="0"/>
              </a:rPr>
              <a:t> short </a:t>
            </a:r>
            <a:r>
              <a:rPr lang="it-IT" sz="2000" dirty="0" err="1">
                <a:latin typeface="Verdana" panose="020B0604030504040204" pitchFamily="34" charset="0"/>
                <a:ea typeface="Verdana" panose="020B0604030504040204" pitchFamily="34" charset="0"/>
                <a:cs typeface="Verdana" panose="020B0604030504040204" pitchFamily="34" charset="0"/>
              </a:rPr>
              <a:t>read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aligners</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they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vary</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lot</a:t>
            </a:r>
            <a:r>
              <a:rPr lang="it-IT" sz="2000" dirty="0">
                <a:latin typeface="Verdana" panose="020B0604030504040204" pitchFamily="34" charset="0"/>
                <a:ea typeface="Verdana" panose="020B0604030504040204" pitchFamily="34" charset="0"/>
                <a:cs typeface="Verdana" panose="020B0604030504040204" pitchFamily="34" charset="0"/>
              </a:rPr>
              <a:t> in performance (</a:t>
            </a:r>
            <a:r>
              <a:rPr lang="it-IT" sz="2000" b="1" dirty="0" err="1">
                <a:latin typeface="Verdana" panose="020B0604030504040204" pitchFamily="34" charset="0"/>
                <a:ea typeface="Verdana" panose="020B0604030504040204" pitchFamily="34" charset="0"/>
                <a:cs typeface="Verdana" panose="020B0604030504040204" pitchFamily="34" charset="0"/>
              </a:rPr>
              <a:t>accuracy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memory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usage</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speed</a:t>
            </a:r>
            <a:r>
              <a:rPr lang="it-IT" sz="2000" b="1"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flexibility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etc</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Factors</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consider</a:t>
            </a:r>
            <a:r>
              <a:rPr lang="it-IT" sz="2000" dirty="0">
                <a:latin typeface="Verdana" panose="020B0604030504040204" pitchFamily="34" charset="0"/>
                <a:ea typeface="Verdana" panose="020B0604030504040204" pitchFamily="34" charset="0"/>
                <a:cs typeface="Verdana" panose="020B0604030504040204" pitchFamily="34" charset="0"/>
              </a:rPr>
              <a:t> : </a:t>
            </a:r>
            <a:r>
              <a:rPr lang="it-IT" sz="2000" b="1" dirty="0" err="1">
                <a:latin typeface="Verdana" panose="020B0604030504040204" pitchFamily="34" charset="0"/>
                <a:ea typeface="Verdana" panose="020B0604030504040204" pitchFamily="34" charset="0"/>
                <a:cs typeface="Verdana" panose="020B0604030504040204" pitchFamily="34" charset="0"/>
              </a:rPr>
              <a:t>application</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platform</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read</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length</a:t>
            </a:r>
            <a:r>
              <a:rPr lang="it-IT" sz="2000" b="1" dirty="0">
                <a:latin typeface="Verdana" panose="020B0604030504040204" pitchFamily="34" charset="0"/>
                <a:ea typeface="Verdana" panose="020B0604030504040204" pitchFamily="34" charset="0"/>
                <a:cs typeface="Verdana" panose="020B0604030504040204" pitchFamily="34" charset="0"/>
              </a:rPr>
              <a:t>, downstream </a:t>
            </a:r>
            <a:r>
              <a:rPr lang="it-IT" sz="2000" b="1"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etc.</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Guaranteed</a:t>
            </a:r>
            <a:r>
              <a:rPr lang="it-IT" sz="2000" dirty="0">
                <a:latin typeface="Verdana" panose="020B0604030504040204" pitchFamily="34" charset="0"/>
                <a:ea typeface="Verdana" panose="020B0604030504040204" pitchFamily="34" charset="0"/>
                <a:cs typeface="Verdana" panose="020B0604030504040204" pitchFamily="34" charset="0"/>
              </a:rPr>
              <a:t> high </a:t>
            </a:r>
            <a:r>
              <a:rPr lang="it-IT" sz="2000" dirty="0" err="1">
                <a:latin typeface="Verdana" panose="020B0604030504040204" pitchFamily="34" charset="0"/>
                <a:ea typeface="Verdana" panose="020B0604030504040204" pitchFamily="34" charset="0"/>
                <a:cs typeface="Verdana" panose="020B0604030504040204" pitchFamily="34" charset="0"/>
              </a:rPr>
              <a:t>accuracy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will</a:t>
            </a:r>
            <a:r>
              <a:rPr lang="it-IT" sz="2000" dirty="0">
                <a:latin typeface="Verdana" panose="020B0604030504040204" pitchFamily="34" charset="0"/>
                <a:ea typeface="Verdana" panose="020B0604030504040204" pitchFamily="34" charset="0"/>
                <a:cs typeface="Verdana" panose="020B0604030504040204" pitchFamily="34" charset="0"/>
              </a:rPr>
              <a:t> take </a:t>
            </a:r>
            <a:r>
              <a:rPr lang="it-IT" sz="2000" dirty="0" err="1">
                <a:latin typeface="Verdana" panose="020B0604030504040204" pitchFamily="34" charset="0"/>
                <a:ea typeface="Verdana" panose="020B0604030504040204" pitchFamily="34" charset="0"/>
                <a:cs typeface="Verdana" panose="020B0604030504040204" pitchFamily="34" charset="0"/>
              </a:rPr>
              <a:t>longer</a:t>
            </a:r>
            <a:r>
              <a:rPr lang="it-IT" sz="2000" dirty="0">
                <a:latin typeface="Verdana" panose="020B0604030504040204" pitchFamily="34" charset="0"/>
                <a:ea typeface="Verdana" panose="020B0604030504040204" pitchFamily="34" charset="0"/>
                <a:cs typeface="Verdana" panose="020B0604030504040204" pitchFamily="34" charset="0"/>
              </a:rPr>
              <a:t> time.</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Popular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choices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a:latin typeface="Verdana" panose="020B0604030504040204" pitchFamily="34" charset="0"/>
                <a:ea typeface="Verdana" panose="020B0604030504040204" pitchFamily="34" charset="0"/>
                <a:cs typeface="Verdana" panose="020B0604030504040204" pitchFamily="34" charset="0"/>
              </a:rPr>
              <a:t>Bowtie2, BWA, Tophat2, STAR</a:t>
            </a:r>
            <a:r>
              <a:rPr lang="it-IT"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569446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object 11">
            <a:extLst>
              <a:ext uri="{FF2B5EF4-FFF2-40B4-BE49-F238E27FC236}">
                <a16:creationId xmlns:a16="http://schemas.microsoft.com/office/drawing/2014/main" id="{29747533-D328-A94D-86D6-D5F8F0EDBB10}"/>
              </a:ext>
            </a:extLst>
          </p:cNvPr>
          <p:cNvSpPr txBox="1">
            <a:spLocks noChangeArrowheads="1"/>
          </p:cNvSpPr>
          <p:nvPr/>
        </p:nvSpPr>
        <p:spPr bwMode="auto">
          <a:xfrm>
            <a:off x="1231175" y="1613172"/>
            <a:ext cx="10747021" cy="4431983"/>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just">
              <a:defRPr/>
            </a:pPr>
            <a:r>
              <a:rPr lang="it-IT" b="1" dirty="0">
                <a:solidFill>
                  <a:srgbClr val="000000"/>
                </a:solidFill>
                <a:latin typeface="+mn-lt"/>
                <a:cs typeface="Arial" charset="0"/>
              </a:rPr>
              <a:t>TopHat2, the (</a:t>
            </a:r>
            <a:r>
              <a:rPr lang="it-IT" b="1" dirty="0" err="1">
                <a:solidFill>
                  <a:srgbClr val="000000"/>
                </a:solidFill>
                <a:latin typeface="+mn-lt"/>
                <a:cs typeface="Arial" charset="0"/>
              </a:rPr>
              <a:t>old</a:t>
            </a:r>
            <a:r>
              <a:rPr lang="it-IT" b="1" dirty="0">
                <a:solidFill>
                  <a:srgbClr val="000000"/>
                </a:solidFill>
                <a:latin typeface="+mn-lt"/>
                <a:cs typeface="Arial" charset="0"/>
              </a:rPr>
              <a:t>) standard RNA-</a:t>
            </a:r>
            <a:r>
              <a:rPr lang="it-IT" b="1" dirty="0" err="1">
                <a:solidFill>
                  <a:srgbClr val="000000"/>
                </a:solidFill>
                <a:latin typeface="+mn-lt"/>
                <a:cs typeface="Arial" charset="0"/>
              </a:rPr>
              <a:t>seq</a:t>
            </a:r>
            <a:r>
              <a:rPr lang="it-IT" b="1" dirty="0">
                <a:solidFill>
                  <a:srgbClr val="000000"/>
                </a:solidFill>
                <a:latin typeface="+mn-lt"/>
                <a:cs typeface="Arial" charset="0"/>
              </a:rPr>
              <a:t> </a:t>
            </a:r>
            <a:r>
              <a:rPr lang="it-IT" b="1" dirty="0" err="1">
                <a:solidFill>
                  <a:srgbClr val="000000"/>
                </a:solidFill>
                <a:latin typeface="+mn-lt"/>
                <a:cs typeface="Arial" charset="0"/>
              </a:rPr>
              <a:t>aligner</a:t>
            </a:r>
            <a:r>
              <a:rPr lang="it-IT" b="1" dirty="0">
                <a:solidFill>
                  <a:srgbClr val="000000"/>
                </a:solidFill>
                <a:latin typeface="+mn-lt"/>
                <a:cs typeface="Arial" charset="0"/>
              </a:rPr>
              <a:t>:</a:t>
            </a: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uses</a:t>
            </a:r>
            <a:r>
              <a:rPr lang="it-IT" dirty="0">
                <a:solidFill>
                  <a:srgbClr val="000000"/>
                </a:solidFill>
                <a:latin typeface="+mn-lt"/>
                <a:cs typeface="Arial" charset="0"/>
              </a:rPr>
              <a:t> Bowtie2 to </a:t>
            </a:r>
            <a:r>
              <a:rPr lang="it-IT" dirty="0" err="1">
                <a:solidFill>
                  <a:srgbClr val="000000"/>
                </a:solidFill>
                <a:latin typeface="+mn-lt"/>
                <a:cs typeface="Arial" charset="0"/>
              </a:rPr>
              <a:t>align</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 so </a:t>
            </a:r>
            <a:r>
              <a:rPr lang="it-IT" b="1" dirty="0" err="1">
                <a:solidFill>
                  <a:srgbClr val="000000"/>
                </a:solidFill>
                <a:latin typeface="+mn-lt"/>
                <a:cs typeface="Arial" charset="0"/>
              </a:rPr>
              <a:t>it</a:t>
            </a:r>
            <a:r>
              <a:rPr lang="it-IT" b="1" dirty="0">
                <a:solidFill>
                  <a:srgbClr val="000000"/>
                </a:solidFill>
                <a:latin typeface="+mn-lt"/>
                <a:cs typeface="Arial" charset="0"/>
              </a:rPr>
              <a:t> </a:t>
            </a:r>
            <a:r>
              <a:rPr lang="it-IT" b="1" dirty="0" err="1">
                <a:solidFill>
                  <a:srgbClr val="000000"/>
                </a:solidFill>
                <a:latin typeface="+mn-lt"/>
                <a:cs typeface="Arial" charset="0"/>
              </a:rPr>
              <a:t>is</a:t>
            </a:r>
            <a:r>
              <a:rPr lang="it-IT" b="1" dirty="0">
                <a:solidFill>
                  <a:srgbClr val="000000"/>
                </a:solidFill>
                <a:latin typeface="+mn-lt"/>
                <a:cs typeface="Arial" charset="0"/>
              </a:rPr>
              <a:t> </a:t>
            </a:r>
            <a:r>
              <a:rPr lang="it-IT" b="1" dirty="0" err="1">
                <a:solidFill>
                  <a:srgbClr val="000000"/>
                </a:solidFill>
                <a:latin typeface="+mn-lt"/>
                <a:cs typeface="Arial" charset="0"/>
              </a:rPr>
              <a:t>not</a:t>
            </a:r>
            <a:r>
              <a:rPr lang="it-IT" b="1" dirty="0">
                <a:solidFill>
                  <a:srgbClr val="000000"/>
                </a:solidFill>
                <a:latin typeface="+mn-lt"/>
                <a:cs typeface="Arial" charset="0"/>
              </a:rPr>
              <a:t> </a:t>
            </a:r>
            <a:r>
              <a:rPr lang="it-IT" b="1" dirty="0" err="1">
                <a:solidFill>
                  <a:srgbClr val="000000"/>
                </a:solidFill>
                <a:latin typeface="+mn-lt"/>
                <a:cs typeface="Arial" charset="0"/>
              </a:rPr>
              <a:t>very</a:t>
            </a:r>
            <a:r>
              <a:rPr lang="it-IT" b="1" dirty="0">
                <a:solidFill>
                  <a:srgbClr val="000000"/>
                </a:solidFill>
                <a:latin typeface="+mn-lt"/>
                <a:cs typeface="Arial" charset="0"/>
              </a:rPr>
              <a:t> sensitive</a:t>
            </a:r>
            <a:r>
              <a:rPr lang="it-IT" dirty="0">
                <a:solidFill>
                  <a:srgbClr val="000000"/>
                </a:solidFill>
                <a:latin typeface="+mn-lt"/>
                <a:cs typeface="Arial" charset="0"/>
              </a:rPr>
              <a:t>, </a:t>
            </a:r>
            <a:r>
              <a:rPr lang="it-IT" dirty="0" err="1">
                <a:solidFill>
                  <a:srgbClr val="000000"/>
                </a:solidFill>
                <a:latin typeface="+mn-lt"/>
                <a:cs typeface="Arial" charset="0"/>
              </a:rPr>
              <a:t>usually</a:t>
            </a:r>
            <a:r>
              <a:rPr lang="it-IT" dirty="0">
                <a:solidFill>
                  <a:srgbClr val="000000"/>
                </a:solidFill>
                <a:latin typeface="+mn-lt"/>
                <a:cs typeface="Arial" charset="0"/>
              </a:rPr>
              <a:t> </a:t>
            </a:r>
            <a:r>
              <a:rPr lang="it-IT" dirty="0" err="1">
                <a:solidFill>
                  <a:srgbClr val="000000"/>
                </a:solidFill>
                <a:latin typeface="+mn-lt"/>
                <a:cs typeface="Arial" charset="0"/>
              </a:rPr>
              <a:t>maps</a:t>
            </a:r>
            <a:r>
              <a:rPr lang="it-IT" dirty="0">
                <a:solidFill>
                  <a:srgbClr val="000000"/>
                </a:solidFill>
                <a:latin typeface="+mn-lt"/>
                <a:cs typeface="Arial" charset="0"/>
              </a:rPr>
              <a:t> 75% of </a:t>
            </a:r>
            <a:r>
              <a:rPr lang="it-IT" dirty="0" err="1">
                <a:solidFill>
                  <a:srgbClr val="000000"/>
                </a:solidFill>
                <a:latin typeface="+mn-lt"/>
                <a:cs typeface="Arial" charset="0"/>
              </a:rPr>
              <a:t>reads</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Not</a:t>
            </a:r>
            <a:r>
              <a:rPr lang="it-IT" dirty="0">
                <a:solidFill>
                  <a:srgbClr val="000000"/>
                </a:solidFill>
                <a:latin typeface="+mn-lt"/>
                <a:cs typeface="Arial" charset="0"/>
              </a:rPr>
              <a:t> ready for long </a:t>
            </a:r>
            <a:r>
              <a:rPr lang="it-IT" dirty="0" err="1">
                <a:solidFill>
                  <a:srgbClr val="000000"/>
                </a:solidFill>
                <a:latin typeface="+mn-lt"/>
                <a:cs typeface="Arial" charset="0"/>
              </a:rPr>
              <a:t>reads</a:t>
            </a:r>
            <a:r>
              <a:rPr lang="it-IT" dirty="0">
                <a:solidFill>
                  <a:srgbClr val="000000"/>
                </a:solidFill>
                <a:latin typeface="+mn-lt"/>
                <a:cs typeface="Arial" charset="0"/>
              </a:rPr>
              <a:t> (&gt;150bp), </a:t>
            </a:r>
            <a:r>
              <a:rPr lang="it-IT" dirty="0" err="1">
                <a:solidFill>
                  <a:srgbClr val="000000"/>
                </a:solidFill>
                <a:latin typeface="+mn-lt"/>
                <a:cs typeface="Arial" charset="0"/>
              </a:rPr>
              <a:t>mapping</a:t>
            </a:r>
            <a:r>
              <a:rPr lang="it-IT" dirty="0">
                <a:solidFill>
                  <a:srgbClr val="000000"/>
                </a:solidFill>
                <a:latin typeface="+mn-lt"/>
                <a:cs typeface="Arial" charset="0"/>
              </a:rPr>
              <a:t> </a:t>
            </a:r>
            <a:r>
              <a:rPr lang="it-IT" dirty="0" err="1">
                <a:solidFill>
                  <a:srgbClr val="000000"/>
                </a:solidFill>
                <a:latin typeface="+mn-lt"/>
                <a:cs typeface="Arial" charset="0"/>
              </a:rPr>
              <a:t>decrease</a:t>
            </a:r>
            <a:r>
              <a:rPr lang="it-IT" dirty="0">
                <a:solidFill>
                  <a:srgbClr val="000000"/>
                </a:solidFill>
                <a:latin typeface="+mn-lt"/>
                <a:cs typeface="Arial" charset="0"/>
              </a:rPr>
              <a:t> to </a:t>
            </a:r>
            <a:r>
              <a:rPr lang="it-IT" dirty="0" err="1">
                <a:solidFill>
                  <a:srgbClr val="000000"/>
                </a:solidFill>
                <a:latin typeface="+mn-lt"/>
                <a:cs typeface="Arial" charset="0"/>
              </a:rPr>
              <a:t>below</a:t>
            </a:r>
            <a:r>
              <a:rPr lang="it-IT" dirty="0">
                <a:solidFill>
                  <a:srgbClr val="000000"/>
                </a:solidFill>
                <a:latin typeface="+mn-lt"/>
                <a:cs typeface="Arial" charset="0"/>
              </a:rPr>
              <a:t> 50%. </a:t>
            </a:r>
            <a:r>
              <a:rPr lang="it-IT" b="1" dirty="0" err="1">
                <a:solidFill>
                  <a:srgbClr val="000000"/>
                </a:solidFill>
                <a:latin typeface="+mn-lt"/>
                <a:cs typeface="Arial" charset="0"/>
              </a:rPr>
              <a:t>Poor</a:t>
            </a:r>
            <a:r>
              <a:rPr lang="it-IT" b="1" dirty="0">
                <a:solidFill>
                  <a:srgbClr val="000000"/>
                </a:solidFill>
                <a:latin typeface="+mn-lt"/>
                <a:cs typeface="Arial" charset="0"/>
              </a:rPr>
              <a:t> performance, can take </a:t>
            </a:r>
            <a:r>
              <a:rPr lang="it-IT" b="1" dirty="0" err="1">
                <a:solidFill>
                  <a:srgbClr val="000000"/>
                </a:solidFill>
                <a:latin typeface="+mn-lt"/>
                <a:cs typeface="Arial" charset="0"/>
              </a:rPr>
              <a:t>several</a:t>
            </a:r>
            <a:r>
              <a:rPr lang="it-IT" b="1" dirty="0">
                <a:solidFill>
                  <a:srgbClr val="000000"/>
                </a:solidFill>
                <a:latin typeface="+mn-lt"/>
                <a:cs typeface="Arial" charset="0"/>
              </a:rPr>
              <a:t> hours to </a:t>
            </a:r>
            <a:r>
              <a:rPr lang="it-IT" b="1" dirty="0" err="1">
                <a:solidFill>
                  <a:srgbClr val="000000"/>
                </a:solidFill>
                <a:latin typeface="+mn-lt"/>
                <a:cs typeface="Arial" charset="0"/>
              </a:rPr>
              <a:t>map</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Mapping</a:t>
            </a:r>
            <a:r>
              <a:rPr lang="it-IT" dirty="0">
                <a:solidFill>
                  <a:srgbClr val="000000"/>
                </a:solidFill>
                <a:latin typeface="+mn-lt"/>
                <a:cs typeface="Arial" charset="0"/>
              </a:rPr>
              <a:t> </a:t>
            </a:r>
            <a:r>
              <a:rPr lang="it-IT" dirty="0" err="1">
                <a:solidFill>
                  <a:srgbClr val="000000"/>
                </a:solidFill>
                <a:latin typeface="+mn-lt"/>
                <a:cs typeface="Arial" charset="0"/>
              </a:rPr>
              <a:t>fall</a:t>
            </a:r>
            <a:r>
              <a:rPr lang="it-IT" dirty="0">
                <a:solidFill>
                  <a:srgbClr val="000000"/>
                </a:solidFill>
                <a:latin typeface="+mn-lt"/>
                <a:cs typeface="Arial" charset="0"/>
              </a:rPr>
              <a:t> down with </a:t>
            </a:r>
            <a:r>
              <a:rPr lang="it-IT" dirty="0" err="1">
                <a:solidFill>
                  <a:srgbClr val="000000"/>
                </a:solidFill>
                <a:latin typeface="+mn-lt"/>
                <a:cs typeface="Arial" charset="0"/>
              </a:rPr>
              <a:t>mismatches</a:t>
            </a:r>
            <a:r>
              <a:rPr lang="it-IT" dirty="0">
                <a:solidFill>
                  <a:srgbClr val="000000"/>
                </a:solidFill>
                <a:latin typeface="+mn-lt"/>
                <a:cs typeface="Arial" charset="0"/>
              </a:rPr>
              <a:t>, INDELS and </a:t>
            </a:r>
            <a:r>
              <a:rPr lang="it-IT" dirty="0" err="1">
                <a:solidFill>
                  <a:srgbClr val="000000"/>
                </a:solidFill>
                <a:latin typeface="+mn-lt"/>
                <a:cs typeface="Arial" charset="0"/>
              </a:rPr>
              <a:t>longer</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marL="11113" indent="0" algn="just">
              <a:defRPr/>
            </a:pPr>
            <a:endParaRPr lang="it-IT" dirty="0">
              <a:solidFill>
                <a:srgbClr val="000000"/>
              </a:solidFill>
              <a:latin typeface="+mn-lt"/>
              <a:cs typeface="Arial" charset="0"/>
            </a:endParaRPr>
          </a:p>
          <a:p>
            <a:pPr marL="11113" indent="0" algn="just">
              <a:defRPr/>
            </a:pPr>
            <a:r>
              <a:rPr lang="it-IT" b="1" dirty="0">
                <a:solidFill>
                  <a:srgbClr val="000000"/>
                </a:solidFill>
                <a:latin typeface="+mn-lt"/>
                <a:cs typeface="Arial" charset="0"/>
              </a:rPr>
              <a:t>STAR:</a:t>
            </a:r>
          </a:p>
          <a:p>
            <a:pPr algn="just">
              <a:buFont typeface="Arial" panose="020B0604020202020204" pitchFamily="34" charset="0"/>
              <a:buChar char="•"/>
              <a:defRPr/>
            </a:pPr>
            <a:r>
              <a:rPr lang="it-IT" dirty="0">
                <a:solidFill>
                  <a:srgbClr val="000000"/>
                </a:solidFill>
                <a:latin typeface="+mn-lt"/>
                <a:cs typeface="Arial" charset="0"/>
              </a:rPr>
              <a:t>STAR </a:t>
            </a:r>
            <a:r>
              <a:rPr lang="it-IT" dirty="0" err="1">
                <a:solidFill>
                  <a:srgbClr val="000000"/>
                </a:solidFill>
                <a:latin typeface="+mn-lt"/>
                <a:cs typeface="Arial" charset="0"/>
              </a:rPr>
              <a:t>developed</a:t>
            </a:r>
            <a:r>
              <a:rPr lang="it-IT" dirty="0">
                <a:solidFill>
                  <a:srgbClr val="000000"/>
                </a:solidFill>
                <a:latin typeface="+mn-lt"/>
                <a:cs typeface="Arial" charset="0"/>
              </a:rPr>
              <a:t> for ENCODE </a:t>
            </a:r>
            <a:r>
              <a:rPr lang="it-IT" dirty="0" err="1">
                <a:solidFill>
                  <a:srgbClr val="000000"/>
                </a:solidFill>
                <a:latin typeface="+mn-lt"/>
                <a:cs typeface="Arial" charset="0"/>
              </a:rPr>
              <a:t>project</a:t>
            </a:r>
            <a:endParaRPr lang="it-IT" dirty="0">
              <a:solidFill>
                <a:srgbClr val="000000"/>
              </a:solidFill>
              <a:latin typeface="+mn-lt"/>
              <a:cs typeface="Arial" charset="0"/>
            </a:endParaRPr>
          </a:p>
          <a:p>
            <a:pPr algn="just">
              <a:buFont typeface="Arial" panose="020B0604020202020204" pitchFamily="34" charset="0"/>
              <a:buChar char="•"/>
              <a:defRPr/>
            </a:pPr>
            <a:r>
              <a:rPr lang="it-IT" b="1" dirty="0">
                <a:solidFill>
                  <a:srgbClr val="000000"/>
                </a:solidFill>
                <a:latin typeface="+mn-lt"/>
                <a:cs typeface="Arial" charset="0"/>
              </a:rPr>
              <a:t>High-performance</a:t>
            </a:r>
            <a:r>
              <a:rPr lang="it-IT" dirty="0">
                <a:solidFill>
                  <a:srgbClr val="000000"/>
                </a:solidFill>
                <a:latin typeface="+mn-lt"/>
                <a:cs typeface="Arial" charset="0"/>
              </a:rPr>
              <a:t>, </a:t>
            </a:r>
            <a:r>
              <a:rPr lang="it-IT" dirty="0" err="1">
                <a:solidFill>
                  <a:srgbClr val="000000"/>
                </a:solidFill>
                <a:latin typeface="+mn-lt"/>
                <a:cs typeface="Arial" charset="0"/>
              </a:rPr>
              <a:t>not</a:t>
            </a:r>
            <a:r>
              <a:rPr lang="it-IT" dirty="0">
                <a:solidFill>
                  <a:srgbClr val="000000"/>
                </a:solidFill>
                <a:latin typeface="+mn-lt"/>
                <a:cs typeface="Arial" charset="0"/>
              </a:rPr>
              <a:t> </a:t>
            </a:r>
            <a:r>
              <a:rPr lang="it-IT" dirty="0" err="1">
                <a:solidFill>
                  <a:srgbClr val="000000"/>
                </a:solidFill>
                <a:latin typeface="+mn-lt"/>
                <a:cs typeface="Arial" charset="0"/>
              </a:rPr>
              <a:t>very</a:t>
            </a:r>
            <a:r>
              <a:rPr lang="it-IT" dirty="0">
                <a:solidFill>
                  <a:srgbClr val="000000"/>
                </a:solidFill>
                <a:latin typeface="+mn-lt"/>
                <a:cs typeface="Arial" charset="0"/>
              </a:rPr>
              <a:t> high </a:t>
            </a:r>
            <a:r>
              <a:rPr lang="it-IT" dirty="0" err="1">
                <a:solidFill>
                  <a:srgbClr val="000000"/>
                </a:solidFill>
                <a:latin typeface="+mn-lt"/>
                <a:cs typeface="Arial" charset="0"/>
              </a:rPr>
              <a:t>sensitivity</a:t>
            </a:r>
            <a:r>
              <a:rPr lang="it-IT" dirty="0">
                <a:solidFill>
                  <a:srgbClr val="000000"/>
                </a:solidFill>
                <a:latin typeface="+mn-lt"/>
                <a:cs typeface="Arial" charset="0"/>
              </a:rPr>
              <a:t>.</a:t>
            </a:r>
          </a:p>
        </p:txBody>
      </p:sp>
      <p:sp>
        <p:nvSpPr>
          <p:cNvPr id="10" name="Rettangolo 1">
            <a:extLst>
              <a:ext uri="{FF2B5EF4-FFF2-40B4-BE49-F238E27FC236}">
                <a16:creationId xmlns:a16="http://schemas.microsoft.com/office/drawing/2014/main" id="{FF77FA54-AE2B-504B-AA86-1F18528C91E8}"/>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RNA-</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seq</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272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Mapping</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DNA-</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seq</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11">
            <a:extLst>
              <a:ext uri="{FF2B5EF4-FFF2-40B4-BE49-F238E27FC236}">
                <a16:creationId xmlns:a16="http://schemas.microsoft.com/office/drawing/2014/main" id="{29747533-D328-A94D-86D6-D5F8F0EDBB10}"/>
              </a:ext>
            </a:extLst>
          </p:cNvPr>
          <p:cNvSpPr txBox="1">
            <a:spLocks noChangeArrowheads="1"/>
          </p:cNvSpPr>
          <p:nvPr/>
        </p:nvSpPr>
        <p:spPr bwMode="auto">
          <a:xfrm>
            <a:off x="986716" y="1466322"/>
            <a:ext cx="10747021" cy="4801314"/>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just">
              <a:defRPr/>
            </a:pPr>
            <a:r>
              <a:rPr lang="it-IT" b="1" dirty="0">
                <a:solidFill>
                  <a:srgbClr val="000000"/>
                </a:solidFill>
                <a:latin typeface="+mn-lt"/>
                <a:cs typeface="Arial" charset="0"/>
              </a:rPr>
              <a:t>BWA:</a:t>
            </a: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was</a:t>
            </a:r>
            <a:r>
              <a:rPr lang="it-IT" dirty="0">
                <a:solidFill>
                  <a:srgbClr val="000000"/>
                </a:solidFill>
                <a:latin typeface="+mn-lt"/>
                <a:cs typeface="Arial" charset="0"/>
              </a:rPr>
              <a:t> </a:t>
            </a:r>
            <a:r>
              <a:rPr lang="it-IT" b="1" dirty="0" err="1">
                <a:solidFill>
                  <a:srgbClr val="000000"/>
                </a:solidFill>
                <a:latin typeface="+mn-lt"/>
                <a:cs typeface="Arial" charset="0"/>
              </a:rPr>
              <a:t>one</a:t>
            </a:r>
            <a:r>
              <a:rPr lang="it-IT" b="1" dirty="0">
                <a:solidFill>
                  <a:srgbClr val="000000"/>
                </a:solidFill>
                <a:latin typeface="+mn-lt"/>
                <a:cs typeface="Arial" charset="0"/>
              </a:rPr>
              <a:t> of the first NGS </a:t>
            </a:r>
            <a:r>
              <a:rPr lang="it-IT" b="1" dirty="0" err="1">
                <a:solidFill>
                  <a:srgbClr val="000000"/>
                </a:solidFill>
                <a:latin typeface="+mn-lt"/>
                <a:cs typeface="Arial" charset="0"/>
              </a:rPr>
              <a:t>mappers</a:t>
            </a:r>
            <a:r>
              <a:rPr lang="it-IT" b="1" dirty="0">
                <a:solidFill>
                  <a:srgbClr val="000000"/>
                </a:solidFill>
                <a:latin typeface="+mn-lt"/>
                <a:cs typeface="Arial" charset="0"/>
              </a:rPr>
              <a:t> and </a:t>
            </a:r>
            <a:r>
              <a:rPr lang="it-IT" b="1" dirty="0" err="1">
                <a:solidFill>
                  <a:srgbClr val="000000"/>
                </a:solidFill>
                <a:latin typeface="+mn-lt"/>
                <a:cs typeface="Arial" charset="0"/>
              </a:rPr>
              <a:t>is</a:t>
            </a:r>
            <a:r>
              <a:rPr lang="it-IT" b="1" dirty="0">
                <a:solidFill>
                  <a:srgbClr val="000000"/>
                </a:solidFill>
                <a:latin typeface="+mn-lt"/>
                <a:cs typeface="Arial" charset="0"/>
              </a:rPr>
              <a:t> the </a:t>
            </a:r>
            <a:r>
              <a:rPr lang="it-IT" b="1" dirty="0" err="1">
                <a:solidFill>
                  <a:srgbClr val="000000"/>
                </a:solidFill>
                <a:latin typeface="+mn-lt"/>
                <a:cs typeface="Arial" charset="0"/>
              </a:rPr>
              <a:t>most</a:t>
            </a:r>
            <a:r>
              <a:rPr lang="it-IT" b="1" dirty="0">
                <a:solidFill>
                  <a:srgbClr val="000000"/>
                </a:solidFill>
                <a:latin typeface="+mn-lt"/>
                <a:cs typeface="Arial" charset="0"/>
              </a:rPr>
              <a:t> </a:t>
            </a:r>
            <a:r>
              <a:rPr lang="it-IT" b="1" dirty="0" err="1">
                <a:solidFill>
                  <a:srgbClr val="000000"/>
                </a:solidFill>
                <a:latin typeface="+mn-lt"/>
                <a:cs typeface="Arial" charset="0"/>
              </a:rPr>
              <a:t>widely</a:t>
            </a:r>
            <a:r>
              <a:rPr lang="it-IT" b="1" dirty="0">
                <a:solidFill>
                  <a:srgbClr val="000000"/>
                </a:solidFill>
                <a:latin typeface="+mn-lt"/>
                <a:cs typeface="Arial" charset="0"/>
              </a:rPr>
              <a:t> </a:t>
            </a:r>
            <a:r>
              <a:rPr lang="it-IT" b="1" dirty="0" err="1">
                <a:solidFill>
                  <a:srgbClr val="000000"/>
                </a:solidFill>
                <a:latin typeface="+mn-lt"/>
                <a:cs typeface="Arial" charset="0"/>
              </a:rPr>
              <a:t>used</a:t>
            </a:r>
            <a:r>
              <a:rPr lang="it-IT" b="1" dirty="0">
                <a:solidFill>
                  <a:srgbClr val="000000"/>
                </a:solidFill>
                <a:latin typeface="+mn-lt"/>
                <a:cs typeface="Arial" charset="0"/>
              </a:rPr>
              <a:t>, </a:t>
            </a:r>
            <a:r>
              <a:rPr lang="it-IT" b="1" dirty="0" err="1">
                <a:solidFill>
                  <a:srgbClr val="000000"/>
                </a:solidFill>
                <a:latin typeface="+mn-lt"/>
                <a:cs typeface="Arial" charset="0"/>
              </a:rPr>
              <a:t>provides</a:t>
            </a:r>
            <a:r>
              <a:rPr lang="it-IT" b="1" dirty="0">
                <a:solidFill>
                  <a:srgbClr val="000000"/>
                </a:solidFill>
                <a:latin typeface="+mn-lt"/>
                <a:cs typeface="Arial" charset="0"/>
              </a:rPr>
              <a:t> </a:t>
            </a:r>
            <a:r>
              <a:rPr lang="it-IT" b="1" dirty="0" err="1">
                <a:solidFill>
                  <a:srgbClr val="000000"/>
                </a:solidFill>
                <a:latin typeface="+mn-lt"/>
                <a:cs typeface="Arial" charset="0"/>
              </a:rPr>
              <a:t>very</a:t>
            </a:r>
            <a:r>
              <a:rPr lang="it-IT" b="1" dirty="0">
                <a:solidFill>
                  <a:srgbClr val="000000"/>
                </a:solidFill>
                <a:latin typeface="+mn-lt"/>
                <a:cs typeface="Arial" charset="0"/>
              </a:rPr>
              <a:t>  </a:t>
            </a:r>
            <a:r>
              <a:rPr lang="it-IT" b="1" dirty="0" err="1">
                <a:solidFill>
                  <a:srgbClr val="000000"/>
                </a:solidFill>
                <a:latin typeface="+mn-lt"/>
                <a:cs typeface="Arial" charset="0"/>
              </a:rPr>
              <a:t>good</a:t>
            </a:r>
            <a:r>
              <a:rPr lang="it-IT" b="1" dirty="0">
                <a:solidFill>
                  <a:srgbClr val="000000"/>
                </a:solidFill>
                <a:latin typeface="+mn-lt"/>
                <a:cs typeface="Arial" charset="0"/>
              </a:rPr>
              <a:t> </a:t>
            </a:r>
            <a:r>
              <a:rPr lang="it-IT" b="1" dirty="0" err="1">
                <a:solidFill>
                  <a:srgbClr val="000000"/>
                </a:solidFill>
                <a:latin typeface="+mn-lt"/>
                <a:cs typeface="Arial" charset="0"/>
              </a:rPr>
              <a:t>results</a:t>
            </a:r>
            <a:r>
              <a:rPr lang="it-IT" dirty="0">
                <a:solidFill>
                  <a:srgbClr val="000000"/>
                </a:solidFill>
                <a:latin typeface="+mn-lt"/>
                <a:cs typeface="Arial" charset="0"/>
              </a:rPr>
              <a:t> in common </a:t>
            </a:r>
            <a:r>
              <a:rPr lang="it-IT" dirty="0" err="1">
                <a:solidFill>
                  <a:srgbClr val="000000"/>
                </a:solidFill>
                <a:latin typeface="+mn-lt"/>
                <a:cs typeface="Arial" charset="0"/>
              </a:rPr>
              <a:t>scenarios</a:t>
            </a:r>
            <a:r>
              <a:rPr lang="it-IT" dirty="0">
                <a:solidFill>
                  <a:srgbClr val="000000"/>
                </a:solidFill>
                <a:latin typeface="+mn-lt"/>
                <a:cs typeface="Arial" charset="0"/>
              </a:rPr>
              <a:t> (</a:t>
            </a:r>
            <a:r>
              <a:rPr lang="it-IT" dirty="0" err="1">
                <a:solidFill>
                  <a:srgbClr val="000000"/>
                </a:solidFill>
                <a:latin typeface="+mn-lt"/>
                <a:cs typeface="Arial" charset="0"/>
              </a:rPr>
              <a:t>genome</a:t>
            </a:r>
            <a:r>
              <a:rPr lang="it-IT" dirty="0">
                <a:solidFill>
                  <a:srgbClr val="000000"/>
                </a:solidFill>
                <a:latin typeface="+mn-lt"/>
                <a:cs typeface="Arial" charset="0"/>
              </a:rPr>
              <a:t> and </a:t>
            </a:r>
            <a:r>
              <a:rPr lang="it-IT" dirty="0" err="1">
                <a:solidFill>
                  <a:srgbClr val="000000"/>
                </a:solidFill>
                <a:latin typeface="+mn-lt"/>
                <a:cs typeface="Arial" charset="0"/>
              </a:rPr>
              <a:t>exome</a:t>
            </a:r>
            <a:r>
              <a:rPr lang="it-IT" dirty="0">
                <a:solidFill>
                  <a:srgbClr val="000000"/>
                </a:solidFill>
                <a:latin typeface="+mn-lt"/>
                <a:cs typeface="Arial" charset="0"/>
              </a:rPr>
              <a:t> </a:t>
            </a:r>
            <a:r>
              <a:rPr lang="it-IT" dirty="0" err="1">
                <a:solidFill>
                  <a:srgbClr val="000000"/>
                </a:solidFill>
                <a:latin typeface="+mn-lt"/>
                <a:cs typeface="Arial" charset="0"/>
              </a:rPr>
              <a:t>analysis</a:t>
            </a:r>
            <a:r>
              <a:rPr lang="it-IT" dirty="0">
                <a:solidFill>
                  <a:srgbClr val="000000"/>
                </a:solidFill>
                <a:latin typeface="+mn-lt"/>
                <a:cs typeface="Arial" charset="0"/>
              </a:rPr>
              <a:t>).</a:t>
            </a: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b="1" dirty="0">
                <a:solidFill>
                  <a:srgbClr val="000000"/>
                </a:solidFill>
                <a:latin typeface="+mn-lt"/>
                <a:cs typeface="Arial" charset="0"/>
              </a:rPr>
              <a:t>multi-</a:t>
            </a:r>
            <a:r>
              <a:rPr lang="it-IT" b="1" dirty="0" err="1">
                <a:solidFill>
                  <a:srgbClr val="000000"/>
                </a:solidFill>
                <a:latin typeface="+mn-lt"/>
                <a:cs typeface="Arial" charset="0"/>
              </a:rPr>
              <a:t>thread</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lacks</a:t>
            </a:r>
            <a:r>
              <a:rPr lang="it-IT" dirty="0">
                <a:solidFill>
                  <a:srgbClr val="000000"/>
                </a:solidFill>
                <a:latin typeface="+mn-lt"/>
                <a:cs typeface="Arial" charset="0"/>
              </a:rPr>
              <a:t> some </a:t>
            </a:r>
            <a:r>
              <a:rPr lang="it-IT" dirty="0" err="1">
                <a:solidFill>
                  <a:srgbClr val="000000"/>
                </a:solidFill>
                <a:latin typeface="+mn-lt"/>
                <a:cs typeface="Arial" charset="0"/>
              </a:rPr>
              <a:t>features</a:t>
            </a:r>
            <a:r>
              <a:rPr lang="it-IT" dirty="0">
                <a:solidFill>
                  <a:srgbClr val="000000"/>
                </a:solidFill>
                <a:latin typeface="+mn-lt"/>
                <a:cs typeface="Arial" charset="0"/>
              </a:rPr>
              <a:t> </a:t>
            </a:r>
            <a:r>
              <a:rPr lang="it-IT" dirty="0" err="1">
                <a:solidFill>
                  <a:srgbClr val="000000"/>
                </a:solidFill>
                <a:latin typeface="+mn-lt"/>
                <a:cs typeface="Arial" charset="0"/>
              </a:rPr>
              <a:t>such</a:t>
            </a:r>
            <a:r>
              <a:rPr lang="it-IT" dirty="0">
                <a:solidFill>
                  <a:srgbClr val="000000"/>
                </a:solidFill>
                <a:latin typeface="+mn-lt"/>
                <a:cs typeface="Arial" charset="0"/>
              </a:rPr>
              <a:t> </a:t>
            </a:r>
            <a:r>
              <a:rPr lang="it-IT" dirty="0" err="1">
                <a:solidFill>
                  <a:srgbClr val="000000"/>
                </a:solidFill>
                <a:latin typeface="+mn-lt"/>
                <a:cs typeface="Arial" charset="0"/>
              </a:rPr>
              <a:t>as</a:t>
            </a:r>
            <a:r>
              <a:rPr lang="it-IT" dirty="0">
                <a:solidFill>
                  <a:srgbClr val="000000"/>
                </a:solidFill>
                <a:latin typeface="+mn-lt"/>
                <a:cs typeface="Arial" charset="0"/>
              </a:rPr>
              <a:t> </a:t>
            </a:r>
            <a:r>
              <a:rPr lang="it-IT" dirty="0" err="1">
                <a:solidFill>
                  <a:srgbClr val="000000"/>
                </a:solidFill>
                <a:latin typeface="+mn-lt"/>
                <a:cs typeface="Arial" charset="0"/>
              </a:rPr>
              <a:t>support</a:t>
            </a:r>
            <a:r>
              <a:rPr lang="it-IT" dirty="0">
                <a:solidFill>
                  <a:srgbClr val="000000"/>
                </a:solidFill>
                <a:latin typeface="+mn-lt"/>
                <a:cs typeface="Arial" charset="0"/>
              </a:rPr>
              <a:t> for RNA-</a:t>
            </a:r>
            <a:r>
              <a:rPr lang="it-IT" dirty="0" err="1">
                <a:solidFill>
                  <a:srgbClr val="000000"/>
                </a:solidFill>
                <a:latin typeface="+mn-lt"/>
                <a:cs typeface="Arial" charset="0"/>
              </a:rPr>
              <a:t>seq</a:t>
            </a:r>
            <a:r>
              <a:rPr lang="it-IT" dirty="0">
                <a:solidFill>
                  <a:srgbClr val="000000"/>
                </a:solidFill>
                <a:latin typeface="+mn-lt"/>
                <a:cs typeface="Arial" charset="0"/>
              </a:rPr>
              <a:t> or big INDELS (</a:t>
            </a:r>
            <a:r>
              <a:rPr lang="it-IT" dirty="0" err="1">
                <a:solidFill>
                  <a:srgbClr val="000000"/>
                </a:solidFill>
                <a:latin typeface="+mn-lt"/>
                <a:cs typeface="Arial" charset="0"/>
              </a:rPr>
              <a:t>Insertions</a:t>
            </a:r>
            <a:r>
              <a:rPr lang="it-IT" dirty="0">
                <a:solidFill>
                  <a:srgbClr val="000000"/>
                </a:solidFill>
                <a:latin typeface="+mn-lt"/>
                <a:cs typeface="Arial" charset="0"/>
              </a:rPr>
              <a:t> – </a:t>
            </a:r>
            <a:r>
              <a:rPr lang="it-IT" dirty="0" err="1">
                <a:solidFill>
                  <a:srgbClr val="000000"/>
                </a:solidFill>
                <a:latin typeface="+mn-lt"/>
                <a:cs typeface="Arial" charset="0"/>
              </a:rPr>
              <a:t>Deletions</a:t>
            </a:r>
            <a:r>
              <a:rPr lang="it-IT" dirty="0">
                <a:solidFill>
                  <a:srgbClr val="000000"/>
                </a:solidFill>
                <a:latin typeface="+mn-lt"/>
                <a:cs typeface="Arial" charset="0"/>
              </a:rPr>
              <a:t>). </a:t>
            </a:r>
            <a:r>
              <a:rPr lang="it-IT" dirty="0" err="1">
                <a:solidFill>
                  <a:srgbClr val="000000"/>
                </a:solidFill>
                <a:latin typeface="+mn-lt"/>
                <a:cs typeface="Arial" charset="0"/>
              </a:rPr>
              <a:t>Not</a:t>
            </a:r>
            <a:r>
              <a:rPr lang="it-IT" dirty="0">
                <a:solidFill>
                  <a:srgbClr val="000000"/>
                </a:solidFill>
                <a:latin typeface="+mn-lt"/>
                <a:cs typeface="Arial" charset="0"/>
              </a:rPr>
              <a:t> </a:t>
            </a:r>
            <a:r>
              <a:rPr lang="it-IT" dirty="0" err="1">
                <a:solidFill>
                  <a:srgbClr val="000000"/>
                </a:solidFill>
                <a:latin typeface="+mn-lt"/>
                <a:cs typeface="Arial" charset="0"/>
              </a:rPr>
              <a:t>specially</a:t>
            </a:r>
            <a:r>
              <a:rPr lang="it-IT" dirty="0">
                <a:solidFill>
                  <a:srgbClr val="000000"/>
                </a:solidFill>
                <a:latin typeface="+mn-lt"/>
                <a:cs typeface="Arial" charset="0"/>
              </a:rPr>
              <a:t>  fast.</a:t>
            </a:r>
          </a:p>
          <a:p>
            <a:pPr marL="11113" indent="0" algn="just">
              <a:defRPr/>
            </a:pPr>
            <a:endParaRPr lang="it-IT" dirty="0">
              <a:solidFill>
                <a:srgbClr val="000000"/>
              </a:solidFill>
              <a:latin typeface="+mn-lt"/>
              <a:cs typeface="Arial" charset="0"/>
            </a:endParaRPr>
          </a:p>
          <a:p>
            <a:pPr marL="11113" indent="0" algn="just">
              <a:defRPr/>
            </a:pPr>
            <a:r>
              <a:rPr lang="it-IT" b="1" dirty="0">
                <a:solidFill>
                  <a:srgbClr val="000000"/>
                </a:solidFill>
                <a:latin typeface="+mn-lt"/>
                <a:cs typeface="Arial" charset="0"/>
              </a:rPr>
              <a:t>Bowtie2</a:t>
            </a:r>
          </a:p>
          <a:p>
            <a:pPr algn="just">
              <a:buFont typeface="Arial" panose="020B0604020202020204" pitchFamily="34" charset="0"/>
              <a:buChar char="•"/>
              <a:defRPr/>
            </a:pPr>
            <a:r>
              <a:rPr lang="it-IT" dirty="0">
                <a:solidFill>
                  <a:srgbClr val="000000"/>
                </a:solidFill>
                <a:latin typeface="+mn-lt"/>
                <a:cs typeface="Arial" charset="0"/>
              </a:rPr>
              <a:t>Bowtie2 </a:t>
            </a:r>
            <a:r>
              <a:rPr lang="it-IT" dirty="0" err="1">
                <a:solidFill>
                  <a:srgbClr val="000000"/>
                </a:solidFill>
                <a:latin typeface="+mn-lt"/>
                <a:cs typeface="Arial" charset="0"/>
              </a:rPr>
              <a:t>is</a:t>
            </a:r>
            <a:r>
              <a:rPr lang="it-IT" dirty="0">
                <a:solidFill>
                  <a:srgbClr val="000000"/>
                </a:solidFill>
                <a:latin typeface="+mn-lt"/>
                <a:cs typeface="Arial" charset="0"/>
              </a:rPr>
              <a:t> </a:t>
            </a:r>
            <a:r>
              <a:rPr lang="it-IT" dirty="0" err="1">
                <a:solidFill>
                  <a:srgbClr val="000000"/>
                </a:solidFill>
                <a:latin typeface="+mn-lt"/>
                <a:cs typeface="Arial" charset="0"/>
              </a:rPr>
              <a:t>claimed</a:t>
            </a:r>
            <a:r>
              <a:rPr lang="it-IT" dirty="0">
                <a:solidFill>
                  <a:srgbClr val="000000"/>
                </a:solidFill>
                <a:latin typeface="+mn-lt"/>
                <a:cs typeface="Arial" charset="0"/>
              </a:rPr>
              <a:t> to  be the </a:t>
            </a:r>
            <a:r>
              <a:rPr lang="it-IT" dirty="0" err="1">
                <a:solidFill>
                  <a:srgbClr val="000000"/>
                </a:solidFill>
                <a:latin typeface="+mn-lt"/>
                <a:cs typeface="Arial" charset="0"/>
              </a:rPr>
              <a:t>fastest</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missed</a:t>
            </a:r>
            <a:r>
              <a:rPr lang="it-IT" dirty="0">
                <a:solidFill>
                  <a:srgbClr val="000000"/>
                </a:solidFill>
                <a:latin typeface="+mn-lt"/>
                <a:cs typeface="Arial" charset="0"/>
              </a:rPr>
              <a:t> </a:t>
            </a:r>
            <a:r>
              <a:rPr lang="it-IT" dirty="0" err="1">
                <a:solidFill>
                  <a:srgbClr val="000000"/>
                </a:solidFill>
                <a:latin typeface="+mn-lt"/>
                <a:cs typeface="Arial" charset="0"/>
              </a:rPr>
              <a:t>many</a:t>
            </a:r>
            <a:r>
              <a:rPr lang="it-IT" dirty="0">
                <a:solidFill>
                  <a:srgbClr val="000000"/>
                </a:solidFill>
                <a:latin typeface="+mn-lt"/>
                <a:cs typeface="Arial" charset="0"/>
              </a:rPr>
              <a:t> </a:t>
            </a:r>
            <a:r>
              <a:rPr lang="it-IT" dirty="0" err="1">
                <a:solidFill>
                  <a:srgbClr val="000000"/>
                </a:solidFill>
                <a:latin typeface="+mn-lt"/>
                <a:cs typeface="Arial" charset="0"/>
              </a:rPr>
              <a:t>reads</a:t>
            </a:r>
            <a:r>
              <a:rPr lang="it-IT" dirty="0">
                <a:solidFill>
                  <a:srgbClr val="000000"/>
                </a:solidFill>
                <a:latin typeface="+mn-lt"/>
                <a:cs typeface="Arial" charset="0"/>
              </a:rPr>
              <a:t>. </a:t>
            </a:r>
            <a:r>
              <a:rPr lang="it-IT" b="1" dirty="0" err="1">
                <a:solidFill>
                  <a:srgbClr val="000000"/>
                </a:solidFill>
                <a:latin typeface="+mn-lt"/>
                <a:cs typeface="Arial" charset="0"/>
              </a:rPr>
              <a:t>It</a:t>
            </a:r>
            <a:r>
              <a:rPr lang="it-IT" b="1" dirty="0">
                <a:solidFill>
                  <a:srgbClr val="000000"/>
                </a:solidFill>
                <a:latin typeface="+mn-lt"/>
                <a:cs typeface="Arial" charset="0"/>
              </a:rPr>
              <a:t> </a:t>
            </a:r>
            <a:r>
              <a:rPr lang="it-IT" b="1" dirty="0" err="1">
                <a:solidFill>
                  <a:srgbClr val="000000"/>
                </a:solidFill>
                <a:latin typeface="+mn-lt"/>
                <a:cs typeface="Arial" charset="0"/>
              </a:rPr>
              <a:t>is</a:t>
            </a:r>
            <a:r>
              <a:rPr lang="it-IT" b="1" dirty="0">
                <a:solidFill>
                  <a:srgbClr val="000000"/>
                </a:solidFill>
                <a:latin typeface="+mn-lt"/>
                <a:cs typeface="Arial" charset="0"/>
              </a:rPr>
              <a:t> a </a:t>
            </a:r>
            <a:r>
              <a:rPr lang="it-IT" b="1" dirty="0" err="1">
                <a:solidFill>
                  <a:srgbClr val="000000"/>
                </a:solidFill>
                <a:latin typeface="+mn-lt"/>
                <a:cs typeface="Arial" charset="0"/>
              </a:rPr>
              <a:t>little</a:t>
            </a:r>
            <a:r>
              <a:rPr lang="it-IT" b="1" dirty="0">
                <a:solidFill>
                  <a:srgbClr val="000000"/>
                </a:solidFill>
                <a:latin typeface="+mn-lt"/>
                <a:cs typeface="Arial" charset="0"/>
              </a:rPr>
              <a:t> bit </a:t>
            </a:r>
            <a:r>
              <a:rPr lang="it-IT" b="1" dirty="0" err="1">
                <a:solidFill>
                  <a:srgbClr val="000000"/>
                </a:solidFill>
                <a:latin typeface="+mn-lt"/>
                <a:cs typeface="Arial" charset="0"/>
              </a:rPr>
              <a:t>less</a:t>
            </a:r>
            <a:r>
              <a:rPr lang="it-IT" b="1" dirty="0">
                <a:solidFill>
                  <a:srgbClr val="000000"/>
                </a:solidFill>
                <a:latin typeface="+mn-lt"/>
                <a:cs typeface="Arial" charset="0"/>
              </a:rPr>
              <a:t> </a:t>
            </a:r>
            <a:r>
              <a:rPr lang="it-IT" b="1" dirty="0" err="1">
                <a:solidFill>
                  <a:srgbClr val="000000"/>
                </a:solidFill>
                <a:latin typeface="+mn-lt"/>
                <a:cs typeface="Arial" charset="0"/>
              </a:rPr>
              <a:t>sensitivity</a:t>
            </a:r>
            <a:r>
              <a:rPr lang="it-IT" b="1" dirty="0">
                <a:solidFill>
                  <a:srgbClr val="000000"/>
                </a:solidFill>
                <a:latin typeface="+mn-lt"/>
                <a:cs typeface="Arial" charset="0"/>
              </a:rPr>
              <a:t> </a:t>
            </a:r>
            <a:r>
              <a:rPr lang="it-IT" b="1" dirty="0" err="1">
                <a:solidFill>
                  <a:srgbClr val="000000"/>
                </a:solidFill>
                <a:latin typeface="+mn-lt"/>
                <a:cs typeface="Arial" charset="0"/>
              </a:rPr>
              <a:t>than</a:t>
            </a:r>
            <a:r>
              <a:rPr lang="it-IT" b="1" dirty="0">
                <a:solidFill>
                  <a:srgbClr val="000000"/>
                </a:solidFill>
                <a:latin typeface="+mn-lt"/>
                <a:cs typeface="Arial" charset="0"/>
              </a:rPr>
              <a:t> BWA</a:t>
            </a:r>
            <a:r>
              <a:rPr lang="it-IT" dirty="0">
                <a:solidFill>
                  <a:srgbClr val="000000"/>
                </a:solidFill>
                <a:latin typeface="+mn-lt"/>
                <a:cs typeface="Arial" charset="0"/>
              </a:rPr>
              <a:t>.</a:t>
            </a:r>
          </a:p>
          <a:p>
            <a:pPr marL="11113" indent="0" algn="just">
              <a:defRPr/>
            </a:pPr>
            <a:endParaRPr lang="it-IT"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Fail</a:t>
            </a:r>
            <a:r>
              <a:rPr lang="it-IT" dirty="0">
                <a:solidFill>
                  <a:srgbClr val="000000"/>
                </a:solidFill>
                <a:latin typeface="+mn-lt"/>
                <a:cs typeface="Arial" charset="0"/>
              </a:rPr>
              <a:t> to </a:t>
            </a:r>
            <a:r>
              <a:rPr lang="it-IT" dirty="0" err="1">
                <a:solidFill>
                  <a:srgbClr val="000000"/>
                </a:solidFill>
                <a:latin typeface="+mn-lt"/>
                <a:cs typeface="Arial" charset="0"/>
              </a:rPr>
              <a:t>correctly</a:t>
            </a:r>
            <a:r>
              <a:rPr lang="it-IT" dirty="0">
                <a:solidFill>
                  <a:srgbClr val="000000"/>
                </a:solidFill>
                <a:latin typeface="+mn-lt"/>
                <a:cs typeface="Arial" charset="0"/>
              </a:rPr>
              <a:t> </a:t>
            </a:r>
            <a:r>
              <a:rPr lang="it-IT" dirty="0" err="1">
                <a:solidFill>
                  <a:srgbClr val="000000"/>
                </a:solidFill>
                <a:latin typeface="+mn-lt"/>
                <a:cs typeface="Arial" charset="0"/>
              </a:rPr>
              <a:t>map</a:t>
            </a:r>
            <a:r>
              <a:rPr lang="it-IT" dirty="0">
                <a:solidFill>
                  <a:srgbClr val="000000"/>
                </a:solidFill>
                <a:latin typeface="+mn-lt"/>
                <a:cs typeface="Arial" charset="0"/>
              </a:rPr>
              <a:t> </a:t>
            </a:r>
            <a:r>
              <a:rPr lang="it-IT" dirty="0" err="1">
                <a:solidFill>
                  <a:srgbClr val="000000"/>
                </a:solidFill>
                <a:latin typeface="+mn-lt"/>
                <a:cs typeface="Arial" charset="0"/>
              </a:rPr>
              <a:t>many</a:t>
            </a:r>
            <a:r>
              <a:rPr lang="it-IT" dirty="0">
                <a:solidFill>
                  <a:srgbClr val="000000"/>
                </a:solidFill>
                <a:latin typeface="+mn-lt"/>
                <a:cs typeface="Arial" charset="0"/>
              </a:rPr>
              <a:t> </a:t>
            </a:r>
            <a:r>
              <a:rPr lang="it-IT" dirty="0" err="1">
                <a:solidFill>
                  <a:srgbClr val="000000"/>
                </a:solidFill>
                <a:latin typeface="+mn-lt"/>
                <a:cs typeface="Arial" charset="0"/>
              </a:rPr>
              <a:t>mismatches</a:t>
            </a:r>
            <a:r>
              <a:rPr lang="it-IT" dirty="0">
                <a:solidFill>
                  <a:srgbClr val="000000"/>
                </a:solidFill>
                <a:latin typeface="+mn-lt"/>
                <a:cs typeface="Arial" charset="0"/>
              </a:rPr>
              <a:t> and INDELS. </a:t>
            </a:r>
            <a:r>
              <a:rPr lang="it-IT" dirty="0" err="1">
                <a:solidFill>
                  <a:srgbClr val="000000"/>
                </a:solidFill>
                <a:latin typeface="+mn-lt"/>
                <a:cs typeface="Arial" charset="0"/>
              </a:rPr>
              <a:t>It</a:t>
            </a:r>
            <a:r>
              <a:rPr lang="it-IT" dirty="0">
                <a:solidFill>
                  <a:srgbClr val="000000"/>
                </a:solidFill>
                <a:latin typeface="+mn-lt"/>
                <a:cs typeface="Arial" charset="0"/>
              </a:rPr>
              <a:t> </a:t>
            </a:r>
            <a:r>
              <a:rPr lang="it-IT" dirty="0" err="1">
                <a:solidFill>
                  <a:srgbClr val="000000"/>
                </a:solidFill>
                <a:latin typeface="+mn-lt"/>
                <a:cs typeface="Arial" charset="0"/>
              </a:rPr>
              <a:t>is</a:t>
            </a:r>
            <a:r>
              <a:rPr lang="it-IT" dirty="0">
                <a:solidFill>
                  <a:srgbClr val="000000"/>
                </a:solidFill>
                <a:latin typeface="+mn-lt"/>
                <a:cs typeface="Arial" charset="0"/>
              </a:rPr>
              <a:t> multi-</a:t>
            </a:r>
            <a:r>
              <a:rPr lang="it-IT" dirty="0" err="1">
                <a:solidFill>
                  <a:srgbClr val="000000"/>
                </a:solidFill>
                <a:latin typeface="+mn-lt"/>
                <a:cs typeface="Arial" charset="0"/>
              </a:rPr>
              <a:t>thread</a:t>
            </a:r>
            <a:r>
              <a:rPr lang="it-IT" dirty="0">
                <a:solidFill>
                  <a:srgbClr val="000000"/>
                </a:solidFill>
                <a:latin typeface="+mn-lt"/>
                <a:cs typeface="Arial" charset="0"/>
              </a:rPr>
              <a:t>, </a:t>
            </a:r>
            <a:r>
              <a:rPr lang="it-IT" dirty="0" err="1">
                <a:solidFill>
                  <a:srgbClr val="000000"/>
                </a:solidFill>
                <a:latin typeface="+mn-lt"/>
                <a:cs typeface="Arial" charset="0"/>
              </a:rPr>
              <a:t>but</a:t>
            </a:r>
            <a:r>
              <a:rPr lang="it-IT" dirty="0">
                <a:solidFill>
                  <a:srgbClr val="000000"/>
                </a:solidFill>
                <a:latin typeface="+mn-lt"/>
                <a:cs typeface="Arial" charset="0"/>
              </a:rPr>
              <a:t> </a:t>
            </a:r>
            <a:r>
              <a:rPr lang="it-IT" dirty="0" err="1">
                <a:solidFill>
                  <a:srgbClr val="000000"/>
                </a:solidFill>
                <a:latin typeface="+mn-lt"/>
                <a:cs typeface="Arial" charset="0"/>
              </a:rPr>
              <a:t>lacks</a:t>
            </a:r>
            <a:r>
              <a:rPr lang="it-IT" dirty="0">
                <a:solidFill>
                  <a:srgbClr val="000000"/>
                </a:solidFill>
                <a:latin typeface="+mn-lt"/>
                <a:cs typeface="Arial" charset="0"/>
              </a:rPr>
              <a:t> some </a:t>
            </a:r>
            <a:r>
              <a:rPr lang="it-IT" dirty="0" err="1">
                <a:solidFill>
                  <a:srgbClr val="000000"/>
                </a:solidFill>
                <a:latin typeface="+mn-lt"/>
                <a:cs typeface="Arial" charset="0"/>
              </a:rPr>
              <a:t>biological</a:t>
            </a:r>
            <a:r>
              <a:rPr lang="it-IT" dirty="0">
                <a:solidFill>
                  <a:srgbClr val="000000"/>
                </a:solidFill>
                <a:latin typeface="+mn-lt"/>
                <a:cs typeface="Arial" charset="0"/>
              </a:rPr>
              <a:t> </a:t>
            </a:r>
            <a:r>
              <a:rPr lang="it-IT" dirty="0" err="1">
                <a:solidFill>
                  <a:srgbClr val="000000"/>
                </a:solidFill>
                <a:latin typeface="+mn-lt"/>
                <a:cs typeface="Arial" charset="0"/>
              </a:rPr>
              <a:t>features</a:t>
            </a:r>
            <a:r>
              <a:rPr lang="it-IT" dirty="0">
                <a:solidFill>
                  <a:srgbClr val="000000"/>
                </a:solidFill>
                <a:latin typeface="+mn-lt"/>
                <a:cs typeface="Arial" charset="0"/>
              </a:rPr>
              <a:t> </a:t>
            </a:r>
            <a:r>
              <a:rPr lang="it-IT" dirty="0" err="1">
                <a:solidFill>
                  <a:srgbClr val="000000"/>
                </a:solidFill>
                <a:latin typeface="+mn-lt"/>
                <a:cs typeface="Arial" charset="0"/>
              </a:rPr>
              <a:t>such</a:t>
            </a:r>
            <a:r>
              <a:rPr lang="it-IT" dirty="0">
                <a:solidFill>
                  <a:srgbClr val="000000"/>
                </a:solidFill>
                <a:latin typeface="+mn-lt"/>
                <a:cs typeface="Arial" charset="0"/>
              </a:rPr>
              <a:t> </a:t>
            </a:r>
            <a:r>
              <a:rPr lang="it-IT" dirty="0" err="1">
                <a:solidFill>
                  <a:srgbClr val="000000"/>
                </a:solidFill>
                <a:latin typeface="+mn-lt"/>
                <a:cs typeface="Arial" charset="0"/>
              </a:rPr>
              <a:t>as</a:t>
            </a:r>
            <a:r>
              <a:rPr lang="it-IT" dirty="0">
                <a:solidFill>
                  <a:srgbClr val="000000"/>
                </a:solidFill>
                <a:latin typeface="+mn-lt"/>
                <a:cs typeface="Arial" charset="0"/>
              </a:rPr>
              <a:t> </a:t>
            </a:r>
            <a:r>
              <a:rPr lang="it-IT" dirty="0" err="1">
                <a:solidFill>
                  <a:srgbClr val="000000"/>
                </a:solidFill>
                <a:latin typeface="+mn-lt"/>
                <a:cs typeface="Arial" charset="0"/>
              </a:rPr>
              <a:t>support</a:t>
            </a:r>
            <a:r>
              <a:rPr lang="it-IT" dirty="0">
                <a:solidFill>
                  <a:srgbClr val="000000"/>
                </a:solidFill>
                <a:latin typeface="+mn-lt"/>
                <a:cs typeface="Arial" charset="0"/>
              </a:rPr>
              <a:t> for RNA or big INDELS.</a:t>
            </a:r>
          </a:p>
        </p:txBody>
      </p:sp>
    </p:spTree>
    <p:extLst>
      <p:ext uri="{BB962C8B-B14F-4D97-AF65-F5344CB8AC3E}">
        <p14:creationId xmlns:p14="http://schemas.microsoft.com/office/powerpoint/2010/main" val="298523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143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u="sng" dirty="0">
                <a:solidFill>
                  <a:srgbClr val="FF0000"/>
                </a:solidFill>
              </a:rPr>
              <a:t>DNA-</a:t>
            </a:r>
            <a:r>
              <a:rPr lang="en-US" sz="2200" b="1" u="sng" dirty="0" err="1">
                <a:solidFill>
                  <a:srgbClr val="FF0000"/>
                </a:solidFill>
              </a:rPr>
              <a:t>Seq</a:t>
            </a:r>
            <a:r>
              <a:rPr lang="en-US" sz="2200" b="1" u="sng" dirty="0">
                <a:solidFill>
                  <a:srgbClr val="FF0000"/>
                </a:solidFill>
              </a:rPr>
              <a:t> data analysis</a:t>
            </a:r>
          </a:p>
          <a:p>
            <a:pPr marL="466725" lvl="1" indent="-20638" algn="l">
              <a:buFont typeface="+mj-lt"/>
              <a:buAutoNum type="arabicPeriod"/>
            </a:pPr>
            <a:r>
              <a:rPr lang="en-US" sz="2200" dirty="0"/>
              <a:t> </a:t>
            </a:r>
            <a:r>
              <a:rPr lang="en-US" sz="2200" u="sng" dirty="0">
                <a:solidFill>
                  <a:srgbClr val="FF0000"/>
                </a:solidFill>
              </a:rPr>
              <a:t>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109328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Pipeline, Software and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Algorhytms</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a:t>
            </a:r>
            <a:r>
              <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94" name="Gruppo 93">
            <a:extLst>
              <a:ext uri="{FF2B5EF4-FFF2-40B4-BE49-F238E27FC236}">
                <a16:creationId xmlns:a16="http://schemas.microsoft.com/office/drawing/2014/main" id="{4834CC9B-BBE0-434C-8E14-F60FF879411D}"/>
              </a:ext>
            </a:extLst>
          </p:cNvPr>
          <p:cNvGrpSpPr/>
          <p:nvPr/>
        </p:nvGrpSpPr>
        <p:grpSpPr>
          <a:xfrm>
            <a:off x="2132171" y="1595980"/>
            <a:ext cx="8729418" cy="4401408"/>
            <a:chOff x="2132171" y="1755634"/>
            <a:chExt cx="8729418" cy="4401408"/>
          </a:xfrm>
        </p:grpSpPr>
        <p:grpSp>
          <p:nvGrpSpPr>
            <p:cNvPr id="95" name="Gruppo 94">
              <a:extLst>
                <a:ext uri="{FF2B5EF4-FFF2-40B4-BE49-F238E27FC236}">
                  <a16:creationId xmlns:a16="http://schemas.microsoft.com/office/drawing/2014/main" id="{4345808A-4087-614B-B398-2BEE5F9D1AEB}"/>
                </a:ext>
              </a:extLst>
            </p:cNvPr>
            <p:cNvGrpSpPr/>
            <p:nvPr/>
          </p:nvGrpSpPr>
          <p:grpSpPr>
            <a:xfrm>
              <a:off x="2132171" y="1755634"/>
              <a:ext cx="8729418" cy="4401408"/>
              <a:chOff x="261526" y="1969422"/>
              <a:chExt cx="8382002" cy="4401408"/>
            </a:xfrm>
          </p:grpSpPr>
          <p:grpSp>
            <p:nvGrpSpPr>
              <p:cNvPr id="98" name="Gruppo 97">
                <a:extLst>
                  <a:ext uri="{FF2B5EF4-FFF2-40B4-BE49-F238E27FC236}">
                    <a16:creationId xmlns:a16="http://schemas.microsoft.com/office/drawing/2014/main" id="{14BCF6EB-DC57-FF46-A3C5-C998522AC611}"/>
                  </a:ext>
                </a:extLst>
              </p:cNvPr>
              <p:cNvGrpSpPr/>
              <p:nvPr/>
            </p:nvGrpSpPr>
            <p:grpSpPr>
              <a:xfrm>
                <a:off x="261526" y="3105342"/>
                <a:ext cx="8382002" cy="3265488"/>
                <a:chOff x="250825" y="1819275"/>
                <a:chExt cx="8382002" cy="3265488"/>
              </a:xfrm>
            </p:grpSpPr>
            <p:grpSp>
              <p:nvGrpSpPr>
                <p:cNvPr id="101" name="Group 6">
                  <a:extLst>
                    <a:ext uri="{FF2B5EF4-FFF2-40B4-BE49-F238E27FC236}">
                      <a16:creationId xmlns:a16="http://schemas.microsoft.com/office/drawing/2014/main" id="{01ACD35D-6AAC-4A4D-8B06-A84677F29945}"/>
                    </a:ext>
                  </a:extLst>
                </p:cNvPr>
                <p:cNvGrpSpPr>
                  <a:grpSpLocks/>
                </p:cNvGrpSpPr>
                <p:nvPr/>
              </p:nvGrpSpPr>
              <p:grpSpPr bwMode="auto">
                <a:xfrm>
                  <a:off x="250825" y="1925638"/>
                  <a:ext cx="1368425" cy="1287462"/>
                  <a:chOff x="251520" y="1926414"/>
                  <a:chExt cx="1368152" cy="1286562"/>
                </a:xfrm>
              </p:grpSpPr>
              <p:sp>
                <p:nvSpPr>
                  <p:cNvPr id="122" name="Rounded Rectangle 2">
                    <a:extLst>
                      <a:ext uri="{FF2B5EF4-FFF2-40B4-BE49-F238E27FC236}">
                        <a16:creationId xmlns:a16="http://schemas.microsoft.com/office/drawing/2014/main" id="{0655A121-B7D8-CF43-AE8D-275A9218E13B}"/>
                      </a:ext>
                    </a:extLst>
                  </p:cNvPr>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DNA-</a:t>
                    </a:r>
                    <a:r>
                      <a:rPr lang="en-US" sz="1200" dirty="0" err="1">
                        <a:solidFill>
                          <a:schemeClr val="tx1"/>
                        </a:solidFill>
                      </a:rPr>
                      <a:t>seq</a:t>
                    </a:r>
                    <a:r>
                      <a:rPr lang="en-US" sz="1200" dirty="0">
                        <a:solidFill>
                          <a:schemeClr val="tx1"/>
                        </a:solidFill>
                      </a:rPr>
                      <a:t> reads (2 x 100-150 </a:t>
                    </a:r>
                    <a:r>
                      <a:rPr lang="en-US" sz="1200" dirty="0" err="1">
                        <a:solidFill>
                          <a:schemeClr val="tx1"/>
                        </a:solidFill>
                      </a:rPr>
                      <a:t>bp</a:t>
                    </a:r>
                    <a:r>
                      <a:rPr lang="en-US" sz="1200" dirty="0">
                        <a:solidFill>
                          <a:schemeClr val="tx1"/>
                        </a:solidFill>
                      </a:rPr>
                      <a:t>)</a:t>
                    </a:r>
                  </a:p>
                </p:txBody>
              </p:sp>
              <p:sp>
                <p:nvSpPr>
                  <p:cNvPr id="123" name="TextBox 3">
                    <a:extLst>
                      <a:ext uri="{FF2B5EF4-FFF2-40B4-BE49-F238E27FC236}">
                        <a16:creationId xmlns:a16="http://schemas.microsoft.com/office/drawing/2014/main" id="{A854B598-D4A4-2148-BD1E-21B45F2A8F15}"/>
                      </a:ext>
                    </a:extLst>
                  </p:cNvPr>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Sequencing</a:t>
                    </a:r>
                  </a:p>
                </p:txBody>
              </p:sp>
            </p:grpSp>
            <p:grpSp>
              <p:nvGrpSpPr>
                <p:cNvPr id="102" name="Group 16">
                  <a:extLst>
                    <a:ext uri="{FF2B5EF4-FFF2-40B4-BE49-F238E27FC236}">
                      <a16:creationId xmlns:a16="http://schemas.microsoft.com/office/drawing/2014/main" id="{975885A6-4240-CC48-9247-95AAA75B8A5C}"/>
                    </a:ext>
                  </a:extLst>
                </p:cNvPr>
                <p:cNvGrpSpPr>
                  <a:grpSpLocks/>
                </p:cNvGrpSpPr>
                <p:nvPr/>
              </p:nvGrpSpPr>
              <p:grpSpPr bwMode="auto">
                <a:xfrm>
                  <a:off x="1916113" y="1819275"/>
                  <a:ext cx="1368425" cy="1393825"/>
                  <a:chOff x="1916196" y="1818692"/>
                  <a:chExt cx="1368152" cy="1394284"/>
                </a:xfrm>
              </p:grpSpPr>
              <p:sp>
                <p:nvSpPr>
                  <p:cNvPr id="120" name="Rounded Rectangle 7">
                    <a:extLst>
                      <a:ext uri="{FF2B5EF4-FFF2-40B4-BE49-F238E27FC236}">
                        <a16:creationId xmlns:a16="http://schemas.microsoft.com/office/drawing/2014/main" id="{398263A9-8436-CC45-B6BA-E3F60066712D}"/>
                      </a:ext>
                    </a:extLst>
                  </p:cNvPr>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b="1" u="sng" dirty="0">
                        <a:solidFill>
                          <a:schemeClr val="tx1"/>
                        </a:solidFill>
                      </a:rPr>
                      <a:t>Mapping</a:t>
                    </a:r>
                  </a:p>
                  <a:p>
                    <a:pPr algn="ctr">
                      <a:defRPr/>
                    </a:pPr>
                    <a:r>
                      <a:rPr lang="en-US" sz="1200" dirty="0">
                        <a:solidFill>
                          <a:schemeClr val="tx1"/>
                        </a:solidFill>
                      </a:rPr>
                      <a:t>(BWA, Bowtie2; Soap)</a:t>
                    </a:r>
                  </a:p>
                  <a:p>
                    <a:pPr algn="ctr">
                      <a:defRPr/>
                    </a:pPr>
                    <a:r>
                      <a:rPr lang="en-US" sz="1200" dirty="0">
                        <a:solidFill>
                          <a:schemeClr val="tx1"/>
                        </a:solidFill>
                      </a:rPr>
                      <a:t>(genome)</a:t>
                    </a:r>
                  </a:p>
                </p:txBody>
              </p:sp>
              <p:sp>
                <p:nvSpPr>
                  <p:cNvPr id="121" name="TextBox 12">
                    <a:extLst>
                      <a:ext uri="{FF2B5EF4-FFF2-40B4-BE49-F238E27FC236}">
                        <a16:creationId xmlns:a16="http://schemas.microsoft.com/office/drawing/2014/main" id="{103371C6-22C8-7D42-99D5-0286D6724513}"/>
                      </a:ext>
                    </a:extLst>
                  </p:cNvPr>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Read alignment</a:t>
                    </a:r>
                  </a:p>
                </p:txBody>
              </p:sp>
            </p:grpSp>
            <p:grpSp>
              <p:nvGrpSpPr>
                <p:cNvPr id="103" name="Group 18">
                  <a:extLst>
                    <a:ext uri="{FF2B5EF4-FFF2-40B4-BE49-F238E27FC236}">
                      <a16:creationId xmlns:a16="http://schemas.microsoft.com/office/drawing/2014/main" id="{27F60CC5-49D9-C44A-9D11-CABD3D404C0E}"/>
                    </a:ext>
                  </a:extLst>
                </p:cNvPr>
                <p:cNvGrpSpPr>
                  <a:grpSpLocks/>
                </p:cNvGrpSpPr>
                <p:nvPr/>
              </p:nvGrpSpPr>
              <p:grpSpPr bwMode="auto">
                <a:xfrm>
                  <a:off x="3419475" y="1819275"/>
                  <a:ext cx="2275238" cy="1393825"/>
                  <a:chOff x="3563889" y="1818692"/>
                  <a:chExt cx="2273637" cy="1394284"/>
                </a:xfrm>
              </p:grpSpPr>
              <p:sp>
                <p:nvSpPr>
                  <p:cNvPr id="118" name="Rounded Rectangle 8">
                    <a:extLst>
                      <a:ext uri="{FF2B5EF4-FFF2-40B4-BE49-F238E27FC236}">
                        <a16:creationId xmlns:a16="http://schemas.microsoft.com/office/drawing/2014/main" id="{5F9C30EB-FA5A-C949-94AD-BCD008B93365}"/>
                      </a:ext>
                    </a:extLst>
                  </p:cNvPr>
                  <p:cNvSpPr/>
                  <p:nvPr/>
                </p:nvSpPr>
                <p:spPr>
                  <a:xfrm>
                    <a:off x="3708249" y="2493602"/>
                    <a:ext cx="2129277"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Duplicate Removal; Base Recalibration</a:t>
                    </a:r>
                  </a:p>
                  <a:p>
                    <a:pPr algn="ctr">
                      <a:defRPr/>
                    </a:pPr>
                    <a:r>
                      <a:rPr lang="en-US" sz="1200" dirty="0">
                        <a:solidFill>
                          <a:schemeClr val="tx1"/>
                        </a:solidFill>
                      </a:rPr>
                      <a:t>(GATK; Picard; </a:t>
                    </a:r>
                    <a:r>
                      <a:rPr lang="en-US" sz="1200" dirty="0" err="1">
                        <a:solidFill>
                          <a:schemeClr val="tx1"/>
                        </a:solidFill>
                      </a:rPr>
                      <a:t>Samtools</a:t>
                    </a:r>
                    <a:r>
                      <a:rPr lang="en-US" sz="1200" dirty="0">
                        <a:solidFill>
                          <a:schemeClr val="tx1"/>
                        </a:solidFill>
                      </a:rPr>
                      <a:t>))</a:t>
                    </a:r>
                  </a:p>
                </p:txBody>
              </p:sp>
              <p:sp>
                <p:nvSpPr>
                  <p:cNvPr id="119" name="TextBox 13">
                    <a:extLst>
                      <a:ext uri="{FF2B5EF4-FFF2-40B4-BE49-F238E27FC236}">
                        <a16:creationId xmlns:a16="http://schemas.microsoft.com/office/drawing/2014/main" id="{7F41C349-F840-FE49-9AEA-FFBDE0714736}"/>
                      </a:ext>
                    </a:extLst>
                  </p:cNvPr>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Transcript compilation</a:t>
                    </a:r>
                  </a:p>
                </p:txBody>
              </p:sp>
            </p:grpSp>
            <p:grpSp>
              <p:nvGrpSpPr>
                <p:cNvPr id="104" name="Group 20">
                  <a:extLst>
                    <a:ext uri="{FF2B5EF4-FFF2-40B4-BE49-F238E27FC236}">
                      <a16:creationId xmlns:a16="http://schemas.microsoft.com/office/drawing/2014/main" id="{25A9DB82-DE96-044D-972A-C66F62FB6712}"/>
                    </a:ext>
                  </a:extLst>
                </p:cNvPr>
                <p:cNvGrpSpPr>
                  <a:grpSpLocks/>
                </p:cNvGrpSpPr>
                <p:nvPr/>
              </p:nvGrpSpPr>
              <p:grpSpPr bwMode="auto">
                <a:xfrm>
                  <a:off x="6015032" y="1819276"/>
                  <a:ext cx="2444776" cy="1385992"/>
                  <a:chOff x="6015040" y="1818692"/>
                  <a:chExt cx="2445392" cy="1386448"/>
                </a:xfrm>
              </p:grpSpPr>
              <p:sp>
                <p:nvSpPr>
                  <p:cNvPr id="116" name="Rounded Rectangle 10">
                    <a:extLst>
                      <a:ext uri="{FF2B5EF4-FFF2-40B4-BE49-F238E27FC236}">
                        <a16:creationId xmlns:a16="http://schemas.microsoft.com/office/drawing/2014/main" id="{8A21D2D8-7271-0148-88CF-E4D740049776}"/>
                      </a:ext>
                    </a:extLst>
                  </p:cNvPr>
                  <p:cNvSpPr/>
                  <p:nvPr/>
                </p:nvSpPr>
                <p:spPr>
                  <a:xfrm>
                    <a:off x="6015040" y="2485766"/>
                    <a:ext cx="2119844"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b="1" u="sng" dirty="0">
                        <a:solidFill>
                          <a:schemeClr val="tx1"/>
                        </a:solidFill>
                      </a:rPr>
                      <a:t>Variant Calling</a:t>
                    </a:r>
                  </a:p>
                  <a:p>
                    <a:pPr algn="ctr">
                      <a:defRPr/>
                    </a:pPr>
                    <a:r>
                      <a:rPr lang="en-US" sz="1200" dirty="0">
                        <a:solidFill>
                          <a:schemeClr val="tx1"/>
                        </a:solidFill>
                      </a:rPr>
                      <a:t>(GATK; </a:t>
                    </a:r>
                    <a:r>
                      <a:rPr lang="en-US" sz="1200" dirty="0" err="1">
                        <a:solidFill>
                          <a:schemeClr val="tx1"/>
                        </a:solidFill>
                      </a:rPr>
                      <a:t>Mutect</a:t>
                    </a:r>
                    <a:r>
                      <a:rPr lang="en-US" sz="1200" dirty="0">
                        <a:solidFill>
                          <a:schemeClr val="tx1"/>
                        </a:solidFill>
                      </a:rPr>
                      <a:t>; </a:t>
                    </a:r>
                    <a:r>
                      <a:rPr lang="en-US" sz="1200" dirty="0" err="1">
                        <a:solidFill>
                          <a:schemeClr val="tx1"/>
                        </a:solidFill>
                      </a:rPr>
                      <a:t>FreeBayes</a:t>
                    </a:r>
                    <a:r>
                      <a:rPr lang="en-US" sz="1200" dirty="0">
                        <a:solidFill>
                          <a:schemeClr val="tx1"/>
                        </a:solidFill>
                      </a:rPr>
                      <a:t>; Pisces))</a:t>
                    </a:r>
                  </a:p>
                </p:txBody>
              </p:sp>
              <p:sp>
                <p:nvSpPr>
                  <p:cNvPr id="117" name="TextBox 15">
                    <a:extLst>
                      <a:ext uri="{FF2B5EF4-FFF2-40B4-BE49-F238E27FC236}">
                        <a16:creationId xmlns:a16="http://schemas.microsoft.com/office/drawing/2014/main" id="{1F95C183-9722-124D-B8FA-8FCAEEA04C84}"/>
                      </a:ext>
                    </a:extLst>
                  </p:cNvPr>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rgbClr val="FFFFFF"/>
                        </a:solidFill>
                      </a:rPr>
                      <a:t>Differential expression</a:t>
                    </a:r>
                  </a:p>
                </p:txBody>
              </p:sp>
            </p:grpSp>
            <p:sp>
              <p:nvSpPr>
                <p:cNvPr id="105" name="Rounded Rectangle 11">
                  <a:extLst>
                    <a:ext uri="{FF2B5EF4-FFF2-40B4-BE49-F238E27FC236}">
                      <a16:creationId xmlns:a16="http://schemas.microsoft.com/office/drawing/2014/main" id="{7C94B168-2A20-1F42-A52C-EF27A88E4396}"/>
                    </a:ext>
                  </a:extLst>
                </p:cNvPr>
                <p:cNvSpPr/>
                <p:nvPr/>
              </p:nvSpPr>
              <p:spPr bwMode="auto">
                <a:xfrm>
                  <a:off x="7265986" y="3789363"/>
                  <a:ext cx="1366841" cy="7191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u="sng" dirty="0">
                      <a:solidFill>
                        <a:schemeClr val="tx1"/>
                      </a:solidFill>
                    </a:rPr>
                    <a:t>Filtration and Prioritization</a:t>
                  </a:r>
                </a:p>
                <a:p>
                  <a:pPr algn="ctr">
                    <a:defRPr/>
                  </a:pPr>
                  <a:r>
                    <a:rPr lang="en-US" sz="1200" dirty="0">
                      <a:solidFill>
                        <a:schemeClr val="tx1"/>
                      </a:solidFill>
                    </a:rPr>
                    <a:t>(Population and Disease Database)</a:t>
                  </a:r>
                </a:p>
              </p:txBody>
            </p:sp>
            <p:cxnSp>
              <p:nvCxnSpPr>
                <p:cNvPr id="106" name="Straight Arrow Connector 23">
                  <a:extLst>
                    <a:ext uri="{FF2B5EF4-FFF2-40B4-BE49-F238E27FC236}">
                      <a16:creationId xmlns:a16="http://schemas.microsoft.com/office/drawing/2014/main" id="{84AC1DE3-FD43-FA4F-BFCC-BD1536E93BD5}"/>
                    </a:ext>
                  </a:extLst>
                </p:cNvPr>
                <p:cNvCxnSpPr>
                  <a:stCxn id="122" idx="3"/>
                  <a:endCxn id="120" idx="1"/>
                </p:cNvCxnSpPr>
                <p:nvPr/>
              </p:nvCxnSpPr>
              <p:spPr>
                <a:xfrm>
                  <a:off x="1619250" y="2852738"/>
                  <a:ext cx="296863"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7" name="Straight Arrow Connector 29">
                  <a:extLst>
                    <a:ext uri="{FF2B5EF4-FFF2-40B4-BE49-F238E27FC236}">
                      <a16:creationId xmlns:a16="http://schemas.microsoft.com/office/drawing/2014/main" id="{1179E283-99D7-CC46-9858-B55769F164FA}"/>
                    </a:ext>
                  </a:extLst>
                </p:cNvPr>
                <p:cNvCxnSpPr>
                  <a:cxnSpLocks/>
                  <a:stCxn id="120" idx="3"/>
                  <a:endCxn id="118" idx="1"/>
                </p:cNvCxnSpPr>
                <p:nvPr/>
              </p:nvCxnSpPr>
              <p:spPr>
                <a:xfrm>
                  <a:off x="3284538" y="2853532"/>
                  <a:ext cx="279399"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08" name="Straight Arrow Connector 32">
                  <a:extLst>
                    <a:ext uri="{FF2B5EF4-FFF2-40B4-BE49-F238E27FC236}">
                      <a16:creationId xmlns:a16="http://schemas.microsoft.com/office/drawing/2014/main" id="{736799D9-B698-1F43-929D-CB64153A46E1}"/>
                    </a:ext>
                  </a:extLst>
                </p:cNvPr>
                <p:cNvCxnSpPr>
                  <a:cxnSpLocks/>
                </p:cNvCxnSpPr>
                <p:nvPr/>
              </p:nvCxnSpPr>
              <p:spPr>
                <a:xfrm>
                  <a:off x="5727695" y="2852738"/>
                  <a:ext cx="287337" cy="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0" name="Rounded Rectangle 30">
                  <a:extLst>
                    <a:ext uri="{FF2B5EF4-FFF2-40B4-BE49-F238E27FC236}">
                      <a16:creationId xmlns:a16="http://schemas.microsoft.com/office/drawing/2014/main" id="{D7B00751-E190-5742-8B4C-5CA4A107702A}"/>
                    </a:ext>
                  </a:extLst>
                </p:cNvPr>
                <p:cNvSpPr/>
                <p:nvPr/>
              </p:nvSpPr>
              <p:spPr bwMode="auto">
                <a:xfrm>
                  <a:off x="5280144"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b="1" u="sng" dirty="0">
                      <a:solidFill>
                        <a:schemeClr val="tx1"/>
                      </a:solidFill>
                    </a:rPr>
                    <a:t>Variant Annotation</a:t>
                  </a:r>
                </a:p>
                <a:p>
                  <a:pPr algn="ctr">
                    <a:defRPr/>
                  </a:pPr>
                  <a:r>
                    <a:rPr lang="en-US" sz="1200" dirty="0">
                      <a:solidFill>
                        <a:schemeClr val="tx1"/>
                      </a:solidFill>
                    </a:rPr>
                    <a:t>(</a:t>
                  </a:r>
                  <a:r>
                    <a:rPr lang="en-US" sz="1200" dirty="0" err="1">
                      <a:solidFill>
                        <a:schemeClr val="tx1"/>
                      </a:solidFill>
                    </a:rPr>
                    <a:t>Annovar</a:t>
                  </a:r>
                  <a:r>
                    <a:rPr lang="en-US" sz="1200" dirty="0">
                      <a:solidFill>
                        <a:schemeClr val="tx1"/>
                      </a:solidFill>
                    </a:rPr>
                    <a:t>; VEP)</a:t>
                  </a:r>
                </a:p>
              </p:txBody>
            </p:sp>
            <p:sp>
              <p:nvSpPr>
                <p:cNvPr id="111" name="Rounded Rectangle 33">
                  <a:extLst>
                    <a:ext uri="{FF2B5EF4-FFF2-40B4-BE49-F238E27FC236}">
                      <a16:creationId xmlns:a16="http://schemas.microsoft.com/office/drawing/2014/main" id="{7B4EE4EB-59CA-1E4C-9CF1-4B6185A8E636}"/>
                    </a:ext>
                  </a:extLst>
                </p:cNvPr>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 </a:t>
                  </a:r>
                </a:p>
              </p:txBody>
            </p:sp>
            <p:sp>
              <p:nvSpPr>
                <p:cNvPr id="112" name="Rounded Rectangle 34">
                  <a:extLst>
                    <a:ext uri="{FF2B5EF4-FFF2-40B4-BE49-F238E27FC236}">
                      <a16:creationId xmlns:a16="http://schemas.microsoft.com/office/drawing/2014/main" id="{20BF7F0E-4A65-C44E-B659-42C79B87120C}"/>
                    </a:ext>
                  </a:extLst>
                </p:cNvPr>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Raw sequencing 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113" name="Straight Arrow Connector 36">
                  <a:extLst>
                    <a:ext uri="{FF2B5EF4-FFF2-40B4-BE49-F238E27FC236}">
                      <a16:creationId xmlns:a16="http://schemas.microsoft.com/office/drawing/2014/main" id="{D5629406-5F01-C048-A572-E13AD2D1AFEA}"/>
                    </a:ext>
                  </a:extLst>
                </p:cNvPr>
                <p:cNvCxnSpPr>
                  <a:stCxn id="112" idx="0"/>
                  <a:endCxn id="122" idx="2"/>
                </p:cNvCxnSpPr>
                <p:nvPr/>
              </p:nvCxnSpPr>
              <p:spPr>
                <a:xfrm flipH="1" flipV="1">
                  <a:off x="935038" y="3213100"/>
                  <a:ext cx="0"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14" name="Straight Arrow Connector 37">
                  <a:extLst>
                    <a:ext uri="{FF2B5EF4-FFF2-40B4-BE49-F238E27FC236}">
                      <a16:creationId xmlns:a16="http://schemas.microsoft.com/office/drawing/2014/main" id="{482CAF33-6CF9-5241-ACE7-7619B69E4D08}"/>
                    </a:ext>
                  </a:extLst>
                </p:cNvPr>
                <p:cNvCxnSpPr>
                  <a:stCxn id="111" idx="0"/>
                  <a:endCxn id="120" idx="2"/>
                </p:cNvCxnSpPr>
                <p:nvPr/>
              </p:nvCxnSpPr>
              <p:spPr>
                <a:xfrm flipV="1">
                  <a:off x="2592388" y="3213100"/>
                  <a:ext cx="7937" cy="576263"/>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15" name="TextBox 3">
                  <a:extLst>
                    <a:ext uri="{FF2B5EF4-FFF2-40B4-BE49-F238E27FC236}">
                      <a16:creationId xmlns:a16="http://schemas.microsoft.com/office/drawing/2014/main" id="{D5F7EE75-6EC6-F54E-9339-9650B18F5756}"/>
                    </a:ext>
                  </a:extLst>
                </p:cNvPr>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Inputs</a:t>
                  </a:r>
                </a:p>
              </p:txBody>
            </p:sp>
          </p:grpSp>
          <p:sp>
            <p:nvSpPr>
              <p:cNvPr id="99" name="Rettangolo 98">
                <a:extLst>
                  <a:ext uri="{FF2B5EF4-FFF2-40B4-BE49-F238E27FC236}">
                    <a16:creationId xmlns:a16="http://schemas.microsoft.com/office/drawing/2014/main" id="{B9DE8D9F-92D5-0443-8005-8E04D1895F44}"/>
                  </a:ext>
                </a:extLst>
              </p:cNvPr>
              <p:cNvSpPr/>
              <p:nvPr/>
            </p:nvSpPr>
            <p:spPr>
              <a:xfrm>
                <a:off x="1000913" y="1969422"/>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100" name="Freccia giù 99">
                <a:extLst>
                  <a:ext uri="{FF2B5EF4-FFF2-40B4-BE49-F238E27FC236}">
                    <a16:creationId xmlns:a16="http://schemas.microsoft.com/office/drawing/2014/main" id="{8BE9C2F1-C971-C84E-AF17-11715217EB73}"/>
                  </a:ext>
                </a:extLst>
              </p:cNvPr>
              <p:cNvSpPr/>
              <p:nvPr/>
            </p:nvSpPr>
            <p:spPr>
              <a:xfrm>
                <a:off x="1629951" y="2997722"/>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96" name="Rettangolo 95">
              <a:extLst>
                <a:ext uri="{FF2B5EF4-FFF2-40B4-BE49-F238E27FC236}">
                  <a16:creationId xmlns:a16="http://schemas.microsoft.com/office/drawing/2014/main" id="{0384FA98-527E-1847-9205-D29B089A441E}"/>
                </a:ext>
              </a:extLst>
            </p:cNvPr>
            <p:cNvSpPr/>
            <p:nvPr/>
          </p:nvSpPr>
          <p:spPr>
            <a:xfrm>
              <a:off x="4552833" y="1755634"/>
              <a:ext cx="1495973" cy="860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Quality</a:t>
              </a:r>
              <a:r>
                <a:rPr lang="it-IT" sz="1400" dirty="0"/>
                <a:t> Evaluation</a:t>
              </a:r>
            </a:p>
          </p:txBody>
        </p:sp>
        <p:sp>
          <p:nvSpPr>
            <p:cNvPr id="97" name="Freccia giù 96">
              <a:extLst>
                <a:ext uri="{FF2B5EF4-FFF2-40B4-BE49-F238E27FC236}">
                  <a16:creationId xmlns:a16="http://schemas.microsoft.com/office/drawing/2014/main" id="{E6A92F35-02DC-5B4D-8D0B-D8D9CF4B9452}"/>
                </a:ext>
              </a:extLst>
            </p:cNvPr>
            <p:cNvSpPr/>
            <p:nvPr/>
          </p:nvSpPr>
          <p:spPr>
            <a:xfrm>
              <a:off x="5144812" y="2779800"/>
              <a:ext cx="288925" cy="8012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5" name="Connettore 2 4">
            <a:extLst>
              <a:ext uri="{FF2B5EF4-FFF2-40B4-BE49-F238E27FC236}">
                <a16:creationId xmlns:a16="http://schemas.microsoft.com/office/drawing/2014/main" id="{BD1828B4-7E7F-B547-8112-0A7755EB5A09}"/>
              </a:ext>
            </a:extLst>
          </p:cNvPr>
          <p:cNvCxnSpPr>
            <a:cxnSpLocks/>
          </p:cNvCxnSpPr>
          <p:nvPr/>
        </p:nvCxnSpPr>
        <p:spPr>
          <a:xfrm flipH="1">
            <a:off x="6762146" y="1602740"/>
            <a:ext cx="872654" cy="165220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DE6A83E7-C3B9-054D-8A92-60C10F7652F5}"/>
              </a:ext>
            </a:extLst>
          </p:cNvPr>
          <p:cNvSpPr/>
          <p:nvPr/>
        </p:nvSpPr>
        <p:spPr>
          <a:xfrm>
            <a:off x="6198712" y="1054200"/>
            <a:ext cx="4482687" cy="461665"/>
          </a:xfrm>
          <a:prstGeom prst="rect">
            <a:avLst/>
          </a:prstGeom>
        </p:spPr>
        <p:txBody>
          <a:bodyPr wrap="square">
            <a:spAutoFit/>
          </a:bodyPr>
          <a:lstStyle/>
          <a:p>
            <a:r>
              <a:rPr lang="it-IT" sz="2400" b="1" spc="-9" dirty="0">
                <a:solidFill>
                  <a:srgbClr val="860908"/>
                </a:solidFill>
                <a:latin typeface="Arial"/>
                <a:cs typeface="Arial"/>
              </a:rPr>
              <a:t>Post-</a:t>
            </a:r>
            <a:r>
              <a:rPr lang="it-IT" sz="2400" b="1" spc="-9" dirty="0" err="1">
                <a:solidFill>
                  <a:srgbClr val="860908"/>
                </a:solidFill>
                <a:latin typeface="Arial"/>
                <a:cs typeface="Arial"/>
              </a:rPr>
              <a:t>alignment</a:t>
            </a:r>
            <a:r>
              <a:rPr lang="it-IT" sz="2400" b="1" spc="-9" dirty="0">
                <a:solidFill>
                  <a:srgbClr val="860908"/>
                </a:solidFill>
                <a:latin typeface="Arial"/>
                <a:cs typeface="Arial"/>
              </a:rPr>
              <a:t> processing</a:t>
            </a:r>
            <a:endParaRPr lang="it-IT" sz="2400" b="1" dirty="0"/>
          </a:p>
        </p:txBody>
      </p:sp>
      <p:cxnSp>
        <p:nvCxnSpPr>
          <p:cNvPr id="41" name="Connettore 2 40">
            <a:extLst>
              <a:ext uri="{FF2B5EF4-FFF2-40B4-BE49-F238E27FC236}">
                <a16:creationId xmlns:a16="http://schemas.microsoft.com/office/drawing/2014/main" id="{86F19A96-5FD7-494D-86EE-94DB631AB413}"/>
              </a:ext>
            </a:extLst>
          </p:cNvPr>
          <p:cNvCxnSpPr>
            <a:cxnSpLocks/>
          </p:cNvCxnSpPr>
          <p:nvPr/>
        </p:nvCxnSpPr>
        <p:spPr>
          <a:xfrm flipH="1">
            <a:off x="8358763" y="4125725"/>
            <a:ext cx="436324" cy="47662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4E9EC0DA-7432-554F-8496-8C8E7EE4CEC1}"/>
              </a:ext>
            </a:extLst>
          </p:cNvPr>
          <p:cNvCxnSpPr>
            <a:cxnSpLocks/>
          </p:cNvCxnSpPr>
          <p:nvPr/>
        </p:nvCxnSpPr>
        <p:spPr>
          <a:xfrm>
            <a:off x="9570315" y="4171627"/>
            <a:ext cx="369332" cy="43072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4F26F3D1-CD1D-E342-AB89-DE2453CE4922}"/>
              </a:ext>
            </a:extLst>
          </p:cNvPr>
          <p:cNvCxnSpPr>
            <a:cxnSpLocks/>
          </p:cNvCxnSpPr>
          <p:nvPr/>
        </p:nvCxnSpPr>
        <p:spPr>
          <a:xfrm>
            <a:off x="8885754" y="5061556"/>
            <a:ext cx="481091"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0" name="object 11">
            <a:extLst>
              <a:ext uri="{FF2B5EF4-FFF2-40B4-BE49-F238E27FC236}">
                <a16:creationId xmlns:a16="http://schemas.microsoft.com/office/drawing/2014/main" id="{9BB72D77-F09E-A24D-B5B6-58F498CD300B}"/>
              </a:ext>
            </a:extLst>
          </p:cNvPr>
          <p:cNvSpPr txBox="1">
            <a:spLocks noChangeArrowheads="1"/>
          </p:cNvSpPr>
          <p:nvPr/>
        </p:nvSpPr>
        <p:spPr bwMode="auto">
          <a:xfrm>
            <a:off x="1231175" y="5564760"/>
            <a:ext cx="10747021" cy="1107996"/>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marL="11113" indent="0" algn="just">
              <a:defRPr/>
            </a:pPr>
            <a:endParaRPr lang="it-IT" dirty="0">
              <a:solidFill>
                <a:srgbClr val="000000"/>
              </a:solidFill>
              <a:latin typeface="+mn-lt"/>
              <a:cs typeface="Arial" charset="0"/>
            </a:endParaRPr>
          </a:p>
          <a:p>
            <a:pPr marL="11113" indent="0" algn="just">
              <a:defRPr/>
            </a:pPr>
            <a:r>
              <a:rPr lang="it-IT" dirty="0">
                <a:solidFill>
                  <a:srgbClr val="000000"/>
                </a:solidFill>
                <a:latin typeface="+mn-lt"/>
                <a:cs typeface="Arial" charset="0"/>
              </a:rPr>
              <a:t>In </a:t>
            </a:r>
            <a:r>
              <a:rPr lang="it-IT" dirty="0" err="1">
                <a:solidFill>
                  <a:srgbClr val="000000"/>
                </a:solidFill>
                <a:latin typeface="+mn-lt"/>
                <a:cs typeface="Arial" charset="0"/>
              </a:rPr>
              <a:t>this</a:t>
            </a:r>
            <a:r>
              <a:rPr lang="it-IT" dirty="0">
                <a:solidFill>
                  <a:srgbClr val="000000"/>
                </a:solidFill>
                <a:latin typeface="+mn-lt"/>
                <a:cs typeface="Arial" charset="0"/>
              </a:rPr>
              <a:t> </a:t>
            </a:r>
            <a:r>
              <a:rPr lang="it-IT" dirty="0" err="1">
                <a:solidFill>
                  <a:srgbClr val="000000"/>
                </a:solidFill>
                <a:latin typeface="+mn-lt"/>
                <a:cs typeface="Arial" charset="0"/>
              </a:rPr>
              <a:t>step</a:t>
            </a:r>
            <a:r>
              <a:rPr lang="it-IT" dirty="0">
                <a:solidFill>
                  <a:srgbClr val="000000"/>
                </a:solidFill>
                <a:latin typeface="+mn-lt"/>
                <a:cs typeface="Arial" charset="0"/>
              </a:rPr>
              <a:t> </a:t>
            </a:r>
            <a:r>
              <a:rPr lang="it-IT" dirty="0" err="1">
                <a:solidFill>
                  <a:srgbClr val="000000"/>
                </a:solidFill>
                <a:latin typeface="+mn-lt"/>
                <a:cs typeface="Arial" charset="0"/>
              </a:rPr>
              <a:t>tools</a:t>
            </a:r>
            <a:r>
              <a:rPr lang="it-IT" dirty="0">
                <a:solidFill>
                  <a:srgbClr val="000000"/>
                </a:solidFill>
                <a:latin typeface="+mn-lt"/>
                <a:cs typeface="Arial" charset="0"/>
              </a:rPr>
              <a:t> </a:t>
            </a:r>
            <a:r>
              <a:rPr lang="it-IT" dirty="0" err="1">
                <a:solidFill>
                  <a:srgbClr val="000000"/>
                </a:solidFill>
                <a:latin typeface="+mn-lt"/>
                <a:cs typeface="Arial" charset="0"/>
              </a:rPr>
              <a:t>like</a:t>
            </a:r>
            <a:r>
              <a:rPr lang="it-IT" dirty="0">
                <a:solidFill>
                  <a:srgbClr val="000000"/>
                </a:solidFill>
                <a:latin typeface="+mn-lt"/>
                <a:cs typeface="Arial" charset="0"/>
              </a:rPr>
              <a:t> </a:t>
            </a:r>
            <a:r>
              <a:rPr lang="it-IT" dirty="0" err="1">
                <a:solidFill>
                  <a:srgbClr val="000000"/>
                </a:solidFill>
                <a:latin typeface="+mn-lt"/>
                <a:cs typeface="Arial" charset="0"/>
              </a:rPr>
              <a:t>Genome</a:t>
            </a:r>
            <a:r>
              <a:rPr lang="it-IT" dirty="0">
                <a:solidFill>
                  <a:srgbClr val="000000"/>
                </a:solidFill>
                <a:latin typeface="+mn-lt"/>
                <a:cs typeface="Arial" charset="0"/>
              </a:rPr>
              <a:t> Analysis </a:t>
            </a:r>
            <a:r>
              <a:rPr lang="it-IT" dirty="0" err="1">
                <a:solidFill>
                  <a:srgbClr val="000000"/>
                </a:solidFill>
                <a:latin typeface="+mn-lt"/>
                <a:cs typeface="Arial" charset="0"/>
              </a:rPr>
              <a:t>Tool</a:t>
            </a:r>
            <a:r>
              <a:rPr lang="it-IT" dirty="0">
                <a:solidFill>
                  <a:srgbClr val="000000"/>
                </a:solidFill>
                <a:latin typeface="+mn-lt"/>
                <a:cs typeface="Arial" charset="0"/>
              </a:rPr>
              <a:t> Kit (GATK) or </a:t>
            </a:r>
            <a:r>
              <a:rPr lang="it-IT" dirty="0" err="1">
                <a:solidFill>
                  <a:srgbClr val="000000"/>
                </a:solidFill>
                <a:latin typeface="+mn-lt"/>
                <a:cs typeface="Arial" charset="0"/>
              </a:rPr>
              <a:t>Samtools</a:t>
            </a:r>
            <a:r>
              <a:rPr lang="it-IT" dirty="0">
                <a:solidFill>
                  <a:srgbClr val="000000"/>
                </a:solidFill>
                <a:latin typeface="+mn-lt"/>
                <a:cs typeface="Arial" charset="0"/>
              </a:rPr>
              <a:t> are </a:t>
            </a:r>
            <a:r>
              <a:rPr lang="it-IT" dirty="0" err="1">
                <a:solidFill>
                  <a:srgbClr val="000000"/>
                </a:solidFill>
                <a:latin typeface="+mn-lt"/>
                <a:cs typeface="Arial" charset="0"/>
              </a:rPr>
              <a:t>used</a:t>
            </a:r>
            <a:r>
              <a:rPr lang="it-IT" dirty="0">
                <a:solidFill>
                  <a:srgbClr val="000000"/>
                </a:solidFill>
                <a:latin typeface="+mn-lt"/>
                <a:cs typeface="Arial" charset="0"/>
              </a:rPr>
              <a:t> to </a:t>
            </a:r>
            <a:r>
              <a:rPr lang="it-IT" dirty="0" err="1">
                <a:solidFill>
                  <a:srgbClr val="000000"/>
                </a:solidFill>
                <a:latin typeface="+mn-lt"/>
                <a:cs typeface="Arial" charset="0"/>
              </a:rPr>
              <a:t>remove</a:t>
            </a:r>
            <a:r>
              <a:rPr lang="it-IT" dirty="0">
                <a:solidFill>
                  <a:srgbClr val="000000"/>
                </a:solidFill>
                <a:latin typeface="+mn-lt"/>
                <a:cs typeface="Arial" charset="0"/>
              </a:rPr>
              <a:t> duplicate </a:t>
            </a:r>
            <a:r>
              <a:rPr lang="it-IT" dirty="0" err="1">
                <a:solidFill>
                  <a:srgbClr val="000000"/>
                </a:solidFill>
                <a:latin typeface="+mn-lt"/>
                <a:cs typeface="Arial" charset="0"/>
              </a:rPr>
              <a:t>PCRs</a:t>
            </a:r>
            <a:r>
              <a:rPr lang="it-IT" dirty="0">
                <a:solidFill>
                  <a:srgbClr val="000000"/>
                </a:solidFill>
                <a:latin typeface="+mn-lt"/>
                <a:cs typeface="Arial" charset="0"/>
              </a:rPr>
              <a:t> or to </a:t>
            </a:r>
            <a:r>
              <a:rPr lang="it-IT" dirty="0" err="1">
                <a:solidFill>
                  <a:srgbClr val="000000"/>
                </a:solidFill>
                <a:latin typeface="+mn-lt"/>
                <a:cs typeface="Arial" charset="0"/>
              </a:rPr>
              <a:t>recalibrate</a:t>
            </a:r>
            <a:r>
              <a:rPr lang="it-IT" dirty="0">
                <a:solidFill>
                  <a:srgbClr val="000000"/>
                </a:solidFill>
                <a:latin typeface="+mn-lt"/>
                <a:cs typeface="Arial" charset="0"/>
              </a:rPr>
              <a:t> the </a:t>
            </a:r>
            <a:r>
              <a:rPr lang="it-IT" dirty="0" err="1">
                <a:solidFill>
                  <a:srgbClr val="000000"/>
                </a:solidFill>
                <a:latin typeface="+mn-lt"/>
                <a:cs typeface="Arial" charset="0"/>
              </a:rPr>
              <a:t>quality</a:t>
            </a:r>
            <a:r>
              <a:rPr lang="it-IT" dirty="0">
                <a:solidFill>
                  <a:srgbClr val="000000"/>
                </a:solidFill>
                <a:latin typeface="+mn-lt"/>
                <a:cs typeface="Arial" charset="0"/>
              </a:rPr>
              <a:t> of the </a:t>
            </a:r>
            <a:r>
              <a:rPr lang="it-IT" dirty="0" err="1">
                <a:solidFill>
                  <a:srgbClr val="000000"/>
                </a:solidFill>
                <a:latin typeface="+mn-lt"/>
                <a:cs typeface="Arial" charset="0"/>
              </a:rPr>
              <a:t>bases</a:t>
            </a:r>
            <a:r>
              <a:rPr lang="it-IT" dirty="0">
                <a:solidFill>
                  <a:srgbClr val="000000"/>
                </a:solidFill>
                <a:latin typeface="+mn-lt"/>
                <a:cs typeface="Arial" charset="0"/>
              </a:rPr>
              <a:t>. </a:t>
            </a:r>
          </a:p>
        </p:txBody>
      </p:sp>
    </p:spTree>
    <p:extLst>
      <p:ext uri="{BB962C8B-B14F-4D97-AF65-F5344CB8AC3E}">
        <p14:creationId xmlns:p14="http://schemas.microsoft.com/office/powerpoint/2010/main" val="332747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7" name="Rettangolo 3">
            <a:extLst>
              <a:ext uri="{FF2B5EF4-FFF2-40B4-BE49-F238E27FC236}">
                <a16:creationId xmlns:a16="http://schemas.microsoft.com/office/drawing/2014/main" id="{AE224E20-D152-3246-8229-A4E58CD91DB3}"/>
              </a:ext>
            </a:extLst>
          </p:cNvPr>
          <p:cNvSpPr>
            <a:spLocks noChangeArrowheads="1"/>
          </p:cNvSpPr>
          <p:nvPr/>
        </p:nvSpPr>
        <p:spPr bwMode="auto">
          <a:xfrm>
            <a:off x="1231211" y="2326834"/>
            <a:ext cx="10509101"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The </a:t>
            </a:r>
            <a:r>
              <a:rPr lang="it-IT" sz="2200" dirty="0" err="1">
                <a:latin typeface="Verdana" panose="020B0604030504040204" pitchFamily="34" charset="0"/>
                <a:ea typeface="Verdana" panose="020B0604030504040204" pitchFamily="34" charset="0"/>
                <a:cs typeface="Verdana" panose="020B0604030504040204" pitchFamily="34" charset="0"/>
              </a:rPr>
              <a:t>Sanger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method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was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used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as</a:t>
            </a:r>
            <a:r>
              <a:rPr lang="it-IT" sz="2200" dirty="0">
                <a:latin typeface="Verdana" panose="020B0604030504040204" pitchFamily="34" charset="0"/>
                <a:ea typeface="Verdana" panose="020B0604030504040204" pitchFamily="34" charset="0"/>
                <a:cs typeface="Verdana" panose="020B0604030504040204" pitchFamily="34" charset="0"/>
              </a:rPr>
              <a:t> part of the "Human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Project" for the complete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of the first human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objective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was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achieved</a:t>
            </a:r>
            <a:r>
              <a:rPr lang="it-IT" sz="2200" dirty="0">
                <a:latin typeface="Verdana" panose="020B0604030504040204" pitchFamily="34" charset="0"/>
                <a:ea typeface="Verdana" panose="020B0604030504040204" pitchFamily="34" charset="0"/>
                <a:cs typeface="Verdana" panose="020B0604030504040204" pitchFamily="34" charset="0"/>
              </a:rPr>
              <a:t> in 2003, </a:t>
            </a:r>
            <a:r>
              <a:rPr lang="it-IT" sz="2200" b="1" dirty="0" err="1">
                <a:latin typeface="Verdana" panose="020B0604030504040204" pitchFamily="34" charset="0"/>
                <a:ea typeface="Verdana" panose="020B0604030504040204" pitchFamily="34" charset="0"/>
                <a:cs typeface="Verdana" panose="020B0604030504040204" pitchFamily="34" charset="0"/>
              </a:rPr>
              <a:t>after</a:t>
            </a:r>
            <a:r>
              <a:rPr lang="it-IT" sz="2200" b="1" dirty="0">
                <a:latin typeface="Verdana" panose="020B0604030504040204" pitchFamily="34" charset="0"/>
                <a:ea typeface="Verdana" panose="020B0604030504040204" pitchFamily="34" charset="0"/>
                <a:cs typeface="Verdana" panose="020B0604030504040204" pitchFamily="34" charset="0"/>
              </a:rPr>
              <a:t> 13 </a:t>
            </a:r>
            <a:r>
              <a:rPr lang="it-IT" sz="2200" b="1" dirty="0" err="1">
                <a:latin typeface="Verdana" panose="020B0604030504040204" pitchFamily="34" charset="0"/>
                <a:ea typeface="Verdana" panose="020B0604030504040204" pitchFamily="34" charset="0"/>
                <a:cs typeface="Verdana" panose="020B0604030504040204" pitchFamily="34" charset="0"/>
              </a:rPr>
              <a:t>years</a:t>
            </a:r>
            <a:r>
              <a:rPr lang="it-IT" sz="2200" b="1" dirty="0">
                <a:latin typeface="Verdana" panose="020B0604030504040204" pitchFamily="34" charset="0"/>
                <a:ea typeface="Verdana" panose="020B0604030504040204" pitchFamily="34" charset="0"/>
                <a:cs typeface="Verdana" panose="020B0604030504040204" pitchFamily="34" charset="0"/>
              </a:rPr>
              <a:t> of work and </a:t>
            </a:r>
            <a:r>
              <a:rPr lang="it-IT" sz="2200" b="1" dirty="0" err="1">
                <a:latin typeface="Verdana" panose="020B0604030504040204" pitchFamily="34" charset="0"/>
                <a:ea typeface="Verdana" panose="020B0604030504040204" pitchFamily="34" charset="0"/>
                <a:cs typeface="Verdana" panose="020B0604030504040204" pitchFamily="34" charset="0"/>
              </a:rPr>
              <a:t>at</a:t>
            </a:r>
            <a:r>
              <a:rPr lang="it-IT" sz="2200" b="1" dirty="0">
                <a:latin typeface="Verdana" panose="020B0604030504040204" pitchFamily="34" charset="0"/>
                <a:ea typeface="Verdana" panose="020B0604030504040204" pitchFamily="34" charset="0"/>
                <a:cs typeface="Verdana" panose="020B0604030504040204" pitchFamily="34" charset="0"/>
              </a:rPr>
              <a:t> an </a:t>
            </a:r>
            <a:r>
              <a:rPr lang="it-IT" sz="2200" b="1" dirty="0" err="1">
                <a:latin typeface="Verdana" panose="020B0604030504040204" pitchFamily="34" charset="0"/>
                <a:ea typeface="Verdana" panose="020B0604030504040204" pitchFamily="34" charset="0"/>
                <a:cs typeface="Verdana" panose="020B0604030504040204" pitchFamily="34" charset="0"/>
              </a:rPr>
              <a:t>estimated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cost</a:t>
            </a:r>
            <a:r>
              <a:rPr lang="it-IT" sz="2200" b="1" dirty="0">
                <a:latin typeface="Verdana" panose="020B0604030504040204" pitchFamily="34" charset="0"/>
                <a:ea typeface="Verdana" panose="020B0604030504040204" pitchFamily="34" charset="0"/>
                <a:cs typeface="Verdana" panose="020B0604030504040204" pitchFamily="34" charset="0"/>
              </a:rPr>
              <a:t> of 2.7 </a:t>
            </a:r>
            <a:r>
              <a:rPr lang="it-IT" sz="2200" b="1" dirty="0" err="1">
                <a:latin typeface="Verdana" panose="020B0604030504040204" pitchFamily="34" charset="0"/>
                <a:ea typeface="Verdana" panose="020B0604030504040204" pitchFamily="34" charset="0"/>
                <a:cs typeface="Verdana" panose="020B0604030504040204" pitchFamily="34" charset="0"/>
              </a:rPr>
              <a:t>billion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dollars</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Today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costs</a:t>
            </a:r>
            <a:r>
              <a:rPr lang="it-IT" sz="2200" dirty="0">
                <a:latin typeface="Verdana" panose="020B0604030504040204" pitchFamily="34" charset="0"/>
                <a:ea typeface="Verdana" panose="020B0604030504040204" pitchFamily="34" charset="0"/>
                <a:cs typeface="Verdana" panose="020B0604030504040204" pitchFamily="34" charset="0"/>
              </a:rPr>
              <a:t> 14 </a:t>
            </a:r>
            <a:r>
              <a:rPr lang="it-IT" sz="2200" dirty="0" err="1">
                <a:latin typeface="Verdana" panose="020B0604030504040204" pitchFamily="34" charset="0"/>
                <a:ea typeface="Verdana" panose="020B0604030504040204" pitchFamily="34" charset="0"/>
                <a:cs typeface="Verdana" panose="020B0604030504040204" pitchFamily="34" charset="0"/>
              </a:rPr>
              <a:t>thousand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times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less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now</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it</a:t>
            </a:r>
            <a:r>
              <a:rPr lang="it-IT" sz="2200" dirty="0">
                <a:latin typeface="Verdana" panose="020B0604030504040204" pitchFamily="34" charset="0"/>
                <a:ea typeface="Verdana" panose="020B0604030504040204" pitchFamily="34" charset="0"/>
                <a:cs typeface="Verdana" panose="020B0604030504040204" pitchFamily="34" charset="0"/>
              </a:rPr>
              <a:t> can be </a:t>
            </a:r>
            <a:r>
              <a:rPr lang="it-IT" sz="2200" dirty="0" err="1">
                <a:latin typeface="Verdana" panose="020B0604030504040204" pitchFamily="34" charset="0"/>
                <a:ea typeface="Verdana" panose="020B0604030504040204" pitchFamily="34" charset="0"/>
                <a:cs typeface="Verdana" panose="020B0604030504040204" pitchFamily="34" charset="0"/>
              </a:rPr>
              <a:t>done</a:t>
            </a:r>
            <a:r>
              <a:rPr lang="it-IT" sz="2200" dirty="0">
                <a:latin typeface="Verdana" panose="020B0604030504040204" pitchFamily="34" charset="0"/>
                <a:ea typeface="Verdana" panose="020B0604030504040204" pitchFamily="34" charset="0"/>
                <a:cs typeface="Verdana" panose="020B0604030504040204" pitchFamily="34" charset="0"/>
              </a:rPr>
              <a:t> with </a:t>
            </a:r>
            <a:r>
              <a:rPr lang="it-IT" sz="2200" dirty="0" err="1">
                <a:latin typeface="Verdana" panose="020B0604030504040204" pitchFamily="34" charset="0"/>
                <a:ea typeface="Verdana" panose="020B0604030504040204" pitchFamily="34" charset="0"/>
                <a:cs typeface="Verdana" panose="020B0604030504040204" pitchFamily="34" charset="0"/>
              </a:rPr>
              <a:t>about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u="sng" dirty="0">
                <a:latin typeface="Verdana" panose="020B0604030504040204" pitchFamily="34" charset="0"/>
                <a:ea typeface="Verdana" panose="020B0604030504040204" pitchFamily="34" charset="0"/>
                <a:cs typeface="Verdana" panose="020B0604030504040204" pitchFamily="34" charset="0"/>
              </a:rPr>
              <a:t>1000 </a:t>
            </a:r>
            <a:r>
              <a:rPr lang="it-IT" sz="2200" b="1" u="sng" dirty="0" err="1">
                <a:latin typeface="Verdana" panose="020B0604030504040204" pitchFamily="34" charset="0"/>
                <a:ea typeface="Verdana" panose="020B0604030504040204" pitchFamily="34" charset="0"/>
                <a:cs typeface="Verdana" panose="020B0604030504040204" pitchFamily="34" charset="0"/>
              </a:rPr>
              <a:t>dollars</a:t>
            </a:r>
            <a:r>
              <a:rPr lang="it-IT" sz="2200" b="1" u="sng" dirty="0">
                <a:latin typeface="Verdana" panose="020B0604030504040204" pitchFamily="34" charset="0"/>
                <a:ea typeface="Verdana" panose="020B0604030504040204" pitchFamily="34" charset="0"/>
                <a:cs typeface="Verdana" panose="020B0604030504040204" pitchFamily="34" charset="0"/>
              </a:rPr>
              <a:t> in a </a:t>
            </a:r>
            <a:r>
              <a:rPr lang="it-IT" sz="2200" b="1" u="sng" dirty="0" err="1">
                <a:latin typeface="Verdana" panose="020B0604030504040204" pitchFamily="34" charset="0"/>
                <a:ea typeface="Verdana" panose="020B0604030504040204" pitchFamily="34" charset="0"/>
                <a:cs typeface="Verdana" panose="020B0604030504040204" pitchFamily="34" charset="0"/>
              </a:rPr>
              <a:t>few</a:t>
            </a:r>
            <a:r>
              <a:rPr lang="it-IT" sz="2200" b="1" u="sng" dirty="0">
                <a:latin typeface="Verdana" panose="020B0604030504040204" pitchFamily="34" charset="0"/>
                <a:ea typeface="Verdana" panose="020B0604030504040204" pitchFamily="34" charset="0"/>
                <a:cs typeface="Verdana" panose="020B0604030504040204" pitchFamily="34" charset="0"/>
              </a:rPr>
              <a:t> </a:t>
            </a:r>
            <a:r>
              <a:rPr lang="it-IT" sz="2200" b="1" u="sng" dirty="0" err="1">
                <a:latin typeface="Verdana" panose="020B0604030504040204" pitchFamily="34" charset="0"/>
                <a:ea typeface="Verdana" panose="020B0604030504040204" pitchFamily="34" charset="0"/>
                <a:cs typeface="Verdana" panose="020B0604030504040204" pitchFamily="34" charset="0"/>
              </a:rPr>
              <a:t>days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latest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result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highlights</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rapid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evolution</a:t>
            </a:r>
            <a:r>
              <a:rPr lang="it-IT" sz="2200" dirty="0">
                <a:latin typeface="Verdana" panose="020B0604030504040204" pitchFamily="34" charset="0"/>
                <a:ea typeface="Verdana" panose="020B0604030504040204" pitchFamily="34" charset="0"/>
                <a:cs typeface="Verdana" panose="020B0604030504040204" pitchFamily="34" charset="0"/>
              </a:rPr>
              <a:t> in the </a:t>
            </a:r>
            <a:r>
              <a:rPr lang="it-IT" sz="2200" dirty="0" err="1">
                <a:latin typeface="Verdana" panose="020B0604030504040204" pitchFamily="34" charset="0"/>
                <a:ea typeface="Verdana" panose="020B0604030504040204" pitchFamily="34" charset="0"/>
                <a:cs typeface="Verdana" panose="020B0604030504040204" pitchFamily="34" charset="0"/>
              </a:rPr>
              <a:t>field</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next</a:t>
            </a:r>
            <a:r>
              <a:rPr lang="it-IT" sz="2200" dirty="0">
                <a:latin typeface="Verdana" panose="020B0604030504040204" pitchFamily="34" charset="0"/>
                <a:ea typeface="Verdana" panose="020B0604030504040204" pitchFamily="34" charset="0"/>
                <a:cs typeface="Verdana" panose="020B0604030504040204" pitchFamily="34" charset="0"/>
              </a:rPr>
              <a:t> generation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technologies</a:t>
            </a:r>
            <a:r>
              <a:rPr lang="it-IT" sz="22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3781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89826" y="506627"/>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Duplicates</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Removal</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bject 11">
            <a:extLst>
              <a:ext uri="{FF2B5EF4-FFF2-40B4-BE49-F238E27FC236}">
                <a16:creationId xmlns:a16="http://schemas.microsoft.com/office/drawing/2014/main" id="{2DCC9969-5B01-694C-B57B-FE65C7B72B57}"/>
              </a:ext>
            </a:extLst>
          </p:cNvPr>
          <p:cNvSpPr txBox="1">
            <a:spLocks noChangeArrowheads="1"/>
          </p:cNvSpPr>
          <p:nvPr/>
        </p:nvSpPr>
        <p:spPr bwMode="auto">
          <a:xfrm>
            <a:off x="749030" y="1553615"/>
            <a:ext cx="5746523" cy="4062651"/>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dirty="0" err="1">
                <a:solidFill>
                  <a:srgbClr val="000000"/>
                </a:solidFill>
                <a:latin typeface="+mn-lt"/>
                <a:cs typeface="Arial" charset="0"/>
              </a:rPr>
              <a:t>Creating</a:t>
            </a:r>
            <a:r>
              <a:rPr lang="it-IT" dirty="0">
                <a:solidFill>
                  <a:srgbClr val="000000"/>
                </a:solidFill>
                <a:latin typeface="+mn-lt"/>
                <a:cs typeface="Arial" charset="0"/>
              </a:rPr>
              <a:t> duplicate </a:t>
            </a:r>
            <a:r>
              <a:rPr lang="it-IT" dirty="0" err="1">
                <a:solidFill>
                  <a:srgbClr val="000000"/>
                </a:solidFill>
                <a:latin typeface="+mn-lt"/>
                <a:cs typeface="Arial" charset="0"/>
              </a:rPr>
              <a:t>PCRs</a:t>
            </a:r>
            <a:r>
              <a:rPr lang="it-IT" dirty="0">
                <a:solidFill>
                  <a:srgbClr val="000000"/>
                </a:solidFill>
                <a:latin typeface="+mn-lt"/>
                <a:cs typeface="Arial" charset="0"/>
              </a:rPr>
              <a:t> </a:t>
            </a:r>
            <a:r>
              <a:rPr lang="it-IT" dirty="0" err="1">
                <a:solidFill>
                  <a:srgbClr val="000000"/>
                </a:solidFill>
                <a:latin typeface="+mn-lt"/>
                <a:cs typeface="Arial" charset="0"/>
              </a:rPr>
              <a:t>during</a:t>
            </a:r>
            <a:r>
              <a:rPr lang="it-IT" dirty="0">
                <a:solidFill>
                  <a:srgbClr val="000000"/>
                </a:solidFill>
                <a:latin typeface="+mn-lt"/>
                <a:cs typeface="Arial" charset="0"/>
              </a:rPr>
              <a:t> sample </a:t>
            </a:r>
            <a:r>
              <a:rPr lang="it-IT" dirty="0" err="1">
                <a:solidFill>
                  <a:srgbClr val="000000"/>
                </a:solidFill>
                <a:latin typeface="+mn-lt"/>
                <a:cs typeface="Arial" charset="0"/>
              </a:rPr>
              <a:t>preparation</a:t>
            </a:r>
            <a:r>
              <a:rPr lang="it-IT" dirty="0">
                <a:solidFill>
                  <a:srgbClr val="000000"/>
                </a:solidFill>
                <a:latin typeface="+mn-lt"/>
                <a:cs typeface="Arial" charset="0"/>
              </a:rPr>
              <a:t> </a:t>
            </a:r>
            <a:r>
              <a:rPr lang="it-IT" b="1" dirty="0">
                <a:solidFill>
                  <a:srgbClr val="000000"/>
                </a:solidFill>
                <a:latin typeface="+mn-lt"/>
                <a:cs typeface="Arial" charset="0"/>
              </a:rPr>
              <a:t>can </a:t>
            </a:r>
            <a:r>
              <a:rPr lang="it-IT" b="1" dirty="0" err="1">
                <a:solidFill>
                  <a:srgbClr val="000000"/>
                </a:solidFill>
                <a:latin typeface="+mn-lt"/>
                <a:cs typeface="Arial" charset="0"/>
              </a:rPr>
              <a:t>lead</a:t>
            </a:r>
            <a:r>
              <a:rPr lang="it-IT" b="1" dirty="0">
                <a:solidFill>
                  <a:srgbClr val="000000"/>
                </a:solidFill>
                <a:latin typeface="+mn-lt"/>
                <a:cs typeface="Arial" charset="0"/>
              </a:rPr>
              <a:t> to </a:t>
            </a:r>
            <a:r>
              <a:rPr lang="it-IT" b="1" dirty="0" err="1">
                <a:solidFill>
                  <a:srgbClr val="000000"/>
                </a:solidFill>
                <a:latin typeface="+mn-lt"/>
                <a:cs typeface="Arial" charset="0"/>
              </a:rPr>
              <a:t>problems</a:t>
            </a:r>
            <a:r>
              <a:rPr lang="it-IT" b="1" dirty="0">
                <a:solidFill>
                  <a:srgbClr val="000000"/>
                </a:solidFill>
                <a:latin typeface="+mn-lt"/>
                <a:cs typeface="Arial" charset="0"/>
              </a:rPr>
              <a:t> in the </a:t>
            </a:r>
            <a:r>
              <a:rPr lang="it-IT" b="1" dirty="0" err="1">
                <a:solidFill>
                  <a:srgbClr val="000000"/>
                </a:solidFill>
                <a:latin typeface="+mn-lt"/>
                <a:cs typeface="Arial" charset="0"/>
              </a:rPr>
              <a:t>detection</a:t>
            </a:r>
            <a:r>
              <a:rPr lang="it-IT" b="1" dirty="0">
                <a:solidFill>
                  <a:srgbClr val="000000"/>
                </a:solidFill>
                <a:latin typeface="+mn-lt"/>
                <a:cs typeface="Arial" charset="0"/>
              </a:rPr>
              <a:t> of </a:t>
            </a:r>
            <a:r>
              <a:rPr lang="it-IT" b="1" dirty="0" err="1">
                <a:solidFill>
                  <a:srgbClr val="000000"/>
                </a:solidFill>
                <a:latin typeface="+mn-lt"/>
                <a:cs typeface="Arial" charset="0"/>
              </a:rPr>
              <a:t>genetic</a:t>
            </a:r>
            <a:r>
              <a:rPr lang="it-IT" b="1" dirty="0">
                <a:solidFill>
                  <a:srgbClr val="000000"/>
                </a:solidFill>
                <a:latin typeface="+mn-lt"/>
                <a:cs typeface="Arial" charset="0"/>
              </a:rPr>
              <a:t> </a:t>
            </a:r>
            <a:r>
              <a:rPr lang="it-IT" b="1" dirty="0" err="1">
                <a:solidFill>
                  <a:srgbClr val="000000"/>
                </a:solidFill>
                <a:latin typeface="+mn-lt"/>
                <a:cs typeface="Arial" charset="0"/>
              </a:rPr>
              <a:t>variants</a:t>
            </a:r>
            <a:r>
              <a:rPr lang="it-IT" dirty="0">
                <a:solidFill>
                  <a:srgbClr val="000000"/>
                </a:solidFill>
                <a:latin typeface="+mn-lt"/>
                <a:cs typeface="Arial" charset="0"/>
              </a:rPr>
              <a:t>.</a:t>
            </a:r>
          </a:p>
          <a:p>
            <a:pPr marL="11113" indent="0" algn="just">
              <a:defRPr/>
            </a:pPr>
            <a:r>
              <a:rPr lang="it-IT" dirty="0">
                <a:solidFill>
                  <a:srgbClr val="000000"/>
                </a:solidFill>
                <a:latin typeface="+mn-lt"/>
                <a:cs typeface="Arial" charset="0"/>
              </a:rPr>
              <a:t>. </a:t>
            </a:r>
          </a:p>
          <a:p>
            <a:pPr algn="just">
              <a:buFont typeface="Arial" panose="020B0604020202020204" pitchFamily="34" charset="0"/>
              <a:buChar char="•"/>
              <a:defRPr/>
            </a:pPr>
            <a:r>
              <a:rPr lang="it-IT" dirty="0">
                <a:solidFill>
                  <a:srgbClr val="000000"/>
                </a:solidFill>
                <a:latin typeface="+mn-lt"/>
                <a:cs typeface="Arial" charset="0"/>
              </a:rPr>
              <a:t>A </a:t>
            </a:r>
            <a:r>
              <a:rPr lang="it-IT" dirty="0" err="1">
                <a:solidFill>
                  <a:srgbClr val="000000"/>
                </a:solidFill>
                <a:latin typeface="+mn-lt"/>
                <a:cs typeface="Arial" charset="0"/>
              </a:rPr>
              <a:t>sequencing</a:t>
            </a:r>
            <a:r>
              <a:rPr lang="it-IT" dirty="0">
                <a:solidFill>
                  <a:srgbClr val="000000"/>
                </a:solidFill>
                <a:latin typeface="+mn-lt"/>
                <a:cs typeface="Arial" charset="0"/>
              </a:rPr>
              <a:t> </a:t>
            </a:r>
            <a:r>
              <a:rPr lang="it-IT" dirty="0" err="1">
                <a:solidFill>
                  <a:srgbClr val="000000"/>
                </a:solidFill>
                <a:latin typeface="+mn-lt"/>
                <a:cs typeface="Arial" charset="0"/>
              </a:rPr>
              <a:t>error</a:t>
            </a:r>
            <a:r>
              <a:rPr lang="it-IT" dirty="0">
                <a:solidFill>
                  <a:srgbClr val="000000"/>
                </a:solidFill>
                <a:latin typeface="+mn-lt"/>
                <a:cs typeface="Arial" charset="0"/>
              </a:rPr>
              <a:t> </a:t>
            </a:r>
            <a:r>
              <a:rPr lang="it-IT" dirty="0" err="1">
                <a:solidFill>
                  <a:srgbClr val="000000"/>
                </a:solidFill>
                <a:latin typeface="+mn-lt"/>
                <a:cs typeface="Arial" charset="0"/>
              </a:rPr>
              <a:t>could</a:t>
            </a:r>
            <a:r>
              <a:rPr lang="it-IT" dirty="0">
                <a:solidFill>
                  <a:srgbClr val="000000"/>
                </a:solidFill>
                <a:latin typeface="+mn-lt"/>
                <a:cs typeface="Arial" charset="0"/>
              </a:rPr>
              <a:t> be </a:t>
            </a:r>
            <a:r>
              <a:rPr lang="it-IT" dirty="0" err="1">
                <a:solidFill>
                  <a:srgbClr val="000000"/>
                </a:solidFill>
                <a:latin typeface="+mn-lt"/>
                <a:cs typeface="Arial" charset="0"/>
              </a:rPr>
              <a:t>propagated</a:t>
            </a:r>
            <a:r>
              <a:rPr lang="it-IT" dirty="0">
                <a:solidFill>
                  <a:srgbClr val="000000"/>
                </a:solidFill>
                <a:latin typeface="+mn-lt"/>
                <a:cs typeface="Arial" charset="0"/>
              </a:rPr>
              <a:t> by </a:t>
            </a:r>
            <a:r>
              <a:rPr lang="it-IT" dirty="0" err="1">
                <a:solidFill>
                  <a:srgbClr val="000000"/>
                </a:solidFill>
                <a:latin typeface="+mn-lt"/>
                <a:cs typeface="Arial" charset="0"/>
              </a:rPr>
              <a:t>generating</a:t>
            </a:r>
            <a:r>
              <a:rPr lang="it-IT" dirty="0">
                <a:solidFill>
                  <a:srgbClr val="000000"/>
                </a:solidFill>
                <a:latin typeface="+mn-lt"/>
                <a:cs typeface="Arial" charset="0"/>
              </a:rPr>
              <a:t> </a:t>
            </a:r>
            <a:r>
              <a:rPr lang="it-IT" b="1" dirty="0">
                <a:solidFill>
                  <a:srgbClr val="000000"/>
                </a:solidFill>
                <a:latin typeface="+mn-lt"/>
                <a:cs typeface="Arial" charset="0"/>
              </a:rPr>
              <a:t>a </a:t>
            </a:r>
            <a:r>
              <a:rPr lang="it-IT" b="1" dirty="0" err="1">
                <a:solidFill>
                  <a:srgbClr val="000000"/>
                </a:solidFill>
                <a:latin typeface="+mn-lt"/>
                <a:cs typeface="Arial" charset="0"/>
              </a:rPr>
              <a:t>genetic</a:t>
            </a:r>
            <a:r>
              <a:rPr lang="it-IT" b="1" dirty="0">
                <a:solidFill>
                  <a:srgbClr val="000000"/>
                </a:solidFill>
                <a:latin typeface="+mn-lt"/>
                <a:cs typeface="Arial" charset="0"/>
              </a:rPr>
              <a:t> </a:t>
            </a:r>
            <a:r>
              <a:rPr lang="it-IT" b="1" dirty="0" err="1">
                <a:solidFill>
                  <a:srgbClr val="000000"/>
                </a:solidFill>
                <a:latin typeface="+mn-lt"/>
                <a:cs typeface="Arial" charset="0"/>
              </a:rPr>
              <a:t>variant</a:t>
            </a:r>
            <a:r>
              <a:rPr lang="it-IT" b="1" dirty="0">
                <a:solidFill>
                  <a:srgbClr val="000000"/>
                </a:solidFill>
                <a:latin typeface="+mn-lt"/>
                <a:cs typeface="Arial" charset="0"/>
              </a:rPr>
              <a:t> </a:t>
            </a:r>
            <a:r>
              <a:rPr lang="it-IT" b="1" dirty="0" err="1">
                <a:solidFill>
                  <a:srgbClr val="000000"/>
                </a:solidFill>
                <a:latin typeface="+mn-lt"/>
                <a:cs typeface="Arial" charset="0"/>
              </a:rPr>
              <a:t>that</a:t>
            </a:r>
            <a:r>
              <a:rPr lang="it-IT" b="1" dirty="0">
                <a:solidFill>
                  <a:srgbClr val="000000"/>
                </a:solidFill>
                <a:latin typeface="+mn-lt"/>
                <a:cs typeface="Arial" charset="0"/>
              </a:rPr>
              <a:t> </a:t>
            </a:r>
            <a:r>
              <a:rPr lang="it-IT" b="1" dirty="0" err="1">
                <a:solidFill>
                  <a:srgbClr val="000000"/>
                </a:solidFill>
                <a:latin typeface="+mn-lt"/>
                <a:cs typeface="Arial" charset="0"/>
              </a:rPr>
              <a:t>is</a:t>
            </a:r>
            <a:r>
              <a:rPr lang="it-IT" b="1" dirty="0">
                <a:solidFill>
                  <a:srgbClr val="000000"/>
                </a:solidFill>
                <a:latin typeface="+mn-lt"/>
                <a:cs typeface="Arial" charset="0"/>
              </a:rPr>
              <a:t> </a:t>
            </a:r>
            <a:r>
              <a:rPr lang="it-IT" b="1" dirty="0" err="1">
                <a:solidFill>
                  <a:srgbClr val="000000"/>
                </a:solidFill>
                <a:latin typeface="+mn-lt"/>
                <a:cs typeface="Arial" charset="0"/>
              </a:rPr>
              <a:t>really</a:t>
            </a:r>
            <a:r>
              <a:rPr lang="it-IT" b="1" dirty="0">
                <a:solidFill>
                  <a:srgbClr val="000000"/>
                </a:solidFill>
                <a:latin typeface="+mn-lt"/>
                <a:cs typeface="Arial" charset="0"/>
              </a:rPr>
              <a:t> a false positive.</a:t>
            </a:r>
          </a:p>
          <a:p>
            <a:pPr algn="just">
              <a:buFont typeface="Arial" panose="020B0604020202020204" pitchFamily="34" charset="0"/>
              <a:buChar char="•"/>
              <a:defRPr/>
            </a:pPr>
            <a:endParaRPr lang="it-IT" b="1" dirty="0">
              <a:solidFill>
                <a:srgbClr val="000000"/>
              </a:solidFill>
              <a:latin typeface="+mn-lt"/>
              <a:cs typeface="Arial" charset="0"/>
            </a:endParaRPr>
          </a:p>
          <a:p>
            <a:pPr algn="just">
              <a:buFont typeface="Arial" panose="020B0604020202020204" pitchFamily="34" charset="0"/>
              <a:buChar char="•"/>
              <a:defRPr/>
            </a:pPr>
            <a:r>
              <a:rPr lang="it-IT" dirty="0" err="1">
                <a:solidFill>
                  <a:srgbClr val="000000"/>
                </a:solidFill>
                <a:latin typeface="+mn-lt"/>
                <a:cs typeface="Arial" charset="0"/>
              </a:rPr>
              <a:t>We</a:t>
            </a:r>
            <a:r>
              <a:rPr lang="it-IT" dirty="0">
                <a:solidFill>
                  <a:srgbClr val="000000"/>
                </a:solidFill>
                <a:latin typeface="+mn-lt"/>
                <a:cs typeface="Arial" charset="0"/>
              </a:rPr>
              <a:t> can </a:t>
            </a:r>
            <a:r>
              <a:rPr lang="it-IT" dirty="0" err="1">
                <a:solidFill>
                  <a:srgbClr val="000000"/>
                </a:solidFill>
                <a:latin typeface="+mn-lt"/>
                <a:cs typeface="Arial" charset="0"/>
              </a:rPr>
              <a:t>remove</a:t>
            </a:r>
            <a:r>
              <a:rPr lang="it-IT" dirty="0">
                <a:solidFill>
                  <a:srgbClr val="000000"/>
                </a:solidFill>
                <a:latin typeface="+mn-lt"/>
                <a:cs typeface="Arial" charset="0"/>
              </a:rPr>
              <a:t> the PCR </a:t>
            </a:r>
            <a:r>
              <a:rPr lang="it-IT" dirty="0" err="1">
                <a:solidFill>
                  <a:srgbClr val="000000"/>
                </a:solidFill>
                <a:latin typeface="+mn-lt"/>
                <a:cs typeface="Arial" charset="0"/>
              </a:rPr>
              <a:t>duplcate</a:t>
            </a:r>
            <a:r>
              <a:rPr lang="it-IT" dirty="0">
                <a:solidFill>
                  <a:srgbClr val="000000"/>
                </a:solidFill>
                <a:latin typeface="+mn-lt"/>
                <a:cs typeface="Arial" charset="0"/>
              </a:rPr>
              <a:t> by </a:t>
            </a:r>
            <a:r>
              <a:rPr lang="it-IT" dirty="0" err="1">
                <a:solidFill>
                  <a:srgbClr val="000000"/>
                </a:solidFill>
                <a:latin typeface="+mn-lt"/>
                <a:cs typeface="Arial" charset="0"/>
              </a:rPr>
              <a:t>using</a:t>
            </a:r>
            <a:r>
              <a:rPr lang="it-IT" dirty="0">
                <a:solidFill>
                  <a:srgbClr val="000000"/>
                </a:solidFill>
                <a:latin typeface="+mn-lt"/>
                <a:cs typeface="Arial" charset="0"/>
              </a:rPr>
              <a:t> </a:t>
            </a:r>
            <a:r>
              <a:rPr lang="it-IT" dirty="0" err="1">
                <a:solidFill>
                  <a:srgbClr val="000000"/>
                </a:solidFill>
                <a:latin typeface="+mn-lt"/>
                <a:cs typeface="Arial" charset="0"/>
              </a:rPr>
              <a:t>bioinformatics</a:t>
            </a:r>
            <a:r>
              <a:rPr lang="it-IT" dirty="0">
                <a:solidFill>
                  <a:srgbClr val="000000"/>
                </a:solidFill>
                <a:latin typeface="+mn-lt"/>
                <a:cs typeface="Arial" charset="0"/>
              </a:rPr>
              <a:t> </a:t>
            </a:r>
            <a:r>
              <a:rPr lang="it-IT" dirty="0" err="1">
                <a:solidFill>
                  <a:srgbClr val="000000"/>
                </a:solidFill>
                <a:latin typeface="+mn-lt"/>
                <a:cs typeface="Arial" charset="0"/>
              </a:rPr>
              <a:t>tools</a:t>
            </a:r>
            <a:r>
              <a:rPr lang="it-IT" dirty="0">
                <a:solidFill>
                  <a:srgbClr val="000000"/>
                </a:solidFill>
                <a:latin typeface="+mn-lt"/>
                <a:cs typeface="Arial" charset="0"/>
              </a:rPr>
              <a:t> </a:t>
            </a:r>
            <a:r>
              <a:rPr lang="it-IT" b="1" dirty="0">
                <a:solidFill>
                  <a:srgbClr val="000000"/>
                </a:solidFill>
                <a:latin typeface="+mn-lt"/>
                <a:cs typeface="Arial" charset="0"/>
              </a:rPr>
              <a:t>(GATK, </a:t>
            </a:r>
            <a:r>
              <a:rPr lang="it-IT" b="1" dirty="0" err="1">
                <a:solidFill>
                  <a:srgbClr val="000000"/>
                </a:solidFill>
                <a:latin typeface="+mn-lt"/>
                <a:cs typeface="Arial" charset="0"/>
              </a:rPr>
              <a:t>Picard</a:t>
            </a:r>
            <a:r>
              <a:rPr lang="it-IT" b="1" dirty="0">
                <a:solidFill>
                  <a:srgbClr val="000000"/>
                </a:solidFill>
                <a:latin typeface="+mn-lt"/>
                <a:cs typeface="Arial" charset="0"/>
              </a:rPr>
              <a:t>, </a:t>
            </a:r>
            <a:r>
              <a:rPr lang="it-IT" b="1" dirty="0" err="1">
                <a:solidFill>
                  <a:srgbClr val="000000"/>
                </a:solidFill>
                <a:latin typeface="+mn-lt"/>
                <a:cs typeface="Arial" charset="0"/>
              </a:rPr>
              <a:t>Samtools</a:t>
            </a:r>
            <a:r>
              <a:rPr lang="it-IT" b="1" dirty="0">
                <a:solidFill>
                  <a:srgbClr val="000000"/>
                </a:solidFill>
                <a:latin typeface="+mn-lt"/>
                <a:cs typeface="Arial" charset="0"/>
              </a:rPr>
              <a:t>.</a:t>
            </a:r>
          </a:p>
        </p:txBody>
      </p:sp>
      <p:sp>
        <p:nvSpPr>
          <p:cNvPr id="10" name="object 2">
            <a:extLst>
              <a:ext uri="{FF2B5EF4-FFF2-40B4-BE49-F238E27FC236}">
                <a16:creationId xmlns:a16="http://schemas.microsoft.com/office/drawing/2014/main" id="{CAF36232-C21F-974A-BC0F-D91BA294F577}"/>
              </a:ext>
            </a:extLst>
          </p:cNvPr>
          <p:cNvSpPr>
            <a:spLocks noChangeArrowheads="1"/>
          </p:cNvSpPr>
          <p:nvPr/>
        </p:nvSpPr>
        <p:spPr bwMode="auto">
          <a:xfrm>
            <a:off x="6650182" y="1683483"/>
            <a:ext cx="5047013" cy="38029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it-IT" altLang="it-IT"/>
          </a:p>
        </p:txBody>
      </p:sp>
    </p:spTree>
    <p:extLst>
      <p:ext uri="{BB962C8B-B14F-4D97-AF65-F5344CB8AC3E}">
        <p14:creationId xmlns:p14="http://schemas.microsoft.com/office/powerpoint/2010/main" val="1487160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Base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Quality</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Score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Recalibration</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bject 11">
            <a:extLst>
              <a:ext uri="{FF2B5EF4-FFF2-40B4-BE49-F238E27FC236}">
                <a16:creationId xmlns:a16="http://schemas.microsoft.com/office/drawing/2014/main" id="{90019311-D12F-D443-8E13-29EAD17B5EFF}"/>
              </a:ext>
            </a:extLst>
          </p:cNvPr>
          <p:cNvSpPr txBox="1">
            <a:spLocks noChangeArrowheads="1"/>
          </p:cNvSpPr>
          <p:nvPr/>
        </p:nvSpPr>
        <p:spPr bwMode="auto">
          <a:xfrm>
            <a:off x="910760" y="1586290"/>
            <a:ext cx="4594616" cy="4308872"/>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sz="2000" dirty="0">
                <a:solidFill>
                  <a:srgbClr val="000000"/>
                </a:solidFill>
                <a:latin typeface="+mn-lt"/>
                <a:cs typeface="Arial" charset="0"/>
              </a:rPr>
              <a:t>Information on the </a:t>
            </a:r>
            <a:r>
              <a:rPr lang="it-IT" sz="2000" dirty="0" err="1">
                <a:solidFill>
                  <a:srgbClr val="000000"/>
                </a:solidFill>
                <a:latin typeface="+mn-lt"/>
                <a:cs typeface="Arial" charset="0"/>
              </a:rPr>
              <a:t>quality</a:t>
            </a:r>
            <a:r>
              <a:rPr lang="it-IT" sz="2000" dirty="0">
                <a:solidFill>
                  <a:srgbClr val="000000"/>
                </a:solidFill>
                <a:latin typeface="+mn-lt"/>
                <a:cs typeface="Arial" charset="0"/>
              </a:rPr>
              <a:t> score </a:t>
            </a:r>
            <a:r>
              <a:rPr lang="it-IT" sz="2000" dirty="0" err="1">
                <a:solidFill>
                  <a:srgbClr val="000000"/>
                </a:solidFill>
                <a:latin typeface="+mn-lt"/>
                <a:cs typeface="Arial" charset="0"/>
              </a:rPr>
              <a:t>is</a:t>
            </a:r>
            <a:r>
              <a:rPr lang="it-IT" sz="2000" dirty="0">
                <a:solidFill>
                  <a:srgbClr val="000000"/>
                </a:solidFill>
                <a:latin typeface="+mn-lt"/>
                <a:cs typeface="Arial" charset="0"/>
              </a:rPr>
              <a:t> </a:t>
            </a:r>
            <a:r>
              <a:rPr lang="it-IT" sz="2000" dirty="0" err="1">
                <a:solidFill>
                  <a:srgbClr val="000000"/>
                </a:solidFill>
                <a:latin typeface="+mn-lt"/>
                <a:cs typeface="Arial" charset="0"/>
              </a:rPr>
              <a:t>provided</a:t>
            </a:r>
            <a:r>
              <a:rPr lang="it-IT" sz="2000" dirty="0">
                <a:solidFill>
                  <a:srgbClr val="000000"/>
                </a:solidFill>
                <a:latin typeface="+mn-lt"/>
                <a:cs typeface="Arial" charset="0"/>
              </a:rPr>
              <a:t> </a:t>
            </a:r>
            <a:r>
              <a:rPr lang="it-IT" sz="2000" dirty="0" err="1">
                <a:solidFill>
                  <a:srgbClr val="000000"/>
                </a:solidFill>
                <a:latin typeface="+mn-lt"/>
                <a:cs typeface="Arial" charset="0"/>
              </a:rPr>
              <a:t>directly</a:t>
            </a:r>
            <a:r>
              <a:rPr lang="it-IT" sz="2000" dirty="0">
                <a:solidFill>
                  <a:srgbClr val="000000"/>
                </a:solidFill>
                <a:latin typeface="+mn-lt"/>
                <a:cs typeface="Arial" charset="0"/>
              </a:rPr>
              <a:t> by the NGS </a:t>
            </a:r>
            <a:r>
              <a:rPr lang="it-IT" sz="2000" dirty="0" err="1">
                <a:solidFill>
                  <a:srgbClr val="000000"/>
                </a:solidFill>
                <a:latin typeface="+mn-lt"/>
                <a:cs typeface="Arial" charset="0"/>
              </a:rPr>
              <a:t>instrument</a:t>
            </a:r>
            <a:r>
              <a:rPr lang="it-IT" sz="2000" dirty="0">
                <a:solidFill>
                  <a:srgbClr val="000000"/>
                </a:solidFill>
                <a:latin typeface="+mn-lt"/>
                <a:cs typeface="Arial" charset="0"/>
              </a:rPr>
              <a:t>. </a:t>
            </a:r>
            <a:r>
              <a:rPr lang="it-IT" sz="2000" b="1" dirty="0">
                <a:solidFill>
                  <a:srgbClr val="000000"/>
                </a:solidFill>
                <a:latin typeface="+mn-lt"/>
                <a:cs typeface="Arial" charset="0"/>
              </a:rPr>
              <a:t>In some </a:t>
            </a:r>
            <a:r>
              <a:rPr lang="it-IT" sz="2000" b="1" dirty="0" err="1">
                <a:solidFill>
                  <a:srgbClr val="000000"/>
                </a:solidFill>
                <a:latin typeface="+mn-lt"/>
                <a:cs typeface="Arial" charset="0"/>
              </a:rPr>
              <a:t>cases</a:t>
            </a:r>
            <a:r>
              <a:rPr lang="it-IT" sz="2000" b="1" dirty="0">
                <a:solidFill>
                  <a:srgbClr val="000000"/>
                </a:solidFill>
                <a:latin typeface="+mn-lt"/>
                <a:cs typeface="Arial" charset="0"/>
              </a:rPr>
              <a:t> </a:t>
            </a:r>
            <a:r>
              <a:rPr lang="it-IT" sz="2000" b="1" dirty="0" err="1">
                <a:solidFill>
                  <a:srgbClr val="000000"/>
                </a:solidFill>
                <a:latin typeface="+mn-lt"/>
                <a:cs typeface="Arial" charset="0"/>
              </a:rPr>
              <a:t>they</a:t>
            </a:r>
            <a:r>
              <a:rPr lang="it-IT" sz="2000" b="1" dirty="0">
                <a:solidFill>
                  <a:srgbClr val="000000"/>
                </a:solidFill>
                <a:latin typeface="+mn-lt"/>
                <a:cs typeface="Arial" charset="0"/>
              </a:rPr>
              <a:t> are </a:t>
            </a:r>
            <a:r>
              <a:rPr lang="it-IT" sz="2000" b="1" dirty="0" err="1">
                <a:solidFill>
                  <a:srgbClr val="000000"/>
                </a:solidFill>
                <a:latin typeface="+mn-lt"/>
                <a:cs typeface="Arial" charset="0"/>
              </a:rPr>
              <a:t>not</a:t>
            </a:r>
            <a:r>
              <a:rPr lang="it-IT" sz="2000" b="1" dirty="0">
                <a:solidFill>
                  <a:srgbClr val="000000"/>
                </a:solidFill>
                <a:latin typeface="+mn-lt"/>
                <a:cs typeface="Arial" charset="0"/>
              </a:rPr>
              <a:t> </a:t>
            </a:r>
            <a:r>
              <a:rPr lang="it-IT" sz="2000" b="1" dirty="0" err="1">
                <a:solidFill>
                  <a:srgbClr val="000000"/>
                </a:solidFill>
                <a:latin typeface="+mn-lt"/>
                <a:cs typeface="Arial" charset="0"/>
              </a:rPr>
              <a:t>very</a:t>
            </a:r>
            <a:r>
              <a:rPr lang="it-IT" sz="2000" b="1" dirty="0">
                <a:solidFill>
                  <a:srgbClr val="000000"/>
                </a:solidFill>
                <a:latin typeface="+mn-lt"/>
                <a:cs typeface="Arial" charset="0"/>
              </a:rPr>
              <a:t> precise. </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dirty="0">
                <a:solidFill>
                  <a:srgbClr val="000000"/>
                </a:solidFill>
                <a:latin typeface="+mn-lt"/>
                <a:cs typeface="Arial" charset="0"/>
              </a:rPr>
              <a:t>Base </a:t>
            </a:r>
            <a:r>
              <a:rPr lang="it-IT" sz="2000" dirty="0" err="1">
                <a:solidFill>
                  <a:srgbClr val="000000"/>
                </a:solidFill>
                <a:latin typeface="+mn-lt"/>
                <a:cs typeface="Arial" charset="0"/>
              </a:rPr>
              <a:t>quality</a:t>
            </a:r>
            <a:r>
              <a:rPr lang="it-IT" sz="2000" dirty="0">
                <a:solidFill>
                  <a:srgbClr val="000000"/>
                </a:solidFill>
                <a:latin typeface="+mn-lt"/>
                <a:cs typeface="Arial" charset="0"/>
              </a:rPr>
              <a:t> score </a:t>
            </a:r>
            <a:r>
              <a:rPr lang="it-IT" sz="2000" dirty="0" err="1">
                <a:solidFill>
                  <a:srgbClr val="000000"/>
                </a:solidFill>
                <a:latin typeface="+mn-lt"/>
                <a:cs typeface="Arial" charset="0"/>
              </a:rPr>
              <a:t>recalibration</a:t>
            </a:r>
            <a:r>
              <a:rPr lang="it-IT" sz="2000" dirty="0">
                <a:solidFill>
                  <a:srgbClr val="000000"/>
                </a:solidFill>
                <a:latin typeface="+mn-lt"/>
                <a:cs typeface="Arial" charset="0"/>
              </a:rPr>
              <a:t> (BQSR) </a:t>
            </a:r>
            <a:r>
              <a:rPr lang="it-IT" sz="2000" dirty="0" err="1">
                <a:solidFill>
                  <a:srgbClr val="000000"/>
                </a:solidFill>
                <a:latin typeface="+mn-lt"/>
                <a:cs typeface="Arial" charset="0"/>
              </a:rPr>
              <a:t>is</a:t>
            </a:r>
            <a:r>
              <a:rPr lang="it-IT" sz="2000" dirty="0">
                <a:solidFill>
                  <a:srgbClr val="000000"/>
                </a:solidFill>
                <a:latin typeface="+mn-lt"/>
                <a:cs typeface="Arial" charset="0"/>
              </a:rPr>
              <a:t> </a:t>
            </a:r>
            <a:r>
              <a:rPr lang="it-IT" sz="2000" b="1" dirty="0">
                <a:solidFill>
                  <a:srgbClr val="000000"/>
                </a:solidFill>
                <a:latin typeface="+mn-lt"/>
                <a:cs typeface="Arial" charset="0"/>
              </a:rPr>
              <a:t>a machine </a:t>
            </a:r>
            <a:r>
              <a:rPr lang="it-IT" sz="2000" b="1" dirty="0" err="1">
                <a:solidFill>
                  <a:srgbClr val="000000"/>
                </a:solidFill>
                <a:latin typeface="+mn-lt"/>
                <a:cs typeface="Arial" charset="0"/>
              </a:rPr>
              <a:t>learning</a:t>
            </a:r>
            <a:r>
              <a:rPr lang="it-IT" sz="2000" b="1" dirty="0">
                <a:solidFill>
                  <a:srgbClr val="000000"/>
                </a:solidFill>
                <a:latin typeface="+mn-lt"/>
                <a:cs typeface="Arial" charset="0"/>
              </a:rPr>
              <a:t> </a:t>
            </a:r>
            <a:r>
              <a:rPr lang="it-IT" sz="2000" b="1" dirty="0" err="1">
                <a:solidFill>
                  <a:srgbClr val="000000"/>
                </a:solidFill>
                <a:latin typeface="+mn-lt"/>
                <a:cs typeface="Arial" charset="0"/>
              </a:rPr>
              <a:t>approach</a:t>
            </a:r>
            <a:r>
              <a:rPr lang="it-IT" sz="2000" b="1" dirty="0">
                <a:solidFill>
                  <a:srgbClr val="000000"/>
                </a:solidFill>
                <a:latin typeface="+mn-lt"/>
                <a:cs typeface="Arial" charset="0"/>
              </a:rPr>
              <a:t> </a:t>
            </a:r>
            <a:r>
              <a:rPr lang="it-IT" sz="2000" dirty="0" err="1">
                <a:solidFill>
                  <a:srgbClr val="000000"/>
                </a:solidFill>
                <a:latin typeface="+mn-lt"/>
                <a:cs typeface="Arial" charset="0"/>
              </a:rPr>
              <a:t>that</a:t>
            </a:r>
            <a:r>
              <a:rPr lang="it-IT" sz="2000" dirty="0">
                <a:solidFill>
                  <a:srgbClr val="000000"/>
                </a:solidFill>
                <a:latin typeface="+mn-lt"/>
                <a:cs typeface="Arial" charset="0"/>
              </a:rPr>
              <a:t> </a:t>
            </a:r>
            <a:r>
              <a:rPr lang="it-IT" sz="2000" dirty="0" err="1">
                <a:solidFill>
                  <a:srgbClr val="000000"/>
                </a:solidFill>
                <a:latin typeface="+mn-lt"/>
                <a:cs typeface="Arial" charset="0"/>
              </a:rPr>
              <a:t>readjusts</a:t>
            </a:r>
            <a:r>
              <a:rPr lang="it-IT" sz="2000" dirty="0">
                <a:solidFill>
                  <a:srgbClr val="000000"/>
                </a:solidFill>
                <a:latin typeface="+mn-lt"/>
                <a:cs typeface="Arial" charset="0"/>
              </a:rPr>
              <a:t> the base </a:t>
            </a:r>
            <a:r>
              <a:rPr lang="it-IT" sz="2000" dirty="0" err="1">
                <a:solidFill>
                  <a:srgbClr val="000000"/>
                </a:solidFill>
                <a:latin typeface="+mn-lt"/>
                <a:cs typeface="Arial" charset="0"/>
              </a:rPr>
              <a:t>quality</a:t>
            </a:r>
            <a:r>
              <a:rPr lang="it-IT" sz="2000" dirty="0">
                <a:solidFill>
                  <a:srgbClr val="000000"/>
                </a:solidFill>
                <a:latin typeface="+mn-lt"/>
                <a:cs typeface="Arial" charset="0"/>
              </a:rPr>
              <a:t> </a:t>
            </a:r>
            <a:r>
              <a:rPr lang="it-IT" sz="2000" dirty="0" err="1">
                <a:solidFill>
                  <a:srgbClr val="000000"/>
                </a:solidFill>
                <a:latin typeface="+mn-lt"/>
                <a:cs typeface="Arial" charset="0"/>
              </a:rPr>
              <a:t>scores</a:t>
            </a:r>
            <a:r>
              <a:rPr lang="it-IT" sz="2000" dirty="0">
                <a:solidFill>
                  <a:srgbClr val="000000"/>
                </a:solidFill>
                <a:latin typeface="+mn-lt"/>
                <a:cs typeface="Arial" charset="0"/>
              </a:rPr>
              <a:t>. </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dirty="0">
                <a:solidFill>
                  <a:srgbClr val="000000"/>
                </a:solidFill>
                <a:latin typeface="+mn-lt"/>
                <a:cs typeface="Arial" charset="0"/>
              </a:rPr>
              <a:t>The </a:t>
            </a:r>
            <a:r>
              <a:rPr lang="it-IT" sz="2000" dirty="0" err="1">
                <a:solidFill>
                  <a:srgbClr val="000000"/>
                </a:solidFill>
                <a:latin typeface="+mn-lt"/>
                <a:cs typeface="Arial" charset="0"/>
              </a:rPr>
              <a:t>most</a:t>
            </a:r>
            <a:r>
              <a:rPr lang="it-IT" sz="2000" dirty="0">
                <a:solidFill>
                  <a:srgbClr val="000000"/>
                </a:solidFill>
                <a:latin typeface="+mn-lt"/>
                <a:cs typeface="Arial" charset="0"/>
              </a:rPr>
              <a:t> </a:t>
            </a:r>
            <a:r>
              <a:rPr lang="it-IT" sz="2000" dirty="0" err="1">
                <a:solidFill>
                  <a:srgbClr val="000000"/>
                </a:solidFill>
                <a:latin typeface="+mn-lt"/>
                <a:cs typeface="Arial" charset="0"/>
              </a:rPr>
              <a:t>widely</a:t>
            </a:r>
            <a:r>
              <a:rPr lang="it-IT" sz="2000" dirty="0">
                <a:solidFill>
                  <a:srgbClr val="000000"/>
                </a:solidFill>
                <a:latin typeface="+mn-lt"/>
                <a:cs typeface="Arial" charset="0"/>
              </a:rPr>
              <a:t> </a:t>
            </a:r>
            <a:r>
              <a:rPr lang="it-IT" sz="2000" dirty="0" err="1">
                <a:solidFill>
                  <a:srgbClr val="000000"/>
                </a:solidFill>
                <a:latin typeface="+mn-lt"/>
                <a:cs typeface="Arial" charset="0"/>
              </a:rPr>
              <a:t>used</a:t>
            </a:r>
            <a:r>
              <a:rPr lang="it-IT" sz="2000" dirty="0">
                <a:solidFill>
                  <a:srgbClr val="000000"/>
                </a:solidFill>
                <a:latin typeface="+mn-lt"/>
                <a:cs typeface="Arial" charset="0"/>
              </a:rPr>
              <a:t> </a:t>
            </a:r>
            <a:r>
              <a:rPr lang="it-IT" sz="2000" dirty="0" err="1">
                <a:solidFill>
                  <a:srgbClr val="000000"/>
                </a:solidFill>
                <a:latin typeface="+mn-lt"/>
                <a:cs typeface="Arial" charset="0"/>
              </a:rPr>
              <a:t>tool</a:t>
            </a:r>
            <a:r>
              <a:rPr lang="it-IT" sz="2000" dirty="0">
                <a:solidFill>
                  <a:srgbClr val="000000"/>
                </a:solidFill>
                <a:latin typeface="+mn-lt"/>
                <a:cs typeface="Arial" charset="0"/>
              </a:rPr>
              <a:t> for BQSR </a:t>
            </a:r>
            <a:r>
              <a:rPr lang="it-IT" sz="2000" dirty="0" err="1">
                <a:solidFill>
                  <a:srgbClr val="000000"/>
                </a:solidFill>
                <a:latin typeface="+mn-lt"/>
                <a:cs typeface="Arial" charset="0"/>
              </a:rPr>
              <a:t>is</a:t>
            </a:r>
            <a:r>
              <a:rPr lang="it-IT" sz="2000" dirty="0">
                <a:solidFill>
                  <a:srgbClr val="000000"/>
                </a:solidFill>
                <a:latin typeface="+mn-lt"/>
                <a:cs typeface="Arial" charset="0"/>
              </a:rPr>
              <a:t> </a:t>
            </a:r>
            <a:r>
              <a:rPr lang="it-IT" sz="2000" dirty="0" err="1">
                <a:solidFill>
                  <a:srgbClr val="000000"/>
                </a:solidFill>
                <a:latin typeface="+mn-lt"/>
                <a:cs typeface="Arial" charset="0"/>
              </a:rPr>
              <a:t>provided</a:t>
            </a:r>
            <a:r>
              <a:rPr lang="it-IT" sz="2000" dirty="0">
                <a:solidFill>
                  <a:srgbClr val="000000"/>
                </a:solidFill>
                <a:latin typeface="+mn-lt"/>
                <a:cs typeface="Arial" charset="0"/>
              </a:rPr>
              <a:t> by the </a:t>
            </a:r>
            <a:r>
              <a:rPr lang="it-IT" sz="2000" dirty="0" err="1">
                <a:solidFill>
                  <a:srgbClr val="000000"/>
                </a:solidFill>
                <a:latin typeface="+mn-lt"/>
                <a:cs typeface="Arial" charset="0"/>
              </a:rPr>
              <a:t>Genome</a:t>
            </a:r>
            <a:r>
              <a:rPr lang="it-IT" sz="2000" dirty="0">
                <a:solidFill>
                  <a:srgbClr val="000000"/>
                </a:solidFill>
                <a:latin typeface="+mn-lt"/>
                <a:cs typeface="Arial" charset="0"/>
              </a:rPr>
              <a:t> Analysis Toolkit (GATK).</a:t>
            </a:r>
          </a:p>
          <a:p>
            <a:pPr algn="just">
              <a:buFont typeface="Arial" panose="020B0604020202020204" pitchFamily="34" charset="0"/>
              <a:buChar char="•"/>
              <a:defRPr/>
            </a:pPr>
            <a:endParaRPr lang="it-IT" sz="2000" dirty="0">
              <a:solidFill>
                <a:srgbClr val="000000"/>
              </a:solidFill>
              <a:latin typeface="+mn-lt"/>
              <a:cs typeface="Arial" charset="0"/>
            </a:endParaRPr>
          </a:p>
          <a:p>
            <a:pPr algn="just">
              <a:buFont typeface="Arial" panose="020B0604020202020204" pitchFamily="34" charset="0"/>
              <a:buChar char="•"/>
              <a:defRPr/>
            </a:pPr>
            <a:r>
              <a:rPr lang="it-IT" sz="2000" dirty="0" err="1">
                <a:solidFill>
                  <a:srgbClr val="000000"/>
                </a:solidFill>
                <a:latin typeface="+mn-lt"/>
                <a:cs typeface="Arial" charset="0"/>
              </a:rPr>
              <a:t>After</a:t>
            </a:r>
            <a:r>
              <a:rPr lang="it-IT" sz="2000" dirty="0">
                <a:solidFill>
                  <a:srgbClr val="000000"/>
                </a:solidFill>
                <a:latin typeface="+mn-lt"/>
                <a:cs typeface="Arial" charset="0"/>
              </a:rPr>
              <a:t> </a:t>
            </a:r>
            <a:r>
              <a:rPr lang="it-IT" sz="2000" dirty="0" err="1">
                <a:solidFill>
                  <a:srgbClr val="000000"/>
                </a:solidFill>
                <a:latin typeface="+mn-lt"/>
                <a:cs typeface="Arial" charset="0"/>
              </a:rPr>
              <a:t>this</a:t>
            </a:r>
            <a:r>
              <a:rPr lang="it-IT" sz="2000" dirty="0">
                <a:solidFill>
                  <a:srgbClr val="000000"/>
                </a:solidFill>
                <a:latin typeface="+mn-lt"/>
                <a:cs typeface="Arial" charset="0"/>
              </a:rPr>
              <a:t> </a:t>
            </a:r>
            <a:r>
              <a:rPr lang="it-IT" sz="2000" dirty="0" err="1">
                <a:solidFill>
                  <a:srgbClr val="000000"/>
                </a:solidFill>
                <a:latin typeface="+mn-lt"/>
                <a:cs typeface="Arial" charset="0"/>
              </a:rPr>
              <a:t>step</a:t>
            </a:r>
            <a:r>
              <a:rPr lang="it-IT" sz="2000" dirty="0">
                <a:solidFill>
                  <a:srgbClr val="000000"/>
                </a:solidFill>
                <a:latin typeface="+mn-lt"/>
                <a:cs typeface="Arial" charset="0"/>
              </a:rPr>
              <a:t> </a:t>
            </a:r>
            <a:r>
              <a:rPr lang="it-IT" sz="2000" dirty="0" err="1">
                <a:solidFill>
                  <a:srgbClr val="000000"/>
                </a:solidFill>
                <a:latin typeface="+mn-lt"/>
                <a:cs typeface="Arial" charset="0"/>
              </a:rPr>
              <a:t>we</a:t>
            </a:r>
            <a:r>
              <a:rPr lang="it-IT" sz="2000" dirty="0">
                <a:solidFill>
                  <a:srgbClr val="000000"/>
                </a:solidFill>
                <a:latin typeface="+mn-lt"/>
                <a:cs typeface="Arial" charset="0"/>
              </a:rPr>
              <a:t> can </a:t>
            </a:r>
            <a:r>
              <a:rPr lang="it-IT" sz="2000" dirty="0" err="1">
                <a:solidFill>
                  <a:srgbClr val="000000"/>
                </a:solidFill>
                <a:latin typeface="+mn-lt"/>
                <a:cs typeface="Arial" charset="0"/>
              </a:rPr>
              <a:t>recover</a:t>
            </a:r>
            <a:r>
              <a:rPr lang="it-IT" sz="2000" dirty="0">
                <a:solidFill>
                  <a:srgbClr val="000000"/>
                </a:solidFill>
                <a:latin typeface="+mn-lt"/>
                <a:cs typeface="Arial" charset="0"/>
              </a:rPr>
              <a:t> </a:t>
            </a:r>
            <a:r>
              <a:rPr lang="it-IT" sz="2000" b="1" dirty="0" err="1">
                <a:solidFill>
                  <a:srgbClr val="000000"/>
                </a:solidFill>
                <a:latin typeface="+mn-lt"/>
                <a:cs typeface="Arial" charset="0"/>
              </a:rPr>
              <a:t>many</a:t>
            </a:r>
            <a:r>
              <a:rPr lang="it-IT" sz="2000" b="1" dirty="0">
                <a:solidFill>
                  <a:srgbClr val="000000"/>
                </a:solidFill>
                <a:latin typeface="+mn-lt"/>
                <a:cs typeface="Arial" charset="0"/>
              </a:rPr>
              <a:t> </a:t>
            </a:r>
            <a:r>
              <a:rPr lang="it-IT" sz="2000" b="1" dirty="0" err="1">
                <a:solidFill>
                  <a:srgbClr val="000000"/>
                </a:solidFill>
                <a:latin typeface="+mn-lt"/>
                <a:cs typeface="Arial" charset="0"/>
              </a:rPr>
              <a:t>unmapped</a:t>
            </a:r>
            <a:r>
              <a:rPr lang="it-IT" sz="2000" b="1" dirty="0">
                <a:solidFill>
                  <a:srgbClr val="000000"/>
                </a:solidFill>
                <a:latin typeface="+mn-lt"/>
                <a:cs typeface="Arial" charset="0"/>
              </a:rPr>
              <a:t> </a:t>
            </a:r>
            <a:r>
              <a:rPr lang="it-IT" sz="2000" b="1" dirty="0" err="1">
                <a:solidFill>
                  <a:srgbClr val="000000"/>
                </a:solidFill>
                <a:latin typeface="+mn-lt"/>
                <a:cs typeface="Arial" charset="0"/>
              </a:rPr>
              <a:t>reads</a:t>
            </a:r>
            <a:r>
              <a:rPr lang="it-IT" sz="2000" b="1" dirty="0">
                <a:solidFill>
                  <a:srgbClr val="000000"/>
                </a:solidFill>
                <a:latin typeface="+mn-lt"/>
                <a:cs typeface="Arial" charset="0"/>
              </a:rPr>
              <a:t>.</a:t>
            </a:r>
          </a:p>
        </p:txBody>
      </p:sp>
      <p:pic>
        <p:nvPicPr>
          <p:cNvPr id="7" name="Immagine 3">
            <a:extLst>
              <a:ext uri="{FF2B5EF4-FFF2-40B4-BE49-F238E27FC236}">
                <a16:creationId xmlns:a16="http://schemas.microsoft.com/office/drawing/2014/main" id="{100E43E5-7E6B-6F44-A79A-FE5D9DF8BD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107" y="1923802"/>
            <a:ext cx="6253435" cy="363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666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143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u="sng" dirty="0">
                <a:solidFill>
                  <a:srgbClr val="FF0000"/>
                </a:solidFill>
              </a:rPr>
              <a:t>DNA-</a:t>
            </a:r>
            <a:r>
              <a:rPr lang="en-US" sz="2200" b="1" u="sng" dirty="0" err="1">
                <a:solidFill>
                  <a:srgbClr val="FF0000"/>
                </a:solidFill>
              </a:rPr>
              <a:t>Seq</a:t>
            </a:r>
            <a:r>
              <a:rPr lang="en-US" sz="2200" b="1" u="sng" dirty="0">
                <a:solidFill>
                  <a:srgbClr val="FF0000"/>
                </a:solidFill>
              </a:rPr>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a:t>
            </a:r>
            <a:r>
              <a:rPr lang="en-US" sz="2200" u="sng" dirty="0">
                <a:solidFill>
                  <a:srgbClr val="FF0000"/>
                </a:solidFill>
              </a:rPr>
              <a:t>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
        <p:nvSpPr>
          <p:cNvPr id="2" name="Rettangolo 1">
            <a:extLst>
              <a:ext uri="{FF2B5EF4-FFF2-40B4-BE49-F238E27FC236}">
                <a16:creationId xmlns:a16="http://schemas.microsoft.com/office/drawing/2014/main" id="{7E57C6E0-12A8-754C-BDE8-9E76BFF314BC}"/>
              </a:ext>
            </a:extLst>
          </p:cNvPr>
          <p:cNvSpPr/>
          <p:nvPr/>
        </p:nvSpPr>
        <p:spPr>
          <a:xfrm>
            <a:off x="1553029" y="5979431"/>
            <a:ext cx="9811657" cy="923330"/>
          </a:xfrm>
          <a:prstGeom prst="rect">
            <a:avLst/>
          </a:prstGeom>
        </p:spPr>
        <p:txBody>
          <a:bodyPr wrap="square">
            <a:spAutoFit/>
          </a:bodyPr>
          <a:lstStyle/>
          <a:p>
            <a:r>
              <a:rPr lang="it-IT" u="sng" dirty="0" err="1"/>
              <a:t>Following</a:t>
            </a:r>
            <a:r>
              <a:rPr lang="it-IT" u="sng" dirty="0"/>
              <a:t> data processing </a:t>
            </a:r>
            <a:r>
              <a:rPr lang="it-IT" u="sng" dirty="0" err="1"/>
              <a:t>steps</a:t>
            </a:r>
            <a:r>
              <a:rPr lang="it-IT" u="sng" dirty="0"/>
              <a:t>, the </a:t>
            </a:r>
            <a:r>
              <a:rPr lang="it-IT" u="sng" dirty="0" err="1"/>
              <a:t>reads</a:t>
            </a:r>
            <a:r>
              <a:rPr lang="it-IT" u="sng" dirty="0"/>
              <a:t> are ready for downstream </a:t>
            </a:r>
            <a:r>
              <a:rPr lang="it-IT" u="sng" dirty="0" err="1"/>
              <a:t>analyses</a:t>
            </a:r>
            <a:r>
              <a:rPr lang="it-IT" u="sng" dirty="0"/>
              <a:t>. In the case of DNA-</a:t>
            </a:r>
            <a:r>
              <a:rPr lang="it-IT" u="sng" dirty="0" err="1"/>
              <a:t>seq</a:t>
            </a:r>
            <a:r>
              <a:rPr lang="it-IT" u="sng" dirty="0"/>
              <a:t> </a:t>
            </a:r>
            <a:r>
              <a:rPr lang="it-IT" u="sng" dirty="0" err="1"/>
              <a:t>analysis</a:t>
            </a:r>
            <a:r>
              <a:rPr lang="it-IT" u="sng" dirty="0"/>
              <a:t> the </a:t>
            </a:r>
            <a:r>
              <a:rPr lang="it-IT" u="sng" dirty="0" err="1"/>
              <a:t>following</a:t>
            </a:r>
            <a:r>
              <a:rPr lang="it-IT" u="sng" dirty="0"/>
              <a:t> </a:t>
            </a:r>
            <a:r>
              <a:rPr lang="it-IT" u="sng" dirty="0" err="1"/>
              <a:t>step</a:t>
            </a:r>
            <a:r>
              <a:rPr lang="it-IT" u="sng" dirty="0"/>
              <a:t> </a:t>
            </a:r>
            <a:r>
              <a:rPr lang="it-IT" u="sng" dirty="0" err="1"/>
              <a:t>is</a:t>
            </a:r>
            <a:r>
              <a:rPr lang="it-IT" u="sng" dirty="0"/>
              <a:t> </a:t>
            </a:r>
            <a:r>
              <a:rPr lang="it-IT" u="sng" dirty="0" err="1"/>
              <a:t>most</a:t>
            </a:r>
            <a:r>
              <a:rPr lang="it-IT" u="sng" dirty="0"/>
              <a:t> </a:t>
            </a:r>
            <a:r>
              <a:rPr lang="it-IT" u="sng" dirty="0" err="1"/>
              <a:t>frequently</a:t>
            </a:r>
            <a:r>
              <a:rPr lang="it-IT" u="sng" dirty="0"/>
              <a:t> </a:t>
            </a:r>
            <a:r>
              <a:rPr lang="it-IT" u="sng" dirty="0" err="1"/>
              <a:t>Variant</a:t>
            </a:r>
            <a:r>
              <a:rPr lang="it-IT" u="sng" dirty="0"/>
              <a:t> </a:t>
            </a:r>
            <a:r>
              <a:rPr lang="it-IT" u="sng" dirty="0" err="1"/>
              <a:t>Calling</a:t>
            </a:r>
            <a:r>
              <a:rPr lang="it-IT" u="sng" dirty="0"/>
              <a:t>.</a:t>
            </a:r>
          </a:p>
          <a:p>
            <a:endParaRPr lang="it-IT" dirty="0"/>
          </a:p>
        </p:txBody>
      </p:sp>
    </p:spTree>
    <p:extLst>
      <p:ext uri="{BB962C8B-B14F-4D97-AF65-F5344CB8AC3E}">
        <p14:creationId xmlns:p14="http://schemas.microsoft.com/office/powerpoint/2010/main" val="481319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Calling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3">
            <a:extLst>
              <a:ext uri="{FF2B5EF4-FFF2-40B4-BE49-F238E27FC236}">
                <a16:creationId xmlns:a16="http://schemas.microsoft.com/office/drawing/2014/main" id="{75D78FAE-4D20-764A-A57E-D282A8185A37}"/>
              </a:ext>
            </a:extLst>
          </p:cNvPr>
          <p:cNvSpPr>
            <a:spLocks noChangeArrowheads="1"/>
          </p:cNvSpPr>
          <p:nvPr/>
        </p:nvSpPr>
        <p:spPr bwMode="auto">
          <a:xfrm>
            <a:off x="1221774" y="1791730"/>
            <a:ext cx="10509101"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calling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process</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identifying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differences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between</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reads</a:t>
            </a:r>
            <a:r>
              <a:rPr lang="it-IT" sz="2200" dirty="0">
                <a:latin typeface="Verdana" panose="020B0604030504040204" pitchFamily="34" charset="0"/>
                <a:ea typeface="Verdana" panose="020B0604030504040204" pitchFamily="34" charset="0"/>
                <a:cs typeface="Verdana" panose="020B0604030504040204" pitchFamily="34" charset="0"/>
              </a:rPr>
              <a:t>  and a </a:t>
            </a:r>
            <a:r>
              <a:rPr lang="it-IT" sz="2200" dirty="0" err="1">
                <a:latin typeface="Verdana" panose="020B0604030504040204" pitchFamily="34" charset="0"/>
                <a:ea typeface="Verdana" panose="020B0604030504040204" pitchFamily="34" charset="0"/>
                <a:cs typeface="Verdana" panose="020B0604030504040204" pitchFamily="34" charset="0"/>
              </a:rPr>
              <a:t>reference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Input file: BAM-file</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Output file: </a:t>
            </a: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Caller</a:t>
            </a:r>
            <a:r>
              <a:rPr lang="it-IT" sz="2200" dirty="0">
                <a:latin typeface="Verdana" panose="020B0604030504040204" pitchFamily="34" charset="0"/>
                <a:ea typeface="Verdana" panose="020B0604030504040204" pitchFamily="34" charset="0"/>
                <a:cs typeface="Verdana" panose="020B0604030504040204" pitchFamily="34" charset="0"/>
              </a:rPr>
              <a:t> Format - file (VCF)</a:t>
            </a:r>
          </a:p>
        </p:txBody>
      </p:sp>
    </p:spTree>
    <p:extLst>
      <p:ext uri="{BB962C8B-B14F-4D97-AF65-F5344CB8AC3E}">
        <p14:creationId xmlns:p14="http://schemas.microsoft.com/office/powerpoint/2010/main" val="2016328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Calling</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VCF file</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3">
            <a:extLst>
              <a:ext uri="{FF2B5EF4-FFF2-40B4-BE49-F238E27FC236}">
                <a16:creationId xmlns:a16="http://schemas.microsoft.com/office/drawing/2014/main" id="{75D78FAE-4D20-764A-A57E-D282A8185A37}"/>
              </a:ext>
            </a:extLst>
          </p:cNvPr>
          <p:cNvSpPr>
            <a:spLocks noChangeArrowheads="1"/>
          </p:cNvSpPr>
          <p:nvPr/>
        </p:nvSpPr>
        <p:spPr bwMode="auto">
          <a:xfrm>
            <a:off x="1807317" y="1402492"/>
            <a:ext cx="9711748"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Caller</a:t>
            </a:r>
            <a:r>
              <a:rPr lang="it-IT" sz="2200" dirty="0">
                <a:latin typeface="Verdana" panose="020B0604030504040204" pitchFamily="34" charset="0"/>
                <a:ea typeface="Verdana" panose="020B0604030504040204" pitchFamily="34" charset="0"/>
                <a:cs typeface="Verdana" panose="020B0604030504040204" pitchFamily="34" charset="0"/>
              </a:rPr>
              <a:t> Format file (VCF)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very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raw</a:t>
            </a:r>
            <a:r>
              <a:rPr lang="it-IT" sz="2200" dirty="0">
                <a:latin typeface="Verdana" panose="020B0604030504040204" pitchFamily="34" charset="0"/>
                <a:ea typeface="Verdana" panose="020B0604030504040204" pitchFamily="34" charset="0"/>
                <a:cs typeface="Verdana" panose="020B0604030504040204" pitchFamily="34" charset="0"/>
              </a:rPr>
              <a:t> output of the </a:t>
            </a: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calling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process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contains</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chromosomal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coordinates</a:t>
            </a:r>
            <a:r>
              <a:rPr lang="it-IT" sz="2200" dirty="0">
                <a:latin typeface="Verdana" panose="020B0604030504040204" pitchFamily="34" charset="0"/>
                <a:ea typeface="Verdana" panose="020B0604030504040204" pitchFamily="34" charset="0"/>
                <a:cs typeface="Verdana" panose="020B0604030504040204" pitchFamily="34" charset="0"/>
              </a:rPr>
              <a:t> of the </a:t>
            </a:r>
            <a:r>
              <a:rPr lang="it-IT" sz="2200" dirty="0" err="1">
                <a:latin typeface="Verdana" panose="020B0604030504040204" pitchFamily="34" charset="0"/>
                <a:ea typeface="Verdana" panose="020B0604030504040204" pitchFamily="34" charset="0"/>
                <a:cs typeface="Verdana" panose="020B0604030504040204" pitchFamily="34" charset="0"/>
              </a:rPr>
              <a:t>mutations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useful</a:t>
            </a:r>
            <a:r>
              <a:rPr lang="it-IT" sz="2200" dirty="0">
                <a:latin typeface="Verdana" panose="020B0604030504040204" pitchFamily="34" charset="0"/>
                <a:ea typeface="Verdana" panose="020B0604030504040204" pitchFamily="34" charset="0"/>
                <a:cs typeface="Verdana" panose="020B0604030504040204" pitchFamily="34" charset="0"/>
              </a:rPr>
              <a:t> information to extrapolate the </a:t>
            </a:r>
            <a:r>
              <a:rPr lang="it-IT" sz="2200" dirty="0" err="1">
                <a:latin typeface="Verdana" panose="020B0604030504040204" pitchFamily="34" charset="0"/>
                <a:ea typeface="Verdana" panose="020B0604030504040204" pitchFamily="34" charset="0"/>
                <a:cs typeface="Verdana" panose="020B0604030504040204" pitchFamily="34" charset="0"/>
              </a:rPr>
              <a:t>type</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mutation</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name</a:t>
            </a:r>
            <a:r>
              <a:rPr lang="it-IT" sz="2200" dirty="0">
                <a:latin typeface="Verdana" panose="020B0604030504040204" pitchFamily="34" charset="0"/>
                <a:ea typeface="Verdana" panose="020B0604030504040204" pitchFamily="34" charset="0"/>
                <a:cs typeface="Verdana" panose="020B0604030504040204" pitchFamily="34" charset="0"/>
              </a:rPr>
              <a:t> of the sample etc.</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No gene information inside</a:t>
            </a:r>
          </a:p>
        </p:txBody>
      </p:sp>
      <p:pic>
        <p:nvPicPr>
          <p:cNvPr id="3" name="Immagine 2">
            <a:extLst>
              <a:ext uri="{FF2B5EF4-FFF2-40B4-BE49-F238E27FC236}">
                <a16:creationId xmlns:a16="http://schemas.microsoft.com/office/drawing/2014/main" id="{FE4DA935-E40F-0640-8617-F4A6EE2FBBF8}"/>
              </a:ext>
            </a:extLst>
          </p:cNvPr>
          <p:cNvPicPr>
            <a:picLocks noChangeAspect="1"/>
          </p:cNvPicPr>
          <p:nvPr/>
        </p:nvPicPr>
        <p:blipFill>
          <a:blip r:embed="rId4"/>
          <a:stretch>
            <a:fillRect/>
          </a:stretch>
        </p:blipFill>
        <p:spPr>
          <a:xfrm>
            <a:off x="1807317" y="3802358"/>
            <a:ext cx="7964384" cy="2854925"/>
          </a:xfrm>
          <a:prstGeom prst="rect">
            <a:avLst/>
          </a:prstGeom>
        </p:spPr>
      </p:pic>
    </p:spTree>
    <p:extLst>
      <p:ext uri="{BB962C8B-B14F-4D97-AF65-F5344CB8AC3E}">
        <p14:creationId xmlns:p14="http://schemas.microsoft.com/office/powerpoint/2010/main" val="3085658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Calling</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VCF file</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3">
            <a:extLst>
              <a:ext uri="{FF2B5EF4-FFF2-40B4-BE49-F238E27FC236}">
                <a16:creationId xmlns:a16="http://schemas.microsoft.com/office/drawing/2014/main" id="{75D78FAE-4D20-764A-A57E-D282A8185A37}"/>
              </a:ext>
            </a:extLst>
          </p:cNvPr>
          <p:cNvSpPr>
            <a:spLocks noChangeArrowheads="1"/>
          </p:cNvSpPr>
          <p:nvPr/>
        </p:nvSpPr>
        <p:spPr bwMode="auto">
          <a:xfrm>
            <a:off x="891534" y="2196912"/>
            <a:ext cx="5236133"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Another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very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important</a:t>
            </a:r>
            <a:r>
              <a:rPr lang="it-IT" sz="2000" dirty="0">
                <a:latin typeface="Verdana" panose="020B0604030504040204" pitchFamily="34" charset="0"/>
                <a:ea typeface="Verdana" panose="020B0604030504040204" pitchFamily="34" charset="0"/>
                <a:cs typeface="Verdana" panose="020B0604030504040204" pitchFamily="34" charset="0"/>
              </a:rPr>
              <a:t> information in the VCF </a:t>
            </a:r>
            <a:r>
              <a:rPr lang="it-IT" sz="2000" dirty="0" err="1">
                <a:latin typeface="Verdana" panose="020B0604030504040204" pitchFamily="34" charset="0"/>
                <a:ea typeface="Verdana" panose="020B0604030504040204" pitchFamily="34" charset="0"/>
                <a:cs typeface="Verdana" panose="020B0604030504040204" pitchFamily="34" charset="0"/>
              </a:rPr>
              <a:t>files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one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related</a:t>
            </a:r>
            <a:r>
              <a:rPr lang="it-IT" sz="2000" dirty="0">
                <a:latin typeface="Verdana" panose="020B0604030504040204" pitchFamily="34" charset="0"/>
                <a:ea typeface="Verdana" panose="020B0604030504040204" pitchFamily="34" charset="0"/>
                <a:cs typeface="Verdana" panose="020B0604030504040204" pitchFamily="34" charset="0"/>
              </a:rPr>
              <a:t> to the </a:t>
            </a:r>
            <a:r>
              <a:rPr lang="it-IT" sz="2000" b="1" dirty="0" err="1">
                <a:latin typeface="Verdana" panose="020B0604030504040204" pitchFamily="34" charset="0"/>
                <a:ea typeface="Verdana" panose="020B0604030504040204" pitchFamily="34" charset="0"/>
                <a:cs typeface="Verdana" panose="020B0604030504040204" pitchFamily="34" charset="0"/>
              </a:rPr>
              <a:t>Variant</a:t>
            </a:r>
            <a:r>
              <a:rPr lang="it-IT" sz="2000" b="1" dirty="0">
                <a:latin typeface="Verdana" panose="020B0604030504040204" pitchFamily="34" charset="0"/>
                <a:ea typeface="Verdana" panose="020B0604030504040204" pitchFamily="34" charset="0"/>
                <a:cs typeface="Verdana" panose="020B0604030504040204" pitchFamily="34" charset="0"/>
              </a:rPr>
              <a:t> Allele </a:t>
            </a:r>
            <a:r>
              <a:rPr lang="it-IT" sz="2000" b="1" dirty="0" err="1">
                <a:latin typeface="Verdana" panose="020B0604030504040204" pitchFamily="34" charset="0"/>
                <a:ea typeface="Verdana" panose="020B0604030504040204" pitchFamily="34" charset="0"/>
                <a:cs typeface="Verdana" panose="020B0604030504040204" pitchFamily="34" charset="0"/>
              </a:rPr>
              <a:t>Frequency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(VAF).</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This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value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indicates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how</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many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reads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support</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presence</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genetic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variation</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grpSp>
        <p:nvGrpSpPr>
          <p:cNvPr id="12" name="Gruppo 11">
            <a:extLst>
              <a:ext uri="{FF2B5EF4-FFF2-40B4-BE49-F238E27FC236}">
                <a16:creationId xmlns:a16="http://schemas.microsoft.com/office/drawing/2014/main" id="{EDAA8C67-E466-374E-B66D-53D343D8C688}"/>
              </a:ext>
            </a:extLst>
          </p:cNvPr>
          <p:cNvGrpSpPr/>
          <p:nvPr/>
        </p:nvGrpSpPr>
        <p:grpSpPr>
          <a:xfrm>
            <a:off x="6127667" y="1626920"/>
            <a:ext cx="5235039" cy="4023926"/>
            <a:chOff x="1261872" y="1209502"/>
            <a:chExt cx="10058400" cy="5417467"/>
          </a:xfrm>
        </p:grpSpPr>
        <p:pic>
          <p:nvPicPr>
            <p:cNvPr id="13" name="Immagine 12">
              <a:extLst>
                <a:ext uri="{FF2B5EF4-FFF2-40B4-BE49-F238E27FC236}">
                  <a16:creationId xmlns:a16="http://schemas.microsoft.com/office/drawing/2014/main" id="{8C45D717-AE31-5947-A211-8505033330B2}"/>
                </a:ext>
              </a:extLst>
            </p:cNvPr>
            <p:cNvPicPr>
              <a:picLocks noChangeAspect="1"/>
            </p:cNvPicPr>
            <p:nvPr/>
          </p:nvPicPr>
          <p:blipFill>
            <a:blip r:embed="rId4"/>
            <a:stretch>
              <a:fillRect/>
            </a:stretch>
          </p:blipFill>
          <p:spPr>
            <a:xfrm>
              <a:off x="1261872" y="1209502"/>
              <a:ext cx="10058400" cy="5417467"/>
            </a:xfrm>
            <a:prstGeom prst="rect">
              <a:avLst/>
            </a:prstGeom>
          </p:spPr>
        </p:pic>
        <p:sp>
          <p:nvSpPr>
            <p:cNvPr id="14" name="CasellaDiTesto 7">
              <a:extLst>
                <a:ext uri="{FF2B5EF4-FFF2-40B4-BE49-F238E27FC236}">
                  <a16:creationId xmlns:a16="http://schemas.microsoft.com/office/drawing/2014/main" id="{9F3A7ED5-5B43-304B-B395-C8ABFAFAA999}"/>
                </a:ext>
              </a:extLst>
            </p:cNvPr>
            <p:cNvSpPr txBox="1"/>
            <p:nvPr/>
          </p:nvSpPr>
          <p:spPr>
            <a:xfrm>
              <a:off x="7693152" y="1792224"/>
              <a:ext cx="583814"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1" dirty="0"/>
                <a:t>12%</a:t>
              </a:r>
            </a:p>
          </p:txBody>
        </p:sp>
        <p:sp>
          <p:nvSpPr>
            <p:cNvPr id="15" name="CasellaDiTesto 8">
              <a:extLst>
                <a:ext uri="{FF2B5EF4-FFF2-40B4-BE49-F238E27FC236}">
                  <a16:creationId xmlns:a16="http://schemas.microsoft.com/office/drawing/2014/main" id="{3E2A1A5E-BB57-DF46-8BAF-B9A9F13710D2}"/>
                </a:ext>
              </a:extLst>
            </p:cNvPr>
            <p:cNvSpPr txBox="1"/>
            <p:nvPr/>
          </p:nvSpPr>
          <p:spPr>
            <a:xfrm>
              <a:off x="7699248" y="4358640"/>
              <a:ext cx="587020" cy="36933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1" dirty="0"/>
                <a:t>21%</a:t>
              </a:r>
            </a:p>
          </p:txBody>
        </p:sp>
        <p:cxnSp>
          <p:nvCxnSpPr>
            <p:cNvPr id="16" name="Connettore 2 15">
              <a:extLst>
                <a:ext uri="{FF2B5EF4-FFF2-40B4-BE49-F238E27FC236}">
                  <a16:creationId xmlns:a16="http://schemas.microsoft.com/office/drawing/2014/main" id="{105A01D3-8FA5-D746-AACE-C3A2C74BFBD1}"/>
                </a:ext>
              </a:extLst>
            </p:cNvPr>
            <p:cNvCxnSpPr/>
            <p:nvPr/>
          </p:nvCxnSpPr>
          <p:spPr>
            <a:xfrm flipV="1">
              <a:off x="8144256" y="1536192"/>
              <a:ext cx="755904" cy="3413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342F9811-7A02-EF41-8179-A8D943C8D0E1}"/>
                </a:ext>
              </a:extLst>
            </p:cNvPr>
            <p:cNvCxnSpPr/>
            <p:nvPr/>
          </p:nvCxnSpPr>
          <p:spPr>
            <a:xfrm flipV="1">
              <a:off x="8132064" y="4081580"/>
              <a:ext cx="755904" cy="3413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8273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Calling</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11">
            <a:extLst>
              <a:ext uri="{FF2B5EF4-FFF2-40B4-BE49-F238E27FC236}">
                <a16:creationId xmlns:a16="http://schemas.microsoft.com/office/drawing/2014/main" id="{D9160458-6441-8941-A63A-1C56EB2B96E2}"/>
              </a:ext>
            </a:extLst>
          </p:cNvPr>
          <p:cNvSpPr txBox="1">
            <a:spLocks noChangeArrowheads="1"/>
          </p:cNvSpPr>
          <p:nvPr/>
        </p:nvSpPr>
        <p:spPr bwMode="auto">
          <a:xfrm>
            <a:off x="1092278" y="2463062"/>
            <a:ext cx="10747021" cy="2215991"/>
          </a:xfrm>
          <a:prstGeom prst="rect">
            <a:avLst/>
          </a:prstGeom>
          <a:noFill/>
          <a:ln>
            <a:noFill/>
          </a:ln>
          <a:extLst>
            <a:ext uri="{909E8E84-426E-40dd-AFC4-6F175D3DCCD1}"/>
            <a:ext uri="{91240B29-F687-4f45-9708-019B960494DF}"/>
          </a:extLst>
        </p:spPr>
        <p:txBody>
          <a:bodyPr wrap="square" lIns="0" tIns="0" rIns="0" bIns="0">
            <a:spAutoFit/>
          </a:bodyPr>
          <a:lstStyle>
            <a:lvl1pPr marL="354013" indent="-342900" defTabSz="400050">
              <a:defRPr sz="2400">
                <a:solidFill>
                  <a:schemeClr val="tx1"/>
                </a:solidFill>
                <a:latin typeface="Arial" charset="0"/>
                <a:ea typeface="ＭＳ Ｐゴシック" charset="0"/>
                <a:cs typeface="ＭＳ Ｐゴシック" charset="0"/>
              </a:defRPr>
            </a:lvl1pPr>
            <a:lvl2pPr marL="742950" indent="-285750" defTabSz="400050">
              <a:defRPr sz="2400">
                <a:solidFill>
                  <a:schemeClr val="tx1"/>
                </a:solidFill>
                <a:latin typeface="Arial" charset="0"/>
                <a:ea typeface="ＭＳ Ｐゴシック" charset="0"/>
              </a:defRPr>
            </a:lvl2pPr>
            <a:lvl3pPr marL="1143000" indent="-228600" defTabSz="400050">
              <a:defRPr sz="2400">
                <a:solidFill>
                  <a:schemeClr val="tx1"/>
                </a:solidFill>
                <a:latin typeface="Arial" charset="0"/>
                <a:ea typeface="ＭＳ Ｐゴシック" charset="0"/>
              </a:defRPr>
            </a:lvl3pPr>
            <a:lvl4pPr marL="1600200" indent="-228600" defTabSz="400050">
              <a:defRPr sz="2400">
                <a:solidFill>
                  <a:schemeClr val="tx1"/>
                </a:solidFill>
                <a:latin typeface="Arial" charset="0"/>
                <a:ea typeface="ＭＳ Ｐゴシック" charset="0"/>
              </a:defRPr>
            </a:lvl4pPr>
            <a:lvl5pPr marL="2057400" indent="-228600" defTabSz="400050">
              <a:defRPr sz="2400">
                <a:solidFill>
                  <a:schemeClr val="tx1"/>
                </a:solidFill>
                <a:latin typeface="Arial" charset="0"/>
                <a:ea typeface="ＭＳ Ｐゴシック" charset="0"/>
              </a:defRPr>
            </a:lvl5pPr>
            <a:lvl6pPr marL="2514600" indent="-228600" defTabSz="4000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00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00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005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Arial" panose="020B0604020202020204" pitchFamily="34" charset="0"/>
              <a:buChar char="•"/>
              <a:defRPr/>
            </a:pPr>
            <a:r>
              <a:rPr lang="it-IT" dirty="0">
                <a:solidFill>
                  <a:srgbClr val="000000"/>
                </a:solidFill>
                <a:latin typeface="+mn-lt"/>
                <a:cs typeface="Arial" charset="0"/>
              </a:rPr>
              <a:t>The </a:t>
            </a:r>
            <a:r>
              <a:rPr lang="it-IT" dirty="0" err="1">
                <a:solidFill>
                  <a:srgbClr val="000000"/>
                </a:solidFill>
                <a:latin typeface="+mn-lt"/>
                <a:cs typeface="Arial" charset="0"/>
              </a:rPr>
              <a:t>most</a:t>
            </a:r>
            <a:r>
              <a:rPr lang="it-IT" dirty="0">
                <a:solidFill>
                  <a:srgbClr val="000000"/>
                </a:solidFill>
                <a:latin typeface="+mn-lt"/>
                <a:cs typeface="Arial" charset="0"/>
              </a:rPr>
              <a:t> </a:t>
            </a:r>
            <a:r>
              <a:rPr lang="it-IT" dirty="0" err="1">
                <a:solidFill>
                  <a:srgbClr val="000000"/>
                </a:solidFill>
                <a:latin typeface="+mn-lt"/>
                <a:cs typeface="Arial" charset="0"/>
              </a:rPr>
              <a:t>widely</a:t>
            </a:r>
            <a:r>
              <a:rPr lang="it-IT" dirty="0">
                <a:solidFill>
                  <a:srgbClr val="000000"/>
                </a:solidFill>
                <a:latin typeface="+mn-lt"/>
                <a:cs typeface="Arial" charset="0"/>
              </a:rPr>
              <a:t> </a:t>
            </a:r>
            <a:r>
              <a:rPr lang="it-IT" dirty="0" err="1">
                <a:solidFill>
                  <a:srgbClr val="000000"/>
                </a:solidFill>
                <a:latin typeface="+mn-lt"/>
                <a:cs typeface="Arial" charset="0"/>
              </a:rPr>
              <a:t>used</a:t>
            </a:r>
            <a:r>
              <a:rPr lang="it-IT" dirty="0">
                <a:solidFill>
                  <a:srgbClr val="000000"/>
                </a:solidFill>
                <a:latin typeface="+mn-lt"/>
                <a:cs typeface="Arial" charset="0"/>
              </a:rPr>
              <a:t> state-of-the-art </a:t>
            </a:r>
            <a:r>
              <a:rPr lang="it-IT" dirty="0" err="1">
                <a:solidFill>
                  <a:srgbClr val="000000"/>
                </a:solidFill>
                <a:latin typeface="+mn-lt"/>
                <a:cs typeface="Arial" charset="0"/>
              </a:rPr>
              <a:t>variant</a:t>
            </a:r>
            <a:r>
              <a:rPr lang="it-IT" dirty="0">
                <a:solidFill>
                  <a:srgbClr val="000000"/>
                </a:solidFill>
                <a:latin typeface="+mn-lt"/>
                <a:cs typeface="Arial" charset="0"/>
              </a:rPr>
              <a:t> </a:t>
            </a:r>
            <a:r>
              <a:rPr lang="it-IT" dirty="0" err="1">
                <a:solidFill>
                  <a:srgbClr val="000000"/>
                </a:solidFill>
                <a:latin typeface="+mn-lt"/>
                <a:cs typeface="Arial" charset="0"/>
              </a:rPr>
              <a:t>callers</a:t>
            </a:r>
            <a:r>
              <a:rPr lang="it-IT" dirty="0">
                <a:solidFill>
                  <a:srgbClr val="000000"/>
                </a:solidFill>
                <a:latin typeface="+mn-lt"/>
                <a:cs typeface="Arial" charset="0"/>
              </a:rPr>
              <a:t> include, </a:t>
            </a:r>
            <a:r>
              <a:rPr lang="it-IT" b="1" dirty="0">
                <a:solidFill>
                  <a:srgbClr val="000000"/>
                </a:solidFill>
                <a:latin typeface="+mn-lt"/>
                <a:cs typeface="Arial" charset="0"/>
              </a:rPr>
              <a:t>GATK-</a:t>
            </a:r>
            <a:r>
              <a:rPr lang="it-IT" b="1" dirty="0" err="1">
                <a:solidFill>
                  <a:srgbClr val="000000"/>
                </a:solidFill>
                <a:latin typeface="+mn-lt"/>
                <a:cs typeface="Arial" charset="0"/>
              </a:rPr>
              <a:t>HaplotypeCaller</a:t>
            </a:r>
            <a:r>
              <a:rPr lang="it-IT" b="1" dirty="0">
                <a:solidFill>
                  <a:srgbClr val="000000"/>
                </a:solidFill>
                <a:latin typeface="+mn-lt"/>
                <a:cs typeface="Arial" charset="0"/>
              </a:rPr>
              <a:t>, </a:t>
            </a:r>
            <a:r>
              <a:rPr lang="it-IT" b="1" dirty="0" err="1">
                <a:solidFill>
                  <a:srgbClr val="000000"/>
                </a:solidFill>
                <a:latin typeface="+mn-lt"/>
                <a:cs typeface="Arial" charset="0"/>
              </a:rPr>
              <a:t>SOAPsnp</a:t>
            </a:r>
            <a:r>
              <a:rPr lang="it-IT" b="1" dirty="0">
                <a:solidFill>
                  <a:srgbClr val="000000"/>
                </a:solidFill>
                <a:latin typeface="+mn-lt"/>
                <a:cs typeface="Arial" charset="0"/>
              </a:rPr>
              <a:t>, </a:t>
            </a:r>
            <a:r>
              <a:rPr lang="it-IT" b="1" dirty="0" err="1">
                <a:solidFill>
                  <a:srgbClr val="000000"/>
                </a:solidFill>
                <a:latin typeface="+mn-lt"/>
                <a:cs typeface="Arial" charset="0"/>
              </a:rPr>
              <a:t>SAMTools</a:t>
            </a:r>
            <a:r>
              <a:rPr lang="it-IT" b="1" dirty="0">
                <a:solidFill>
                  <a:srgbClr val="000000"/>
                </a:solidFill>
                <a:latin typeface="+mn-lt"/>
                <a:cs typeface="Arial" charset="0"/>
              </a:rPr>
              <a:t>, </a:t>
            </a:r>
            <a:r>
              <a:rPr lang="it-IT" b="1" dirty="0" err="1">
                <a:solidFill>
                  <a:srgbClr val="000000"/>
                </a:solidFill>
                <a:latin typeface="+mn-lt"/>
                <a:cs typeface="Arial" charset="0"/>
              </a:rPr>
              <a:t>bcftools</a:t>
            </a:r>
            <a:r>
              <a:rPr lang="it-IT" b="1" dirty="0">
                <a:solidFill>
                  <a:srgbClr val="000000"/>
                </a:solidFill>
                <a:latin typeface="+mn-lt"/>
                <a:cs typeface="Arial" charset="0"/>
              </a:rPr>
              <a:t>, </a:t>
            </a:r>
            <a:r>
              <a:rPr lang="it-IT" b="1" dirty="0" err="1">
                <a:solidFill>
                  <a:srgbClr val="000000"/>
                </a:solidFill>
                <a:latin typeface="+mn-lt"/>
                <a:cs typeface="Arial" charset="0"/>
              </a:rPr>
              <a:t>Strelka</a:t>
            </a:r>
            <a:r>
              <a:rPr lang="it-IT" b="1" dirty="0">
                <a:solidFill>
                  <a:srgbClr val="000000"/>
                </a:solidFill>
                <a:latin typeface="+mn-lt"/>
                <a:cs typeface="Arial" charset="0"/>
              </a:rPr>
              <a:t>, </a:t>
            </a:r>
            <a:r>
              <a:rPr lang="it-IT" b="1" dirty="0" err="1">
                <a:solidFill>
                  <a:srgbClr val="000000"/>
                </a:solidFill>
                <a:latin typeface="+mn-lt"/>
                <a:cs typeface="Arial" charset="0"/>
              </a:rPr>
              <a:t>FreeBayes</a:t>
            </a:r>
            <a:r>
              <a:rPr lang="it-IT" b="1" dirty="0">
                <a:solidFill>
                  <a:srgbClr val="000000"/>
                </a:solidFill>
                <a:latin typeface="+mn-lt"/>
                <a:cs typeface="Arial" charset="0"/>
              </a:rPr>
              <a:t>, </a:t>
            </a:r>
            <a:r>
              <a:rPr lang="it-IT" b="1" dirty="0" err="1">
                <a:solidFill>
                  <a:srgbClr val="000000"/>
                </a:solidFill>
                <a:latin typeface="+mn-lt"/>
                <a:cs typeface="Arial" charset="0"/>
              </a:rPr>
              <a:t>Platypus</a:t>
            </a:r>
            <a:r>
              <a:rPr lang="it-IT" b="1" dirty="0">
                <a:solidFill>
                  <a:srgbClr val="000000"/>
                </a:solidFill>
                <a:latin typeface="+mn-lt"/>
                <a:cs typeface="Arial" charset="0"/>
              </a:rPr>
              <a:t>, and </a:t>
            </a:r>
            <a:r>
              <a:rPr lang="it-IT" b="1" dirty="0" err="1">
                <a:solidFill>
                  <a:srgbClr val="000000"/>
                </a:solidFill>
                <a:latin typeface="+mn-lt"/>
                <a:cs typeface="Arial" charset="0"/>
              </a:rPr>
              <a:t>DeepVariant</a:t>
            </a:r>
            <a:r>
              <a:rPr lang="it-IT" dirty="0">
                <a:solidFill>
                  <a:srgbClr val="000000"/>
                </a:solidFill>
                <a:latin typeface="+mn-lt"/>
                <a:cs typeface="Arial" charset="0"/>
              </a:rPr>
              <a:t>. </a:t>
            </a: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endParaRPr lang="it-IT" dirty="0">
              <a:solidFill>
                <a:srgbClr val="000000"/>
              </a:solidFill>
              <a:latin typeface="+mn-lt"/>
              <a:cs typeface="Arial" charset="0"/>
            </a:endParaRPr>
          </a:p>
          <a:p>
            <a:pPr algn="just">
              <a:buFont typeface="Arial" panose="020B0604020202020204" pitchFamily="34" charset="0"/>
              <a:buChar char="•"/>
              <a:defRPr/>
            </a:pPr>
            <a:r>
              <a:rPr lang="it-IT" b="1" dirty="0">
                <a:solidFill>
                  <a:srgbClr val="000000"/>
                </a:solidFill>
                <a:latin typeface="+mn-lt"/>
                <a:cs typeface="Arial" charset="0"/>
              </a:rPr>
              <a:t>A </a:t>
            </a:r>
            <a:r>
              <a:rPr lang="it-IT" b="1" dirty="0" err="1">
                <a:solidFill>
                  <a:srgbClr val="000000"/>
                </a:solidFill>
                <a:latin typeface="+mn-lt"/>
                <a:cs typeface="Arial" charset="0"/>
              </a:rPr>
              <a:t>combination</a:t>
            </a:r>
            <a:r>
              <a:rPr lang="it-IT" b="1" dirty="0">
                <a:solidFill>
                  <a:srgbClr val="000000"/>
                </a:solidFill>
                <a:latin typeface="+mn-lt"/>
                <a:cs typeface="Arial" charset="0"/>
              </a:rPr>
              <a:t> of </a:t>
            </a:r>
            <a:r>
              <a:rPr lang="it-IT" b="1" dirty="0" err="1">
                <a:solidFill>
                  <a:srgbClr val="000000"/>
                </a:solidFill>
                <a:latin typeface="+mn-lt"/>
                <a:cs typeface="Arial" charset="0"/>
              </a:rPr>
              <a:t>different</a:t>
            </a:r>
            <a:r>
              <a:rPr lang="it-IT" b="1" dirty="0">
                <a:solidFill>
                  <a:srgbClr val="000000"/>
                </a:solidFill>
                <a:latin typeface="+mn-lt"/>
                <a:cs typeface="Arial" charset="0"/>
              </a:rPr>
              <a:t> </a:t>
            </a:r>
            <a:r>
              <a:rPr lang="it-IT" b="1" dirty="0" err="1">
                <a:solidFill>
                  <a:srgbClr val="000000"/>
                </a:solidFill>
                <a:latin typeface="+mn-lt"/>
                <a:cs typeface="Arial" charset="0"/>
              </a:rPr>
              <a:t>variant</a:t>
            </a:r>
            <a:r>
              <a:rPr lang="it-IT" b="1" dirty="0">
                <a:solidFill>
                  <a:srgbClr val="000000"/>
                </a:solidFill>
                <a:latin typeface="+mn-lt"/>
                <a:cs typeface="Arial" charset="0"/>
              </a:rPr>
              <a:t> </a:t>
            </a:r>
            <a:r>
              <a:rPr lang="it-IT" b="1" dirty="0" err="1">
                <a:solidFill>
                  <a:srgbClr val="000000"/>
                </a:solidFill>
                <a:latin typeface="+mn-lt"/>
                <a:cs typeface="Arial" charset="0"/>
              </a:rPr>
              <a:t>callers</a:t>
            </a:r>
            <a:r>
              <a:rPr lang="it-IT" b="1" dirty="0">
                <a:solidFill>
                  <a:srgbClr val="000000"/>
                </a:solidFill>
                <a:latin typeface="+mn-lt"/>
                <a:cs typeface="Arial" charset="0"/>
              </a:rPr>
              <a:t> </a:t>
            </a:r>
            <a:r>
              <a:rPr lang="it-IT" b="1" dirty="0" err="1">
                <a:solidFill>
                  <a:srgbClr val="000000"/>
                </a:solidFill>
                <a:latin typeface="+mn-lt"/>
                <a:cs typeface="Arial" charset="0"/>
              </a:rPr>
              <a:t>outperforms</a:t>
            </a:r>
            <a:r>
              <a:rPr lang="it-IT" b="1" dirty="0">
                <a:solidFill>
                  <a:srgbClr val="000000"/>
                </a:solidFill>
                <a:latin typeface="+mn-lt"/>
                <a:cs typeface="Arial" charset="0"/>
              </a:rPr>
              <a:t> </a:t>
            </a:r>
            <a:r>
              <a:rPr lang="it-IT" b="1" dirty="0" err="1">
                <a:solidFill>
                  <a:srgbClr val="000000"/>
                </a:solidFill>
                <a:latin typeface="+mn-lt"/>
                <a:cs typeface="Arial" charset="0"/>
              </a:rPr>
              <a:t>any</a:t>
            </a:r>
            <a:r>
              <a:rPr lang="it-IT" b="1" dirty="0">
                <a:solidFill>
                  <a:srgbClr val="000000"/>
                </a:solidFill>
                <a:latin typeface="+mn-lt"/>
                <a:cs typeface="Arial" charset="0"/>
              </a:rPr>
              <a:t> single </a:t>
            </a:r>
            <a:r>
              <a:rPr lang="it-IT" b="1" dirty="0" err="1">
                <a:solidFill>
                  <a:srgbClr val="000000"/>
                </a:solidFill>
                <a:latin typeface="+mn-lt"/>
                <a:cs typeface="Arial" charset="0"/>
              </a:rPr>
              <a:t>method</a:t>
            </a:r>
            <a:endParaRPr lang="it-IT" b="1" dirty="0">
              <a:solidFill>
                <a:srgbClr val="000000"/>
              </a:solidFill>
              <a:latin typeface="+mn-lt"/>
              <a:cs typeface="Arial" charset="0"/>
            </a:endParaRPr>
          </a:p>
        </p:txBody>
      </p:sp>
    </p:spTree>
    <p:extLst>
      <p:ext uri="{BB962C8B-B14F-4D97-AF65-F5344CB8AC3E}">
        <p14:creationId xmlns:p14="http://schemas.microsoft.com/office/powerpoint/2010/main" val="2537587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347784" y="311090"/>
            <a:ext cx="851380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Somatic</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calling</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 some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tools</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bject 3">
            <a:extLst>
              <a:ext uri="{FF2B5EF4-FFF2-40B4-BE49-F238E27FC236}">
                <a16:creationId xmlns:a16="http://schemas.microsoft.com/office/drawing/2014/main" id="{82D736D6-3023-9D4A-8CDE-C2CA99680653}"/>
              </a:ext>
            </a:extLst>
          </p:cNvPr>
          <p:cNvSpPr txBox="1">
            <a:spLocks noChangeArrowheads="1"/>
          </p:cNvSpPr>
          <p:nvPr/>
        </p:nvSpPr>
        <p:spPr bwMode="auto">
          <a:xfrm>
            <a:off x="1017346" y="2427947"/>
            <a:ext cx="1088967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it-IT" altLang="it-IT" sz="2000" dirty="0">
                <a:solidFill>
                  <a:srgbClr val="000C20"/>
                </a:solidFill>
              </a:rPr>
              <a:t>To </a:t>
            </a:r>
            <a:r>
              <a:rPr lang="it-IT" altLang="it-IT" sz="2000" dirty="0" err="1">
                <a:solidFill>
                  <a:srgbClr val="000C20"/>
                </a:solidFill>
              </a:rPr>
              <a:t>detect</a:t>
            </a:r>
            <a:r>
              <a:rPr lang="it-IT" altLang="it-IT" sz="2000" dirty="0">
                <a:solidFill>
                  <a:srgbClr val="000C20"/>
                </a:solidFill>
              </a:rPr>
              <a:t> </a:t>
            </a:r>
            <a:r>
              <a:rPr lang="it-IT" altLang="it-IT" sz="2000" dirty="0" err="1">
                <a:solidFill>
                  <a:srgbClr val="000C20"/>
                </a:solidFill>
              </a:rPr>
              <a:t>mutations</a:t>
            </a:r>
            <a:r>
              <a:rPr lang="it-IT" altLang="it-IT" sz="2000" dirty="0">
                <a:solidFill>
                  <a:srgbClr val="000C20"/>
                </a:solidFill>
              </a:rPr>
              <a:t> in </a:t>
            </a:r>
            <a:r>
              <a:rPr lang="it-IT" altLang="it-IT" sz="2000" dirty="0" err="1">
                <a:solidFill>
                  <a:srgbClr val="000C20"/>
                </a:solidFill>
              </a:rPr>
              <a:t>cancer</a:t>
            </a:r>
            <a:r>
              <a:rPr lang="it-IT" altLang="it-IT" sz="2000" dirty="0">
                <a:solidFill>
                  <a:srgbClr val="000C20"/>
                </a:solidFill>
              </a:rPr>
              <a:t> </a:t>
            </a:r>
            <a:r>
              <a:rPr lang="it-IT" altLang="it-IT" sz="2000" dirty="0" err="1">
                <a:solidFill>
                  <a:srgbClr val="000C20"/>
                </a:solidFill>
              </a:rPr>
              <a:t>samples</a:t>
            </a:r>
            <a:r>
              <a:rPr lang="it-IT" altLang="it-IT" sz="2000" dirty="0">
                <a:solidFill>
                  <a:srgbClr val="000C20"/>
                </a:solidFill>
              </a:rPr>
              <a:t> </a:t>
            </a:r>
            <a:r>
              <a:rPr lang="it-IT" altLang="it-IT" sz="2000" dirty="0" err="1">
                <a:solidFill>
                  <a:srgbClr val="000C20"/>
                </a:solidFill>
              </a:rPr>
              <a:t>there</a:t>
            </a:r>
            <a:r>
              <a:rPr lang="it-IT" altLang="it-IT" sz="2000" dirty="0">
                <a:solidFill>
                  <a:srgbClr val="000C20"/>
                </a:solidFill>
              </a:rPr>
              <a:t> are </a:t>
            </a:r>
            <a:r>
              <a:rPr lang="it-IT" altLang="it-IT" sz="2000" dirty="0" err="1">
                <a:solidFill>
                  <a:srgbClr val="000C20"/>
                </a:solidFill>
              </a:rPr>
              <a:t>specific</a:t>
            </a:r>
            <a:r>
              <a:rPr lang="it-IT" altLang="it-IT" sz="2000" dirty="0">
                <a:solidFill>
                  <a:srgbClr val="000C20"/>
                </a:solidFill>
              </a:rPr>
              <a:t> </a:t>
            </a:r>
            <a:r>
              <a:rPr lang="it-IT" altLang="it-IT" sz="2000" dirty="0" err="1">
                <a:solidFill>
                  <a:srgbClr val="000C20"/>
                </a:solidFill>
              </a:rPr>
              <a:t>tools</a:t>
            </a:r>
            <a:r>
              <a:rPr lang="it-IT" altLang="it-IT" sz="2000" dirty="0">
                <a:solidFill>
                  <a:srgbClr val="000C20"/>
                </a:solidFill>
              </a:rPr>
              <a:t>: </a:t>
            </a:r>
            <a:r>
              <a:rPr lang="it-IT" altLang="it-IT" sz="2000" b="1" dirty="0">
                <a:solidFill>
                  <a:srgbClr val="000C20"/>
                </a:solidFill>
              </a:rPr>
              <a:t>MuTect2, VarScan2, </a:t>
            </a:r>
            <a:r>
              <a:rPr lang="it-IT" altLang="it-IT" sz="2000" b="1" dirty="0" err="1">
                <a:solidFill>
                  <a:srgbClr val="000C20"/>
                </a:solidFill>
              </a:rPr>
              <a:t>SomaticSniper</a:t>
            </a:r>
            <a:r>
              <a:rPr lang="it-IT" altLang="it-IT" sz="2000" b="1" dirty="0">
                <a:solidFill>
                  <a:srgbClr val="000C20"/>
                </a:solidFill>
              </a:rPr>
              <a:t>.</a:t>
            </a:r>
            <a:endParaRPr lang="it-IT" altLang="it-IT" sz="2000" dirty="0"/>
          </a:p>
          <a:p>
            <a:pPr algn="just"/>
            <a:endParaRPr lang="it-IT" altLang="it-IT" sz="2000" dirty="0"/>
          </a:p>
          <a:p>
            <a:pPr algn="just"/>
            <a:r>
              <a:rPr lang="it-IT" altLang="it-IT" sz="2000" dirty="0" err="1">
                <a:solidFill>
                  <a:srgbClr val="000C20"/>
                </a:solidFill>
              </a:rPr>
              <a:t>Almost</a:t>
            </a:r>
            <a:r>
              <a:rPr lang="it-IT" altLang="it-IT" sz="2000" dirty="0">
                <a:solidFill>
                  <a:srgbClr val="000C20"/>
                </a:solidFill>
              </a:rPr>
              <a:t> </a:t>
            </a:r>
            <a:r>
              <a:rPr lang="it-IT" altLang="it-IT" sz="2000" dirty="0" err="1">
                <a:solidFill>
                  <a:srgbClr val="000C20"/>
                </a:solidFill>
              </a:rPr>
              <a:t>all</a:t>
            </a:r>
            <a:r>
              <a:rPr lang="it-IT" altLang="it-IT" sz="2000" dirty="0">
                <a:solidFill>
                  <a:srgbClr val="000C20"/>
                </a:solidFill>
              </a:rPr>
              <a:t> of </a:t>
            </a:r>
            <a:r>
              <a:rPr lang="it-IT" altLang="it-IT" sz="2000" dirty="0" err="1">
                <a:solidFill>
                  <a:srgbClr val="000C20"/>
                </a:solidFill>
              </a:rPr>
              <a:t>them</a:t>
            </a:r>
            <a:r>
              <a:rPr lang="it-IT" altLang="it-IT" sz="2000" dirty="0">
                <a:solidFill>
                  <a:srgbClr val="000C20"/>
                </a:solidFill>
              </a:rPr>
              <a:t> </a:t>
            </a:r>
            <a:r>
              <a:rPr lang="it-IT" altLang="it-IT" sz="2000" dirty="0" err="1">
                <a:solidFill>
                  <a:srgbClr val="000C20"/>
                </a:solidFill>
              </a:rPr>
              <a:t>require</a:t>
            </a:r>
            <a:r>
              <a:rPr lang="it-IT" altLang="it-IT" sz="2000" dirty="0">
                <a:solidFill>
                  <a:srgbClr val="000C20"/>
                </a:solidFill>
              </a:rPr>
              <a:t> the </a:t>
            </a:r>
            <a:r>
              <a:rPr lang="it-IT" altLang="it-IT" sz="2000" dirty="0" err="1">
                <a:solidFill>
                  <a:srgbClr val="000C20"/>
                </a:solidFill>
              </a:rPr>
              <a:t>presence</a:t>
            </a:r>
            <a:r>
              <a:rPr lang="it-IT" altLang="it-IT" sz="2000" dirty="0">
                <a:solidFill>
                  <a:srgbClr val="000C20"/>
                </a:solidFill>
              </a:rPr>
              <a:t> of </a:t>
            </a:r>
            <a:r>
              <a:rPr lang="it-IT" altLang="it-IT" sz="2000" b="1" dirty="0" err="1">
                <a:solidFill>
                  <a:srgbClr val="000C20"/>
                </a:solidFill>
              </a:rPr>
              <a:t>normal</a:t>
            </a:r>
            <a:r>
              <a:rPr lang="it-IT" altLang="it-IT" sz="2000" b="1" dirty="0">
                <a:solidFill>
                  <a:srgbClr val="000C20"/>
                </a:solidFill>
              </a:rPr>
              <a:t> </a:t>
            </a:r>
            <a:r>
              <a:rPr lang="it-IT" altLang="it-IT" sz="2000" b="1" dirty="0" err="1">
                <a:solidFill>
                  <a:srgbClr val="000C20"/>
                </a:solidFill>
              </a:rPr>
              <a:t>tissue</a:t>
            </a:r>
            <a:r>
              <a:rPr lang="it-IT" altLang="it-IT" sz="2000" b="1" dirty="0">
                <a:solidFill>
                  <a:srgbClr val="000C20"/>
                </a:solidFill>
              </a:rPr>
              <a:t> data </a:t>
            </a:r>
            <a:r>
              <a:rPr lang="it-IT" altLang="it-IT" sz="2000" b="1" dirty="0" err="1">
                <a:solidFill>
                  <a:srgbClr val="000C20"/>
                </a:solidFill>
              </a:rPr>
              <a:t>matched</a:t>
            </a:r>
            <a:r>
              <a:rPr lang="it-IT" altLang="it-IT" sz="2000" b="1" dirty="0">
                <a:solidFill>
                  <a:srgbClr val="000C20"/>
                </a:solidFill>
              </a:rPr>
              <a:t> with </a:t>
            </a:r>
            <a:r>
              <a:rPr lang="it-IT" altLang="it-IT" sz="2000" b="1" dirty="0" err="1">
                <a:solidFill>
                  <a:srgbClr val="000C20"/>
                </a:solidFill>
              </a:rPr>
              <a:t>tumor</a:t>
            </a:r>
            <a:r>
              <a:rPr lang="it-IT" altLang="it-IT" sz="2000" b="1" dirty="0">
                <a:solidFill>
                  <a:srgbClr val="000C20"/>
                </a:solidFill>
              </a:rPr>
              <a:t> </a:t>
            </a:r>
            <a:r>
              <a:rPr lang="it-IT" altLang="it-IT" sz="2000" b="1" dirty="0" err="1">
                <a:solidFill>
                  <a:srgbClr val="000C20"/>
                </a:solidFill>
              </a:rPr>
              <a:t>tissue</a:t>
            </a:r>
            <a:r>
              <a:rPr lang="it-IT" altLang="it-IT" sz="2000" b="1" dirty="0">
                <a:solidFill>
                  <a:srgbClr val="000C20"/>
                </a:solidFill>
              </a:rPr>
              <a:t> </a:t>
            </a:r>
            <a:r>
              <a:rPr lang="it-IT" altLang="it-IT" sz="2000" dirty="0">
                <a:solidFill>
                  <a:srgbClr val="000C20"/>
                </a:solidFill>
              </a:rPr>
              <a:t>from the </a:t>
            </a:r>
            <a:r>
              <a:rPr lang="it-IT" altLang="it-IT" sz="2000" dirty="0" err="1">
                <a:solidFill>
                  <a:srgbClr val="000C20"/>
                </a:solidFill>
              </a:rPr>
              <a:t>same</a:t>
            </a:r>
            <a:r>
              <a:rPr lang="it-IT" altLang="it-IT" sz="2000" dirty="0">
                <a:solidFill>
                  <a:srgbClr val="000C20"/>
                </a:solidFill>
              </a:rPr>
              <a:t> </a:t>
            </a:r>
            <a:r>
              <a:rPr lang="it-IT" altLang="it-IT" sz="2000" dirty="0" err="1">
                <a:solidFill>
                  <a:srgbClr val="000C20"/>
                </a:solidFill>
              </a:rPr>
              <a:t>individual</a:t>
            </a:r>
            <a:r>
              <a:rPr lang="it-IT" altLang="it-IT" sz="2000" dirty="0">
                <a:solidFill>
                  <a:srgbClr val="000C20"/>
                </a:solidFill>
              </a:rPr>
              <a:t> to </a:t>
            </a:r>
            <a:r>
              <a:rPr lang="it-IT" altLang="it-IT" sz="2000" dirty="0" err="1">
                <a:solidFill>
                  <a:srgbClr val="000C20"/>
                </a:solidFill>
              </a:rPr>
              <a:t>highlight</a:t>
            </a:r>
            <a:r>
              <a:rPr lang="it-IT" altLang="it-IT" sz="2000" dirty="0">
                <a:solidFill>
                  <a:srgbClr val="000C20"/>
                </a:solidFill>
              </a:rPr>
              <a:t> the </a:t>
            </a:r>
            <a:r>
              <a:rPr lang="it-IT" altLang="it-IT" sz="2000" dirty="0" err="1">
                <a:solidFill>
                  <a:srgbClr val="000C20"/>
                </a:solidFill>
              </a:rPr>
              <a:t>presence</a:t>
            </a:r>
            <a:r>
              <a:rPr lang="it-IT" altLang="it-IT" sz="2000" dirty="0">
                <a:solidFill>
                  <a:srgbClr val="000C20"/>
                </a:solidFill>
              </a:rPr>
              <a:t> of </a:t>
            </a:r>
            <a:r>
              <a:rPr lang="it-IT" altLang="it-IT" sz="2000" dirty="0" err="1">
                <a:solidFill>
                  <a:srgbClr val="000C20"/>
                </a:solidFill>
              </a:rPr>
              <a:t>genetic</a:t>
            </a:r>
            <a:r>
              <a:rPr lang="it-IT" altLang="it-IT" sz="2000" dirty="0">
                <a:solidFill>
                  <a:srgbClr val="000C20"/>
                </a:solidFill>
              </a:rPr>
              <a:t> </a:t>
            </a:r>
            <a:r>
              <a:rPr lang="it-IT" altLang="it-IT" sz="2000" dirty="0" err="1">
                <a:solidFill>
                  <a:srgbClr val="000C20"/>
                </a:solidFill>
              </a:rPr>
              <a:t>alterations</a:t>
            </a:r>
            <a:r>
              <a:rPr lang="it-IT" altLang="it-IT" sz="2000" dirty="0">
                <a:solidFill>
                  <a:srgbClr val="000C20"/>
                </a:solidFill>
              </a:rPr>
              <a:t> </a:t>
            </a:r>
            <a:r>
              <a:rPr lang="it-IT" altLang="it-IT" sz="2000" b="1" dirty="0" err="1">
                <a:solidFill>
                  <a:srgbClr val="000C20"/>
                </a:solidFill>
              </a:rPr>
              <a:t>present</a:t>
            </a:r>
            <a:r>
              <a:rPr lang="it-IT" altLang="it-IT" sz="2000" b="1" dirty="0">
                <a:solidFill>
                  <a:srgbClr val="000C20"/>
                </a:solidFill>
              </a:rPr>
              <a:t> </a:t>
            </a:r>
            <a:r>
              <a:rPr lang="it-IT" altLang="it-IT" sz="2000" b="1" dirty="0" err="1">
                <a:solidFill>
                  <a:srgbClr val="000C20"/>
                </a:solidFill>
              </a:rPr>
              <a:t>only</a:t>
            </a:r>
            <a:r>
              <a:rPr lang="it-IT" altLang="it-IT" sz="2000" b="1" dirty="0">
                <a:solidFill>
                  <a:srgbClr val="000C20"/>
                </a:solidFill>
              </a:rPr>
              <a:t> in the </a:t>
            </a:r>
            <a:r>
              <a:rPr lang="it-IT" altLang="it-IT" sz="2000" b="1" dirty="0" err="1">
                <a:solidFill>
                  <a:srgbClr val="000C20"/>
                </a:solidFill>
              </a:rPr>
              <a:t>tumor</a:t>
            </a:r>
            <a:r>
              <a:rPr lang="it-IT" altLang="it-IT" sz="2000" b="1" dirty="0">
                <a:solidFill>
                  <a:srgbClr val="000C20"/>
                </a:solidFill>
              </a:rPr>
              <a:t> sample</a:t>
            </a:r>
            <a:r>
              <a:rPr lang="it-IT" altLang="it-IT" sz="2000" dirty="0">
                <a:solidFill>
                  <a:srgbClr val="000C20"/>
                </a:solidFill>
              </a:rPr>
              <a:t>. </a:t>
            </a:r>
          </a:p>
          <a:p>
            <a:pPr algn="just"/>
            <a:endParaRPr lang="it-IT" altLang="it-IT" sz="2000" dirty="0">
              <a:solidFill>
                <a:srgbClr val="000C20"/>
              </a:solidFill>
            </a:endParaRPr>
          </a:p>
          <a:p>
            <a:pPr algn="just"/>
            <a:endParaRPr lang="it-IT" altLang="it-IT" sz="2000" dirty="0">
              <a:solidFill>
                <a:srgbClr val="000C20"/>
              </a:solidFill>
            </a:endParaRPr>
          </a:p>
          <a:p>
            <a:pPr algn="just"/>
            <a:r>
              <a:rPr lang="it-IT" altLang="it-IT" sz="2000" dirty="0">
                <a:solidFill>
                  <a:srgbClr val="000C20"/>
                </a:solidFill>
              </a:rPr>
              <a:t>The </a:t>
            </a:r>
            <a:r>
              <a:rPr lang="it-IT" altLang="it-IT" sz="2000" dirty="0" err="1">
                <a:solidFill>
                  <a:srgbClr val="000C20"/>
                </a:solidFill>
              </a:rPr>
              <a:t>only</a:t>
            </a:r>
            <a:r>
              <a:rPr lang="it-IT" altLang="it-IT" sz="2000" dirty="0">
                <a:solidFill>
                  <a:srgbClr val="000C20"/>
                </a:solidFill>
              </a:rPr>
              <a:t> </a:t>
            </a:r>
            <a:r>
              <a:rPr lang="it-IT" altLang="it-IT" sz="2000" dirty="0" err="1">
                <a:solidFill>
                  <a:srgbClr val="000C20"/>
                </a:solidFill>
              </a:rPr>
              <a:t>tool</a:t>
            </a:r>
            <a:r>
              <a:rPr lang="it-IT" altLang="it-IT" sz="2000" dirty="0">
                <a:solidFill>
                  <a:srgbClr val="000C20"/>
                </a:solidFill>
              </a:rPr>
              <a:t> </a:t>
            </a:r>
            <a:r>
              <a:rPr lang="it-IT" altLang="it-IT" sz="2000" dirty="0" err="1">
                <a:solidFill>
                  <a:srgbClr val="000C20"/>
                </a:solidFill>
              </a:rPr>
              <a:t>able</a:t>
            </a:r>
            <a:r>
              <a:rPr lang="it-IT" altLang="it-IT" sz="2000" dirty="0">
                <a:solidFill>
                  <a:srgbClr val="000C20"/>
                </a:solidFill>
              </a:rPr>
              <a:t> to operate with </a:t>
            </a:r>
            <a:r>
              <a:rPr lang="it-IT" altLang="it-IT" sz="2000" dirty="0" err="1">
                <a:solidFill>
                  <a:srgbClr val="000C20"/>
                </a:solidFill>
              </a:rPr>
              <a:t>only</a:t>
            </a:r>
            <a:r>
              <a:rPr lang="it-IT" altLang="it-IT" sz="2000" dirty="0">
                <a:solidFill>
                  <a:srgbClr val="000C20"/>
                </a:solidFill>
              </a:rPr>
              <a:t> the </a:t>
            </a:r>
            <a:r>
              <a:rPr lang="it-IT" altLang="it-IT" sz="2000" dirty="0" err="1">
                <a:solidFill>
                  <a:srgbClr val="000C20"/>
                </a:solidFill>
              </a:rPr>
              <a:t>presence</a:t>
            </a:r>
            <a:r>
              <a:rPr lang="it-IT" altLang="it-IT" sz="2000" dirty="0">
                <a:solidFill>
                  <a:srgbClr val="000C20"/>
                </a:solidFill>
              </a:rPr>
              <a:t> of </a:t>
            </a:r>
            <a:r>
              <a:rPr lang="it-IT" altLang="it-IT" sz="2000" dirty="0" err="1">
                <a:solidFill>
                  <a:srgbClr val="000C20"/>
                </a:solidFill>
              </a:rPr>
              <a:t>tumor</a:t>
            </a:r>
            <a:r>
              <a:rPr lang="it-IT" altLang="it-IT" sz="2000" dirty="0">
                <a:solidFill>
                  <a:srgbClr val="000C20"/>
                </a:solidFill>
              </a:rPr>
              <a:t> data </a:t>
            </a:r>
            <a:r>
              <a:rPr lang="it-IT" altLang="it-IT" sz="2000" dirty="0" err="1">
                <a:solidFill>
                  <a:srgbClr val="000C20"/>
                </a:solidFill>
              </a:rPr>
              <a:t>is</a:t>
            </a:r>
            <a:r>
              <a:rPr lang="it-IT" altLang="it-IT" sz="2000" dirty="0">
                <a:solidFill>
                  <a:srgbClr val="000C20"/>
                </a:solidFill>
              </a:rPr>
              <a:t> </a:t>
            </a:r>
            <a:r>
              <a:rPr lang="it-IT" altLang="it-IT" sz="2000" b="1" dirty="0" err="1">
                <a:solidFill>
                  <a:srgbClr val="000C20"/>
                </a:solidFill>
              </a:rPr>
              <a:t>Pisces</a:t>
            </a:r>
            <a:r>
              <a:rPr lang="it-IT" altLang="it-IT" sz="2000" b="1" dirty="0">
                <a:solidFill>
                  <a:srgbClr val="000C20"/>
                </a:solidFill>
              </a:rPr>
              <a:t> (from Illumina)</a:t>
            </a:r>
            <a:r>
              <a:rPr lang="it-IT" altLang="it-IT" sz="2000" dirty="0">
                <a:solidFill>
                  <a:srgbClr val="000C20"/>
                </a:solidFill>
              </a:rPr>
              <a:t>, </a:t>
            </a:r>
            <a:r>
              <a:rPr lang="it-IT" altLang="it-IT" sz="2000" dirty="0" err="1">
                <a:solidFill>
                  <a:srgbClr val="000C20"/>
                </a:solidFill>
              </a:rPr>
              <a:t>which</a:t>
            </a:r>
            <a:r>
              <a:rPr lang="it-IT" altLang="it-IT" sz="2000" dirty="0">
                <a:solidFill>
                  <a:srgbClr val="000C20"/>
                </a:solidFill>
              </a:rPr>
              <a:t> </a:t>
            </a:r>
            <a:r>
              <a:rPr lang="it-IT" altLang="it-IT" sz="2000" dirty="0" err="1">
                <a:solidFill>
                  <a:srgbClr val="000C20"/>
                </a:solidFill>
              </a:rPr>
              <a:t>infers</a:t>
            </a:r>
            <a:r>
              <a:rPr lang="it-IT" altLang="it-IT" sz="2000" dirty="0">
                <a:solidFill>
                  <a:srgbClr val="000C20"/>
                </a:solidFill>
              </a:rPr>
              <a:t> </a:t>
            </a:r>
            <a:r>
              <a:rPr lang="it-IT" altLang="it-IT" sz="2000" dirty="0" err="1">
                <a:solidFill>
                  <a:srgbClr val="000C20"/>
                </a:solidFill>
              </a:rPr>
              <a:t>somatic</a:t>
            </a:r>
            <a:r>
              <a:rPr lang="it-IT" altLang="it-IT" sz="2000" dirty="0">
                <a:solidFill>
                  <a:srgbClr val="000C20"/>
                </a:solidFill>
              </a:rPr>
              <a:t> </a:t>
            </a:r>
            <a:r>
              <a:rPr lang="it-IT" altLang="it-IT" sz="2000" dirty="0" err="1">
                <a:solidFill>
                  <a:srgbClr val="000C20"/>
                </a:solidFill>
              </a:rPr>
              <a:t>mutations</a:t>
            </a:r>
            <a:r>
              <a:rPr lang="it-IT" altLang="it-IT" sz="2000" dirty="0">
                <a:solidFill>
                  <a:srgbClr val="000C20"/>
                </a:solidFill>
              </a:rPr>
              <a:t> on the </a:t>
            </a:r>
            <a:r>
              <a:rPr lang="it-IT" altLang="it-IT" sz="2000" dirty="0" err="1">
                <a:solidFill>
                  <a:srgbClr val="000C20"/>
                </a:solidFill>
              </a:rPr>
              <a:t>basis</a:t>
            </a:r>
            <a:r>
              <a:rPr lang="it-IT" altLang="it-IT" sz="2000" dirty="0">
                <a:solidFill>
                  <a:srgbClr val="000C20"/>
                </a:solidFill>
              </a:rPr>
              <a:t> of </a:t>
            </a:r>
            <a:r>
              <a:rPr lang="it-IT" altLang="it-IT" sz="2000" b="1" dirty="0">
                <a:solidFill>
                  <a:srgbClr val="000C20"/>
                </a:solidFill>
              </a:rPr>
              <a:t>the </a:t>
            </a:r>
            <a:r>
              <a:rPr lang="it-IT" altLang="it-IT" sz="2000" b="1" dirty="0" err="1">
                <a:solidFill>
                  <a:srgbClr val="000C20"/>
                </a:solidFill>
              </a:rPr>
              <a:t>low</a:t>
            </a:r>
            <a:r>
              <a:rPr lang="it-IT" altLang="it-IT" sz="2000" b="1" dirty="0">
                <a:solidFill>
                  <a:srgbClr val="000C20"/>
                </a:solidFill>
              </a:rPr>
              <a:t> </a:t>
            </a:r>
            <a:r>
              <a:rPr lang="it-IT" altLang="it-IT" sz="2000" b="1" dirty="0" err="1">
                <a:solidFill>
                  <a:srgbClr val="000C20"/>
                </a:solidFill>
              </a:rPr>
              <a:t>Variant</a:t>
            </a:r>
            <a:r>
              <a:rPr lang="it-IT" altLang="it-IT" sz="2000" b="1" dirty="0">
                <a:solidFill>
                  <a:srgbClr val="000C20"/>
                </a:solidFill>
              </a:rPr>
              <a:t> Allele </a:t>
            </a:r>
            <a:r>
              <a:rPr lang="it-IT" altLang="it-IT" sz="2000" b="1" dirty="0" err="1">
                <a:solidFill>
                  <a:srgbClr val="000C20"/>
                </a:solidFill>
              </a:rPr>
              <a:t>Frequency</a:t>
            </a:r>
            <a:r>
              <a:rPr lang="it-IT" altLang="it-IT" sz="2000" dirty="0">
                <a:solidFill>
                  <a:srgbClr val="000C20"/>
                </a:solidFill>
              </a:rPr>
              <a:t>.</a:t>
            </a:r>
          </a:p>
        </p:txBody>
      </p:sp>
    </p:spTree>
    <p:extLst>
      <p:ext uri="{BB962C8B-B14F-4D97-AF65-F5344CB8AC3E}">
        <p14:creationId xmlns:p14="http://schemas.microsoft.com/office/powerpoint/2010/main" val="3265790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143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u="sng" dirty="0">
                <a:solidFill>
                  <a:srgbClr val="FF0000"/>
                </a:solidFill>
              </a:rPr>
              <a:t>DNA-</a:t>
            </a:r>
            <a:r>
              <a:rPr lang="en-US" sz="2200" b="1" u="sng" dirty="0" err="1">
                <a:solidFill>
                  <a:srgbClr val="FF0000"/>
                </a:solidFill>
              </a:rPr>
              <a:t>Seq</a:t>
            </a:r>
            <a:r>
              <a:rPr lang="en-US" sz="2200" b="1" u="sng" dirty="0">
                <a:solidFill>
                  <a:srgbClr val="FF0000"/>
                </a:solidFill>
              </a:rPr>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a:t>
            </a:r>
            <a:r>
              <a:rPr lang="en-US" sz="2200" u="sng" dirty="0">
                <a:solidFill>
                  <a:srgbClr val="FF0000"/>
                </a:solidFill>
              </a:rPr>
              <a:t>Variant Annotation, Filtration, Prioritization</a:t>
            </a:r>
          </a:p>
          <a:p>
            <a:pPr marL="466725" lvl="1" indent="-20638" algn="l">
              <a:buFont typeface="+mj-lt"/>
              <a:buAutoNum type="arabicPeriod"/>
            </a:pPr>
            <a:r>
              <a:rPr lang="en-US" sz="2200" b="1" dirty="0"/>
              <a:t> </a:t>
            </a:r>
            <a:r>
              <a:rPr lang="en-US" sz="2200" dirty="0"/>
              <a:t>NGS and rare diseases</a:t>
            </a:r>
            <a:endParaRPr lang="en-US" sz="2200" b="1" dirty="0"/>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2592698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495482" y="207885"/>
            <a:ext cx="851380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Annotation</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Filtration</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Prioritization</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3">
            <a:extLst>
              <a:ext uri="{FF2B5EF4-FFF2-40B4-BE49-F238E27FC236}">
                <a16:creationId xmlns:a16="http://schemas.microsoft.com/office/drawing/2014/main" id="{7DDFCD0D-EB8A-744F-AA40-922B6227ED0C}"/>
              </a:ext>
            </a:extLst>
          </p:cNvPr>
          <p:cNvSpPr>
            <a:spLocks noChangeArrowheads="1"/>
          </p:cNvSpPr>
          <p:nvPr/>
        </p:nvSpPr>
        <p:spPr bwMode="auto">
          <a:xfrm>
            <a:off x="1164665" y="1807080"/>
            <a:ext cx="101890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err="1">
                <a:latin typeface="Verdana" panose="020B0604030504040204" pitchFamily="34" charset="0"/>
                <a:ea typeface="Verdana" panose="020B0604030504040204" pitchFamily="34" charset="0"/>
                <a:cs typeface="Verdana" panose="020B0604030504040204" pitchFamily="34" charset="0"/>
              </a:rPr>
              <a:t>Next</a:t>
            </a:r>
            <a:r>
              <a:rPr lang="it-IT" sz="2000" dirty="0">
                <a:latin typeface="Verdana" panose="020B0604030504040204" pitchFamily="34" charset="0"/>
                <a:ea typeface="Verdana" panose="020B0604030504040204" pitchFamily="34" charset="0"/>
                <a:cs typeface="Verdana" panose="020B0604030504040204" pitchFamily="34" charset="0"/>
              </a:rPr>
              <a:t>-generation </a:t>
            </a:r>
            <a:r>
              <a:rPr lang="it-IT" sz="2000" dirty="0" err="1">
                <a:latin typeface="Verdana" panose="020B0604030504040204" pitchFamily="34" charset="0"/>
                <a:ea typeface="Verdana" panose="020B0604030504040204" pitchFamily="34" charset="0"/>
                <a:cs typeface="Verdana" panose="020B0604030504040204" pitchFamily="34" charset="0"/>
              </a:rPr>
              <a:t>sequencing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generates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thousands</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sequence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that</a:t>
            </a:r>
            <a:r>
              <a:rPr lang="it-IT" sz="2000" dirty="0">
                <a:latin typeface="Verdana" panose="020B0604030504040204" pitchFamily="34" charset="0"/>
                <a:ea typeface="Verdana" panose="020B0604030504040204" pitchFamily="34" charset="0"/>
                <a:cs typeface="Verdana" panose="020B0604030504040204" pitchFamily="34" charset="0"/>
              </a:rPr>
              <a:t> must be </a:t>
            </a:r>
            <a:r>
              <a:rPr lang="it-IT" sz="2000" b="1" dirty="0" err="1">
                <a:latin typeface="Verdana" panose="020B0604030504040204" pitchFamily="34" charset="0"/>
                <a:ea typeface="Verdana" panose="020B0604030504040204" pitchFamily="34" charset="0"/>
                <a:cs typeface="Verdana" panose="020B0604030504040204" pitchFamily="34" charset="0"/>
              </a:rPr>
              <a:t>filtered</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prioritized</a:t>
            </a:r>
            <a:r>
              <a:rPr lang="it-IT" sz="2000" dirty="0">
                <a:latin typeface="Verdana" panose="020B0604030504040204" pitchFamily="34" charset="0"/>
                <a:ea typeface="Verdana" panose="020B0604030504040204" pitchFamily="34" charset="0"/>
                <a:cs typeface="Verdana" panose="020B0604030504040204" pitchFamily="34" charset="0"/>
              </a:rPr>
              <a:t> for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interpretation</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a:extLst>
              <a:ext uri="{FF2B5EF4-FFF2-40B4-BE49-F238E27FC236}">
                <a16:creationId xmlns:a16="http://schemas.microsoft.com/office/drawing/2014/main" id="{5E5D61BE-30F8-BB47-B702-8ECE7D17B9CB}"/>
              </a:ext>
            </a:extLst>
          </p:cNvPr>
          <p:cNvPicPr>
            <a:picLocks noChangeAspect="1"/>
          </p:cNvPicPr>
          <p:nvPr/>
        </p:nvPicPr>
        <p:blipFill>
          <a:blip r:embed="rId4"/>
          <a:stretch>
            <a:fillRect/>
          </a:stretch>
        </p:blipFill>
        <p:spPr>
          <a:xfrm>
            <a:off x="1505588" y="3036944"/>
            <a:ext cx="9023867" cy="3019472"/>
          </a:xfrm>
          <a:prstGeom prst="rect">
            <a:avLst/>
          </a:prstGeom>
        </p:spPr>
      </p:pic>
    </p:spTree>
    <p:extLst>
      <p:ext uri="{BB962C8B-B14F-4D97-AF65-F5344CB8AC3E}">
        <p14:creationId xmlns:p14="http://schemas.microsoft.com/office/powerpoint/2010/main" val="350080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pic>
        <p:nvPicPr>
          <p:cNvPr id="2050" name="Picture 2" descr="page2image25986272">
            <a:extLst>
              <a:ext uri="{FF2B5EF4-FFF2-40B4-BE49-F238E27FC236}">
                <a16:creationId xmlns:a16="http://schemas.microsoft.com/office/drawing/2014/main" id="{C40E2A49-2487-694E-8322-053200344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10" y="1486929"/>
            <a:ext cx="4318000" cy="455930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4E16A9DC-A5BC-A24F-AC41-FE40E2D0CF5C}"/>
              </a:ext>
            </a:extLst>
          </p:cNvPr>
          <p:cNvSpPr/>
          <p:nvPr/>
        </p:nvSpPr>
        <p:spPr>
          <a:xfrm>
            <a:off x="6295696" y="2308233"/>
            <a:ext cx="4845270" cy="3170099"/>
          </a:xfrm>
          <a:prstGeom prst="rect">
            <a:avLst/>
          </a:prstGeom>
        </p:spPr>
        <p:txBody>
          <a:bodyPr wrap="square">
            <a:spAutoFit/>
          </a:bodyPr>
          <a:lstStyle/>
          <a:p>
            <a:r>
              <a:rPr lang="it-IT" sz="2000" b="1" dirty="0" err="1"/>
              <a:t>Sanger</a:t>
            </a:r>
            <a:r>
              <a:rPr lang="it-IT" sz="2000" b="1" dirty="0"/>
              <a:t> </a:t>
            </a:r>
            <a:r>
              <a:rPr lang="it-IT" sz="2000" b="1" dirty="0" err="1"/>
              <a:t>sequencing</a:t>
            </a:r>
            <a:br>
              <a:rPr lang="it-IT" sz="2000" b="1" dirty="0"/>
            </a:br>
            <a:r>
              <a:rPr lang="it-IT" sz="2000" dirty="0"/>
              <a:t>- </a:t>
            </a:r>
            <a:r>
              <a:rPr lang="it-IT" sz="2000" dirty="0" err="1"/>
              <a:t>Robust</a:t>
            </a:r>
            <a:br>
              <a:rPr lang="it-IT" sz="2000" dirty="0"/>
            </a:br>
            <a:r>
              <a:rPr lang="it-IT" sz="2000" dirty="0"/>
              <a:t>- Manual </a:t>
            </a:r>
            <a:r>
              <a:rPr lang="it-IT" sz="2000" dirty="0" err="1"/>
              <a:t>analysis</a:t>
            </a:r>
            <a:r>
              <a:rPr lang="it-IT" sz="2000" dirty="0"/>
              <a:t> </a:t>
            </a:r>
            <a:r>
              <a:rPr lang="it-IT" sz="2000" dirty="0" err="1"/>
              <a:t>possible</a:t>
            </a:r>
            <a:endParaRPr lang="it-IT" sz="2000" dirty="0"/>
          </a:p>
          <a:p>
            <a:r>
              <a:rPr lang="it-IT" sz="2000" dirty="0"/>
              <a:t>- </a:t>
            </a:r>
            <a:r>
              <a:rPr lang="it-IT" sz="2000" dirty="0" err="1"/>
              <a:t>One</a:t>
            </a:r>
            <a:r>
              <a:rPr lang="it-IT" sz="2000" dirty="0"/>
              <a:t> </a:t>
            </a:r>
            <a:r>
              <a:rPr lang="it-IT" sz="2000" dirty="0" err="1"/>
              <a:t>region</a:t>
            </a:r>
            <a:r>
              <a:rPr lang="it-IT" sz="2000" dirty="0"/>
              <a:t> in </a:t>
            </a:r>
            <a:r>
              <a:rPr lang="it-IT" sz="2000" dirty="0" err="1"/>
              <a:t>one</a:t>
            </a:r>
            <a:r>
              <a:rPr lang="it-IT" sz="2000" dirty="0"/>
              <a:t> </a:t>
            </a:r>
            <a:r>
              <a:rPr lang="it-IT" sz="2000" dirty="0" err="1"/>
              <a:t>patient</a:t>
            </a:r>
            <a:r>
              <a:rPr lang="it-IT" sz="2000" dirty="0"/>
              <a:t> </a:t>
            </a:r>
          </a:p>
          <a:p>
            <a:endParaRPr lang="it-IT" sz="2000" dirty="0"/>
          </a:p>
          <a:p>
            <a:endParaRPr lang="it-IT" sz="2000" dirty="0"/>
          </a:p>
          <a:p>
            <a:r>
              <a:rPr lang="it-IT" sz="2000" b="1" dirty="0"/>
              <a:t>NGS</a:t>
            </a:r>
            <a:br>
              <a:rPr lang="it-IT" sz="2000" dirty="0"/>
            </a:br>
            <a:r>
              <a:rPr lang="it-IT" sz="2000" dirty="0"/>
              <a:t>- Multiple </a:t>
            </a:r>
            <a:r>
              <a:rPr lang="it-IT" sz="2000" dirty="0" err="1"/>
              <a:t>regions</a:t>
            </a:r>
            <a:r>
              <a:rPr lang="it-IT" sz="2000" dirty="0"/>
              <a:t> and </a:t>
            </a:r>
            <a:r>
              <a:rPr lang="it-IT" sz="2000" dirty="0" err="1"/>
              <a:t>patients</a:t>
            </a:r>
            <a:br>
              <a:rPr lang="it-IT" sz="2000" dirty="0"/>
            </a:br>
            <a:r>
              <a:rPr lang="it-IT" sz="2000" dirty="0"/>
              <a:t>- Sensitive </a:t>
            </a:r>
          </a:p>
          <a:p>
            <a:r>
              <a:rPr lang="it-IT" sz="2000" dirty="0"/>
              <a:t>- </a:t>
            </a:r>
            <a:r>
              <a:rPr lang="it-IT" sz="2000" dirty="0" err="1"/>
              <a:t>Need</a:t>
            </a:r>
            <a:r>
              <a:rPr lang="it-IT" sz="2000" dirty="0"/>
              <a:t> of intensive </a:t>
            </a:r>
            <a:r>
              <a:rPr lang="it-IT" sz="2000" dirty="0" err="1"/>
              <a:t>computational</a:t>
            </a:r>
            <a:r>
              <a:rPr lang="it-IT" sz="2000" dirty="0"/>
              <a:t> </a:t>
            </a:r>
            <a:r>
              <a:rPr lang="it-IT" sz="2000" dirty="0" err="1"/>
              <a:t>analysis</a:t>
            </a:r>
            <a:r>
              <a:rPr lang="it-IT" sz="2000" dirty="0"/>
              <a:t> </a:t>
            </a:r>
            <a:endParaRPr lang="it-IT" sz="2000" dirty="0">
              <a:effectLst/>
            </a:endParaRPr>
          </a:p>
        </p:txBody>
      </p:sp>
    </p:spTree>
    <p:extLst>
      <p:ext uri="{BB962C8B-B14F-4D97-AF65-F5344CB8AC3E}">
        <p14:creationId xmlns:p14="http://schemas.microsoft.com/office/powerpoint/2010/main" val="664814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2495482" y="207885"/>
            <a:ext cx="851380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Variant</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Annotation</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Filtration</a:t>
            </a: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Prioritization</a:t>
            </a:r>
            <a:endParaRPr lang="it-IT" sz="32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3">
            <a:extLst>
              <a:ext uri="{FF2B5EF4-FFF2-40B4-BE49-F238E27FC236}">
                <a16:creationId xmlns:a16="http://schemas.microsoft.com/office/drawing/2014/main" id="{7DDFCD0D-EB8A-744F-AA40-922B6227ED0C}"/>
              </a:ext>
            </a:extLst>
          </p:cNvPr>
          <p:cNvSpPr>
            <a:spLocks noChangeArrowheads="1"/>
          </p:cNvSpPr>
          <p:nvPr/>
        </p:nvSpPr>
        <p:spPr bwMode="auto">
          <a:xfrm>
            <a:off x="1300081" y="1443195"/>
            <a:ext cx="10189007"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err="1">
                <a:latin typeface="Verdana" panose="020B0604030504040204" pitchFamily="34" charset="0"/>
                <a:ea typeface="Verdana" panose="020B0604030504040204" pitchFamily="34" charset="0"/>
                <a:cs typeface="Verdana" panose="020B0604030504040204" pitchFamily="34" charset="0"/>
              </a:rPr>
              <a:t>This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process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may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differ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slightly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among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individual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laboratories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but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generally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includes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annotation</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variants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a:t>
            </a:r>
            <a:r>
              <a:rPr lang="it-IT" sz="2000" dirty="0" err="1">
                <a:latin typeface="Verdana" panose="020B0604030504040204" pitchFamily="34" charset="0"/>
                <a:ea typeface="Verdana" panose="020B0604030504040204" pitchFamily="34" charset="0"/>
                <a:cs typeface="Verdana" panose="020B0604030504040204" pitchFamily="34" charset="0"/>
              </a:rPr>
              <a:t>mainly</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attribute</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variant</a:t>
            </a:r>
            <a:r>
              <a:rPr lang="it-IT" sz="2000" dirty="0">
                <a:latin typeface="Verdana" panose="020B0604030504040204" pitchFamily="34" charset="0"/>
                <a:ea typeface="Verdana" panose="020B0604030504040204" pitchFamily="34" charset="0"/>
                <a:cs typeface="Verdana" panose="020B0604030504040204" pitchFamily="34" charset="0"/>
              </a:rPr>
              <a:t> to a </a:t>
            </a:r>
            <a:r>
              <a:rPr lang="it-IT" sz="2000" dirty="0" err="1">
                <a:latin typeface="Verdana" panose="020B0604030504040204" pitchFamily="34" charset="0"/>
                <a:ea typeface="Verdana" panose="020B0604030504040204" pitchFamily="34" charset="0"/>
                <a:cs typeface="Verdana" panose="020B0604030504040204" pitchFamily="34" charset="0"/>
              </a:rPr>
              <a:t>specific</a:t>
            </a:r>
            <a:r>
              <a:rPr lang="it-IT" sz="2000" dirty="0">
                <a:latin typeface="Verdana" panose="020B0604030504040204" pitchFamily="34" charset="0"/>
                <a:ea typeface="Verdana" panose="020B0604030504040204" pitchFamily="34" charset="0"/>
                <a:cs typeface="Verdana" panose="020B0604030504040204" pitchFamily="34" charset="0"/>
              </a:rPr>
              <a:t> gene or </a:t>
            </a:r>
            <a:r>
              <a:rPr lang="it-IT" sz="2000" dirty="0" err="1">
                <a:latin typeface="Verdana" panose="020B0604030504040204" pitchFamily="34" charset="0"/>
                <a:ea typeface="Verdana" panose="020B0604030504040204" pitchFamily="34" charset="0"/>
                <a:cs typeface="Verdana" panose="020B0604030504040204" pitchFamily="34" charset="0"/>
              </a:rPr>
              <a:t>transcript</a:t>
            </a:r>
            <a:r>
              <a:rPr lang="it-IT" sz="2000" dirty="0">
                <a:latin typeface="Verdana" panose="020B0604030504040204" pitchFamily="34" charset="0"/>
                <a:ea typeface="Verdana" panose="020B0604030504040204" pitchFamily="34" charset="0"/>
                <a:cs typeface="Verdana" panose="020B0604030504040204" pitchFamily="34" charset="0"/>
              </a:rPr>
              <a:t>)</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application</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population</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frequency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filters</a:t>
            </a:r>
            <a:r>
              <a:rPr lang="it-IT" sz="2000" b="1" dirty="0">
                <a:latin typeface="Verdana" panose="020B0604030504040204" pitchFamily="34" charset="0"/>
                <a:ea typeface="Verdana" panose="020B0604030504040204" pitchFamily="34" charset="0"/>
                <a:cs typeface="Verdana" panose="020B0604030504040204" pitchFamily="34" charset="0"/>
              </a:rPr>
              <a:t> and database </a:t>
            </a:r>
            <a:r>
              <a:rPr lang="it-IT" sz="2000" b="1" dirty="0" err="1">
                <a:latin typeface="Verdana" panose="020B0604030504040204" pitchFamily="34" charset="0"/>
                <a:ea typeface="Verdana" panose="020B0604030504040204" pitchFamily="34" charset="0"/>
                <a:cs typeface="Verdana" panose="020B0604030504040204" pitchFamily="34" charset="0"/>
              </a:rPr>
              <a:t>searches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to </a:t>
            </a:r>
            <a:r>
              <a:rPr lang="it-IT" sz="2000" u="sng" dirty="0" err="1">
                <a:latin typeface="Verdana" panose="020B0604030504040204" pitchFamily="34" charset="0"/>
                <a:ea typeface="Verdana" panose="020B0604030504040204" pitchFamily="34" charset="0"/>
                <a:cs typeface="Verdana" panose="020B0604030504040204" pitchFamily="34" charset="0"/>
              </a:rPr>
              <a:t>enrich</a:t>
            </a:r>
            <a:r>
              <a:rPr lang="it-IT" sz="2000" u="sng" dirty="0">
                <a:latin typeface="Verdana" panose="020B0604030504040204" pitchFamily="34" charset="0"/>
                <a:ea typeface="Verdana" panose="020B0604030504040204" pitchFamily="34" charset="0"/>
                <a:cs typeface="Verdana" panose="020B0604030504040204" pitchFamily="34" charset="0"/>
              </a:rPr>
              <a:t> for rare </a:t>
            </a:r>
            <a:r>
              <a:rPr lang="it-IT" sz="2000" u="sng" dirty="0" err="1">
                <a:latin typeface="Verdana" panose="020B0604030504040204" pitchFamily="34" charset="0"/>
                <a:ea typeface="Verdana" panose="020B0604030504040204" pitchFamily="34" charset="0"/>
                <a:cs typeface="Verdana" panose="020B0604030504040204" pitchFamily="34" charset="0"/>
              </a:rPr>
              <a:t>variants</a:t>
            </a:r>
            <a:r>
              <a:rPr lang="it-IT" sz="2000" u="sng" dirty="0">
                <a:latin typeface="Verdana" panose="020B0604030504040204" pitchFamily="34" charset="0"/>
                <a:ea typeface="Verdana" panose="020B0604030504040204" pitchFamily="34" charset="0"/>
                <a:cs typeface="Verdana" panose="020B0604030504040204" pitchFamily="34" charset="0"/>
              </a:rPr>
              <a:t> and eliminate common </a:t>
            </a:r>
            <a:r>
              <a:rPr lang="it-IT" sz="2000" u="sng"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prediction</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functional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effect</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3" name="Immagine 2">
            <a:extLst>
              <a:ext uri="{FF2B5EF4-FFF2-40B4-BE49-F238E27FC236}">
                <a16:creationId xmlns:a16="http://schemas.microsoft.com/office/drawing/2014/main" id="{2D7C1C36-FE1D-E947-B456-E3C332BA401A}"/>
              </a:ext>
            </a:extLst>
          </p:cNvPr>
          <p:cNvPicPr>
            <a:picLocks noChangeAspect="1"/>
          </p:cNvPicPr>
          <p:nvPr/>
        </p:nvPicPr>
        <p:blipFill>
          <a:blip r:embed="rId4"/>
          <a:stretch>
            <a:fillRect/>
          </a:stretch>
        </p:blipFill>
        <p:spPr>
          <a:xfrm>
            <a:off x="1628054" y="3232504"/>
            <a:ext cx="9533062" cy="1275735"/>
          </a:xfrm>
          <a:prstGeom prst="rect">
            <a:avLst/>
          </a:prstGeom>
        </p:spPr>
      </p:pic>
      <p:pic>
        <p:nvPicPr>
          <p:cNvPr id="5" name="Immagine 4">
            <a:extLst>
              <a:ext uri="{FF2B5EF4-FFF2-40B4-BE49-F238E27FC236}">
                <a16:creationId xmlns:a16="http://schemas.microsoft.com/office/drawing/2014/main" id="{5F389FE0-A11F-D043-930F-0D017AA90D2F}"/>
              </a:ext>
            </a:extLst>
          </p:cNvPr>
          <p:cNvPicPr>
            <a:picLocks noChangeAspect="1"/>
          </p:cNvPicPr>
          <p:nvPr/>
        </p:nvPicPr>
        <p:blipFill>
          <a:blip r:embed="rId5"/>
          <a:stretch>
            <a:fillRect/>
          </a:stretch>
        </p:blipFill>
        <p:spPr>
          <a:xfrm>
            <a:off x="2787437" y="4008194"/>
            <a:ext cx="7929893" cy="2849806"/>
          </a:xfrm>
          <a:prstGeom prst="rect">
            <a:avLst/>
          </a:prstGeom>
        </p:spPr>
      </p:pic>
    </p:spTree>
    <p:extLst>
      <p:ext uri="{BB962C8B-B14F-4D97-AF65-F5344CB8AC3E}">
        <p14:creationId xmlns:p14="http://schemas.microsoft.com/office/powerpoint/2010/main" val="2400501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ANNOTATION</a:t>
            </a:r>
          </a:p>
        </p:txBody>
      </p:sp>
      <p:sp>
        <p:nvSpPr>
          <p:cNvPr id="12" name="Rettangolo 3">
            <a:extLst>
              <a:ext uri="{FF2B5EF4-FFF2-40B4-BE49-F238E27FC236}">
                <a16:creationId xmlns:a16="http://schemas.microsoft.com/office/drawing/2014/main" id="{9BDBCA58-BC91-674D-B10C-C391F032C206}"/>
              </a:ext>
            </a:extLst>
          </p:cNvPr>
          <p:cNvSpPr>
            <a:spLocks noChangeArrowheads="1"/>
          </p:cNvSpPr>
          <p:nvPr/>
        </p:nvSpPr>
        <p:spPr bwMode="auto">
          <a:xfrm>
            <a:off x="1079388" y="1402492"/>
            <a:ext cx="10848005"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critical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step</a:t>
            </a:r>
            <a:r>
              <a:rPr lang="it-IT" sz="2200" dirty="0">
                <a:latin typeface="Verdana" panose="020B0604030504040204" pitchFamily="34" charset="0"/>
                <a:ea typeface="Verdana" panose="020B0604030504040204" pitchFamily="34" charset="0"/>
                <a:cs typeface="Verdana" panose="020B0604030504040204" pitchFamily="34" charset="0"/>
              </a:rPr>
              <a:t> in the </a:t>
            </a:r>
            <a:r>
              <a:rPr lang="it-IT" sz="2200" dirty="0" err="1">
                <a:latin typeface="Verdana" panose="020B0604030504040204" pitchFamily="34" charset="0"/>
                <a:ea typeface="Verdana" panose="020B0604030504040204" pitchFamily="34" charset="0"/>
                <a:cs typeface="Verdana" panose="020B0604030504040204" pitchFamily="34" charset="0"/>
              </a:rPr>
              <a:t>genomic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analysis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workflow</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The </a:t>
            </a:r>
            <a:r>
              <a:rPr lang="it-IT" sz="2200" dirty="0" err="1">
                <a:latin typeface="Verdana" panose="020B0604030504040204" pitchFamily="34" charset="0"/>
                <a:ea typeface="Verdana" panose="020B0604030504040204" pitchFamily="34" charset="0"/>
                <a:cs typeface="Verdana" panose="020B0604030504040204" pitchFamily="34" charset="0"/>
              </a:rPr>
              <a:t>aim</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all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functional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tools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to annotate information of the </a:t>
            </a: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effects</a:t>
            </a:r>
            <a:r>
              <a:rPr lang="it-IT" sz="2200" b="1" dirty="0">
                <a:latin typeface="Verdana" panose="020B0604030504040204" pitchFamily="34" charset="0"/>
                <a:ea typeface="Verdana" panose="020B0604030504040204" pitchFamily="34" charset="0"/>
                <a:cs typeface="Verdana" panose="020B0604030504040204" pitchFamily="34" charset="0"/>
              </a:rPr>
              <a:t>/</a:t>
            </a:r>
            <a:r>
              <a:rPr lang="it-IT" sz="2200" b="1" dirty="0" err="1">
                <a:latin typeface="Verdana" panose="020B0604030504040204" pitchFamily="34" charset="0"/>
                <a:ea typeface="Verdana" panose="020B0604030504040204" pitchFamily="34" charset="0"/>
                <a:cs typeface="Verdana" panose="020B0604030504040204" pitchFamily="34" charset="0"/>
              </a:rPr>
              <a:t>consequences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including</a:t>
            </a:r>
            <a:r>
              <a:rPr lang="it-IT" sz="22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marL="1074738" indent="-446088" algn="just">
              <a:buFont typeface="+mj-lt"/>
              <a:buAutoNum type="arabicPeriod"/>
            </a:pPr>
            <a:r>
              <a:rPr lang="it-IT" sz="2200" dirty="0">
                <a:latin typeface="Verdana" panose="020B0604030504040204" pitchFamily="34" charset="0"/>
                <a:ea typeface="Verdana" panose="020B0604030504040204" pitchFamily="34" charset="0"/>
                <a:cs typeface="Verdana" panose="020B0604030504040204" pitchFamily="34" charset="0"/>
              </a:rPr>
              <a:t>Listing </a:t>
            </a:r>
            <a:r>
              <a:rPr lang="it-IT" sz="2200" dirty="0" err="1">
                <a:latin typeface="Verdana" panose="020B0604030504040204" pitchFamily="34" charset="0"/>
                <a:ea typeface="Verdana" panose="020B0604030504040204" pitchFamily="34" charset="0"/>
                <a:cs typeface="Verdana" panose="020B0604030504040204" pitchFamily="34" charset="0"/>
              </a:rPr>
              <a:t>which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genes</a:t>
            </a:r>
            <a:r>
              <a:rPr lang="it-IT" sz="2200" b="1" dirty="0">
                <a:latin typeface="Verdana" panose="020B0604030504040204" pitchFamily="34" charset="0"/>
                <a:ea typeface="Verdana" panose="020B0604030504040204" pitchFamily="34" charset="0"/>
                <a:cs typeface="Verdana" panose="020B0604030504040204" pitchFamily="34" charset="0"/>
              </a:rPr>
              <a:t>/</a:t>
            </a:r>
            <a:r>
              <a:rPr lang="it-IT" sz="2200" b="1" dirty="0" err="1">
                <a:latin typeface="Verdana" panose="020B0604030504040204" pitchFamily="34" charset="0"/>
                <a:ea typeface="Verdana" panose="020B0604030504040204" pitchFamily="34" charset="0"/>
                <a:cs typeface="Verdana" panose="020B0604030504040204" pitchFamily="34" charset="0"/>
              </a:rPr>
              <a:t>transcripts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are </a:t>
            </a:r>
            <a:r>
              <a:rPr lang="it-IT" sz="2200" dirty="0" err="1">
                <a:latin typeface="Verdana" panose="020B0604030504040204" pitchFamily="34" charset="0"/>
                <a:ea typeface="Verdana" panose="020B0604030504040204" pitchFamily="34" charset="0"/>
                <a:cs typeface="Verdana" panose="020B0604030504040204" pitchFamily="34" charset="0"/>
              </a:rPr>
              <a:t>affected</a:t>
            </a:r>
            <a:r>
              <a:rPr lang="it-IT" sz="2200" dirty="0">
                <a:latin typeface="Verdana" panose="020B0604030504040204" pitchFamily="34" charset="0"/>
                <a:ea typeface="Verdana" panose="020B0604030504040204" pitchFamily="34" charset="0"/>
                <a:cs typeface="Verdana" panose="020B0604030504040204" pitchFamily="34" charset="0"/>
              </a:rPr>
              <a:t>.</a:t>
            </a:r>
          </a:p>
          <a:p>
            <a:pPr marL="1074738" indent="-446088" algn="just">
              <a:buFont typeface="+mj-lt"/>
              <a:buAutoNum type="arabicPeriod"/>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1074738" indent="-446088" algn="just">
              <a:buFont typeface="+mj-lt"/>
              <a:buAutoNum type="arabicPeriod"/>
            </a:pPr>
            <a:r>
              <a:rPr lang="it-IT" sz="2200" dirty="0" err="1">
                <a:latin typeface="Verdana" panose="020B0604030504040204" pitchFamily="34" charset="0"/>
                <a:ea typeface="Verdana" panose="020B0604030504040204" pitchFamily="34" charset="0"/>
                <a:cs typeface="Verdana" panose="020B0604030504040204" pitchFamily="34" charset="0"/>
              </a:rPr>
              <a:t>Determination</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b="1" dirty="0">
                <a:latin typeface="Verdana" panose="020B0604030504040204" pitchFamily="34" charset="0"/>
                <a:ea typeface="Verdana" panose="020B0604030504040204" pitchFamily="34" charset="0"/>
                <a:cs typeface="Verdana" panose="020B0604030504040204" pitchFamily="34" charset="0"/>
              </a:rPr>
              <a:t>the </a:t>
            </a:r>
            <a:r>
              <a:rPr lang="it-IT" sz="2200" b="1" dirty="0" err="1">
                <a:latin typeface="Verdana" panose="020B0604030504040204" pitchFamily="34" charset="0"/>
                <a:ea typeface="Verdana" panose="020B0604030504040204" pitchFamily="34" charset="0"/>
                <a:cs typeface="Verdana" panose="020B0604030504040204" pitchFamily="34" charset="0"/>
              </a:rPr>
              <a:t>consequence</a:t>
            </a:r>
            <a:r>
              <a:rPr lang="it-IT" sz="2200" b="1" dirty="0">
                <a:latin typeface="Verdana" panose="020B0604030504040204" pitchFamily="34" charset="0"/>
                <a:ea typeface="Verdana" panose="020B0604030504040204" pitchFamily="34" charset="0"/>
                <a:cs typeface="Verdana" panose="020B0604030504040204" pitchFamily="34" charset="0"/>
              </a:rPr>
              <a:t> on </a:t>
            </a:r>
            <a:r>
              <a:rPr lang="it-IT" sz="2200" b="1" dirty="0" err="1">
                <a:latin typeface="Verdana" panose="020B0604030504040204" pitchFamily="34" charset="0"/>
                <a:ea typeface="Verdana" panose="020B0604030504040204" pitchFamily="34" charset="0"/>
                <a:cs typeface="Verdana" panose="020B0604030504040204" pitchFamily="34" charset="0"/>
              </a:rPr>
              <a:t>protein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sequence</a:t>
            </a:r>
            <a:r>
              <a:rPr lang="it-IT" sz="2200" dirty="0">
                <a:latin typeface="Verdana" panose="020B0604030504040204" pitchFamily="34" charset="0"/>
                <a:ea typeface="Verdana" panose="020B0604030504040204" pitchFamily="34" charset="0"/>
                <a:cs typeface="Verdana" panose="020B0604030504040204" pitchFamily="34" charset="0"/>
              </a:rPr>
              <a:t>. </a:t>
            </a:r>
          </a:p>
          <a:p>
            <a:pPr marL="1074738" indent="-446088" algn="just">
              <a:buFont typeface="+mj-lt"/>
              <a:buAutoNum type="arabicPeriod"/>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1074738" indent="-446088" algn="just">
              <a:buFont typeface="+mj-lt"/>
              <a:buAutoNum type="arabicPeriod"/>
            </a:pPr>
            <a:r>
              <a:rPr lang="it-IT" sz="2200" dirty="0" err="1">
                <a:latin typeface="Verdana" panose="020B0604030504040204" pitchFamily="34" charset="0"/>
                <a:ea typeface="Verdana" panose="020B0604030504040204" pitchFamily="34" charset="0"/>
                <a:cs typeface="Verdana" panose="020B0604030504040204" pitchFamily="34" charset="0"/>
              </a:rPr>
              <a:t>Correlation</a:t>
            </a:r>
            <a:r>
              <a:rPr lang="it-IT" sz="2200" dirty="0">
                <a:latin typeface="Verdana" panose="020B0604030504040204" pitchFamily="34" charset="0"/>
                <a:ea typeface="Verdana" panose="020B0604030504040204" pitchFamily="34" charset="0"/>
                <a:cs typeface="Verdana" panose="020B0604030504040204" pitchFamily="34" charset="0"/>
              </a:rPr>
              <a:t> of the </a:t>
            </a: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with </a:t>
            </a:r>
            <a:r>
              <a:rPr lang="it-IT" sz="2200" b="1" dirty="0" err="1">
                <a:latin typeface="Verdana" panose="020B0604030504040204" pitchFamily="34" charset="0"/>
                <a:ea typeface="Verdana" panose="020B0604030504040204" pitchFamily="34" charset="0"/>
                <a:cs typeface="Verdana" panose="020B0604030504040204" pitchFamily="34" charset="0"/>
              </a:rPr>
              <a:t>known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genomic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annotations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(e.g., </a:t>
            </a:r>
            <a:r>
              <a:rPr lang="it-IT" sz="2200" dirty="0" err="1">
                <a:latin typeface="Verdana" panose="020B0604030504040204" pitchFamily="34" charset="0"/>
                <a:ea typeface="Verdana" panose="020B0604030504040204" pitchFamily="34" charset="0"/>
                <a:cs typeface="Verdana" panose="020B0604030504040204" pitchFamily="34" charset="0"/>
              </a:rPr>
              <a:t>coding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sequence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intronic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sequence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noncoding</a:t>
            </a:r>
            <a:r>
              <a:rPr lang="it-IT" sz="2200" dirty="0">
                <a:latin typeface="Verdana" panose="020B0604030504040204" pitchFamily="34" charset="0"/>
                <a:ea typeface="Verdana" panose="020B0604030504040204" pitchFamily="34" charset="0"/>
                <a:cs typeface="Verdana" panose="020B0604030504040204" pitchFamily="34" charset="0"/>
              </a:rPr>
              <a:t> RNA, </a:t>
            </a:r>
            <a:r>
              <a:rPr lang="it-IT" sz="2200" dirty="0" err="1">
                <a:latin typeface="Verdana" panose="020B0604030504040204" pitchFamily="34" charset="0"/>
                <a:ea typeface="Verdana" panose="020B0604030504040204" pitchFamily="34" charset="0"/>
                <a:cs typeface="Verdana" panose="020B0604030504040204" pitchFamily="34" charset="0"/>
              </a:rPr>
              <a:t>regulatory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regions</a:t>
            </a:r>
            <a:r>
              <a:rPr lang="it-IT" sz="2200" dirty="0">
                <a:latin typeface="Verdana" panose="020B0604030504040204" pitchFamily="34" charset="0"/>
                <a:ea typeface="Verdana" panose="020B0604030504040204" pitchFamily="34" charset="0"/>
                <a:cs typeface="Verdana" panose="020B0604030504040204" pitchFamily="34" charset="0"/>
              </a:rPr>
              <a:t>, etc.).</a:t>
            </a:r>
          </a:p>
          <a:p>
            <a:pPr marL="1074738" indent="-446088" algn="just">
              <a:buFont typeface="+mj-lt"/>
              <a:buAutoNum type="arabicPeriod"/>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1074738" indent="-446088" algn="just">
              <a:buFont typeface="+mj-lt"/>
              <a:buAutoNum type="arabicPeriod"/>
            </a:pPr>
            <a:r>
              <a:rPr lang="it-IT" sz="2200" dirty="0" err="1">
                <a:latin typeface="Verdana" panose="020B0604030504040204" pitchFamily="34" charset="0"/>
                <a:ea typeface="Verdana" panose="020B0604030504040204" pitchFamily="34" charset="0"/>
                <a:cs typeface="Verdana" panose="020B0604030504040204" pitchFamily="34" charset="0"/>
              </a:rPr>
              <a:t>matching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known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found</a:t>
            </a:r>
            <a:r>
              <a:rPr lang="it-IT" sz="2200" dirty="0">
                <a:latin typeface="Verdana" panose="020B0604030504040204" pitchFamily="34" charset="0"/>
                <a:ea typeface="Verdana" panose="020B0604030504040204" pitchFamily="34" charset="0"/>
                <a:cs typeface="Verdana" panose="020B0604030504040204" pitchFamily="34" charset="0"/>
              </a:rPr>
              <a:t> in </a:t>
            </a: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databases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a:t>
            </a:r>
            <a:r>
              <a:rPr lang="it-IT" sz="2200" dirty="0" err="1">
                <a:latin typeface="Verdana" panose="020B0604030504040204" pitchFamily="34" charset="0"/>
                <a:ea typeface="Verdana" panose="020B0604030504040204" pitchFamily="34" charset="0"/>
                <a:cs typeface="Verdana" panose="020B0604030504040204" pitchFamily="34" charset="0"/>
              </a:rPr>
              <a:t>dbSNP</a:t>
            </a:r>
            <a:r>
              <a:rPr lang="it-IT" sz="2200" dirty="0">
                <a:latin typeface="Verdana" panose="020B0604030504040204" pitchFamily="34" charset="0"/>
                <a:ea typeface="Verdana" panose="020B0604030504040204" pitchFamily="34" charset="0"/>
                <a:cs typeface="Verdana" panose="020B0604030504040204" pitchFamily="34" charset="0"/>
              </a:rPr>
              <a:t> , 1000 </a:t>
            </a:r>
            <a:r>
              <a:rPr lang="it-IT" sz="2200" dirty="0" err="1">
                <a:latin typeface="Verdana" panose="020B0604030504040204" pitchFamily="34" charset="0"/>
                <a:ea typeface="Verdana" panose="020B0604030504040204" pitchFamily="34" charset="0"/>
                <a:cs typeface="Verdana" panose="020B0604030504040204" pitchFamily="34" charset="0"/>
              </a:rPr>
              <a:t>Genomes</a:t>
            </a:r>
            <a:r>
              <a:rPr lang="it-IT" sz="2200" dirty="0">
                <a:latin typeface="Verdana" panose="020B0604030504040204" pitchFamily="34" charset="0"/>
                <a:ea typeface="Verdana" panose="020B0604030504040204" pitchFamily="34" charset="0"/>
                <a:cs typeface="Verdana" panose="020B0604030504040204" pitchFamily="34" charset="0"/>
              </a:rPr>
              <a:t> Project, </a:t>
            </a:r>
            <a:r>
              <a:rPr lang="it-IT" sz="2200" dirty="0" err="1">
                <a:latin typeface="Verdana" panose="020B0604030504040204" pitchFamily="34" charset="0"/>
                <a:ea typeface="Verdana" panose="020B0604030504040204" pitchFamily="34" charset="0"/>
                <a:cs typeface="Verdana" panose="020B0604030504040204" pitchFamily="34" charset="0"/>
              </a:rPr>
              <a:t>ExAc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gnomAD</a:t>
            </a:r>
            <a:r>
              <a:rPr lang="it-IT" sz="2200" dirty="0">
                <a:latin typeface="Verdana" panose="020B0604030504040204" pitchFamily="34" charset="0"/>
                <a:ea typeface="Verdana" panose="020B0604030504040204" pitchFamily="34" charset="0"/>
                <a:cs typeface="Verdana" panose="020B0604030504040204" pitchFamily="34" charset="0"/>
              </a:rPr>
              <a:t>, COSMIC, </a:t>
            </a:r>
            <a:r>
              <a:rPr lang="it-IT" sz="2200" dirty="0" err="1">
                <a:latin typeface="Verdana" panose="020B0604030504040204" pitchFamily="34" charset="0"/>
                <a:ea typeface="Verdana" panose="020B0604030504040204" pitchFamily="34" charset="0"/>
                <a:cs typeface="Verdana" panose="020B0604030504040204" pitchFamily="34" charset="0"/>
              </a:rPr>
              <a:t>ClinVar</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16361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1">
            <a:extLst>
              <a:ext uri="{FF2B5EF4-FFF2-40B4-BE49-F238E27FC236}">
                <a16:creationId xmlns:a16="http://schemas.microsoft.com/office/drawing/2014/main" id="{726F42E7-C0D3-4C41-889B-DD53EE9450C1}"/>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ANNOTATION</a:t>
            </a:r>
          </a:p>
        </p:txBody>
      </p:sp>
      <p:sp>
        <p:nvSpPr>
          <p:cNvPr id="7" name="Rettangolo 3">
            <a:extLst>
              <a:ext uri="{FF2B5EF4-FFF2-40B4-BE49-F238E27FC236}">
                <a16:creationId xmlns:a16="http://schemas.microsoft.com/office/drawing/2014/main" id="{743238C4-737F-7B41-9B0A-099171D896A8}"/>
              </a:ext>
            </a:extLst>
          </p:cNvPr>
          <p:cNvSpPr>
            <a:spLocks noChangeArrowheads="1"/>
          </p:cNvSpPr>
          <p:nvPr/>
        </p:nvSpPr>
        <p:spPr bwMode="auto">
          <a:xfrm>
            <a:off x="1079388" y="1943376"/>
            <a:ext cx="1084800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a:latin typeface="Verdana" panose="020B0604030504040204" pitchFamily="34" charset="0"/>
                <a:ea typeface="Verdana" panose="020B0604030504040204" pitchFamily="34" charset="0"/>
                <a:cs typeface="Verdana" panose="020B0604030504040204" pitchFamily="34" charset="0"/>
              </a:rPr>
              <a:t>Once the </a:t>
            </a:r>
            <a:r>
              <a:rPr lang="it-IT" sz="2200" dirty="0" err="1">
                <a:latin typeface="Verdana" panose="020B0604030504040204" pitchFamily="34" charset="0"/>
                <a:ea typeface="Verdana" panose="020B0604030504040204" pitchFamily="34" charset="0"/>
                <a:cs typeface="Verdana" panose="020B0604030504040204" pitchFamily="34" charset="0"/>
              </a:rPr>
              <a:t>analysis</a:t>
            </a:r>
            <a:r>
              <a:rPr lang="it-IT" sz="2200" dirty="0">
                <a:latin typeface="Verdana" panose="020B0604030504040204" pitchFamily="34" charset="0"/>
                <a:ea typeface="Verdana" panose="020B0604030504040204" pitchFamily="34" charset="0"/>
                <a:cs typeface="Verdana" panose="020B0604030504040204" pitchFamily="34" charset="0"/>
              </a:rPr>
              <a:t>-ready VCF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produced</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genomic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variants</a:t>
            </a:r>
            <a:r>
              <a:rPr lang="it-IT" sz="2200" dirty="0">
                <a:latin typeface="Verdana" panose="020B0604030504040204" pitchFamily="34" charset="0"/>
                <a:ea typeface="Verdana" panose="020B0604030504040204" pitchFamily="34" charset="0"/>
                <a:cs typeface="Verdana" panose="020B0604030504040204" pitchFamily="34" charset="0"/>
              </a:rPr>
              <a:t> can </a:t>
            </a:r>
            <a:r>
              <a:rPr lang="it-IT" sz="2200" dirty="0" err="1">
                <a:latin typeface="Verdana" panose="020B0604030504040204" pitchFamily="34" charset="0"/>
                <a:ea typeface="Verdana" panose="020B0604030504040204" pitchFamily="34" charset="0"/>
                <a:cs typeface="Verdana" panose="020B0604030504040204" pitchFamily="34" charset="0"/>
              </a:rPr>
              <a:t>then</a:t>
            </a:r>
            <a:r>
              <a:rPr lang="it-IT" sz="2200" dirty="0">
                <a:latin typeface="Verdana" panose="020B0604030504040204" pitchFamily="34" charset="0"/>
                <a:ea typeface="Verdana" panose="020B0604030504040204" pitchFamily="34" charset="0"/>
                <a:cs typeface="Verdana" panose="020B0604030504040204" pitchFamily="34" charset="0"/>
              </a:rPr>
              <a:t> be </a:t>
            </a:r>
            <a:r>
              <a:rPr lang="it-IT" sz="2200" dirty="0" err="1">
                <a:latin typeface="Verdana" panose="020B0604030504040204" pitchFamily="34" charset="0"/>
                <a:ea typeface="Verdana" panose="020B0604030504040204" pitchFamily="34" charset="0"/>
                <a:cs typeface="Verdana" panose="020B0604030504040204" pitchFamily="34" charset="0"/>
              </a:rPr>
              <a:t>annotated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using</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variety</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tools</a:t>
            </a:r>
            <a:r>
              <a:rPr lang="it-IT" sz="2200" dirty="0">
                <a:latin typeface="Verdana" panose="020B0604030504040204" pitchFamily="34" charset="0"/>
                <a:ea typeface="Verdana" panose="020B0604030504040204" pitchFamily="34" charset="0"/>
                <a:cs typeface="Verdana" panose="020B0604030504040204" pitchFamily="34" charset="0"/>
              </a:rPr>
              <a:t> and a </a:t>
            </a:r>
            <a:r>
              <a:rPr lang="it-IT" sz="2200" dirty="0" err="1">
                <a:latin typeface="Verdana" panose="020B0604030504040204" pitchFamily="34" charset="0"/>
                <a:ea typeface="Verdana" panose="020B0604030504040204" pitchFamily="34" charset="0"/>
                <a:cs typeface="Verdana" panose="020B0604030504040204" pitchFamily="34" charset="0"/>
              </a:rPr>
              <a:t>variety</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transcript</a:t>
            </a:r>
            <a:r>
              <a:rPr lang="it-IT" sz="2200" dirty="0">
                <a:latin typeface="Verdana" panose="020B0604030504040204" pitchFamily="34" charset="0"/>
                <a:ea typeface="Verdana" panose="020B0604030504040204" pitchFamily="34" charset="0"/>
                <a:cs typeface="Verdana" panose="020B0604030504040204" pitchFamily="34" charset="0"/>
              </a:rPr>
              <a:t> sets. </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algn="just"/>
            <a:r>
              <a:rPr lang="it-IT" sz="2200" dirty="0" err="1">
                <a:latin typeface="Verdana" panose="020B0604030504040204" pitchFamily="34" charset="0"/>
                <a:ea typeface="Verdana" panose="020B0604030504040204" pitchFamily="34" charset="0"/>
                <a:cs typeface="Verdana" panose="020B0604030504040204" pitchFamily="34" charset="0"/>
              </a:rPr>
              <a:t>Both</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choice</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software and </a:t>
            </a:r>
            <a:r>
              <a:rPr lang="it-IT" sz="2200" dirty="0" err="1">
                <a:latin typeface="Verdana" panose="020B0604030504040204" pitchFamily="34" charset="0"/>
                <a:ea typeface="Verdana" panose="020B0604030504040204" pitchFamily="34" charset="0"/>
                <a:cs typeface="Verdana" panose="020B0604030504040204" pitchFamily="34" charset="0"/>
              </a:rPr>
              <a:t>transcript</a:t>
            </a:r>
            <a:r>
              <a:rPr lang="it-IT" sz="2200" dirty="0">
                <a:latin typeface="Verdana" panose="020B0604030504040204" pitchFamily="34" charset="0"/>
                <a:ea typeface="Verdana" panose="020B0604030504040204" pitchFamily="34" charset="0"/>
                <a:cs typeface="Verdana" panose="020B0604030504040204" pitchFamily="34" charset="0"/>
              </a:rPr>
              <a:t> set (e.g., </a:t>
            </a:r>
            <a:r>
              <a:rPr lang="it-IT" sz="2200" dirty="0" err="1">
                <a:latin typeface="Verdana" panose="020B0604030504040204" pitchFamily="34" charset="0"/>
                <a:ea typeface="Verdana" panose="020B0604030504040204" pitchFamily="34" charset="0"/>
                <a:cs typeface="Verdana" panose="020B0604030504040204" pitchFamily="34" charset="0"/>
              </a:rPr>
              <a:t>RefSeq</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transcript</a:t>
            </a:r>
            <a:r>
              <a:rPr lang="it-IT" sz="2200" dirty="0">
                <a:latin typeface="Verdana" panose="020B0604030504040204" pitchFamily="34" charset="0"/>
                <a:ea typeface="Verdana" panose="020B0604030504040204" pitchFamily="34" charset="0"/>
                <a:cs typeface="Verdana" panose="020B0604030504040204" pitchFamily="34" charset="0"/>
              </a:rPr>
              <a:t> set, </a:t>
            </a:r>
            <a:r>
              <a:rPr lang="it-IT" sz="2200" dirty="0" err="1">
                <a:latin typeface="Verdana" panose="020B0604030504040204" pitchFamily="34" charset="0"/>
                <a:ea typeface="Verdana" panose="020B0604030504040204" pitchFamily="34" charset="0"/>
                <a:cs typeface="Verdana" panose="020B0604030504040204" pitchFamily="34" charset="0"/>
              </a:rPr>
              <a:t>Ensembl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transcript</a:t>
            </a:r>
            <a:r>
              <a:rPr lang="it-IT" sz="2200" dirty="0">
                <a:latin typeface="Verdana" panose="020B0604030504040204" pitchFamily="34" charset="0"/>
                <a:ea typeface="Verdana" panose="020B0604030504040204" pitchFamily="34" charset="0"/>
                <a:cs typeface="Verdana" panose="020B0604030504040204" pitchFamily="34" charset="0"/>
              </a:rPr>
              <a:t> set) </a:t>
            </a:r>
            <a:r>
              <a:rPr lang="it-IT" sz="2200" dirty="0" err="1">
                <a:latin typeface="Verdana" panose="020B0604030504040204" pitchFamily="34" charset="0"/>
                <a:ea typeface="Verdana" panose="020B0604030504040204" pitchFamily="34" charset="0"/>
                <a:cs typeface="Verdana" panose="020B0604030504040204" pitchFamily="34" charset="0"/>
              </a:rPr>
              <a:t>have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been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shown</a:t>
            </a:r>
            <a:r>
              <a:rPr lang="it-IT" sz="2200" dirty="0">
                <a:latin typeface="Verdana" panose="020B0604030504040204" pitchFamily="34" charset="0"/>
                <a:ea typeface="Verdana" panose="020B0604030504040204" pitchFamily="34" charset="0"/>
                <a:cs typeface="Verdana" panose="020B0604030504040204" pitchFamily="34" charset="0"/>
              </a:rPr>
              <a:t> to be </a:t>
            </a:r>
            <a:r>
              <a:rPr lang="it-IT" sz="2200" dirty="0" err="1">
                <a:latin typeface="Verdana" panose="020B0604030504040204" pitchFamily="34" charset="0"/>
                <a:ea typeface="Verdana" panose="020B0604030504040204" pitchFamily="34" charset="0"/>
                <a:cs typeface="Verdana" panose="020B0604030504040204" pitchFamily="34" charset="0"/>
              </a:rPr>
              <a:t>important</a:t>
            </a:r>
            <a:r>
              <a:rPr lang="it-IT" sz="2200" dirty="0">
                <a:latin typeface="Verdana" panose="020B0604030504040204" pitchFamily="34" charset="0"/>
                <a:ea typeface="Verdana" panose="020B0604030504040204" pitchFamily="34" charset="0"/>
                <a:cs typeface="Verdana" panose="020B0604030504040204" pitchFamily="34" charset="0"/>
              </a:rPr>
              <a:t> for </a:t>
            </a: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algn="just"/>
            <a:r>
              <a:rPr lang="it-IT" sz="2200" dirty="0">
                <a:latin typeface="Verdana" panose="020B0604030504040204" pitchFamily="34" charset="0"/>
                <a:ea typeface="Verdana" panose="020B0604030504040204" pitchFamily="34" charset="0"/>
                <a:cs typeface="Verdana" panose="020B0604030504040204" pitchFamily="34" charset="0"/>
              </a:rPr>
              <a:t>The </a:t>
            </a:r>
            <a:r>
              <a:rPr lang="it-IT" sz="2200" dirty="0" err="1">
                <a:latin typeface="Verdana" panose="020B0604030504040204" pitchFamily="34" charset="0"/>
                <a:ea typeface="Verdana" panose="020B0604030504040204" pitchFamily="34" charset="0"/>
                <a:cs typeface="Verdana" panose="020B0604030504040204" pitchFamily="34" charset="0"/>
              </a:rPr>
              <a:t>most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widely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used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functional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tools</a:t>
            </a:r>
            <a:r>
              <a:rPr lang="it-IT" sz="2200" dirty="0">
                <a:latin typeface="Verdana" panose="020B0604030504040204" pitchFamily="34" charset="0"/>
                <a:ea typeface="Verdana" panose="020B0604030504040204" pitchFamily="34" charset="0"/>
                <a:cs typeface="Verdana" panose="020B0604030504040204" pitchFamily="34" charset="0"/>
              </a:rPr>
              <a:t> include:</a:t>
            </a:r>
          </a:p>
          <a:p>
            <a:pPr algn="just"/>
            <a:r>
              <a:rPr lang="it-IT" sz="2200" b="1" dirty="0" err="1">
                <a:latin typeface="Verdana" panose="020B0604030504040204" pitchFamily="34" charset="0"/>
                <a:ea typeface="Verdana" panose="020B0604030504040204" pitchFamily="34" charset="0"/>
                <a:cs typeface="Verdana" panose="020B0604030504040204" pitchFamily="34" charset="0"/>
              </a:rPr>
              <a:t>AnnoVar</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SnpEff</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Effect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Predictor</a:t>
            </a:r>
            <a:r>
              <a:rPr lang="it-IT" sz="2200" b="1" dirty="0">
                <a:latin typeface="Verdana" panose="020B0604030504040204" pitchFamily="34" charset="0"/>
                <a:ea typeface="Verdana" panose="020B0604030504040204" pitchFamily="34" charset="0"/>
                <a:cs typeface="Verdana" panose="020B0604030504040204" pitchFamily="34" charset="0"/>
              </a:rPr>
              <a:t> (VEP), GEMINI , </a:t>
            </a:r>
            <a:r>
              <a:rPr lang="it-IT" sz="2200" b="1" dirty="0" err="1">
                <a:latin typeface="Verdana" panose="020B0604030504040204" pitchFamily="34" charset="0"/>
                <a:ea typeface="Verdana" panose="020B0604030504040204" pitchFamily="34" charset="0"/>
                <a:cs typeface="Verdana" panose="020B0604030504040204" pitchFamily="34" charset="0"/>
              </a:rPr>
              <a:t>VarAFT</a:t>
            </a:r>
            <a:r>
              <a:rPr lang="it-IT" sz="2200" b="1" dirty="0">
                <a:latin typeface="Verdana" panose="020B0604030504040204" pitchFamily="34" charset="0"/>
                <a:ea typeface="Verdana" panose="020B0604030504040204" pitchFamily="34" charset="0"/>
                <a:cs typeface="Verdana" panose="020B0604030504040204" pitchFamily="34" charset="0"/>
              </a:rPr>
              <a:t> VAAST, </a:t>
            </a:r>
            <a:r>
              <a:rPr lang="it-IT" sz="2200" b="1" dirty="0" err="1">
                <a:latin typeface="Verdana" panose="020B0604030504040204" pitchFamily="34" charset="0"/>
                <a:ea typeface="Verdana" panose="020B0604030504040204" pitchFamily="34" charset="0"/>
                <a:cs typeface="Verdana" panose="020B0604030504040204" pitchFamily="34" charset="0"/>
              </a:rPr>
              <a:t>TransVar</a:t>
            </a:r>
            <a:r>
              <a:rPr lang="it-IT" sz="2200" b="1" dirty="0">
                <a:latin typeface="Verdana" panose="020B0604030504040204" pitchFamily="34" charset="0"/>
                <a:ea typeface="Verdana" panose="020B0604030504040204" pitchFamily="34" charset="0"/>
                <a:cs typeface="Verdana" panose="020B0604030504040204" pitchFamily="34" charset="0"/>
              </a:rPr>
              <a:t>, MAGI, </a:t>
            </a:r>
            <a:r>
              <a:rPr lang="it-IT" sz="2200" b="1" dirty="0" err="1">
                <a:latin typeface="Verdana" panose="020B0604030504040204" pitchFamily="34" charset="0"/>
                <a:ea typeface="Verdana" panose="020B0604030504040204" pitchFamily="34" charset="0"/>
                <a:cs typeface="Verdana" panose="020B0604030504040204" pitchFamily="34" charset="0"/>
              </a:rPr>
              <a:t>SNPnexus</a:t>
            </a:r>
            <a:r>
              <a:rPr lang="it-IT" sz="2200" b="1" dirty="0">
                <a:latin typeface="Verdana" panose="020B0604030504040204" pitchFamily="34" charset="0"/>
                <a:ea typeface="Verdana" panose="020B0604030504040204" pitchFamily="34" charset="0"/>
                <a:cs typeface="Verdana" panose="020B0604030504040204" pitchFamily="34" charset="0"/>
              </a:rPr>
              <a:t>, and </a:t>
            </a:r>
            <a:r>
              <a:rPr lang="it-IT" sz="2200" b="1" dirty="0" err="1">
                <a:latin typeface="Verdana" panose="020B0604030504040204" pitchFamily="34" charset="0"/>
                <a:ea typeface="Verdana" panose="020B0604030504040204" pitchFamily="34" charset="0"/>
                <a:cs typeface="Verdana" panose="020B0604030504040204" pitchFamily="34" charset="0"/>
              </a:rPr>
              <a:t>VarMatch</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21872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2" name="Rettangolo 3">
            <a:extLst>
              <a:ext uri="{FF2B5EF4-FFF2-40B4-BE49-F238E27FC236}">
                <a16:creationId xmlns:a16="http://schemas.microsoft.com/office/drawing/2014/main" id="{9BDBCA58-BC91-674D-B10C-C391F032C206}"/>
              </a:ext>
            </a:extLst>
          </p:cNvPr>
          <p:cNvSpPr>
            <a:spLocks noChangeArrowheads="1"/>
          </p:cNvSpPr>
          <p:nvPr/>
        </p:nvSpPr>
        <p:spPr bwMode="auto">
          <a:xfrm>
            <a:off x="1079388" y="1425302"/>
            <a:ext cx="1084800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err="1">
                <a:latin typeface="Verdana" panose="020B0604030504040204" pitchFamily="34" charset="0"/>
                <a:ea typeface="Verdana" panose="020B0604030504040204" pitchFamily="34" charset="0"/>
                <a:cs typeface="Verdana" panose="020B0604030504040204" pitchFamily="34" charset="0"/>
              </a:rPr>
              <a:t>Many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annotation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tools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utilize</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predictions</a:t>
            </a:r>
            <a:r>
              <a:rPr lang="it-IT" sz="2200" dirty="0">
                <a:latin typeface="Verdana" panose="020B0604030504040204" pitchFamily="34" charset="0"/>
                <a:ea typeface="Verdana" panose="020B0604030504040204" pitchFamily="34" charset="0"/>
                <a:cs typeface="Verdana" panose="020B0604030504040204" pitchFamily="34" charset="0"/>
              </a:rPr>
              <a:t> of SNV/</a:t>
            </a:r>
            <a:r>
              <a:rPr lang="it-IT" sz="2200" dirty="0" err="1">
                <a:latin typeface="Verdana" panose="020B0604030504040204" pitchFamily="34" charset="0"/>
                <a:ea typeface="Verdana" panose="020B0604030504040204" pitchFamily="34" charset="0"/>
                <a:cs typeface="Verdana" panose="020B0604030504040204" pitchFamily="34" charset="0"/>
              </a:rPr>
              <a:t>indel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pathogenecity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prediction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methods</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name</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few</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SIFT, PolyPhen-2, LRT, </a:t>
            </a:r>
            <a:r>
              <a:rPr lang="it-IT" sz="2200" b="1" dirty="0" err="1">
                <a:latin typeface="Verdana" panose="020B0604030504040204" pitchFamily="34" charset="0"/>
                <a:ea typeface="Verdana" panose="020B0604030504040204" pitchFamily="34" charset="0"/>
                <a:cs typeface="Verdana" panose="020B0604030504040204" pitchFamily="34" charset="0"/>
              </a:rPr>
              <a:t>MutationTaster</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MutationAssessor</a:t>
            </a:r>
            <a:r>
              <a:rPr lang="it-IT" sz="2200" b="1" dirty="0">
                <a:latin typeface="Verdana" panose="020B0604030504040204" pitchFamily="34" charset="0"/>
                <a:ea typeface="Verdana" panose="020B0604030504040204" pitchFamily="34" charset="0"/>
                <a:cs typeface="Verdana" panose="020B0604030504040204" pitchFamily="34" charset="0"/>
              </a:rPr>
              <a:t>, FATHMM, GERP++, </a:t>
            </a:r>
            <a:r>
              <a:rPr lang="it-IT" sz="2200" b="1" dirty="0" err="1">
                <a:latin typeface="Verdana" panose="020B0604030504040204" pitchFamily="34" charset="0"/>
                <a:ea typeface="Verdana" panose="020B0604030504040204" pitchFamily="34" charset="0"/>
                <a:cs typeface="Verdana" panose="020B0604030504040204" pitchFamily="34" charset="0"/>
              </a:rPr>
              <a:t>PhyloP</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SiPhy</a:t>
            </a:r>
            <a:r>
              <a:rPr lang="it-IT" sz="2200" b="1" dirty="0">
                <a:latin typeface="Verdana" panose="020B0604030504040204" pitchFamily="34" charset="0"/>
                <a:ea typeface="Verdana" panose="020B0604030504040204" pitchFamily="34" charset="0"/>
                <a:cs typeface="Verdana" panose="020B0604030504040204" pitchFamily="34" charset="0"/>
              </a:rPr>
              <a:t> , PANTHER-PSEP [43], CONDEL, CADD, CHASM, </a:t>
            </a:r>
            <a:r>
              <a:rPr lang="it-IT" sz="2200" b="1" dirty="0" err="1">
                <a:latin typeface="Verdana" panose="020B0604030504040204" pitchFamily="34" charset="0"/>
                <a:ea typeface="Verdana" panose="020B0604030504040204" pitchFamily="34" charset="0"/>
                <a:cs typeface="Verdana" panose="020B0604030504040204" pitchFamily="34" charset="0"/>
              </a:rPr>
              <a:t>CanDrA</a:t>
            </a:r>
            <a:r>
              <a:rPr lang="it-IT" sz="2200" b="1" dirty="0">
                <a:latin typeface="Verdana" panose="020B0604030504040204" pitchFamily="34" charset="0"/>
                <a:ea typeface="Verdana" panose="020B0604030504040204" pitchFamily="34" charset="0"/>
                <a:cs typeface="Verdana" panose="020B0604030504040204" pitchFamily="34" charset="0"/>
              </a:rPr>
              <a:t>, and VEST</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
        <p:nvSpPr>
          <p:cNvPr id="10" name="Rettangolo 1">
            <a:extLst>
              <a:ext uri="{FF2B5EF4-FFF2-40B4-BE49-F238E27FC236}">
                <a16:creationId xmlns:a16="http://schemas.microsoft.com/office/drawing/2014/main" id="{726F42E7-C0D3-4C41-889B-DD53EE9450C1}"/>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ANNOTATION</a:t>
            </a:r>
          </a:p>
        </p:txBody>
      </p:sp>
      <p:pic>
        <p:nvPicPr>
          <p:cNvPr id="7" name="Immagine 1" descr="Schermata 2015-12-15 alle 16.27.17.png">
            <a:extLst>
              <a:ext uri="{FF2B5EF4-FFF2-40B4-BE49-F238E27FC236}">
                <a16:creationId xmlns:a16="http://schemas.microsoft.com/office/drawing/2014/main" id="{C1E0533B-C3FE-8043-A872-0034DDEAA0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2705" y="3210406"/>
            <a:ext cx="2977453" cy="322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85E3ACD6-A9FF-474A-A84E-590AEDBDE0DA}"/>
              </a:ext>
            </a:extLst>
          </p:cNvPr>
          <p:cNvPicPr>
            <a:picLocks noChangeAspect="1"/>
          </p:cNvPicPr>
          <p:nvPr/>
        </p:nvPicPr>
        <p:blipFill>
          <a:blip r:embed="rId5"/>
          <a:stretch>
            <a:fillRect/>
          </a:stretch>
        </p:blipFill>
        <p:spPr>
          <a:xfrm>
            <a:off x="7757914" y="3210406"/>
            <a:ext cx="3440510" cy="3413579"/>
          </a:xfrm>
          <a:prstGeom prst="rect">
            <a:avLst/>
          </a:prstGeom>
        </p:spPr>
      </p:pic>
    </p:spTree>
    <p:extLst>
      <p:ext uri="{BB962C8B-B14F-4D97-AF65-F5344CB8AC3E}">
        <p14:creationId xmlns:p14="http://schemas.microsoft.com/office/powerpoint/2010/main" val="462192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FILTRATION</a:t>
            </a:r>
          </a:p>
        </p:txBody>
      </p:sp>
      <p:sp>
        <p:nvSpPr>
          <p:cNvPr id="12" name="Rettangolo 3">
            <a:extLst>
              <a:ext uri="{FF2B5EF4-FFF2-40B4-BE49-F238E27FC236}">
                <a16:creationId xmlns:a16="http://schemas.microsoft.com/office/drawing/2014/main" id="{9BDBCA58-BC91-674D-B10C-C391F032C206}"/>
              </a:ext>
            </a:extLst>
          </p:cNvPr>
          <p:cNvSpPr>
            <a:spLocks noChangeArrowheads="1"/>
          </p:cNvSpPr>
          <p:nvPr/>
        </p:nvSpPr>
        <p:spPr bwMode="auto">
          <a:xfrm>
            <a:off x="1219314" y="4469642"/>
            <a:ext cx="509578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Technical </a:t>
            </a:r>
            <a:r>
              <a:rPr lang="it-IT" sz="2000" b="1" u="sng" dirty="0" err="1">
                <a:latin typeface="Verdana" panose="020B0604030504040204" pitchFamily="34" charset="0"/>
                <a:ea typeface="Verdana" panose="020B0604030504040204" pitchFamily="34" charset="0"/>
                <a:cs typeface="Verdana" panose="020B0604030504040204" pitchFamily="34" charset="0"/>
              </a:rPr>
              <a:t>Filtration</a:t>
            </a: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Technical </a:t>
            </a:r>
            <a:r>
              <a:rPr lang="it-IT" sz="2000" dirty="0" err="1">
                <a:latin typeface="Verdana" panose="020B0604030504040204" pitchFamily="34" charset="0"/>
                <a:ea typeface="Verdana" panose="020B0604030504040204" pitchFamily="34" charset="0"/>
                <a:cs typeface="Verdana" panose="020B0604030504040204" pitchFamily="34" charset="0"/>
              </a:rPr>
              <a:t>quality</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variants</a:t>
            </a:r>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	- VAF </a:t>
            </a:r>
            <a:r>
              <a:rPr lang="it-IT" sz="2000" dirty="0" err="1">
                <a:latin typeface="Verdana" panose="020B0604030504040204" pitchFamily="34" charset="0"/>
                <a:ea typeface="Verdana" panose="020B0604030504040204" pitchFamily="34" charset="0"/>
                <a:cs typeface="Verdana" panose="020B0604030504040204" pitchFamily="34" charset="0"/>
              </a:rPr>
              <a:t>cutoff</a:t>
            </a:r>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	- Read </a:t>
            </a:r>
            <a:r>
              <a:rPr lang="it-IT" sz="2000" dirty="0" err="1">
                <a:latin typeface="Verdana" panose="020B0604030504040204" pitchFamily="34" charset="0"/>
                <a:ea typeface="Verdana" panose="020B0604030504040204" pitchFamily="34" charset="0"/>
                <a:cs typeface="Verdana" panose="020B0604030504040204" pitchFamily="34" charset="0"/>
              </a:rPr>
              <a:t>depth</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cutoff</a:t>
            </a:r>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	- </a:t>
            </a:r>
            <a:r>
              <a:rPr lang="it-IT" sz="2000" dirty="0" err="1">
                <a:latin typeface="Verdana" panose="020B0604030504040204" pitchFamily="34" charset="0"/>
                <a:ea typeface="Verdana" panose="020B0604030504040204" pitchFamily="34" charset="0"/>
                <a:cs typeface="Verdana" panose="020B0604030504040204" pitchFamily="34" charset="0"/>
              </a:rPr>
              <a:t>Variant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quality</a:t>
            </a:r>
            <a:r>
              <a:rPr lang="it-IT" sz="2000" dirty="0">
                <a:latin typeface="Verdana" panose="020B0604030504040204" pitchFamily="34" charset="0"/>
                <a:ea typeface="Verdana" panose="020B0604030504040204" pitchFamily="34" charset="0"/>
                <a:cs typeface="Verdana" panose="020B0604030504040204" pitchFamily="34" charset="0"/>
              </a:rPr>
              <a:t> score </a:t>
            </a:r>
            <a:r>
              <a:rPr lang="it-IT" sz="2000" dirty="0" err="1">
                <a:latin typeface="Verdana" panose="020B0604030504040204" pitchFamily="34" charset="0"/>
                <a:ea typeface="Verdana" panose="020B0604030504040204" pitchFamily="34" charset="0"/>
                <a:cs typeface="Verdana" panose="020B0604030504040204" pitchFamily="34" charset="0"/>
              </a:rPr>
              <a:t>cutoff</a:t>
            </a:r>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ttangolo 3">
            <a:extLst>
              <a:ext uri="{FF2B5EF4-FFF2-40B4-BE49-F238E27FC236}">
                <a16:creationId xmlns:a16="http://schemas.microsoft.com/office/drawing/2014/main" id="{BAA3518E-C067-9D4F-878A-D6E667065A3D}"/>
              </a:ext>
            </a:extLst>
          </p:cNvPr>
          <p:cNvSpPr>
            <a:spLocks noChangeArrowheads="1"/>
          </p:cNvSpPr>
          <p:nvPr/>
        </p:nvSpPr>
        <p:spPr bwMode="auto">
          <a:xfrm>
            <a:off x="6571622" y="4469642"/>
            <a:ext cx="5355771"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2000" b="1" u="sng" dirty="0" err="1">
                <a:latin typeface="Verdana" panose="020B0604030504040204" pitchFamily="34" charset="0"/>
                <a:ea typeface="Verdana" panose="020B0604030504040204" pitchFamily="34" charset="0"/>
                <a:cs typeface="Verdana" panose="020B0604030504040204" pitchFamily="34" charset="0"/>
              </a:rPr>
              <a:t>Biological</a:t>
            </a:r>
            <a:r>
              <a:rPr lang="it-IT" sz="2000" b="1" u="sng" dirty="0">
                <a:latin typeface="Verdana" panose="020B0604030504040204" pitchFamily="34" charset="0"/>
                <a:ea typeface="Verdana" panose="020B0604030504040204" pitchFamily="34" charset="0"/>
                <a:cs typeface="Verdana" panose="020B0604030504040204" pitchFamily="34" charset="0"/>
              </a:rPr>
              <a:t> </a:t>
            </a:r>
            <a:r>
              <a:rPr lang="it-IT" sz="2000" b="1" u="sng" dirty="0" err="1">
                <a:latin typeface="Verdana" panose="020B0604030504040204" pitchFamily="34" charset="0"/>
                <a:ea typeface="Verdana" panose="020B0604030504040204" pitchFamily="34" charset="0"/>
                <a:cs typeface="Verdana" panose="020B0604030504040204" pitchFamily="34" charset="0"/>
              </a:rPr>
              <a:t>Filtration</a:t>
            </a: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Remove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known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germline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population</a:t>
            </a:r>
            <a:r>
              <a:rPr lang="it-IT" sz="2000" dirty="0">
                <a:latin typeface="Verdana" panose="020B0604030504040204" pitchFamily="34" charset="0"/>
                <a:ea typeface="Verdana" panose="020B0604030504040204" pitchFamily="34" charset="0"/>
                <a:cs typeface="Verdana" panose="020B0604030504040204" pitchFamily="34" charset="0"/>
              </a:rPr>
              <a:t> </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Remove</a:t>
            </a:r>
            <a:r>
              <a:rPr lang="it-IT" sz="2000" dirty="0">
                <a:latin typeface="Verdana" panose="020B0604030504040204" pitchFamily="34" charset="0"/>
                <a:ea typeface="Verdana" panose="020B0604030504040204" pitchFamily="34" charset="0"/>
                <a:cs typeface="Verdana" panose="020B0604030504040204" pitchFamily="34" charset="0"/>
              </a:rPr>
              <a:t> non-</a:t>
            </a:r>
            <a:r>
              <a:rPr lang="it-IT" sz="2000" dirty="0" err="1">
                <a:latin typeface="Verdana" panose="020B0604030504040204" pitchFamily="34" charset="0"/>
                <a:ea typeface="Verdana" panose="020B0604030504040204" pitchFamily="34" charset="0"/>
                <a:cs typeface="Verdana" panose="020B0604030504040204" pitchFamily="34" charset="0"/>
              </a:rPr>
              <a:t>coding</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synonymous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a:t>
            </a:r>
          </a:p>
          <a:p>
            <a:pPr algn="just"/>
            <a:r>
              <a:rPr lang="it-IT"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13" name="Immagine 12">
            <a:extLst>
              <a:ext uri="{FF2B5EF4-FFF2-40B4-BE49-F238E27FC236}">
                <a16:creationId xmlns:a16="http://schemas.microsoft.com/office/drawing/2014/main" id="{F07A4404-8567-1D4E-89EB-8A81E356A2C9}"/>
              </a:ext>
            </a:extLst>
          </p:cNvPr>
          <p:cNvPicPr>
            <a:picLocks noChangeAspect="1"/>
          </p:cNvPicPr>
          <p:nvPr/>
        </p:nvPicPr>
        <p:blipFill>
          <a:blip r:embed="rId4"/>
          <a:stretch>
            <a:fillRect/>
          </a:stretch>
        </p:blipFill>
        <p:spPr>
          <a:xfrm>
            <a:off x="3651497" y="1263794"/>
            <a:ext cx="8275896" cy="2816610"/>
          </a:xfrm>
          <a:prstGeom prst="rect">
            <a:avLst/>
          </a:prstGeom>
        </p:spPr>
      </p:pic>
      <p:sp>
        <p:nvSpPr>
          <p:cNvPr id="2" name="Rettangolo 1">
            <a:extLst>
              <a:ext uri="{FF2B5EF4-FFF2-40B4-BE49-F238E27FC236}">
                <a16:creationId xmlns:a16="http://schemas.microsoft.com/office/drawing/2014/main" id="{248AD147-DC11-C14D-AFF8-017FECC81B77}"/>
              </a:ext>
            </a:extLst>
          </p:cNvPr>
          <p:cNvSpPr/>
          <p:nvPr/>
        </p:nvSpPr>
        <p:spPr>
          <a:xfrm>
            <a:off x="954747" y="1901726"/>
            <a:ext cx="2696750" cy="1446550"/>
          </a:xfrm>
          <a:prstGeom prst="rect">
            <a:avLst/>
          </a:prstGeom>
        </p:spPr>
        <p:txBody>
          <a:bodyPr wrap="square">
            <a:spAutoFit/>
          </a:bodyPr>
          <a:lstStyle/>
          <a:p>
            <a:pPr algn="just"/>
            <a:r>
              <a:rPr lang="it-IT" sz="2200" dirty="0" err="1"/>
              <a:t>After</a:t>
            </a:r>
            <a:r>
              <a:rPr lang="it-IT" sz="2200" dirty="0"/>
              <a:t> the </a:t>
            </a:r>
            <a:r>
              <a:rPr lang="it-IT" sz="2200" dirty="0" err="1"/>
              <a:t>annotation</a:t>
            </a:r>
            <a:r>
              <a:rPr lang="it-IT" sz="2200" dirty="0"/>
              <a:t> </a:t>
            </a:r>
            <a:r>
              <a:rPr lang="it-IT" sz="2200" dirty="0" err="1"/>
              <a:t>we</a:t>
            </a:r>
            <a:r>
              <a:rPr lang="it-IT" sz="2200" dirty="0"/>
              <a:t> can </a:t>
            </a:r>
            <a:r>
              <a:rPr lang="it-IT" sz="2200" dirty="0" err="1"/>
              <a:t>proceed</a:t>
            </a:r>
            <a:r>
              <a:rPr lang="it-IT" sz="2200" dirty="0"/>
              <a:t> with the </a:t>
            </a:r>
            <a:r>
              <a:rPr lang="it-IT" sz="2200" b="1" dirty="0" err="1"/>
              <a:t>filtering</a:t>
            </a:r>
            <a:r>
              <a:rPr lang="it-IT" sz="2200" b="1" dirty="0"/>
              <a:t> of the </a:t>
            </a:r>
            <a:r>
              <a:rPr lang="it-IT" sz="2200" b="1" dirty="0" err="1"/>
              <a:t>variants</a:t>
            </a:r>
            <a:r>
              <a:rPr lang="it-IT" sz="2200" dirty="0"/>
              <a:t>. </a:t>
            </a:r>
            <a:endParaRPr lang="en-US" sz="2200" dirty="0"/>
          </a:p>
        </p:txBody>
      </p:sp>
    </p:spTree>
    <p:extLst>
      <p:ext uri="{BB962C8B-B14F-4D97-AF65-F5344CB8AC3E}">
        <p14:creationId xmlns:p14="http://schemas.microsoft.com/office/powerpoint/2010/main" val="631894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F011BE38-96CC-7642-ACD6-C15D30AC6C51}"/>
              </a:ext>
            </a:extLst>
          </p:cNvPr>
          <p:cNvSpPr>
            <a:spLocks noChangeArrowheads="1"/>
          </p:cNvSpPr>
          <p:nvPr/>
        </p:nvSpPr>
        <p:spPr bwMode="auto">
          <a:xfrm>
            <a:off x="1117120" y="2706419"/>
            <a:ext cx="5124642"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a:latin typeface="Verdana" panose="020B0604030504040204" pitchFamily="34" charset="0"/>
                <a:ea typeface="Verdana" panose="020B0604030504040204" pitchFamily="34" charset="0"/>
                <a:cs typeface="Verdana" panose="020B0604030504040204" pitchFamily="34" charset="0"/>
              </a:rPr>
              <a:t>The </a:t>
            </a:r>
            <a:r>
              <a:rPr lang="it-IT" sz="2200" dirty="0" err="1">
                <a:latin typeface="Verdana" panose="020B0604030504040204" pitchFamily="34" charset="0"/>
                <a:ea typeface="Verdana" panose="020B0604030504040204" pitchFamily="34" charset="0"/>
                <a:cs typeface="Verdana" panose="020B0604030504040204" pitchFamily="34" charset="0"/>
              </a:rPr>
              <a:t>most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difficult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aspect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give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biological</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clinical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meaning</a:t>
            </a:r>
            <a:r>
              <a:rPr lang="it-IT" sz="2200" dirty="0">
                <a:latin typeface="Verdana" panose="020B0604030504040204" pitchFamily="34" charset="0"/>
                <a:ea typeface="Verdana" panose="020B0604030504040204" pitchFamily="34" charset="0"/>
                <a:cs typeface="Verdana" panose="020B0604030504040204" pitchFamily="34" charset="0"/>
              </a:rPr>
              <a:t> to the impressive </a:t>
            </a:r>
            <a:r>
              <a:rPr lang="it-IT" sz="2200" dirty="0" err="1">
                <a:latin typeface="Verdana" panose="020B0604030504040204" pitchFamily="34" charset="0"/>
                <a:ea typeface="Verdana" panose="020B0604030504040204" pitchFamily="34" charset="0"/>
                <a:cs typeface="Verdana" panose="020B0604030504040204" pitchFamily="34" charset="0"/>
              </a:rPr>
              <a:t>number</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genetic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detected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through</a:t>
            </a:r>
            <a:r>
              <a:rPr lang="it-IT" sz="2200" b="1" dirty="0">
                <a:latin typeface="Verdana" panose="020B0604030504040204" pitchFamily="34" charset="0"/>
                <a:ea typeface="Verdana" panose="020B0604030504040204" pitchFamily="34" charset="0"/>
                <a:cs typeface="Verdana" panose="020B0604030504040204" pitchFamily="34" charset="0"/>
              </a:rPr>
              <a:t> WES/WGS</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
        <p:nvSpPr>
          <p:cNvPr id="11" name="object 4">
            <a:extLst>
              <a:ext uri="{FF2B5EF4-FFF2-40B4-BE49-F238E27FC236}">
                <a16:creationId xmlns:a16="http://schemas.microsoft.com/office/drawing/2014/main" id="{0BFFBD07-547F-CC4D-BE6E-DA5AA0D0DD7B}"/>
              </a:ext>
            </a:extLst>
          </p:cNvPr>
          <p:cNvSpPr/>
          <p:nvPr/>
        </p:nvSpPr>
        <p:spPr>
          <a:xfrm>
            <a:off x="6933362" y="1516596"/>
            <a:ext cx="4535488" cy="4605338"/>
          </a:xfrm>
          <a:prstGeom prst="rect">
            <a:avLst/>
          </a:prstGeom>
          <a:blipFill>
            <a:blip r:embed="rId4" cstate="print"/>
            <a:stretch>
              <a:fillRect/>
            </a:stretch>
          </a:blipFill>
        </p:spPr>
        <p:txBody>
          <a:bodyPr lIns="0" tIns="0" rIns="0" bIns="0"/>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4025" indent="317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09638" indent="317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6838" indent="317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2450" indent="3175"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414683" eaLnBrk="1" fontAlgn="auto" hangingPunct="1">
              <a:spcBef>
                <a:spcPts val="0"/>
              </a:spcBef>
              <a:spcAft>
                <a:spcPts val="0"/>
              </a:spcAft>
              <a:defRPr/>
            </a:pPr>
            <a:endParaRPr>
              <a:solidFill>
                <a:prstClr val="black"/>
              </a:solidFill>
              <a:latin typeface="Calibri"/>
              <a:ea typeface="+mn-ea"/>
            </a:endParaRPr>
          </a:p>
        </p:txBody>
      </p:sp>
    </p:spTree>
    <p:extLst>
      <p:ext uri="{BB962C8B-B14F-4D97-AF65-F5344CB8AC3E}">
        <p14:creationId xmlns:p14="http://schemas.microsoft.com/office/powerpoint/2010/main" val="4076639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D2C8F8C5-EDFB-F440-9DAF-154D75DD8C99}"/>
              </a:ext>
            </a:extLst>
          </p:cNvPr>
          <p:cNvSpPr>
            <a:spLocks noChangeArrowheads="1"/>
          </p:cNvSpPr>
          <p:nvPr/>
        </p:nvSpPr>
        <p:spPr bwMode="auto">
          <a:xfrm>
            <a:off x="1079388" y="1411721"/>
            <a:ext cx="10848005"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b="1" dirty="0" err="1">
                <a:latin typeface="Verdana" panose="020B0604030504040204" pitchFamily="34" charset="0"/>
                <a:ea typeface="Verdana" panose="020B0604030504040204" pitchFamily="34" charset="0"/>
                <a:cs typeface="Verdana" panose="020B0604030504040204" pitchFamily="34" charset="0"/>
              </a:rPr>
              <a:t>Methods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required</a:t>
            </a:r>
            <a:r>
              <a:rPr lang="it-IT" sz="2200" b="1" dirty="0">
                <a:latin typeface="Verdana" panose="020B0604030504040204" pitchFamily="34" charset="0"/>
                <a:ea typeface="Verdana" panose="020B0604030504040204" pitchFamily="34" charset="0"/>
                <a:cs typeface="Verdana" panose="020B0604030504040204" pitchFamily="34" charset="0"/>
              </a:rPr>
              <a:t> for the </a:t>
            </a:r>
            <a:r>
              <a:rPr lang="it-IT" sz="2200" b="1" dirty="0" err="1">
                <a:latin typeface="Verdana" panose="020B0604030504040204" pitchFamily="34" charset="0"/>
                <a:ea typeface="Verdana" panose="020B0604030504040204" pitchFamily="34" charset="0"/>
                <a:cs typeface="Verdana" panose="020B0604030504040204" pitchFamily="34" charset="0"/>
              </a:rPr>
              <a:t>interpretation</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genomic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variants</a:t>
            </a:r>
            <a:r>
              <a:rPr lang="it-IT" sz="2200" b="1"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err="1">
                <a:latin typeface="Verdana" panose="020B0604030504040204" pitchFamily="34" charset="0"/>
                <a:ea typeface="Verdana" panose="020B0604030504040204" pitchFamily="34" charset="0"/>
                <a:cs typeface="Verdana" panose="020B0604030504040204" pitchFamily="34" charset="0"/>
              </a:rPr>
              <a:t>variant-dependent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annotation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such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population</a:t>
            </a:r>
            <a:r>
              <a:rPr lang="it-IT" sz="2200" dirty="0">
                <a:latin typeface="Verdana" panose="020B0604030504040204" pitchFamily="34" charset="0"/>
                <a:ea typeface="Verdana" panose="020B0604030504040204" pitchFamily="34" charset="0"/>
                <a:cs typeface="Verdana" panose="020B0604030504040204" pitchFamily="34" charset="0"/>
              </a:rPr>
              <a:t> allele </a:t>
            </a:r>
            <a:r>
              <a:rPr lang="it-IT" sz="2200" dirty="0" err="1">
                <a:latin typeface="Verdana" panose="020B0604030504040204" pitchFamily="34" charset="0"/>
                <a:ea typeface="Verdana" panose="020B0604030504040204" pitchFamily="34" charset="0"/>
                <a:cs typeface="Verdana" panose="020B0604030504040204" pitchFamily="34" charset="0"/>
              </a:rPr>
              <a:t>frequency</a:t>
            </a:r>
            <a:r>
              <a:rPr lang="it-IT" sz="2200" dirty="0">
                <a:latin typeface="Verdana" panose="020B0604030504040204" pitchFamily="34" charset="0"/>
                <a:ea typeface="Verdana" panose="020B0604030504040204" pitchFamily="34" charset="0"/>
                <a:cs typeface="Verdana" panose="020B0604030504040204" pitchFamily="34" charset="0"/>
              </a:rPr>
              <a:t> (e.g., in 1000 </a:t>
            </a:r>
            <a:r>
              <a:rPr lang="it-IT" sz="2200" dirty="0" err="1">
                <a:latin typeface="Verdana" panose="020B0604030504040204" pitchFamily="34" charset="0"/>
                <a:ea typeface="Verdana" panose="020B0604030504040204" pitchFamily="34" charset="0"/>
                <a:cs typeface="Verdana" panose="020B0604030504040204" pitchFamily="34" charset="0"/>
              </a:rPr>
              <a:t>Genomes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ExAc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gnomAD</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a:latin typeface="Verdana" panose="020B0604030504040204" pitchFamily="34" charset="0"/>
                <a:ea typeface="Verdana" panose="020B0604030504040204" pitchFamily="34" charset="0"/>
                <a:cs typeface="Verdana" panose="020B0604030504040204" pitchFamily="34" charset="0"/>
              </a:rPr>
              <a:t>the </a:t>
            </a:r>
            <a:r>
              <a:rPr lang="it-IT" sz="2200" b="1" dirty="0" err="1">
                <a:latin typeface="Verdana" panose="020B0604030504040204" pitchFamily="34" charset="0"/>
                <a:ea typeface="Verdana" panose="020B0604030504040204" pitchFamily="34" charset="0"/>
                <a:cs typeface="Verdana" panose="020B0604030504040204" pitchFamily="34" charset="0"/>
              </a:rPr>
              <a:t>predicted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effect</a:t>
            </a:r>
            <a:r>
              <a:rPr lang="it-IT" sz="2200" b="1" dirty="0">
                <a:latin typeface="Verdana" panose="020B0604030504040204" pitchFamily="34" charset="0"/>
                <a:ea typeface="Verdana" panose="020B0604030504040204" pitchFamily="34" charset="0"/>
                <a:cs typeface="Verdana" panose="020B0604030504040204" pitchFamily="34" charset="0"/>
              </a:rPr>
              <a:t> on </a:t>
            </a:r>
            <a:r>
              <a:rPr lang="it-IT" sz="2200" b="1" dirty="0" err="1">
                <a:latin typeface="Verdana" panose="020B0604030504040204" pitchFamily="34" charset="0"/>
                <a:ea typeface="Verdana" panose="020B0604030504040204" pitchFamily="34" charset="0"/>
                <a:cs typeface="Verdana" panose="020B0604030504040204" pitchFamily="34" charset="0"/>
              </a:rPr>
              <a:t>protein</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evolutionary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conservation</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err="1">
                <a:latin typeface="Verdana" panose="020B0604030504040204" pitchFamily="34" charset="0"/>
                <a:ea typeface="Verdana" panose="020B0604030504040204" pitchFamily="34" charset="0"/>
                <a:cs typeface="Verdana" panose="020B0604030504040204" pitchFamily="34" charset="0"/>
              </a:rPr>
              <a:t>disease-dependent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inquiries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such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as</a:t>
            </a:r>
            <a:r>
              <a:rPr lang="it-IT" sz="2200" dirty="0">
                <a:latin typeface="Verdana" panose="020B0604030504040204" pitchFamily="34" charset="0"/>
                <a:ea typeface="Verdana" panose="020B0604030504040204" pitchFamily="34" charset="0"/>
                <a:cs typeface="Verdana" panose="020B0604030504040204" pitchFamily="34" charset="0"/>
              </a:rPr>
              <a:t> mode of </a:t>
            </a:r>
            <a:r>
              <a:rPr lang="it-IT" sz="2200" dirty="0" err="1">
                <a:latin typeface="Verdana" panose="020B0604030504040204" pitchFamily="34" charset="0"/>
                <a:ea typeface="Verdana" panose="020B0604030504040204" pitchFamily="34" charset="0"/>
                <a:cs typeface="Verdana" panose="020B0604030504040204" pitchFamily="34" charset="0"/>
              </a:rPr>
              <a:t>inheritance</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a:latin typeface="Verdana" panose="020B0604030504040204" pitchFamily="34" charset="0"/>
                <a:ea typeface="Verdana" panose="020B0604030504040204" pitchFamily="34" charset="0"/>
                <a:cs typeface="Verdana" panose="020B0604030504040204" pitchFamily="34" charset="0"/>
              </a:rPr>
              <a:t>co-</a:t>
            </a:r>
            <a:r>
              <a:rPr lang="it-IT" sz="2200" b="1" dirty="0" err="1">
                <a:latin typeface="Verdana" panose="020B0604030504040204" pitchFamily="34" charset="0"/>
                <a:ea typeface="Verdana" panose="020B0604030504040204" pitchFamily="34" charset="0"/>
                <a:cs typeface="Verdana" panose="020B0604030504040204" pitchFamily="34" charset="0"/>
              </a:rPr>
              <a:t>segregation</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with </a:t>
            </a:r>
            <a:r>
              <a:rPr lang="it-IT" sz="2200" dirty="0" err="1">
                <a:latin typeface="Verdana" panose="020B0604030504040204" pitchFamily="34" charset="0"/>
                <a:ea typeface="Verdana" panose="020B0604030504040204" pitchFamily="34" charset="0"/>
                <a:cs typeface="Verdana" panose="020B0604030504040204" pitchFamily="34" charset="0"/>
              </a:rPr>
              <a:t>disease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within</a:t>
            </a:r>
            <a:r>
              <a:rPr lang="it-IT" sz="2200" dirty="0">
                <a:latin typeface="Verdana" panose="020B0604030504040204" pitchFamily="34" charset="0"/>
                <a:ea typeface="Verdana" panose="020B0604030504040204" pitchFamily="34" charset="0"/>
                <a:cs typeface="Verdana" panose="020B0604030504040204" pitchFamily="34" charset="0"/>
              </a:rPr>
              <a:t> families;</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err="1">
                <a:latin typeface="Verdana" panose="020B0604030504040204" pitchFamily="34" charset="0"/>
                <a:ea typeface="Verdana" panose="020B0604030504040204" pitchFamily="34" charset="0"/>
                <a:cs typeface="Verdana" panose="020B0604030504040204" pitchFamily="34" charset="0"/>
              </a:rPr>
              <a:t>prior</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association</a:t>
            </a:r>
            <a:r>
              <a:rPr lang="it-IT" sz="2200" b="1" dirty="0">
                <a:latin typeface="Verdana" panose="020B0604030504040204" pitchFamily="34" charset="0"/>
                <a:ea typeface="Verdana" panose="020B0604030504040204" pitchFamily="34" charset="0"/>
                <a:cs typeface="Verdana" panose="020B0604030504040204" pitchFamily="34" charset="0"/>
              </a:rPr>
              <a:t> of the </a:t>
            </a:r>
            <a:r>
              <a:rPr lang="it-IT" sz="2200" b="1" dirty="0" err="1">
                <a:latin typeface="Verdana" panose="020B0604030504040204" pitchFamily="34" charset="0"/>
                <a:ea typeface="Verdana" panose="020B0604030504040204" pitchFamily="34" charset="0"/>
                <a:cs typeface="Verdana" panose="020B0604030504040204" pitchFamily="34" charset="0"/>
              </a:rPr>
              <a:t>variant</a:t>
            </a:r>
            <a:r>
              <a:rPr lang="it-IT" sz="2200" b="1" dirty="0">
                <a:latin typeface="Verdana" panose="020B0604030504040204" pitchFamily="34" charset="0"/>
                <a:ea typeface="Verdana" panose="020B0604030504040204" pitchFamily="34" charset="0"/>
                <a:cs typeface="Verdana" panose="020B0604030504040204" pitchFamily="34" charset="0"/>
              </a:rPr>
              <a:t>/gene with </a:t>
            </a:r>
            <a:r>
              <a:rPr lang="it-IT" sz="2200" b="1" dirty="0" err="1">
                <a:latin typeface="Verdana" panose="020B0604030504040204" pitchFamily="34" charset="0"/>
                <a:ea typeface="Verdana" panose="020B0604030504040204" pitchFamily="34" charset="0"/>
                <a:cs typeface="Verdana" panose="020B0604030504040204" pitchFamily="34" charset="0"/>
              </a:rPr>
              <a:t>disease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investigation</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clinical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actionability</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b="1" dirty="0" err="1">
                <a:latin typeface="Verdana" panose="020B0604030504040204" pitchFamily="34" charset="0"/>
                <a:ea typeface="Verdana" panose="020B0604030504040204" pitchFamily="34" charset="0"/>
                <a:cs typeface="Verdana" panose="020B0604030504040204" pitchFamily="34" charset="0"/>
              </a:rPr>
              <a:t>pathway-based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analysis</a:t>
            </a:r>
            <a:r>
              <a:rPr lang="it-IT" sz="22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3078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FDA5E330-785B-4346-A96B-2ADF91252487}"/>
              </a:ext>
            </a:extLst>
          </p:cNvPr>
          <p:cNvSpPr>
            <a:spLocks noChangeArrowheads="1"/>
          </p:cNvSpPr>
          <p:nvPr/>
        </p:nvSpPr>
        <p:spPr bwMode="auto">
          <a:xfrm>
            <a:off x="894618" y="1791730"/>
            <a:ext cx="5078344"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err="1">
                <a:latin typeface="Verdana" panose="020B0604030504040204" pitchFamily="34" charset="0"/>
                <a:ea typeface="Verdana" panose="020B0604030504040204" pitchFamily="34" charset="0"/>
                <a:cs typeface="Verdana" panose="020B0604030504040204" pitchFamily="34" charset="0"/>
              </a:rPr>
              <a:t>Mutational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databases</a:t>
            </a:r>
            <a:r>
              <a:rPr lang="it-IT" sz="2200" dirty="0">
                <a:latin typeface="Verdana" panose="020B0604030504040204" pitchFamily="34" charset="0"/>
                <a:ea typeface="Verdana" panose="020B0604030504040204" pitchFamily="34" charset="0"/>
                <a:cs typeface="Verdana" panose="020B0604030504040204" pitchFamily="34" charset="0"/>
              </a:rPr>
              <a:t> are an </a:t>
            </a:r>
            <a:r>
              <a:rPr lang="it-IT" sz="2200" dirty="0" err="1">
                <a:latin typeface="Verdana" panose="020B0604030504040204" pitchFamily="34" charset="0"/>
                <a:ea typeface="Verdana" panose="020B0604030504040204" pitchFamily="34" charset="0"/>
                <a:cs typeface="Verdana" panose="020B0604030504040204" pitchFamily="34" charset="0"/>
              </a:rPr>
              <a:t>indispensable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resource</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give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meaning</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genetic</a:t>
            </a:r>
            <a:r>
              <a:rPr lang="it-IT" sz="2200" dirty="0">
                <a:latin typeface="Verdana" panose="020B0604030504040204" pitchFamily="34" charset="0"/>
                <a:ea typeface="Verdana" panose="020B0604030504040204" pitchFamily="34" charset="0"/>
                <a:cs typeface="Verdana" panose="020B0604030504040204" pitchFamily="34" charset="0"/>
              </a:rPr>
              <a:t> data. </a:t>
            </a:r>
            <a:r>
              <a:rPr lang="it-IT" sz="2200" dirty="0" err="1">
                <a:latin typeface="Verdana" panose="020B0604030504040204" pitchFamily="34" charset="0"/>
                <a:ea typeface="Verdana" panose="020B0604030504040204" pitchFamily="34" charset="0"/>
                <a:cs typeface="Verdana" panose="020B0604030504040204" pitchFamily="34" charset="0"/>
              </a:rPr>
              <a:t>We</a:t>
            </a:r>
            <a:r>
              <a:rPr lang="it-IT" sz="2200" dirty="0">
                <a:latin typeface="Verdana" panose="020B0604030504040204" pitchFamily="34" charset="0"/>
                <a:ea typeface="Verdana" panose="020B0604030504040204" pitchFamily="34" charset="0"/>
                <a:cs typeface="Verdana" panose="020B0604030504040204" pitchFamily="34" charset="0"/>
              </a:rPr>
              <a:t> can </a:t>
            </a:r>
            <a:r>
              <a:rPr lang="it-IT" sz="2200" dirty="0" err="1">
                <a:latin typeface="Verdana" panose="020B0604030504040204" pitchFamily="34" charset="0"/>
                <a:ea typeface="Verdana" panose="020B0604030504040204" pitchFamily="34" charset="0"/>
                <a:cs typeface="Verdana" panose="020B0604030504040204" pitchFamily="34" charset="0"/>
              </a:rPr>
              <a:t>verify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if</a:t>
            </a:r>
            <a:r>
              <a:rPr lang="it-IT" sz="2200" dirty="0">
                <a:latin typeface="Verdana" panose="020B0604030504040204" pitchFamily="34" charset="0"/>
                <a:ea typeface="Verdana" panose="020B0604030504040204" pitchFamily="34" charset="0"/>
                <a:cs typeface="Verdana" panose="020B0604030504040204" pitchFamily="34" charset="0"/>
              </a:rPr>
              <a:t>, for </a:t>
            </a:r>
            <a:r>
              <a:rPr lang="it-IT" sz="2200" dirty="0" err="1">
                <a:latin typeface="Verdana" panose="020B0604030504040204" pitchFamily="34" charset="0"/>
                <a:ea typeface="Verdana" panose="020B0604030504040204" pitchFamily="34" charset="0"/>
                <a:cs typeface="Verdana" panose="020B0604030504040204" pitchFamily="34" charset="0"/>
              </a:rPr>
              <a:t>example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a </a:t>
            </a:r>
            <a:r>
              <a:rPr lang="it-IT" sz="2200" b="1" dirty="0" err="1">
                <a:latin typeface="Verdana" panose="020B0604030504040204" pitchFamily="34" charset="0"/>
                <a:ea typeface="Verdana" panose="020B0604030504040204" pitchFamily="34" charset="0"/>
                <a:cs typeface="Verdana" panose="020B0604030504040204" pitchFamily="34" charset="0"/>
              </a:rPr>
              <a:t>mutation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has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already</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been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found</a:t>
            </a:r>
            <a:r>
              <a:rPr lang="it-IT" sz="2200" b="1" dirty="0">
                <a:latin typeface="Verdana" panose="020B0604030504040204" pitchFamily="34" charset="0"/>
                <a:ea typeface="Verdana" panose="020B0604030504040204" pitchFamily="34" charset="0"/>
                <a:cs typeface="Verdana" panose="020B0604030504040204" pitchFamily="34" charset="0"/>
              </a:rPr>
              <a:t> and </a:t>
            </a:r>
            <a:r>
              <a:rPr lang="it-IT" sz="2200" b="1" dirty="0" err="1">
                <a:latin typeface="Verdana" panose="020B0604030504040204" pitchFamily="34" charset="0"/>
                <a:ea typeface="Verdana" panose="020B0604030504040204" pitchFamily="34" charset="0"/>
                <a:cs typeface="Verdana" panose="020B0604030504040204" pitchFamily="34" charset="0"/>
              </a:rPr>
              <a:t>associated</a:t>
            </a:r>
            <a:r>
              <a:rPr lang="it-IT" sz="2200" b="1" dirty="0">
                <a:latin typeface="Verdana" panose="020B0604030504040204" pitchFamily="34" charset="0"/>
                <a:ea typeface="Verdana" panose="020B0604030504040204" pitchFamily="34" charset="0"/>
                <a:cs typeface="Verdana" panose="020B0604030504040204" pitchFamily="34" charset="0"/>
              </a:rPr>
              <a:t> with a </a:t>
            </a:r>
            <a:r>
              <a:rPr lang="it-IT" sz="2200" b="1" dirty="0" err="1">
                <a:latin typeface="Verdana" panose="020B0604030504040204" pitchFamily="34" charset="0"/>
                <a:ea typeface="Verdana" panose="020B0604030504040204" pitchFamily="34" charset="0"/>
                <a:cs typeface="Verdana" panose="020B0604030504040204" pitchFamily="34" charset="0"/>
              </a:rPr>
              <a:t>disease</a:t>
            </a:r>
            <a:r>
              <a:rPr lang="it-IT" sz="2200" dirty="0">
                <a:latin typeface="Verdana" panose="020B0604030504040204" pitchFamily="34" charset="0"/>
                <a:ea typeface="Verdana" panose="020B0604030504040204" pitchFamily="34" charset="0"/>
                <a:cs typeface="Verdana" panose="020B0604030504040204" pitchFamily="34" charset="0"/>
              </a:rPr>
              <a:t>. </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algn="just"/>
            <a:r>
              <a:rPr lang="it-IT" sz="2200" dirty="0">
                <a:latin typeface="Verdana" panose="020B0604030504040204" pitchFamily="34" charset="0"/>
                <a:ea typeface="Verdana" panose="020B0604030504040204" pitchFamily="34" charset="0"/>
                <a:cs typeface="Verdana" panose="020B0604030504040204" pitchFamily="34" charset="0"/>
              </a:rPr>
              <a:t>Databases </a:t>
            </a:r>
            <a:r>
              <a:rPr lang="it-IT" sz="2200" dirty="0" err="1">
                <a:latin typeface="Verdana" panose="020B0604030504040204" pitchFamily="34" charset="0"/>
                <a:ea typeface="Verdana" panose="020B0604030504040204" pitchFamily="34" charset="0"/>
                <a:cs typeface="Verdana" panose="020B0604030504040204" pitchFamily="34" charset="0"/>
              </a:rPr>
              <a:t>such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ClinVar</a:t>
            </a:r>
            <a:r>
              <a:rPr lang="it-IT" sz="2200" dirty="0">
                <a:latin typeface="Verdana" panose="020B0604030504040204" pitchFamily="34" charset="0"/>
                <a:ea typeface="Verdana" panose="020B0604030504040204" pitchFamily="34" charset="0"/>
                <a:cs typeface="Verdana" panose="020B0604030504040204" pitchFamily="34" charset="0"/>
              </a:rPr>
              <a:t>, HGV </a:t>
            </a:r>
            <a:r>
              <a:rPr lang="it-IT" sz="2200" dirty="0" err="1">
                <a:latin typeface="Verdana" panose="020B0604030504040204" pitchFamily="34" charset="0"/>
                <a:ea typeface="Verdana" panose="020B0604030504040204" pitchFamily="34" charset="0"/>
                <a:cs typeface="Verdana" panose="020B0604030504040204" pitchFamily="34" charset="0"/>
              </a:rPr>
              <a:t>databases</a:t>
            </a:r>
            <a:r>
              <a:rPr lang="it-IT" sz="2200" dirty="0">
                <a:latin typeface="Verdana" panose="020B0604030504040204" pitchFamily="34" charset="0"/>
                <a:ea typeface="Verdana" panose="020B0604030504040204" pitchFamily="34" charset="0"/>
                <a:cs typeface="Verdana" panose="020B0604030504040204" pitchFamily="34" charset="0"/>
              </a:rPr>
              <a:t>, COSMIC, and </a:t>
            </a:r>
            <a:r>
              <a:rPr lang="it-IT" sz="2200" dirty="0" err="1">
                <a:latin typeface="Verdana" panose="020B0604030504040204" pitchFamily="34" charset="0"/>
                <a:ea typeface="Verdana" panose="020B0604030504040204" pitchFamily="34" charset="0"/>
                <a:cs typeface="Verdana" panose="020B0604030504040204" pitchFamily="34" charset="0"/>
              </a:rPr>
              <a:t>CIViC</a:t>
            </a:r>
            <a:r>
              <a:rPr lang="it-IT" sz="2200" dirty="0">
                <a:latin typeface="Verdana" panose="020B0604030504040204" pitchFamily="34" charset="0"/>
                <a:ea typeface="Verdana" panose="020B0604030504040204" pitchFamily="34" charset="0"/>
                <a:cs typeface="Verdana" panose="020B0604030504040204" pitchFamily="34" charset="0"/>
              </a:rPr>
              <a:t> can </a:t>
            </a:r>
            <a:r>
              <a:rPr lang="it-IT" sz="2200" dirty="0" err="1">
                <a:latin typeface="Verdana" panose="020B0604030504040204" pitchFamily="34" charset="0"/>
                <a:ea typeface="Verdana" panose="020B0604030504040204" pitchFamily="34" charset="0"/>
                <a:cs typeface="Verdana" panose="020B0604030504040204" pitchFamily="34" charset="0"/>
              </a:rPr>
              <a:t>aid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interpretations</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clinical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significance</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germline</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somatic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variants</a:t>
            </a:r>
            <a:r>
              <a:rPr lang="it-IT" sz="2200" dirty="0">
                <a:latin typeface="Verdana" panose="020B0604030504040204" pitchFamily="34" charset="0"/>
                <a:ea typeface="Verdana" panose="020B0604030504040204" pitchFamily="34" charset="0"/>
                <a:cs typeface="Verdana" panose="020B0604030504040204" pitchFamily="34" charset="0"/>
              </a:rPr>
              <a:t> for </a:t>
            </a:r>
            <a:r>
              <a:rPr lang="it-IT" sz="2200" dirty="0" err="1">
                <a:latin typeface="Verdana" panose="020B0604030504040204" pitchFamily="34" charset="0"/>
                <a:ea typeface="Verdana" panose="020B0604030504040204" pitchFamily="34" charset="0"/>
                <a:cs typeface="Verdana" panose="020B0604030504040204" pitchFamily="34" charset="0"/>
              </a:rPr>
              <a:t>reported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conditions</a:t>
            </a:r>
            <a:r>
              <a:rPr lang="it-IT" sz="2200" dirty="0">
                <a:latin typeface="Verdana" panose="020B0604030504040204" pitchFamily="34" charset="0"/>
                <a:ea typeface="Verdana" panose="020B0604030504040204" pitchFamily="34" charset="0"/>
                <a:cs typeface="Verdana" panose="020B0604030504040204" pitchFamily="34" charset="0"/>
              </a:rPr>
              <a:t>. </a:t>
            </a:r>
          </a:p>
        </p:txBody>
      </p:sp>
      <p:pic>
        <p:nvPicPr>
          <p:cNvPr id="3" name="Immagine 2">
            <a:extLst>
              <a:ext uri="{FF2B5EF4-FFF2-40B4-BE49-F238E27FC236}">
                <a16:creationId xmlns:a16="http://schemas.microsoft.com/office/drawing/2014/main" id="{39DF6B60-5E7D-DD4B-8347-86AF70F3EF2F}"/>
              </a:ext>
            </a:extLst>
          </p:cNvPr>
          <p:cNvPicPr>
            <a:picLocks noChangeAspect="1"/>
          </p:cNvPicPr>
          <p:nvPr/>
        </p:nvPicPr>
        <p:blipFill>
          <a:blip r:embed="rId4"/>
          <a:stretch>
            <a:fillRect/>
          </a:stretch>
        </p:blipFill>
        <p:spPr>
          <a:xfrm>
            <a:off x="6326044" y="895866"/>
            <a:ext cx="4036317" cy="3178424"/>
          </a:xfrm>
          <a:prstGeom prst="rect">
            <a:avLst/>
          </a:prstGeom>
        </p:spPr>
      </p:pic>
      <p:pic>
        <p:nvPicPr>
          <p:cNvPr id="6" name="Immagine 5">
            <a:extLst>
              <a:ext uri="{FF2B5EF4-FFF2-40B4-BE49-F238E27FC236}">
                <a16:creationId xmlns:a16="http://schemas.microsoft.com/office/drawing/2014/main" id="{1091FD82-BFC5-874A-B8B7-710AD35077EA}"/>
              </a:ext>
            </a:extLst>
          </p:cNvPr>
          <p:cNvPicPr>
            <a:picLocks noChangeAspect="1"/>
          </p:cNvPicPr>
          <p:nvPr/>
        </p:nvPicPr>
        <p:blipFill>
          <a:blip r:embed="rId5"/>
          <a:stretch>
            <a:fillRect/>
          </a:stretch>
        </p:blipFill>
        <p:spPr>
          <a:xfrm>
            <a:off x="7705237" y="3429000"/>
            <a:ext cx="3948486" cy="1744482"/>
          </a:xfrm>
          <a:prstGeom prst="rect">
            <a:avLst/>
          </a:prstGeom>
        </p:spPr>
      </p:pic>
      <p:pic>
        <p:nvPicPr>
          <p:cNvPr id="13" name="Immagine 12">
            <a:extLst>
              <a:ext uri="{FF2B5EF4-FFF2-40B4-BE49-F238E27FC236}">
                <a16:creationId xmlns:a16="http://schemas.microsoft.com/office/drawing/2014/main" id="{B6C80B6A-100D-2347-A987-26089C24632B}"/>
              </a:ext>
            </a:extLst>
          </p:cNvPr>
          <p:cNvPicPr>
            <a:picLocks noChangeAspect="1"/>
          </p:cNvPicPr>
          <p:nvPr/>
        </p:nvPicPr>
        <p:blipFill>
          <a:blip r:embed="rId6"/>
          <a:stretch>
            <a:fillRect/>
          </a:stretch>
        </p:blipFill>
        <p:spPr>
          <a:xfrm>
            <a:off x="6076709" y="5153177"/>
            <a:ext cx="5930096" cy="1482524"/>
          </a:xfrm>
          <a:prstGeom prst="rect">
            <a:avLst/>
          </a:prstGeom>
        </p:spPr>
      </p:pic>
    </p:spTree>
    <p:extLst>
      <p:ext uri="{BB962C8B-B14F-4D97-AF65-F5344CB8AC3E}">
        <p14:creationId xmlns:p14="http://schemas.microsoft.com/office/powerpoint/2010/main" val="241307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939332"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903659" y="2090172"/>
            <a:ext cx="563964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100" dirty="0">
                <a:latin typeface="Verdana" panose="020B0604030504040204" pitchFamily="34" charset="0"/>
                <a:ea typeface="Verdana" panose="020B0604030504040204" pitchFamily="34" charset="0"/>
                <a:cs typeface="Verdana" panose="020B0604030504040204" pitchFamily="34" charset="0"/>
              </a:rPr>
              <a:t>Some software </a:t>
            </a:r>
            <a:r>
              <a:rPr lang="it-IT" sz="2100" dirty="0" err="1">
                <a:latin typeface="Verdana" panose="020B0604030504040204" pitchFamily="34" charset="0"/>
                <a:ea typeface="Verdana" panose="020B0604030504040204" pitchFamily="34" charset="0"/>
                <a:cs typeface="Verdana" panose="020B0604030504040204" pitchFamily="34" charset="0"/>
              </a:rPr>
              <a:t>helps</a:t>
            </a:r>
            <a:r>
              <a:rPr lang="it-IT" sz="2100" dirty="0">
                <a:latin typeface="Verdana" panose="020B0604030504040204" pitchFamily="34" charset="0"/>
                <a:ea typeface="Verdana" panose="020B0604030504040204" pitchFamily="34" charset="0"/>
                <a:cs typeface="Verdana" panose="020B0604030504040204" pitchFamily="34" charset="0"/>
              </a:rPr>
              <a:t> to </a:t>
            </a:r>
            <a:r>
              <a:rPr lang="it-IT" sz="2100" dirty="0" err="1">
                <a:latin typeface="Verdana" panose="020B0604030504040204" pitchFamily="34" charset="0"/>
                <a:ea typeface="Verdana" panose="020B0604030504040204" pitchFamily="34" charset="0"/>
                <a:cs typeface="Verdana" panose="020B0604030504040204" pitchFamily="34" charset="0"/>
              </a:rPr>
              <a:t>speeds</a:t>
            </a:r>
            <a:r>
              <a:rPr lang="it-IT" sz="2100" dirty="0">
                <a:latin typeface="Verdana" panose="020B0604030504040204" pitchFamily="34" charset="0"/>
                <a:ea typeface="Verdana" panose="020B0604030504040204" pitchFamily="34" charset="0"/>
                <a:cs typeface="Verdana" panose="020B0604030504040204" pitchFamily="34" charset="0"/>
              </a:rPr>
              <a:t> up the </a:t>
            </a:r>
            <a:r>
              <a:rPr lang="it-IT" sz="2100" dirty="0" err="1">
                <a:latin typeface="Verdana" panose="020B0604030504040204" pitchFamily="34" charset="0"/>
                <a:ea typeface="Verdana" panose="020B0604030504040204" pitchFamily="34" charset="0"/>
                <a:cs typeface="Verdana" panose="020B0604030504040204" pitchFamily="34" charset="0"/>
              </a:rPr>
              <a:t>process</a:t>
            </a:r>
            <a:r>
              <a:rPr lang="it-IT" sz="2100" dirty="0">
                <a:latin typeface="Verdana" panose="020B0604030504040204" pitchFamily="34" charset="0"/>
                <a:ea typeface="Verdana" panose="020B0604030504040204" pitchFamily="34" charset="0"/>
                <a:cs typeface="Verdana" panose="020B0604030504040204" pitchFamily="34" charset="0"/>
              </a:rPr>
              <a:t> of </a:t>
            </a:r>
            <a:r>
              <a:rPr lang="it-IT" sz="2100" dirty="0" err="1">
                <a:latin typeface="Verdana" panose="020B0604030504040204" pitchFamily="34" charset="0"/>
                <a:ea typeface="Verdana" panose="020B0604030504040204" pitchFamily="34" charset="0"/>
                <a:cs typeface="Verdana" panose="020B0604030504040204" pitchFamily="34" charset="0"/>
              </a:rPr>
              <a:t>interpreting</a:t>
            </a:r>
            <a:r>
              <a:rPr lang="it-IT" sz="2100" dirty="0">
                <a:latin typeface="Verdana" panose="020B0604030504040204" pitchFamily="34" charset="0"/>
                <a:ea typeface="Verdana" panose="020B0604030504040204" pitchFamily="34" charset="0"/>
                <a:cs typeface="Verdana" panose="020B0604030504040204" pitchFamily="34" charset="0"/>
              </a:rPr>
              <a:t> </a:t>
            </a:r>
            <a:r>
              <a:rPr lang="it-IT" sz="2100" dirty="0" err="1">
                <a:latin typeface="Verdana" panose="020B0604030504040204" pitchFamily="34" charset="0"/>
                <a:ea typeface="Verdana" panose="020B0604030504040204" pitchFamily="34" charset="0"/>
                <a:cs typeface="Verdana" panose="020B0604030504040204" pitchFamily="34" charset="0"/>
              </a:rPr>
              <a:t>variants</a:t>
            </a:r>
            <a:r>
              <a:rPr lang="it-IT" sz="21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100" b="1" dirty="0">
              <a:latin typeface="Verdana" panose="020B0604030504040204" pitchFamily="34" charset="0"/>
              <a:ea typeface="Verdana" panose="020B0604030504040204" pitchFamily="34" charset="0"/>
              <a:cs typeface="Verdana" panose="020B0604030504040204" pitchFamily="34" charset="0"/>
            </a:endParaRPr>
          </a:p>
          <a:p>
            <a:pPr algn="just"/>
            <a:endParaRPr lang="it-IT" sz="2100" b="1" dirty="0">
              <a:latin typeface="Verdana" panose="020B0604030504040204" pitchFamily="34" charset="0"/>
              <a:ea typeface="Verdana" panose="020B0604030504040204" pitchFamily="34" charset="0"/>
              <a:cs typeface="Verdana" panose="020B0604030504040204" pitchFamily="34" charset="0"/>
            </a:endParaRPr>
          </a:p>
          <a:p>
            <a:pPr algn="just"/>
            <a:r>
              <a:rPr lang="it-IT" sz="2100" b="1" dirty="0" err="1">
                <a:latin typeface="Verdana" panose="020B0604030504040204" pitchFamily="34" charset="0"/>
                <a:ea typeface="Verdana" panose="020B0604030504040204" pitchFamily="34" charset="0"/>
                <a:cs typeface="Verdana" panose="020B0604030504040204" pitchFamily="34" charset="0"/>
              </a:rPr>
              <a:t>Ingenuity</a:t>
            </a:r>
            <a:r>
              <a:rPr lang="it-IT" sz="2100" b="1" dirty="0">
                <a:latin typeface="Verdana" panose="020B0604030504040204" pitchFamily="34" charset="0"/>
                <a:ea typeface="Verdana" panose="020B0604030504040204" pitchFamily="34" charset="0"/>
                <a:cs typeface="Verdana" panose="020B0604030504040204" pitchFamily="34" charset="0"/>
              </a:rPr>
              <a:t> </a:t>
            </a:r>
            <a:r>
              <a:rPr lang="it-IT" sz="2100" b="1" dirty="0" err="1">
                <a:latin typeface="Verdana" panose="020B0604030504040204" pitchFamily="34" charset="0"/>
                <a:ea typeface="Verdana" panose="020B0604030504040204" pitchFamily="34" charset="0"/>
                <a:cs typeface="Verdana" panose="020B0604030504040204" pitchFamily="34" charset="0"/>
              </a:rPr>
              <a:t>Variant</a:t>
            </a:r>
            <a:r>
              <a:rPr lang="it-IT" sz="2100" b="1" dirty="0">
                <a:latin typeface="Verdana" panose="020B0604030504040204" pitchFamily="34" charset="0"/>
                <a:ea typeface="Verdana" panose="020B0604030504040204" pitchFamily="34" charset="0"/>
                <a:cs typeface="Verdana" panose="020B0604030504040204" pitchFamily="34" charset="0"/>
              </a:rPr>
              <a:t> Analysis, </a:t>
            </a:r>
            <a:r>
              <a:rPr lang="it-IT" sz="2100" b="1" dirty="0" err="1">
                <a:latin typeface="Verdana" panose="020B0604030504040204" pitchFamily="34" charset="0"/>
                <a:ea typeface="Verdana" panose="020B0604030504040204" pitchFamily="34" charset="0"/>
                <a:cs typeface="Verdana" panose="020B0604030504040204" pitchFamily="34" charset="0"/>
              </a:rPr>
              <a:t>BaseSpace</a:t>
            </a:r>
            <a:r>
              <a:rPr lang="it-IT" sz="2100" b="1" dirty="0">
                <a:latin typeface="Verdana" panose="020B0604030504040204" pitchFamily="34" charset="0"/>
                <a:ea typeface="Verdana" panose="020B0604030504040204" pitchFamily="34" charset="0"/>
                <a:cs typeface="Verdana" panose="020B0604030504040204" pitchFamily="34" charset="0"/>
              </a:rPr>
              <a:t> </a:t>
            </a:r>
            <a:r>
              <a:rPr lang="it-IT" sz="2100" b="1" dirty="0" err="1">
                <a:latin typeface="Verdana" panose="020B0604030504040204" pitchFamily="34" charset="0"/>
                <a:ea typeface="Verdana" panose="020B0604030504040204" pitchFamily="34" charset="0"/>
                <a:cs typeface="Verdana" panose="020B0604030504040204" pitchFamily="34" charset="0"/>
              </a:rPr>
              <a:t>Variant</a:t>
            </a:r>
            <a:r>
              <a:rPr lang="it-IT" sz="2100" b="1" dirty="0">
                <a:latin typeface="Verdana" panose="020B0604030504040204" pitchFamily="34" charset="0"/>
                <a:ea typeface="Verdana" panose="020B0604030504040204" pitchFamily="34" charset="0"/>
                <a:cs typeface="Verdana" panose="020B0604030504040204" pitchFamily="34" charset="0"/>
              </a:rPr>
              <a:t> Interpreter, </a:t>
            </a:r>
            <a:r>
              <a:rPr lang="it-IT" sz="2100" b="1" dirty="0" err="1">
                <a:latin typeface="Verdana" panose="020B0604030504040204" pitchFamily="34" charset="0"/>
                <a:ea typeface="Verdana" panose="020B0604030504040204" pitchFamily="34" charset="0"/>
                <a:cs typeface="Verdana" panose="020B0604030504040204" pitchFamily="34" charset="0"/>
              </a:rPr>
              <a:t>VariantStudio</a:t>
            </a:r>
            <a:r>
              <a:rPr lang="it-IT" sz="2100" b="1" dirty="0">
                <a:latin typeface="Verdana" panose="020B0604030504040204" pitchFamily="34" charset="0"/>
                <a:ea typeface="Verdana" panose="020B0604030504040204" pitchFamily="34" charset="0"/>
                <a:cs typeface="Verdana" panose="020B0604030504040204" pitchFamily="34" charset="0"/>
              </a:rPr>
              <a:t>, </a:t>
            </a:r>
            <a:r>
              <a:rPr lang="it-IT" sz="2100" b="1" dirty="0" err="1">
                <a:latin typeface="Verdana" panose="020B0604030504040204" pitchFamily="34" charset="0"/>
                <a:ea typeface="Verdana" panose="020B0604030504040204" pitchFamily="34" charset="0"/>
                <a:cs typeface="Verdana" panose="020B0604030504040204" pitchFamily="34" charset="0"/>
              </a:rPr>
              <a:t>Varaft</a:t>
            </a:r>
            <a:r>
              <a:rPr lang="it-IT" sz="2100" b="1" dirty="0">
                <a:latin typeface="Verdana" panose="020B0604030504040204" pitchFamily="34" charset="0"/>
                <a:ea typeface="Verdana" panose="020B0604030504040204" pitchFamily="34" charset="0"/>
                <a:cs typeface="Verdana" panose="020B0604030504040204" pitchFamily="34" charset="0"/>
              </a:rPr>
              <a:t> and </a:t>
            </a:r>
            <a:r>
              <a:rPr lang="it-IT" sz="2100" b="1" dirty="0" err="1">
                <a:latin typeface="Verdana" panose="020B0604030504040204" pitchFamily="34" charset="0"/>
                <a:ea typeface="Verdana" panose="020B0604030504040204" pitchFamily="34" charset="0"/>
                <a:cs typeface="Verdana" panose="020B0604030504040204" pitchFamily="34" charset="0"/>
              </a:rPr>
              <a:t>Phenoxome</a:t>
            </a:r>
            <a:endParaRPr lang="it-IT" sz="2100" b="1" dirty="0">
              <a:latin typeface="Verdana" panose="020B0604030504040204" pitchFamily="34" charset="0"/>
              <a:ea typeface="Verdana" panose="020B0604030504040204" pitchFamily="34" charset="0"/>
              <a:cs typeface="Verdana" panose="020B0604030504040204" pitchFamily="34" charset="0"/>
            </a:endParaRPr>
          </a:p>
        </p:txBody>
      </p:sp>
      <p:pic>
        <p:nvPicPr>
          <p:cNvPr id="11" name="Immagine 10">
            <a:extLst>
              <a:ext uri="{FF2B5EF4-FFF2-40B4-BE49-F238E27FC236}">
                <a16:creationId xmlns:a16="http://schemas.microsoft.com/office/drawing/2014/main" id="{6E772C40-BD5B-904F-ADB2-BB23014CBB09}"/>
              </a:ext>
            </a:extLst>
          </p:cNvPr>
          <p:cNvPicPr>
            <a:picLocks noChangeAspect="1"/>
          </p:cNvPicPr>
          <p:nvPr/>
        </p:nvPicPr>
        <p:blipFill>
          <a:blip r:embed="rId4"/>
          <a:stretch>
            <a:fillRect/>
          </a:stretch>
        </p:blipFill>
        <p:spPr>
          <a:xfrm>
            <a:off x="6933362" y="1734466"/>
            <a:ext cx="4094429" cy="4062379"/>
          </a:xfrm>
          <a:prstGeom prst="rect">
            <a:avLst/>
          </a:prstGeom>
        </p:spPr>
      </p:pic>
    </p:spTree>
    <p:extLst>
      <p:ext uri="{BB962C8B-B14F-4D97-AF65-F5344CB8AC3E}">
        <p14:creationId xmlns:p14="http://schemas.microsoft.com/office/powerpoint/2010/main" val="3807811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749030" y="1369471"/>
            <a:ext cx="5639645"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b="1" dirty="0" err="1">
                <a:latin typeface="Verdana" panose="020B0604030504040204" pitchFamily="34" charset="0"/>
                <a:ea typeface="Verdana" panose="020B0604030504040204" pitchFamily="34" charset="0"/>
                <a:cs typeface="Verdana" panose="020B0604030504040204" pitchFamily="34" charset="0"/>
              </a:rPr>
              <a:t>Pathway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analysis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another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powerful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tool</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give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biological</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significance</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genetic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It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method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interacting</a:t>
            </a:r>
            <a:r>
              <a:rPr lang="it-IT" sz="2000" dirty="0">
                <a:latin typeface="Verdana" panose="020B0604030504040204" pitchFamily="34" charset="0"/>
                <a:ea typeface="Verdana" panose="020B0604030504040204" pitchFamily="34" charset="0"/>
                <a:cs typeface="Verdana" panose="020B0604030504040204" pitchFamily="34" charset="0"/>
              </a:rPr>
              <a:t> with public </a:t>
            </a:r>
            <a:r>
              <a:rPr lang="it-IT" sz="2000" dirty="0" err="1">
                <a:latin typeface="Verdana" panose="020B0604030504040204" pitchFamily="34" charset="0"/>
                <a:ea typeface="Verdana" panose="020B0604030504040204" pitchFamily="34" charset="0"/>
                <a:cs typeface="Verdana" panose="020B0604030504040204" pitchFamily="34" charset="0"/>
              </a:rPr>
              <a:t>databases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able</a:t>
            </a:r>
            <a:r>
              <a:rPr lang="it-IT" sz="2000" b="1" dirty="0">
                <a:latin typeface="Verdana" panose="020B0604030504040204" pitchFamily="34" charset="0"/>
                <a:ea typeface="Verdana" panose="020B0604030504040204" pitchFamily="34" charset="0"/>
                <a:cs typeface="Verdana" panose="020B0604030504040204" pitchFamily="34" charset="0"/>
              </a:rPr>
              <a:t> to </a:t>
            </a:r>
            <a:r>
              <a:rPr lang="it-IT" sz="2000" b="1" dirty="0" err="1">
                <a:latin typeface="Verdana" panose="020B0604030504040204" pitchFamily="34" charset="0"/>
                <a:ea typeface="Verdana" panose="020B0604030504040204" pitchFamily="34" charset="0"/>
                <a:cs typeface="Verdana" panose="020B0604030504040204" pitchFamily="34" charset="0"/>
              </a:rPr>
              <a:t>group</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extended</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lists</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genes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into</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smaller</a:t>
            </a:r>
            <a:r>
              <a:rPr lang="it-IT" sz="2000" b="1" dirty="0">
                <a:latin typeface="Verdana" panose="020B0604030504040204" pitchFamily="34" charset="0"/>
                <a:ea typeface="Verdana" panose="020B0604030504040204" pitchFamily="34" charset="0"/>
                <a:cs typeface="Verdana" panose="020B0604030504040204" pitchFamily="34" charset="0"/>
              </a:rPr>
              <a:t> sets of </a:t>
            </a:r>
            <a:r>
              <a:rPr lang="it-IT" sz="2000" b="1" dirty="0" err="1">
                <a:latin typeface="Verdana" panose="020B0604030504040204" pitchFamily="34" charset="0"/>
                <a:ea typeface="Verdana" panose="020B0604030504040204" pitchFamily="34" charset="0"/>
                <a:cs typeface="Verdana" panose="020B0604030504040204" pitchFamily="34" charset="0"/>
              </a:rPr>
              <a:t>linked</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Moreover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thanks</a:t>
            </a:r>
            <a:r>
              <a:rPr lang="it-IT" sz="2000" dirty="0">
                <a:latin typeface="Verdana" panose="020B0604030504040204" pitchFamily="34" charset="0"/>
                <a:ea typeface="Verdana" panose="020B0604030504040204" pitchFamily="34" charset="0"/>
                <a:cs typeface="Verdana" panose="020B0604030504040204" pitchFamily="34" charset="0"/>
              </a:rPr>
              <a:t> to the </a:t>
            </a:r>
            <a:r>
              <a:rPr lang="it-IT" sz="2000" dirty="0" err="1">
                <a:latin typeface="Verdana" panose="020B0604030504040204" pitchFamily="34" charset="0"/>
                <a:ea typeface="Verdana" panose="020B0604030504040204" pitchFamily="34" charset="0"/>
                <a:cs typeface="Verdana" panose="020B0604030504040204" pitchFamily="34" charset="0"/>
              </a:rPr>
              <a:t>pathway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possible</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clarify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a:latin typeface="Verdana" panose="020B0604030504040204" pitchFamily="34" charset="0"/>
                <a:ea typeface="Verdana" panose="020B0604030504040204" pitchFamily="34" charset="0"/>
                <a:cs typeface="Verdana" panose="020B0604030504040204" pitchFamily="34" charset="0"/>
              </a:rPr>
              <a:t>the </a:t>
            </a:r>
            <a:r>
              <a:rPr lang="it-IT" sz="2000" b="1" dirty="0" err="1">
                <a:latin typeface="Verdana" panose="020B0604030504040204" pitchFamily="34" charset="0"/>
                <a:ea typeface="Verdana" panose="020B0604030504040204" pitchFamily="34" charset="0"/>
                <a:cs typeface="Verdana" panose="020B0604030504040204" pitchFamily="34" charset="0"/>
              </a:rPr>
              <a:t>role</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several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variants</a:t>
            </a:r>
            <a:r>
              <a:rPr lang="it-IT" sz="2000" b="1"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their</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interaction</a:t>
            </a:r>
            <a:r>
              <a:rPr lang="it-IT" sz="2000" b="1" dirty="0">
                <a:latin typeface="Verdana" panose="020B0604030504040204" pitchFamily="34" charset="0"/>
                <a:ea typeface="Verdana" panose="020B0604030504040204" pitchFamily="34" charset="0"/>
                <a:cs typeface="Verdana" panose="020B0604030504040204" pitchFamily="34" charset="0"/>
              </a:rPr>
              <a:t> in the </a:t>
            </a:r>
            <a:r>
              <a:rPr lang="it-IT" sz="2000" b="1" dirty="0" err="1">
                <a:latin typeface="Verdana" panose="020B0604030504040204" pitchFamily="34" charset="0"/>
                <a:ea typeface="Verdana" panose="020B0604030504040204" pitchFamily="34" charset="0"/>
                <a:cs typeface="Verdana" panose="020B0604030504040204" pitchFamily="34" charset="0"/>
              </a:rPr>
              <a:t>onset</a:t>
            </a:r>
            <a:r>
              <a:rPr lang="it-IT" sz="2000" b="1" dirty="0">
                <a:latin typeface="Verdana" panose="020B0604030504040204" pitchFamily="34" charset="0"/>
                <a:ea typeface="Verdana" panose="020B0604030504040204" pitchFamily="34" charset="0"/>
                <a:cs typeface="Verdana" panose="020B0604030504040204" pitchFamily="34" charset="0"/>
              </a:rPr>
              <a:t> of a </a:t>
            </a:r>
            <a:r>
              <a:rPr lang="it-IT" sz="2000" b="1" dirty="0" err="1">
                <a:latin typeface="Verdana" panose="020B0604030504040204" pitchFamily="34" charset="0"/>
                <a:ea typeface="Verdana" panose="020B0604030504040204" pitchFamily="34" charset="0"/>
                <a:cs typeface="Verdana" panose="020B0604030504040204" pitchFamily="34" charset="0"/>
              </a:rPr>
              <a:t>disease</a:t>
            </a:r>
            <a:r>
              <a:rPr lang="it-IT" sz="2000" dirty="0">
                <a:latin typeface="Verdana" panose="020B0604030504040204" pitchFamily="34" charset="0"/>
                <a:ea typeface="Verdana" panose="020B0604030504040204" pitchFamily="34" charset="0"/>
                <a:cs typeface="Verdana" panose="020B0604030504040204" pitchFamily="34" charset="0"/>
              </a:rPr>
              <a:t>.</a:t>
            </a:r>
          </a:p>
        </p:txBody>
      </p:sp>
      <p:pic>
        <p:nvPicPr>
          <p:cNvPr id="3" name="Immagine 2">
            <a:extLst>
              <a:ext uri="{FF2B5EF4-FFF2-40B4-BE49-F238E27FC236}">
                <a16:creationId xmlns:a16="http://schemas.microsoft.com/office/drawing/2014/main" id="{3675658A-5605-9E4C-9A7D-EEA802DCC73B}"/>
              </a:ext>
            </a:extLst>
          </p:cNvPr>
          <p:cNvPicPr>
            <a:picLocks noChangeAspect="1"/>
          </p:cNvPicPr>
          <p:nvPr/>
        </p:nvPicPr>
        <p:blipFill>
          <a:blip r:embed="rId4"/>
          <a:stretch>
            <a:fillRect/>
          </a:stretch>
        </p:blipFill>
        <p:spPr>
          <a:xfrm>
            <a:off x="6585267" y="1958335"/>
            <a:ext cx="5210111" cy="3839029"/>
          </a:xfrm>
          <a:prstGeom prst="rect">
            <a:avLst/>
          </a:prstGeom>
        </p:spPr>
      </p:pic>
    </p:spTree>
    <p:extLst>
      <p:ext uri="{BB962C8B-B14F-4D97-AF65-F5344CB8AC3E}">
        <p14:creationId xmlns:p14="http://schemas.microsoft.com/office/powerpoint/2010/main" val="29566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pic>
        <p:nvPicPr>
          <p:cNvPr id="10" name="Immagine 9">
            <a:extLst>
              <a:ext uri="{FF2B5EF4-FFF2-40B4-BE49-F238E27FC236}">
                <a16:creationId xmlns:a16="http://schemas.microsoft.com/office/drawing/2014/main" id="{D95417B8-CDAE-1D49-AFC8-C55B440BA8FA}"/>
              </a:ext>
            </a:extLst>
          </p:cNvPr>
          <p:cNvPicPr>
            <a:picLocks noChangeAspect="1"/>
          </p:cNvPicPr>
          <p:nvPr/>
        </p:nvPicPr>
        <p:blipFill>
          <a:blip r:embed="rId4"/>
          <a:stretch>
            <a:fillRect/>
          </a:stretch>
        </p:blipFill>
        <p:spPr>
          <a:xfrm>
            <a:off x="5022229" y="1285103"/>
            <a:ext cx="6407834" cy="4810897"/>
          </a:xfrm>
          <a:prstGeom prst="rect">
            <a:avLst/>
          </a:prstGeom>
        </p:spPr>
      </p:pic>
      <p:sp>
        <p:nvSpPr>
          <p:cNvPr id="7" name="Rettangolo 3">
            <a:extLst>
              <a:ext uri="{FF2B5EF4-FFF2-40B4-BE49-F238E27FC236}">
                <a16:creationId xmlns:a16="http://schemas.microsoft.com/office/drawing/2014/main" id="{9E7F2006-7E49-A44B-8124-F6AF002712B9}"/>
              </a:ext>
            </a:extLst>
          </p:cNvPr>
          <p:cNvSpPr>
            <a:spLocks noChangeArrowheads="1"/>
          </p:cNvSpPr>
          <p:nvPr/>
        </p:nvSpPr>
        <p:spPr bwMode="auto">
          <a:xfrm>
            <a:off x="903659" y="2405041"/>
            <a:ext cx="4032109"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On the market </a:t>
            </a:r>
            <a:r>
              <a:rPr lang="it-IT" sz="2000" dirty="0" err="1">
                <a:latin typeface="Verdana" panose="020B0604030504040204" pitchFamily="34" charset="0"/>
                <a:ea typeface="Verdana" panose="020B0604030504040204" pitchFamily="34" charset="0"/>
                <a:cs typeface="Verdana" panose="020B0604030504040204" pitchFamily="34" charset="0"/>
              </a:rPr>
              <a:t>there</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two</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producers</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sequencing</a:t>
            </a:r>
            <a:r>
              <a:rPr lang="it-IT" sz="2000" dirty="0">
                <a:latin typeface="Verdana" panose="020B0604030504040204" pitchFamily="34" charset="0"/>
                <a:ea typeface="Verdana" panose="020B0604030504040204" pitchFamily="34" charset="0"/>
                <a:cs typeface="Verdana" panose="020B0604030504040204" pitchFamily="34" charset="0"/>
              </a:rPr>
              <a:t> machine, Illumina and </a:t>
            </a:r>
            <a:r>
              <a:rPr lang="it-IT" sz="2000" dirty="0" err="1">
                <a:latin typeface="Verdana" panose="020B0604030504040204" pitchFamily="34" charset="0"/>
                <a:ea typeface="Verdana" panose="020B0604030504040204" pitchFamily="34" charset="0"/>
                <a:cs typeface="Verdana" panose="020B0604030504040204" pitchFamily="34" charset="0"/>
              </a:rPr>
              <a:t>Thermofisher</a:t>
            </a:r>
            <a:r>
              <a:rPr lang="it-IT" sz="2000" dirty="0">
                <a:latin typeface="Verdana" panose="020B0604030504040204" pitchFamily="34" charset="0"/>
                <a:ea typeface="Verdana" panose="020B0604030504040204" pitchFamily="34" charset="0"/>
                <a:cs typeface="Verdana" panose="020B0604030504040204" pitchFamily="34" charset="0"/>
              </a:rPr>
              <a:t>. </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err="1">
                <a:latin typeface="Verdana" panose="020B0604030504040204" pitchFamily="34" charset="0"/>
                <a:ea typeface="Verdana" panose="020B0604030504040204" pitchFamily="34" charset="0"/>
                <a:cs typeface="Verdana" panose="020B0604030504040204" pitchFamily="34" charset="0"/>
              </a:rPr>
              <a:t>llumina</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produces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sequencers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able</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generating</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greater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amount</a:t>
            </a:r>
            <a:r>
              <a:rPr lang="it-IT" sz="2000" dirty="0">
                <a:latin typeface="Verdana" panose="020B0604030504040204" pitchFamily="34" charset="0"/>
                <a:ea typeface="Verdana" panose="020B0604030504040204" pitchFamily="34" charset="0"/>
                <a:cs typeface="Verdana" panose="020B0604030504040204" pitchFamily="34" charset="0"/>
              </a:rPr>
              <a:t> of data (6 </a:t>
            </a:r>
            <a:r>
              <a:rPr lang="it-IT" sz="2000" dirty="0" err="1">
                <a:latin typeface="Verdana" panose="020B0604030504040204" pitchFamily="34" charset="0"/>
                <a:ea typeface="Verdana" panose="020B0604030504040204" pitchFamily="34" charset="0"/>
                <a:cs typeface="Verdana" panose="020B0604030504040204" pitchFamily="34" charset="0"/>
              </a:rPr>
              <a:t>billion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reads</a:t>
            </a:r>
            <a:r>
              <a:rPr lang="it-IT"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48002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903659" y="1598029"/>
            <a:ext cx="10686658"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Countless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tools</a:t>
            </a:r>
            <a:r>
              <a:rPr lang="it-IT" sz="2000" dirty="0">
                <a:latin typeface="Verdana" panose="020B0604030504040204" pitchFamily="34" charset="0"/>
                <a:ea typeface="Verdana" panose="020B0604030504040204" pitchFamily="34" charset="0"/>
                <a:cs typeface="Verdana" panose="020B0604030504040204" pitchFamily="34" charset="0"/>
              </a:rPr>
              <a:t> for </a:t>
            </a:r>
            <a:r>
              <a:rPr lang="it-IT" sz="2000" dirty="0" err="1">
                <a:latin typeface="Verdana" panose="020B0604030504040204" pitchFamily="34" charset="0"/>
                <a:ea typeface="Verdana" panose="020B0604030504040204" pitchFamily="34" charset="0"/>
                <a:cs typeface="Verdana" panose="020B0604030504040204" pitchFamily="34" charset="0"/>
              </a:rPr>
              <a:t>pathway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exist</a:t>
            </a:r>
            <a:r>
              <a:rPr lang="it-IT" sz="2000" dirty="0">
                <a:latin typeface="Verdana" panose="020B0604030504040204" pitchFamily="34" charset="0"/>
                <a:ea typeface="Verdana" panose="020B0604030504040204" pitchFamily="34" charset="0"/>
                <a:cs typeface="Verdana" panose="020B0604030504040204" pitchFamily="34" charset="0"/>
              </a:rPr>
              <a:t>. Some of the </a:t>
            </a:r>
            <a:r>
              <a:rPr lang="it-IT" sz="2000" dirty="0" err="1">
                <a:latin typeface="Verdana" panose="020B0604030504040204" pitchFamily="34" charset="0"/>
                <a:ea typeface="Verdana" panose="020B0604030504040204" pitchFamily="34" charset="0"/>
                <a:cs typeface="Verdana" panose="020B0604030504040204" pitchFamily="34" charset="0"/>
              </a:rPr>
              <a:t>widely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used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pathway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tools</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b="1" dirty="0">
                <a:latin typeface="Verdana" panose="020B0604030504040204" pitchFamily="34" charset="0"/>
                <a:ea typeface="Verdana" panose="020B0604030504040204" pitchFamily="34" charset="0"/>
                <a:cs typeface="Verdana" panose="020B0604030504040204" pitchFamily="34" charset="0"/>
              </a:rPr>
              <a:t>GSEA, DAVID, IPA </a:t>
            </a:r>
            <a:r>
              <a:rPr lang="it-IT" sz="2000" b="1" dirty="0" err="1">
                <a:latin typeface="Verdana" panose="020B0604030504040204" pitchFamily="34" charset="0"/>
                <a:ea typeface="Verdana" panose="020B0604030504040204" pitchFamily="34" charset="0"/>
                <a:cs typeface="Verdana" panose="020B0604030504040204" pitchFamily="34" charset="0"/>
              </a:rPr>
              <a:t>PathVisio</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Additionally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many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different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pathway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resources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exist</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most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popular</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which</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b="1" dirty="0">
                <a:latin typeface="Verdana" panose="020B0604030504040204" pitchFamily="34" charset="0"/>
                <a:ea typeface="Verdana" panose="020B0604030504040204" pitchFamily="34" charset="0"/>
                <a:cs typeface="Verdana" panose="020B0604030504040204" pitchFamily="34" charset="0"/>
              </a:rPr>
              <a:t>Kyoto Encyclopedia of </a:t>
            </a:r>
            <a:r>
              <a:rPr lang="it-IT" sz="2000" b="1" dirty="0" err="1">
                <a:latin typeface="Verdana" panose="020B0604030504040204" pitchFamily="34" charset="0"/>
                <a:ea typeface="Verdana" panose="020B0604030504040204" pitchFamily="34" charset="0"/>
                <a:cs typeface="Verdana" panose="020B0604030504040204" pitchFamily="34" charset="0"/>
              </a:rPr>
              <a:t>Genes</a:t>
            </a:r>
            <a:r>
              <a:rPr lang="it-IT" sz="2000" b="1"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Genomes</a:t>
            </a:r>
            <a:r>
              <a:rPr lang="it-IT" sz="2000" b="1" dirty="0">
                <a:latin typeface="Verdana" panose="020B0604030504040204" pitchFamily="34" charset="0"/>
                <a:ea typeface="Verdana" panose="020B0604030504040204" pitchFamily="34" charset="0"/>
                <a:cs typeface="Verdana" panose="020B0604030504040204" pitchFamily="34" charset="0"/>
              </a:rPr>
              <a:t> (KEGG), </a:t>
            </a:r>
            <a:r>
              <a:rPr lang="it-IT" sz="2000" b="1" dirty="0" err="1">
                <a:latin typeface="Verdana" panose="020B0604030504040204" pitchFamily="34" charset="0"/>
                <a:ea typeface="Verdana" panose="020B0604030504040204" pitchFamily="34" charset="0"/>
                <a:cs typeface="Verdana" panose="020B0604030504040204" pitchFamily="34" charset="0"/>
              </a:rPr>
              <a:t>Reactome</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WikiPathways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MSigDb</a:t>
            </a:r>
            <a:r>
              <a:rPr lang="it-IT" sz="2000" b="1" dirty="0">
                <a:latin typeface="Verdana" panose="020B0604030504040204" pitchFamily="34" charset="0"/>
                <a:ea typeface="Verdana" panose="020B0604030504040204" pitchFamily="34" charset="0"/>
                <a:cs typeface="Verdana" panose="020B0604030504040204" pitchFamily="34" charset="0"/>
              </a:rPr>
              <a:t>, STRINGDB, </a:t>
            </a:r>
            <a:r>
              <a:rPr lang="it-IT" sz="2000" b="1" dirty="0" err="1">
                <a:latin typeface="Verdana" panose="020B0604030504040204" pitchFamily="34" charset="0"/>
                <a:ea typeface="Verdana" panose="020B0604030504040204" pitchFamily="34" charset="0"/>
                <a:cs typeface="Verdana" panose="020B0604030504040204" pitchFamily="34" charset="0"/>
              </a:rPr>
              <a:t>Pathway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Commons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Ingenuity</a:t>
            </a:r>
            <a:r>
              <a:rPr lang="it-IT" sz="2000" b="1" dirty="0">
                <a:latin typeface="Verdana" panose="020B0604030504040204" pitchFamily="34" charset="0"/>
                <a:ea typeface="Verdana" panose="020B0604030504040204" pitchFamily="34" charset="0"/>
                <a:cs typeface="Verdana" panose="020B0604030504040204" pitchFamily="34" charset="0"/>
              </a:rPr>
              <a:t> Knowledge Base, and </a:t>
            </a:r>
            <a:r>
              <a:rPr lang="it-IT" sz="2000" b="1" dirty="0" err="1">
                <a:latin typeface="Verdana" panose="020B0604030504040204" pitchFamily="34" charset="0"/>
                <a:ea typeface="Verdana" panose="020B0604030504040204" pitchFamily="34" charset="0"/>
                <a:cs typeface="Verdana" panose="020B0604030504040204" pitchFamily="34" charset="0"/>
              </a:rPr>
              <a:t>Pathway</a:t>
            </a:r>
            <a:r>
              <a:rPr lang="it-IT" sz="2000" b="1" dirty="0">
                <a:latin typeface="Verdana" panose="020B0604030504040204" pitchFamily="34" charset="0"/>
                <a:ea typeface="Verdana" panose="020B0604030504040204" pitchFamily="34" charset="0"/>
                <a:cs typeface="Verdana" panose="020B0604030504040204" pitchFamily="34" charset="0"/>
              </a:rPr>
              <a:t> Studio</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3" name="Immagine 2">
            <a:extLst>
              <a:ext uri="{FF2B5EF4-FFF2-40B4-BE49-F238E27FC236}">
                <a16:creationId xmlns:a16="http://schemas.microsoft.com/office/drawing/2014/main" id="{50AF6D5D-FFD6-D549-9ABC-EE9CD52E89AE}"/>
              </a:ext>
            </a:extLst>
          </p:cNvPr>
          <p:cNvPicPr>
            <a:picLocks noChangeAspect="1"/>
          </p:cNvPicPr>
          <p:nvPr/>
        </p:nvPicPr>
        <p:blipFill>
          <a:blip r:embed="rId4"/>
          <a:stretch>
            <a:fillRect/>
          </a:stretch>
        </p:blipFill>
        <p:spPr>
          <a:xfrm>
            <a:off x="1252502" y="4149022"/>
            <a:ext cx="9779395" cy="1544700"/>
          </a:xfrm>
          <a:prstGeom prst="rect">
            <a:avLst/>
          </a:prstGeom>
        </p:spPr>
      </p:pic>
      <p:sp>
        <p:nvSpPr>
          <p:cNvPr id="11" name="Rettangolo 3">
            <a:extLst>
              <a:ext uri="{FF2B5EF4-FFF2-40B4-BE49-F238E27FC236}">
                <a16:creationId xmlns:a16="http://schemas.microsoft.com/office/drawing/2014/main" id="{150CD5C6-2846-054D-86F7-1F6C50625720}"/>
              </a:ext>
            </a:extLst>
          </p:cNvPr>
          <p:cNvSpPr>
            <a:spLocks noChangeArrowheads="1"/>
          </p:cNvSpPr>
          <p:nvPr/>
        </p:nvSpPr>
        <p:spPr bwMode="auto">
          <a:xfrm>
            <a:off x="1252502" y="5706504"/>
            <a:ext cx="1068665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WEB-</a:t>
            </a:r>
            <a:r>
              <a:rPr lang="it-IT" sz="2000" dirty="0" err="1">
                <a:latin typeface="Verdana" panose="020B0604030504040204" pitchFamily="34" charset="0"/>
                <a:ea typeface="Verdana" panose="020B0604030504040204" pitchFamily="34" charset="0"/>
                <a:cs typeface="Verdana" panose="020B0604030504040204" pitchFamily="34" charset="0"/>
              </a:rPr>
              <a:t>based</a:t>
            </a:r>
            <a:r>
              <a:rPr lang="it-IT" sz="2000" dirty="0">
                <a:latin typeface="Verdana" panose="020B0604030504040204" pitchFamily="34" charset="0"/>
                <a:ea typeface="Verdana" panose="020B0604030504040204" pitchFamily="34" charset="0"/>
                <a:cs typeface="Verdana" panose="020B0604030504040204" pitchFamily="34" charset="0"/>
              </a:rPr>
              <a:t> Gene </a:t>
            </a:r>
            <a:r>
              <a:rPr lang="it-IT" sz="2000" dirty="0" err="1">
                <a:latin typeface="Verdana" panose="020B0604030504040204" pitchFamily="34" charset="0"/>
                <a:ea typeface="Verdana" panose="020B0604030504040204" pitchFamily="34" charset="0"/>
                <a:cs typeface="Verdana" panose="020B0604030504040204" pitchFamily="34" charset="0"/>
              </a:rPr>
              <a:t>SeT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Toolkit (WEBGESTALT) </a:t>
            </a:r>
            <a:r>
              <a:rPr lang="it-IT" sz="2000" dirty="0" err="1">
                <a:latin typeface="Verdana" panose="020B0604030504040204" pitchFamily="34" charset="0"/>
                <a:ea typeface="Verdana" panose="020B0604030504040204" pitchFamily="34" charset="0"/>
                <a:cs typeface="Verdana" panose="020B0604030504040204" pitchFamily="34" charset="0"/>
              </a:rPr>
              <a:t>brings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together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methods</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databases</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perform</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very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comprehensive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709796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7" name="Rettangolo 1">
            <a:extLst>
              <a:ext uri="{FF2B5EF4-FFF2-40B4-BE49-F238E27FC236}">
                <a16:creationId xmlns:a16="http://schemas.microsoft.com/office/drawing/2014/main" id="{AD835BBE-0A3A-A84C-8854-AF2493FB8826}"/>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VARIANT PRIORITIZATION</a:t>
            </a:r>
          </a:p>
        </p:txBody>
      </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1079388" y="1969413"/>
            <a:ext cx="1084800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Many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times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however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necessary</a:t>
            </a:r>
            <a:r>
              <a:rPr lang="it-IT" sz="2200" dirty="0">
                <a:latin typeface="Verdana" panose="020B0604030504040204" pitchFamily="34" charset="0"/>
                <a:ea typeface="Verdana" panose="020B0604030504040204" pitchFamily="34" charset="0"/>
                <a:cs typeface="Verdana" panose="020B0604030504040204" pitchFamily="34" charset="0"/>
              </a:rPr>
              <a:t> to validate «in vitro» the </a:t>
            </a:r>
            <a:r>
              <a:rPr lang="it-IT" sz="2200" dirty="0" err="1">
                <a:latin typeface="Verdana" panose="020B0604030504040204" pitchFamily="34" charset="0"/>
                <a:ea typeface="Verdana" panose="020B0604030504040204" pitchFamily="34" charset="0"/>
                <a:cs typeface="Verdana" panose="020B0604030504040204" pitchFamily="34" charset="0"/>
              </a:rPr>
              <a:t>results</a:t>
            </a:r>
            <a:r>
              <a:rPr lang="it-IT" sz="2200" dirty="0">
                <a:latin typeface="Verdana" panose="020B0604030504040204" pitchFamily="34" charset="0"/>
                <a:ea typeface="Verdana" panose="020B0604030504040204" pitchFamily="34" charset="0"/>
                <a:cs typeface="Verdana" panose="020B0604030504040204" pitchFamily="34" charset="0"/>
              </a:rPr>
              <a:t> in </a:t>
            </a:r>
            <a:r>
              <a:rPr lang="it-IT" sz="2200" dirty="0" err="1">
                <a:latin typeface="Verdana" panose="020B0604030504040204" pitchFamily="34" charset="0"/>
                <a:ea typeface="Verdana" panose="020B0604030504040204" pitchFamily="34" charset="0"/>
                <a:cs typeface="Verdana" panose="020B0604030504040204" pitchFamily="34" charset="0"/>
              </a:rPr>
              <a:t>silico</a:t>
            </a:r>
            <a:r>
              <a:rPr lang="it-IT" sz="2200" dirty="0">
                <a:latin typeface="Verdana" panose="020B0604030504040204" pitchFamily="34" charset="0"/>
                <a:ea typeface="Verdana" panose="020B0604030504040204" pitchFamily="34" charset="0"/>
                <a:cs typeface="Verdana" panose="020B0604030504040204" pitchFamily="34" charset="0"/>
              </a:rPr>
              <a:t>, in </a:t>
            </a:r>
            <a:r>
              <a:rPr lang="it-IT" sz="2200" dirty="0" err="1">
                <a:latin typeface="Verdana" panose="020B0604030504040204" pitchFamily="34" charset="0"/>
                <a:ea typeface="Verdana" panose="020B0604030504040204" pitchFamily="34" charset="0"/>
                <a:cs typeface="Verdana" panose="020B0604030504040204" pitchFamily="34" charset="0"/>
              </a:rPr>
              <a:t>order</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arrive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at</a:t>
            </a:r>
            <a:r>
              <a:rPr lang="it-IT" sz="2200" dirty="0">
                <a:latin typeface="Verdana" panose="020B0604030504040204" pitchFamily="34" charset="0"/>
                <a:ea typeface="Verdana" panose="020B0604030504040204" pitchFamily="34" charset="0"/>
                <a:cs typeface="Verdana" panose="020B0604030504040204" pitchFamily="34" charset="0"/>
              </a:rPr>
              <a:t> definitive </a:t>
            </a:r>
            <a:r>
              <a:rPr lang="it-IT" sz="2200" dirty="0" err="1">
                <a:latin typeface="Verdana" panose="020B0604030504040204" pitchFamily="34" charset="0"/>
                <a:ea typeface="Verdana" panose="020B0604030504040204" pitchFamily="34" charset="0"/>
                <a:cs typeface="Verdana" panose="020B0604030504040204" pitchFamily="34" charset="0"/>
              </a:rPr>
              <a:t>conclusions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about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the </a:t>
            </a:r>
            <a:r>
              <a:rPr lang="it-IT" sz="2200" b="1" dirty="0" err="1">
                <a:latin typeface="Verdana" panose="020B0604030504040204" pitchFamily="34" charset="0"/>
                <a:ea typeface="Verdana" panose="020B0604030504040204" pitchFamily="34" charset="0"/>
                <a:cs typeface="Verdana" panose="020B0604030504040204" pitchFamily="34" charset="0"/>
              </a:rPr>
              <a:t>pathogenicity</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genetic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alterations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Especially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if</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you</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want</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inform</a:t>
            </a:r>
            <a:r>
              <a:rPr lang="it-IT" sz="2200" dirty="0">
                <a:latin typeface="Verdana" panose="020B0604030504040204" pitchFamily="34" charset="0"/>
                <a:ea typeface="Verdana" panose="020B0604030504040204" pitchFamily="34" charset="0"/>
                <a:cs typeface="Verdana" panose="020B0604030504040204" pitchFamily="34" charset="0"/>
              </a:rPr>
              <a:t> a </a:t>
            </a:r>
            <a:r>
              <a:rPr lang="it-IT" sz="2200" dirty="0" err="1">
                <a:latin typeface="Verdana" panose="020B0604030504040204" pitchFamily="34" charset="0"/>
                <a:ea typeface="Verdana" panose="020B0604030504040204" pitchFamily="34" charset="0"/>
                <a:cs typeface="Verdana" panose="020B0604030504040204" pitchFamily="34" charset="0"/>
              </a:rPr>
              <a:t>patient</a:t>
            </a:r>
            <a:r>
              <a:rPr lang="it-IT" sz="2200" dirty="0">
                <a:latin typeface="Verdana" panose="020B0604030504040204" pitchFamily="34" charset="0"/>
                <a:ea typeface="Verdana" panose="020B0604030504040204" pitchFamily="34" charset="0"/>
                <a:cs typeface="Verdana" panose="020B0604030504040204" pitchFamily="34" charset="0"/>
              </a:rPr>
              <a:t> of the </a:t>
            </a:r>
            <a:r>
              <a:rPr lang="it-IT" sz="2200" dirty="0" err="1">
                <a:latin typeface="Verdana" panose="020B0604030504040204" pitchFamily="34" charset="0"/>
                <a:ea typeface="Verdana" panose="020B0604030504040204" pitchFamily="34" charset="0"/>
                <a:cs typeface="Verdana" panose="020B0604030504040204" pitchFamily="34" charset="0"/>
              </a:rPr>
              <a:t>course</a:t>
            </a:r>
            <a:r>
              <a:rPr lang="it-IT" sz="2200" dirty="0">
                <a:latin typeface="Verdana" panose="020B0604030504040204" pitchFamily="34" charset="0"/>
                <a:ea typeface="Verdana" panose="020B0604030504040204" pitchFamily="34" charset="0"/>
                <a:cs typeface="Verdana" panose="020B0604030504040204" pitchFamily="34" charset="0"/>
              </a:rPr>
              <a:t> of the </a:t>
            </a:r>
            <a:r>
              <a:rPr lang="it-IT" sz="2200" dirty="0" err="1">
                <a:latin typeface="Verdana" panose="020B0604030504040204" pitchFamily="34" charset="0"/>
                <a:ea typeface="Verdana" panose="020B0604030504040204" pitchFamily="34" charset="0"/>
                <a:cs typeface="Verdana" panose="020B0604030504040204" pitchFamily="34" charset="0"/>
              </a:rPr>
              <a:t>disease</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Functional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validation</a:t>
            </a:r>
            <a:r>
              <a:rPr lang="it-IT" sz="2200" dirty="0">
                <a:latin typeface="Verdana" panose="020B0604030504040204" pitchFamily="34" charset="0"/>
                <a:ea typeface="Verdana" panose="020B0604030504040204" pitchFamily="34" charset="0"/>
                <a:cs typeface="Verdana" panose="020B0604030504040204" pitchFamily="34" charset="0"/>
              </a:rPr>
              <a:t> can be </a:t>
            </a:r>
            <a:r>
              <a:rPr lang="it-IT" sz="2200" dirty="0" err="1">
                <a:latin typeface="Verdana" panose="020B0604030504040204" pitchFamily="34" charset="0"/>
                <a:ea typeface="Verdana" panose="020B0604030504040204" pitchFamily="34" charset="0"/>
                <a:cs typeface="Verdana" panose="020B0604030504040204" pitchFamily="34" charset="0"/>
              </a:rPr>
              <a:t>performed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using</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different</a:t>
            </a:r>
            <a:r>
              <a:rPr lang="it-IT" sz="2200" b="1" dirty="0">
                <a:latin typeface="Verdana" panose="020B0604030504040204" pitchFamily="34" charset="0"/>
                <a:ea typeface="Verdana" panose="020B0604030504040204" pitchFamily="34" charset="0"/>
                <a:cs typeface="Verdana" panose="020B0604030504040204" pitchFamily="34" charset="0"/>
              </a:rPr>
              <a:t> model </a:t>
            </a:r>
            <a:r>
              <a:rPr lang="it-IT" sz="2200" b="1" dirty="0" err="1">
                <a:latin typeface="Verdana" panose="020B0604030504040204" pitchFamily="34" charset="0"/>
                <a:ea typeface="Verdana" panose="020B0604030504040204" pitchFamily="34" charset="0"/>
                <a:cs typeface="Verdana" panose="020B0604030504040204" pitchFamily="34" charset="0"/>
              </a:rPr>
              <a:t>systems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a:latin typeface="Verdana" panose="020B0604030504040204" pitchFamily="34" charset="0"/>
                <a:ea typeface="Verdana" panose="020B0604030504040204" pitchFamily="34" charset="0"/>
                <a:cs typeface="Verdana" panose="020B0604030504040204" pitchFamily="34" charset="0"/>
              </a:rPr>
              <a:t>(e.g., </a:t>
            </a:r>
            <a:r>
              <a:rPr lang="it-IT" sz="2200" dirty="0" err="1">
                <a:latin typeface="Verdana" panose="020B0604030504040204" pitchFamily="34" charset="0"/>
                <a:ea typeface="Verdana" panose="020B0604030504040204" pitchFamily="34" charset="0"/>
                <a:cs typeface="Verdana" panose="020B0604030504040204" pitchFamily="34" charset="0"/>
              </a:rPr>
              <a:t>patient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cells</a:t>
            </a:r>
            <a:r>
              <a:rPr lang="it-IT" sz="2200" dirty="0">
                <a:latin typeface="Verdana" panose="020B0604030504040204" pitchFamily="34" charset="0"/>
                <a:ea typeface="Verdana" panose="020B0604030504040204" pitchFamily="34" charset="0"/>
                <a:cs typeface="Verdana" panose="020B0604030504040204" pitchFamily="34" charset="0"/>
              </a:rPr>
              <a:t>, model </a:t>
            </a:r>
            <a:r>
              <a:rPr lang="it-IT" sz="2200" dirty="0" err="1">
                <a:latin typeface="Verdana" panose="020B0604030504040204" pitchFamily="34" charset="0"/>
                <a:ea typeface="Verdana" panose="020B0604030504040204" pitchFamily="34" charset="0"/>
                <a:cs typeface="Verdana" panose="020B0604030504040204" pitchFamily="34" charset="0"/>
              </a:rPr>
              <a:t>cell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lines</a:t>
            </a:r>
            <a:r>
              <a:rPr lang="it-IT" sz="2200" dirty="0">
                <a:latin typeface="Verdana" panose="020B0604030504040204" pitchFamily="34" charset="0"/>
                <a:ea typeface="Verdana" panose="020B0604030504040204" pitchFamily="34" charset="0"/>
                <a:cs typeface="Verdana" panose="020B0604030504040204" pitchFamily="34" charset="0"/>
              </a:rPr>
              <a:t>, model </a:t>
            </a:r>
            <a:r>
              <a:rPr lang="it-IT" sz="2200" dirty="0" err="1">
                <a:latin typeface="Verdana" panose="020B0604030504040204" pitchFamily="34" charset="0"/>
                <a:ea typeface="Verdana" panose="020B0604030504040204" pitchFamily="34" charset="0"/>
                <a:cs typeface="Verdana" panose="020B0604030504040204" pitchFamily="34" charset="0"/>
              </a:rPr>
              <a:t>organisms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induced</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pluripotent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stem</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cells</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performing</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suitable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type</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assay</a:t>
            </a:r>
            <a:r>
              <a:rPr lang="it-IT" sz="2200" dirty="0">
                <a:latin typeface="Verdana" panose="020B0604030504040204" pitchFamily="34" charset="0"/>
                <a:ea typeface="Verdana" panose="020B0604030504040204" pitchFamily="34" charset="0"/>
                <a:cs typeface="Verdana" panose="020B0604030504040204" pitchFamily="34" charset="0"/>
              </a:rPr>
              <a:t> (e.g., </a:t>
            </a:r>
            <a:r>
              <a:rPr lang="it-IT" sz="2200" dirty="0" err="1">
                <a:latin typeface="Verdana" panose="020B0604030504040204" pitchFamily="34" charset="0"/>
                <a:ea typeface="Verdana" panose="020B0604030504040204" pitchFamily="34" charset="0"/>
                <a:cs typeface="Verdana" panose="020B0604030504040204" pitchFamily="34" charset="0"/>
              </a:rPr>
              <a:t>genetic</a:t>
            </a:r>
            <a:r>
              <a:rPr lang="it-IT" sz="2200" dirty="0">
                <a:latin typeface="Verdana" panose="020B0604030504040204" pitchFamily="34" charset="0"/>
                <a:ea typeface="Verdana" panose="020B0604030504040204" pitchFamily="34" charset="0"/>
                <a:cs typeface="Verdana" panose="020B0604030504040204" pitchFamily="34" charset="0"/>
              </a:rPr>
              <a:t> rescue, </a:t>
            </a:r>
            <a:r>
              <a:rPr lang="it-IT" sz="2200" dirty="0" err="1">
                <a:latin typeface="Verdana" panose="020B0604030504040204" pitchFamily="34" charset="0"/>
                <a:ea typeface="Verdana" panose="020B0604030504040204" pitchFamily="34" charset="0"/>
                <a:cs typeface="Verdana" panose="020B0604030504040204" pitchFamily="34" charset="0"/>
              </a:rPr>
              <a:t>overexpression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biomarker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analysis</a:t>
            </a:r>
            <a:r>
              <a:rPr lang="it-IT" sz="22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014622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24803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Outline</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a:extLst>
              <a:ext uri="{FF2B5EF4-FFF2-40B4-BE49-F238E27FC236}">
                <a16:creationId xmlns:a16="http://schemas.microsoft.com/office/drawing/2014/main" id="{D1381BE6-5AB6-D84F-8CEF-B11D24949FB6}"/>
              </a:ext>
            </a:extLst>
          </p:cNvPr>
          <p:cNvSpPr txBox="1">
            <a:spLocks noChangeArrowheads="1"/>
          </p:cNvSpPr>
          <p:nvPr/>
        </p:nvSpPr>
        <p:spPr>
          <a:xfrm>
            <a:off x="2245079" y="995859"/>
            <a:ext cx="8305800" cy="5143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Introduction</a:t>
            </a:r>
          </a:p>
          <a:p>
            <a:pPr marL="342900" indent="-342900" algn="l">
              <a:buFont typeface="Arial" panose="020B0604020202020204" pitchFamily="34" charset="0"/>
              <a:buChar char="•"/>
            </a:pPr>
            <a:r>
              <a:rPr lang="en-US" b="1" u="sng" dirty="0">
                <a:solidFill>
                  <a:srgbClr val="FF0000"/>
                </a:solidFill>
              </a:rPr>
              <a:t>Bioinformatics in NGS data analysis</a:t>
            </a:r>
          </a:p>
          <a:p>
            <a:pPr marL="914400" lvl="1" indent="-457200" algn="l">
              <a:buFont typeface="+mj-lt"/>
              <a:buAutoNum type="arabicPeriod"/>
            </a:pPr>
            <a:r>
              <a:rPr lang="en-US" dirty="0"/>
              <a:t>Basics: terminology, data formats, general workflow </a:t>
            </a:r>
            <a:r>
              <a:rPr lang="en-US" dirty="0" err="1"/>
              <a:t>etc</a:t>
            </a:r>
            <a:endParaRPr lang="en-US" dirty="0"/>
          </a:p>
          <a:p>
            <a:pPr marL="914400" lvl="1" indent="-457200" algn="l">
              <a:buFont typeface="+mj-lt"/>
              <a:buAutoNum type="arabicPeriod"/>
            </a:pPr>
            <a:r>
              <a:rPr lang="en-US" dirty="0"/>
              <a:t>Data Analysis Pipeline</a:t>
            </a:r>
          </a:p>
          <a:p>
            <a:pPr marL="914400" lvl="1" indent="-457200" algn="l">
              <a:buFont typeface="+mj-lt"/>
              <a:buAutoNum type="arabicPeriod"/>
            </a:pPr>
            <a:r>
              <a:rPr lang="en-US" dirty="0"/>
              <a:t>Sequence QC and preprocessing</a:t>
            </a:r>
          </a:p>
          <a:p>
            <a:pPr marL="914400" lvl="1" indent="-457200" algn="l">
              <a:buFont typeface="+mj-lt"/>
              <a:buAutoNum type="arabicPeriod"/>
            </a:pPr>
            <a:r>
              <a:rPr lang="en-US" dirty="0"/>
              <a:t>Sequence mapping</a:t>
            </a:r>
          </a:p>
          <a:p>
            <a:pPr lvl="1" algn="l"/>
            <a:endParaRPr lang="en-US" sz="2200" dirty="0"/>
          </a:p>
          <a:p>
            <a:pPr marL="363538" lvl="1" indent="-354013" algn="l">
              <a:buFont typeface="Arial" panose="020B0604020202020204" pitchFamily="34" charset="0"/>
              <a:buChar char="•"/>
            </a:pPr>
            <a:r>
              <a:rPr lang="en-US" sz="2200" b="1" u="sng" dirty="0">
                <a:solidFill>
                  <a:srgbClr val="FF0000"/>
                </a:solidFill>
              </a:rPr>
              <a:t>DNA-</a:t>
            </a:r>
            <a:r>
              <a:rPr lang="en-US" sz="2200" b="1" u="sng" dirty="0" err="1">
                <a:solidFill>
                  <a:srgbClr val="FF0000"/>
                </a:solidFill>
              </a:rPr>
              <a:t>Seq</a:t>
            </a:r>
            <a:r>
              <a:rPr lang="en-US" sz="2200" b="1" u="sng" dirty="0">
                <a:solidFill>
                  <a:srgbClr val="FF0000"/>
                </a:solidFill>
              </a:rPr>
              <a:t> data analysis</a:t>
            </a:r>
          </a:p>
          <a:p>
            <a:pPr marL="466725" lvl="1" indent="-20638" algn="l">
              <a:buFont typeface="+mj-lt"/>
              <a:buAutoNum type="arabicPeriod"/>
            </a:pPr>
            <a:r>
              <a:rPr lang="en-US" sz="2200" dirty="0"/>
              <a:t> Post-alignment processing</a:t>
            </a:r>
          </a:p>
          <a:p>
            <a:pPr marL="466725" lvl="1" indent="-20638" algn="l">
              <a:buFont typeface="+mj-lt"/>
              <a:buAutoNum type="arabicPeriod"/>
            </a:pPr>
            <a:r>
              <a:rPr lang="en-US" sz="2200" dirty="0"/>
              <a:t> Variant Calling</a:t>
            </a:r>
          </a:p>
          <a:p>
            <a:pPr marL="466725" lvl="1" indent="-20638" algn="l">
              <a:buFont typeface="+mj-lt"/>
              <a:buAutoNum type="arabicPeriod"/>
            </a:pPr>
            <a:r>
              <a:rPr lang="en-US" sz="2200" dirty="0"/>
              <a:t> Variant Annotation, Filtration, Prioritization</a:t>
            </a:r>
          </a:p>
          <a:p>
            <a:pPr marL="466725" lvl="1" indent="-20638" algn="l">
              <a:buFont typeface="+mj-lt"/>
              <a:buAutoNum type="arabicPeriod"/>
            </a:pPr>
            <a:r>
              <a:rPr lang="en-US" sz="2200" dirty="0"/>
              <a:t> </a:t>
            </a:r>
            <a:r>
              <a:rPr lang="en-US" sz="2200" u="sng" dirty="0">
                <a:solidFill>
                  <a:srgbClr val="FF0000"/>
                </a:solidFill>
              </a:rPr>
              <a:t>NGS and rare diseases</a:t>
            </a:r>
            <a:endParaRPr lang="en-US" sz="2200" b="1" u="sng" dirty="0">
              <a:solidFill>
                <a:srgbClr val="FF0000"/>
              </a:solidFill>
            </a:endParaRPr>
          </a:p>
          <a:p>
            <a:pPr marL="342900" indent="-342900" algn="l">
              <a:buFont typeface="Arial" panose="020B0604020202020204" pitchFamily="34" charset="0"/>
              <a:buChar char="•"/>
            </a:pPr>
            <a:r>
              <a:rPr lang="en-US" b="1" dirty="0"/>
              <a:t>Summary</a:t>
            </a:r>
          </a:p>
        </p:txBody>
      </p:sp>
    </p:spTree>
    <p:extLst>
      <p:ext uri="{BB962C8B-B14F-4D97-AF65-F5344CB8AC3E}">
        <p14:creationId xmlns:p14="http://schemas.microsoft.com/office/powerpoint/2010/main" val="2165721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903659" y="1584710"/>
            <a:ext cx="4453246"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The </a:t>
            </a:r>
            <a:r>
              <a:rPr lang="it-IT" sz="2000" dirty="0" err="1">
                <a:latin typeface="Verdana" panose="020B0604030504040204" pitchFamily="34" charset="0"/>
                <a:ea typeface="Verdana" panose="020B0604030504040204" pitchFamily="34" charset="0"/>
                <a:cs typeface="Verdana" panose="020B0604030504040204" pitchFamily="34" charset="0"/>
              </a:rPr>
              <a:t>number</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b="1" dirty="0">
                <a:latin typeface="Verdana" panose="020B0604030504040204" pitchFamily="34" charset="0"/>
                <a:ea typeface="Verdana" panose="020B0604030504040204" pitchFamily="34" charset="0"/>
                <a:cs typeface="Verdana" panose="020B0604030504040204" pitchFamily="34" charset="0"/>
              </a:rPr>
              <a:t>rare </a:t>
            </a:r>
            <a:r>
              <a:rPr lang="it-IT" sz="2000" b="1" dirty="0" err="1">
                <a:latin typeface="Verdana" panose="020B0604030504040204" pitchFamily="34" charset="0"/>
                <a:ea typeface="Verdana" panose="020B0604030504040204" pitchFamily="34" charset="0"/>
                <a:cs typeface="Verdana" panose="020B0604030504040204" pitchFamily="34" charset="0"/>
              </a:rPr>
              <a:t>diseases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varies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between</a:t>
            </a:r>
            <a:r>
              <a:rPr lang="it-IT" sz="2000" b="1" dirty="0">
                <a:latin typeface="Verdana" panose="020B0604030504040204" pitchFamily="34" charset="0"/>
                <a:ea typeface="Verdana" panose="020B0604030504040204" pitchFamily="34" charset="0"/>
                <a:cs typeface="Verdana" panose="020B0604030504040204" pitchFamily="34" charset="0"/>
              </a:rPr>
              <a:t> 6000 and 7000 </a:t>
            </a:r>
            <a:r>
              <a:rPr lang="it-IT" sz="2000" dirty="0" err="1">
                <a:latin typeface="Verdana" panose="020B0604030504040204" pitchFamily="34" charset="0"/>
                <a:ea typeface="Verdana" panose="020B0604030504040204" pitchFamily="34" charset="0"/>
                <a:cs typeface="Verdana" panose="020B0604030504040204" pitchFamily="34" charset="0"/>
              </a:rPr>
              <a:t>according</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recent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estimates</a:t>
            </a:r>
            <a:r>
              <a:rPr lang="it-IT" sz="2000" dirty="0">
                <a:latin typeface="Verdana" panose="020B0604030504040204" pitchFamily="34" charset="0"/>
                <a:ea typeface="Verdana" panose="020B0604030504040204" pitchFamily="34" charset="0"/>
                <a:cs typeface="Verdana" panose="020B0604030504040204" pitchFamily="34" charset="0"/>
              </a:rPr>
              <a:t> (OMIM and </a:t>
            </a:r>
            <a:r>
              <a:rPr lang="it-IT" sz="2000" dirty="0" err="1">
                <a:latin typeface="Verdana" panose="020B0604030504040204" pitchFamily="34" charset="0"/>
                <a:ea typeface="Verdana" panose="020B0604030504040204" pitchFamily="34" charset="0"/>
                <a:cs typeface="Verdana" panose="020B0604030504040204" pitchFamily="34" charset="0"/>
              </a:rPr>
              <a:t>Orphanet</a:t>
            </a:r>
            <a:r>
              <a:rPr lang="it-IT" sz="20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err="1">
                <a:latin typeface="Verdana" panose="020B0604030504040204" pitchFamily="34" charset="0"/>
                <a:ea typeface="Verdana" panose="020B0604030504040204" pitchFamily="34" charset="0"/>
                <a:cs typeface="Verdana" panose="020B0604030504040204" pitchFamily="34" charset="0"/>
              </a:rPr>
              <a:t>Many</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these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diseases</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difficult</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diagnose</a:t>
            </a:r>
            <a:r>
              <a:rPr lang="it-IT" sz="2000" dirty="0">
                <a:latin typeface="Verdana" panose="020B0604030504040204" pitchFamily="34" charset="0"/>
                <a:ea typeface="Verdana" panose="020B0604030504040204" pitchFamily="34" charset="0"/>
                <a:cs typeface="Verdana" panose="020B0604030504040204" pitchFamily="34" charset="0"/>
              </a:rPr>
              <a:t> with </a:t>
            </a:r>
            <a:r>
              <a:rPr lang="it-IT" sz="2000" dirty="0" err="1">
                <a:latin typeface="Verdana" panose="020B0604030504040204" pitchFamily="34" charset="0"/>
                <a:ea typeface="Verdana" panose="020B0604030504040204" pitchFamily="34" charset="0"/>
                <a:cs typeface="Verdana" panose="020B0604030504040204" pitchFamily="34" charset="0"/>
              </a:rPr>
              <a:t>traditional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methods</a:t>
            </a:r>
            <a:r>
              <a:rPr lang="it-IT" sz="2000" dirty="0">
                <a:latin typeface="Verdana" panose="020B0604030504040204" pitchFamily="34" charset="0"/>
                <a:ea typeface="Verdana" panose="020B0604030504040204" pitchFamily="34" charset="0"/>
                <a:cs typeface="Verdana" panose="020B0604030504040204" pitchFamily="34" charset="0"/>
              </a:rPr>
              <a:t>. </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err="1">
                <a:latin typeface="Verdana" panose="020B0604030504040204" pitchFamily="34" charset="0"/>
                <a:ea typeface="Verdana" panose="020B0604030504040204" pitchFamily="34" charset="0"/>
                <a:cs typeface="Verdana" panose="020B0604030504040204" pitchFamily="34" charset="0"/>
              </a:rPr>
              <a:t>Genetic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diagnosis</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these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diseases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has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been</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significantly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increased</a:t>
            </a:r>
            <a:r>
              <a:rPr lang="it-IT" sz="2000" b="1" dirty="0">
                <a:latin typeface="Verdana" panose="020B0604030504040204" pitchFamily="34" charset="0"/>
                <a:ea typeface="Verdana" panose="020B0604030504040204" pitchFamily="34" charset="0"/>
                <a:cs typeface="Verdana" panose="020B0604030504040204" pitchFamily="34" charset="0"/>
              </a:rPr>
              <a:t> in </a:t>
            </a:r>
            <a:r>
              <a:rPr lang="it-IT" sz="2000" b="1" dirty="0" err="1">
                <a:latin typeface="Verdana" panose="020B0604030504040204" pitchFamily="34" charset="0"/>
                <a:ea typeface="Verdana" panose="020B0604030504040204" pitchFamily="34" charset="0"/>
                <a:cs typeface="Verdana" panose="020B0604030504040204" pitchFamily="34" charset="0"/>
              </a:rPr>
              <a:t>recent</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years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thanks</a:t>
            </a:r>
            <a:r>
              <a:rPr lang="it-IT" sz="2000" b="1" dirty="0">
                <a:latin typeface="Verdana" panose="020B0604030504040204" pitchFamily="34" charset="0"/>
                <a:ea typeface="Verdana" panose="020B0604030504040204" pitchFamily="34" charset="0"/>
                <a:cs typeface="Verdana" panose="020B0604030504040204" pitchFamily="34" charset="0"/>
              </a:rPr>
              <a:t> to NGS </a:t>
            </a:r>
            <a:r>
              <a:rPr lang="it-IT" sz="2000" b="1" dirty="0" err="1">
                <a:latin typeface="Verdana" panose="020B0604030504040204" pitchFamily="34" charset="0"/>
                <a:ea typeface="Verdana" panose="020B0604030504040204" pitchFamily="34" charset="0"/>
                <a:cs typeface="Verdana" panose="020B0604030504040204" pitchFamily="34" charset="0"/>
              </a:rPr>
              <a:t>techniques</a:t>
            </a:r>
            <a:r>
              <a:rPr lang="it-IT" sz="2000" dirty="0">
                <a:latin typeface="Verdana" panose="020B0604030504040204" pitchFamily="34" charset="0"/>
                <a:ea typeface="Verdana" panose="020B0604030504040204" pitchFamily="34" charset="0"/>
                <a:cs typeface="Verdana" panose="020B0604030504040204" pitchFamily="34" charset="0"/>
              </a:rPr>
              <a:t>.</a:t>
            </a:r>
            <a:endParaRPr lang="it-IT"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ttangolo 1">
            <a:extLst>
              <a:ext uri="{FF2B5EF4-FFF2-40B4-BE49-F238E27FC236}">
                <a16:creationId xmlns:a16="http://schemas.microsoft.com/office/drawing/2014/main" id="{C447CF19-CA04-9B4C-BE92-57054348B077}"/>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magine 11">
            <a:extLst>
              <a:ext uri="{FF2B5EF4-FFF2-40B4-BE49-F238E27FC236}">
                <a16:creationId xmlns:a16="http://schemas.microsoft.com/office/drawing/2014/main" id="{68E3D2C7-DF84-794F-9800-F7DE6415FC1E}"/>
              </a:ext>
            </a:extLst>
          </p:cNvPr>
          <p:cNvPicPr>
            <a:picLocks noChangeAspect="1"/>
          </p:cNvPicPr>
          <p:nvPr/>
        </p:nvPicPr>
        <p:blipFill>
          <a:blip r:embed="rId4"/>
          <a:stretch>
            <a:fillRect/>
          </a:stretch>
        </p:blipFill>
        <p:spPr>
          <a:xfrm>
            <a:off x="5670393" y="1915142"/>
            <a:ext cx="5329629" cy="3925415"/>
          </a:xfrm>
          <a:prstGeom prst="rect">
            <a:avLst/>
          </a:prstGeom>
        </p:spPr>
      </p:pic>
    </p:spTree>
    <p:extLst>
      <p:ext uri="{BB962C8B-B14F-4D97-AF65-F5344CB8AC3E}">
        <p14:creationId xmlns:p14="http://schemas.microsoft.com/office/powerpoint/2010/main" val="1693392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749030" y="1409284"/>
            <a:ext cx="4998377"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WGS and WES are </a:t>
            </a:r>
            <a:r>
              <a:rPr lang="it-IT" sz="2000" dirty="0" err="1">
                <a:latin typeface="Verdana" panose="020B0604030504040204" pitchFamily="34" charset="0"/>
                <a:ea typeface="Verdana" panose="020B0604030504040204" pitchFamily="34" charset="0"/>
                <a:cs typeface="Verdana" panose="020B0604030504040204" pitchFamily="34" charset="0"/>
              </a:rPr>
              <a:t>powerful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approaches</a:t>
            </a:r>
            <a:r>
              <a:rPr lang="it-IT" sz="2000" dirty="0">
                <a:latin typeface="Verdana" panose="020B0604030504040204" pitchFamily="34" charset="0"/>
                <a:ea typeface="Verdana" panose="020B0604030504040204" pitchFamily="34" charset="0"/>
                <a:cs typeface="Verdana" panose="020B0604030504040204" pitchFamily="34" charset="0"/>
              </a:rPr>
              <a:t> for </a:t>
            </a:r>
            <a:r>
              <a:rPr lang="it-IT" sz="2000" dirty="0" err="1">
                <a:latin typeface="Verdana" panose="020B0604030504040204" pitchFamily="34" charset="0"/>
                <a:ea typeface="Verdana" panose="020B0604030504040204" pitchFamily="34" charset="0"/>
                <a:cs typeface="Verdana" panose="020B0604030504040204" pitchFamily="34" charset="0"/>
              </a:rPr>
              <a:t>detecting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variation</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However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because</a:t>
            </a:r>
            <a:r>
              <a:rPr lang="it-IT" sz="2000" dirty="0">
                <a:latin typeface="Verdana" panose="020B0604030504040204" pitchFamily="34" charset="0"/>
                <a:ea typeface="Verdana" panose="020B0604030504040204" pitchFamily="34" charset="0"/>
                <a:cs typeface="Verdana" panose="020B0604030504040204" pitchFamily="34" charset="0"/>
              </a:rPr>
              <a:t> of the </a:t>
            </a:r>
            <a:r>
              <a:rPr lang="it-IT" sz="2000" dirty="0" err="1">
                <a:latin typeface="Verdana" panose="020B0604030504040204" pitchFamily="34" charset="0"/>
                <a:ea typeface="Verdana" panose="020B0604030504040204" pitchFamily="34" charset="0"/>
                <a:cs typeface="Verdana" panose="020B0604030504040204" pitchFamily="34" charset="0"/>
              </a:rPr>
              <a:t>extent</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inherent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complexity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well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greater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cost</a:t>
            </a:r>
            <a:r>
              <a:rPr lang="it-IT" sz="2000" dirty="0">
                <a:latin typeface="Verdana" panose="020B0604030504040204" pitchFamily="34" charset="0"/>
                <a:ea typeface="Verdana" panose="020B0604030504040204" pitchFamily="34" charset="0"/>
                <a:cs typeface="Verdana" panose="020B0604030504040204" pitchFamily="34" charset="0"/>
              </a:rPr>
              <a:t>) of WGS, </a:t>
            </a:r>
            <a:r>
              <a:rPr lang="it-IT" sz="2000" b="1" dirty="0">
                <a:latin typeface="Verdana" panose="020B0604030504040204" pitchFamily="34" charset="0"/>
                <a:ea typeface="Verdana" panose="020B0604030504040204" pitchFamily="34" charset="0"/>
                <a:cs typeface="Verdana" panose="020B0604030504040204" pitchFamily="34" charset="0"/>
              </a:rPr>
              <a:t>WES </a:t>
            </a:r>
            <a:r>
              <a:rPr lang="it-IT" sz="2000" b="1" dirty="0" err="1">
                <a:latin typeface="Verdana" panose="020B0604030504040204" pitchFamily="34" charset="0"/>
                <a:ea typeface="Verdana" panose="020B0604030504040204" pitchFamily="34" charset="0"/>
                <a:cs typeface="Verdana" panose="020B0604030504040204" pitchFamily="34" charset="0"/>
              </a:rPr>
              <a:t>is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currently</a:t>
            </a:r>
            <a:r>
              <a:rPr lang="it-IT" sz="2000" b="1" dirty="0">
                <a:latin typeface="Verdana" panose="020B0604030504040204" pitchFamily="34" charset="0"/>
                <a:ea typeface="Verdana" panose="020B0604030504040204" pitchFamily="34" charset="0"/>
                <a:cs typeface="Verdana" panose="020B0604030504040204" pitchFamily="34" charset="0"/>
              </a:rPr>
              <a:t> the more </a:t>
            </a:r>
            <a:r>
              <a:rPr lang="it-IT" sz="2000" b="1" dirty="0" err="1">
                <a:latin typeface="Verdana" panose="020B0604030504040204" pitchFamily="34" charset="0"/>
                <a:ea typeface="Verdana" panose="020B0604030504040204" pitchFamily="34" charset="0"/>
                <a:cs typeface="Verdana" panose="020B0604030504040204" pitchFamily="34" charset="0"/>
              </a:rPr>
              <a:t>popular</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platform</a:t>
            </a:r>
            <a:r>
              <a:rPr lang="it-IT" sz="2000" b="1" dirty="0">
                <a:latin typeface="Verdana" panose="020B0604030504040204" pitchFamily="34" charset="0"/>
                <a:ea typeface="Verdana" panose="020B0604030504040204" pitchFamily="34" charset="0"/>
                <a:cs typeface="Verdana" panose="020B0604030504040204" pitchFamily="34" charset="0"/>
              </a:rPr>
              <a:t> for the </a:t>
            </a:r>
            <a:r>
              <a:rPr lang="it-IT" sz="2000" b="1" dirty="0" err="1">
                <a:latin typeface="Verdana" panose="020B0604030504040204" pitchFamily="34" charset="0"/>
                <a:ea typeface="Verdana" panose="020B0604030504040204" pitchFamily="34" charset="0"/>
                <a:cs typeface="Verdana" panose="020B0604030504040204" pitchFamily="34" charset="0"/>
              </a:rPr>
              <a:t>discovery</a:t>
            </a:r>
            <a:r>
              <a:rPr lang="it-IT" sz="2000" b="1" dirty="0">
                <a:latin typeface="Verdana" panose="020B0604030504040204" pitchFamily="34" charset="0"/>
                <a:ea typeface="Verdana" panose="020B0604030504040204" pitchFamily="34" charset="0"/>
                <a:cs typeface="Verdana" panose="020B0604030504040204" pitchFamily="34" charset="0"/>
              </a:rPr>
              <a:t> of rare-</a:t>
            </a:r>
            <a:r>
              <a:rPr lang="it-IT" sz="2000" b="1" dirty="0" err="1">
                <a:latin typeface="Verdana" panose="020B0604030504040204" pitchFamily="34" charset="0"/>
                <a:ea typeface="Verdana" panose="020B0604030504040204" pitchFamily="34" charset="0"/>
                <a:cs typeface="Verdana" panose="020B0604030504040204" pitchFamily="34" charset="0"/>
              </a:rPr>
              <a:t>disease</a:t>
            </a:r>
            <a:r>
              <a:rPr lang="it-IT" sz="2000" b="1" dirty="0">
                <a:latin typeface="Verdana" panose="020B0604030504040204" pitchFamily="34" charset="0"/>
                <a:ea typeface="Verdana" panose="020B0604030504040204" pitchFamily="34" charset="0"/>
                <a:cs typeface="Verdana" panose="020B0604030504040204" pitchFamily="34" charset="0"/>
              </a:rPr>
              <a:t>-</a:t>
            </a:r>
            <a:r>
              <a:rPr lang="it-IT" sz="2000" b="1" dirty="0" err="1">
                <a:latin typeface="Verdana" panose="020B0604030504040204" pitchFamily="34" charset="0"/>
                <a:ea typeface="Verdana" panose="020B0604030504040204" pitchFamily="34" charset="0"/>
                <a:cs typeface="Verdana" panose="020B0604030504040204" pitchFamily="34" charset="0"/>
              </a:rPr>
              <a:t>causing</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A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next</a:t>
            </a:r>
            <a:r>
              <a:rPr lang="it-IT" sz="2000" dirty="0">
                <a:latin typeface="Verdana" panose="020B0604030504040204" pitchFamily="34" charset="0"/>
                <a:ea typeface="Verdana" panose="020B0604030504040204" pitchFamily="34" charset="0"/>
                <a:cs typeface="Verdana" panose="020B0604030504040204" pitchFamily="34" charset="0"/>
              </a:rPr>
              <a:t>-generation </a:t>
            </a:r>
            <a:r>
              <a:rPr lang="it-IT" sz="2000" dirty="0" err="1">
                <a:latin typeface="Verdana" panose="020B0604030504040204" pitchFamily="34" charset="0"/>
                <a:ea typeface="Verdana" panose="020B0604030504040204" pitchFamily="34" charset="0"/>
                <a:cs typeface="Verdana" panose="020B0604030504040204" pitchFamily="34" charset="0"/>
              </a:rPr>
              <a:t>sequencing</a:t>
            </a:r>
            <a:r>
              <a:rPr lang="it-IT" sz="2000" dirty="0">
                <a:latin typeface="Verdana" panose="020B0604030504040204" pitchFamily="34" charset="0"/>
                <a:ea typeface="Verdana" panose="020B0604030504040204" pitchFamily="34" charset="0"/>
                <a:cs typeface="Verdana" panose="020B0604030504040204" pitchFamily="34" charset="0"/>
              </a:rPr>
              <a:t> test can be </a:t>
            </a:r>
            <a:r>
              <a:rPr lang="it-IT" sz="2000" dirty="0" err="1">
                <a:latin typeface="Verdana" panose="020B0604030504040204" pitchFamily="34" charset="0"/>
                <a:ea typeface="Verdana" panose="020B0604030504040204" pitchFamily="34" charset="0"/>
                <a:cs typeface="Verdana" panose="020B0604030504040204" pitchFamily="34" charset="0"/>
              </a:rPr>
              <a:t>designed</a:t>
            </a:r>
            <a:r>
              <a:rPr lang="it-IT" sz="2000" dirty="0">
                <a:latin typeface="Verdana" panose="020B0604030504040204" pitchFamily="34" charset="0"/>
                <a:ea typeface="Verdana" panose="020B0604030504040204" pitchFamily="34" charset="0"/>
                <a:cs typeface="Verdana" panose="020B0604030504040204" pitchFamily="34" charset="0"/>
              </a:rPr>
              <a:t> to target </a:t>
            </a:r>
            <a:r>
              <a:rPr lang="it-IT" sz="2000" b="1" dirty="0">
                <a:latin typeface="Verdana" panose="020B0604030504040204" pitchFamily="34" charset="0"/>
                <a:ea typeface="Verdana" panose="020B0604030504040204" pitchFamily="34" charset="0"/>
                <a:cs typeface="Verdana" panose="020B0604030504040204" pitchFamily="34" charset="0"/>
              </a:rPr>
              <a:t>a panel of </a:t>
            </a:r>
            <a:r>
              <a:rPr lang="it-IT" sz="2000" b="1" dirty="0" err="1">
                <a:latin typeface="Verdana" panose="020B0604030504040204" pitchFamily="34" charset="0"/>
                <a:ea typeface="Verdana" panose="020B0604030504040204" pitchFamily="34" charset="0"/>
                <a:cs typeface="Verdana" panose="020B0604030504040204" pitchFamily="34" charset="0"/>
              </a:rPr>
              <a:t>selected</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Gene </a:t>
            </a:r>
            <a:r>
              <a:rPr lang="it-IT" sz="2000" dirty="0" err="1">
                <a:latin typeface="Verdana" panose="020B0604030504040204" pitchFamily="34" charset="0"/>
                <a:ea typeface="Verdana" panose="020B0604030504040204" pitchFamily="34" charset="0"/>
                <a:cs typeface="Verdana" panose="020B0604030504040204" pitchFamily="34" charset="0"/>
              </a:rPr>
              <a:t>panels</a:t>
            </a:r>
            <a:r>
              <a:rPr lang="it-IT" sz="2000" dirty="0">
                <a:latin typeface="Verdana" panose="020B0604030504040204" pitchFamily="34" charset="0"/>
                <a:ea typeface="Verdana" panose="020B0604030504040204" pitchFamily="34" charset="0"/>
                <a:cs typeface="Verdana" panose="020B0604030504040204" pitchFamily="34" charset="0"/>
              </a:rPr>
              <a:t> target </a:t>
            </a:r>
            <a:r>
              <a:rPr lang="it-IT" sz="2000" dirty="0" err="1">
                <a:latin typeface="Verdana" panose="020B0604030504040204" pitchFamily="34" charset="0"/>
                <a:ea typeface="Verdana" panose="020B0604030504040204" pitchFamily="34" charset="0"/>
                <a:cs typeface="Verdana" panose="020B0604030504040204" pitchFamily="34" charset="0"/>
              </a:rPr>
              <a:t>curated</a:t>
            </a:r>
            <a:r>
              <a:rPr lang="it-IT" sz="2000" dirty="0">
                <a:latin typeface="Verdana" panose="020B0604030504040204" pitchFamily="34" charset="0"/>
                <a:ea typeface="Verdana" panose="020B0604030504040204" pitchFamily="34" charset="0"/>
                <a:cs typeface="Verdana" panose="020B0604030504040204" pitchFamily="34" charset="0"/>
              </a:rPr>
              <a:t> sets of </a:t>
            </a:r>
            <a:r>
              <a:rPr lang="it-IT" sz="2000"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associated</a:t>
            </a:r>
            <a:r>
              <a:rPr lang="it-IT" sz="2000" dirty="0">
                <a:latin typeface="Verdana" panose="020B0604030504040204" pitchFamily="34" charset="0"/>
                <a:ea typeface="Verdana" panose="020B0604030504040204" pitchFamily="34" charset="0"/>
                <a:cs typeface="Verdana" panose="020B0604030504040204" pitchFamily="34" charset="0"/>
              </a:rPr>
              <a:t> with </a:t>
            </a:r>
            <a:r>
              <a:rPr lang="it-IT" sz="2000" dirty="0" err="1">
                <a:latin typeface="Verdana" panose="020B0604030504040204" pitchFamily="34" charset="0"/>
                <a:ea typeface="Verdana" panose="020B0604030504040204" pitchFamily="34" charset="0"/>
                <a:cs typeface="Verdana" panose="020B0604030504040204" pitchFamily="34" charset="0"/>
              </a:rPr>
              <a:t>specific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phenotypes</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sp>
        <p:nvSpPr>
          <p:cNvPr id="11" name="Rettangolo 1">
            <a:extLst>
              <a:ext uri="{FF2B5EF4-FFF2-40B4-BE49-F238E27FC236}">
                <a16:creationId xmlns:a16="http://schemas.microsoft.com/office/drawing/2014/main" id="{34790DAC-6B29-564A-B0A5-7E6F83DFCEBE}"/>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a:extLst>
              <a:ext uri="{FF2B5EF4-FFF2-40B4-BE49-F238E27FC236}">
                <a16:creationId xmlns:a16="http://schemas.microsoft.com/office/drawing/2014/main" id="{6A79F109-24CD-4B40-877C-B6AF953E6217}"/>
              </a:ext>
            </a:extLst>
          </p:cNvPr>
          <p:cNvPicPr>
            <a:picLocks noChangeAspect="1"/>
          </p:cNvPicPr>
          <p:nvPr/>
        </p:nvPicPr>
        <p:blipFill>
          <a:blip r:embed="rId4"/>
          <a:stretch>
            <a:fillRect/>
          </a:stretch>
        </p:blipFill>
        <p:spPr>
          <a:xfrm>
            <a:off x="6075398" y="2220686"/>
            <a:ext cx="5587052" cy="2647924"/>
          </a:xfrm>
          <a:prstGeom prst="rect">
            <a:avLst/>
          </a:prstGeom>
        </p:spPr>
      </p:pic>
    </p:spTree>
    <p:extLst>
      <p:ext uri="{BB962C8B-B14F-4D97-AF65-F5344CB8AC3E}">
        <p14:creationId xmlns:p14="http://schemas.microsoft.com/office/powerpoint/2010/main" val="809725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947373" y="3183680"/>
            <a:ext cx="10848005"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b="1" dirty="0">
                <a:latin typeface="Verdana" panose="020B0604030504040204" pitchFamily="34" charset="0"/>
                <a:ea typeface="Verdana" panose="020B0604030504040204" pitchFamily="34" charset="0"/>
                <a:cs typeface="Verdana" panose="020B0604030504040204" pitchFamily="34" charset="0"/>
              </a:rPr>
              <a:t>Knowledge of the </a:t>
            </a:r>
            <a:r>
              <a:rPr lang="it-IT" sz="2200" b="1" dirty="0" err="1">
                <a:latin typeface="Verdana" panose="020B0604030504040204" pitchFamily="34" charset="0"/>
                <a:ea typeface="Verdana" panose="020B0604030504040204" pitchFamily="34" charset="0"/>
                <a:cs typeface="Verdana" panose="020B0604030504040204" pitchFamily="34" charset="0"/>
              </a:rPr>
              <a:t>disease</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history</a:t>
            </a:r>
            <a:r>
              <a:rPr lang="it-IT" sz="2200" b="1" dirty="0">
                <a:latin typeface="Verdana" panose="020B0604030504040204" pitchFamily="34" charset="0"/>
                <a:ea typeface="Verdana" panose="020B0604030504040204" pitchFamily="34" charset="0"/>
                <a:cs typeface="Verdana" panose="020B0604030504040204" pitchFamily="34" charset="0"/>
              </a:rPr>
              <a:t> of the </a:t>
            </a:r>
            <a:r>
              <a:rPr lang="it-IT" sz="2200" b="1" dirty="0" err="1">
                <a:latin typeface="Verdana" panose="020B0604030504040204" pitchFamily="34" charset="0"/>
                <a:ea typeface="Verdana" panose="020B0604030504040204" pitchFamily="34" charset="0"/>
                <a:cs typeface="Verdana" panose="020B0604030504040204" pitchFamily="34" charset="0"/>
              </a:rPr>
              <a:t>various</a:t>
            </a:r>
            <a:r>
              <a:rPr lang="it-IT" sz="2200" b="1" dirty="0">
                <a:latin typeface="Verdana" panose="020B0604030504040204" pitchFamily="34" charset="0"/>
                <a:ea typeface="Verdana" panose="020B0604030504040204" pitchFamily="34" charset="0"/>
                <a:cs typeface="Verdana" panose="020B0604030504040204" pitchFamily="34" charset="0"/>
              </a:rPr>
              <a:t> family </a:t>
            </a:r>
            <a:r>
              <a:rPr lang="it-IT" sz="2200" b="1" dirty="0" err="1">
                <a:latin typeface="Verdana" panose="020B0604030504040204" pitchFamily="34" charset="0"/>
                <a:ea typeface="Verdana" panose="020B0604030504040204" pitchFamily="34" charset="0"/>
                <a:cs typeface="Verdana" panose="020B0604030504040204" pitchFamily="34" charset="0"/>
              </a:rPr>
              <a:t>members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always</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great</a:t>
            </a:r>
            <a:r>
              <a:rPr lang="it-IT" sz="2200" b="1" dirty="0">
                <a:latin typeface="Verdana" panose="020B0604030504040204" pitchFamily="34" charset="0"/>
                <a:ea typeface="Verdana" panose="020B0604030504040204" pitchFamily="34" charset="0"/>
                <a:cs typeface="Verdana" panose="020B0604030504040204" pitchFamily="34" charset="0"/>
              </a:rPr>
              <a:t> help in the </a:t>
            </a:r>
            <a:r>
              <a:rPr lang="it-IT" sz="2200" b="1" dirty="0" err="1">
                <a:latin typeface="Verdana" panose="020B0604030504040204" pitchFamily="34" charset="0"/>
                <a:ea typeface="Verdana" panose="020B0604030504040204" pitchFamily="34" charset="0"/>
                <a:cs typeface="Verdana" panose="020B0604030504040204" pitchFamily="34" charset="0"/>
              </a:rPr>
              <a:t>diagnosis</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genetic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diseases</a:t>
            </a:r>
            <a:endParaRPr lang="it-IT" sz="22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2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When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there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familial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recurrence</a:t>
            </a:r>
            <a:r>
              <a:rPr lang="it-IT" sz="2200" dirty="0">
                <a:latin typeface="Verdana" panose="020B0604030504040204" pitchFamily="34" charset="0"/>
                <a:ea typeface="Verdana" panose="020B0604030504040204" pitchFamily="34" charset="0"/>
                <a:cs typeface="Verdana" panose="020B0604030504040204" pitchFamily="34" charset="0"/>
              </a:rPr>
              <a:t> of a </a:t>
            </a:r>
            <a:r>
              <a:rPr lang="it-IT" sz="2200" dirty="0" err="1">
                <a:latin typeface="Verdana" panose="020B0604030504040204" pitchFamily="34" charset="0"/>
                <a:ea typeface="Verdana" panose="020B0604030504040204" pitchFamily="34" charset="0"/>
                <a:cs typeface="Verdana" panose="020B0604030504040204" pitchFamily="34" charset="0"/>
              </a:rPr>
              <a:t>defined</a:t>
            </a:r>
            <a:r>
              <a:rPr lang="it-IT" sz="2200" dirty="0">
                <a:latin typeface="Verdana" panose="020B0604030504040204" pitchFamily="34" charset="0"/>
                <a:ea typeface="Verdana" panose="020B0604030504040204" pitchFamily="34" charset="0"/>
                <a:cs typeface="Verdana" panose="020B0604030504040204" pitchFamily="34" charset="0"/>
              </a:rPr>
              <a:t> rare </a:t>
            </a:r>
            <a:r>
              <a:rPr lang="it-IT" sz="2200" dirty="0" err="1">
                <a:latin typeface="Verdana" panose="020B0604030504040204" pitchFamily="34" charset="0"/>
                <a:ea typeface="Verdana" panose="020B0604030504040204" pitchFamily="34" charset="0"/>
                <a:cs typeface="Verdana" panose="020B0604030504040204" pitchFamily="34" charset="0"/>
              </a:rPr>
              <a:t>phenotype</a:t>
            </a:r>
            <a:r>
              <a:rPr lang="it-IT" sz="2200" dirty="0">
                <a:latin typeface="Verdana" panose="020B0604030504040204" pitchFamily="34" charset="0"/>
                <a:ea typeface="Verdana" panose="020B0604030504040204" pitchFamily="34" charset="0"/>
                <a:cs typeface="Verdana" panose="020B0604030504040204" pitchFamily="34" charset="0"/>
              </a:rPr>
              <a:t> or </a:t>
            </a:r>
            <a:r>
              <a:rPr lang="it-IT" sz="2200" dirty="0" err="1">
                <a:latin typeface="Verdana" panose="020B0604030504040204" pitchFamily="34" charset="0"/>
                <a:ea typeface="Verdana" panose="020B0604030504040204" pitchFamily="34" charset="0"/>
                <a:cs typeface="Verdana" panose="020B0604030504040204" pitchFamily="34" charset="0"/>
              </a:rPr>
              <a:t>parental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consanguinity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the </a:t>
            </a:r>
            <a:r>
              <a:rPr lang="it-IT" sz="2200" b="1" dirty="0" err="1">
                <a:latin typeface="Verdana" panose="020B0604030504040204" pitchFamily="34" charset="0"/>
                <a:ea typeface="Verdana" panose="020B0604030504040204" pitchFamily="34" charset="0"/>
                <a:cs typeface="Verdana" panose="020B0604030504040204" pitchFamily="34" charset="0"/>
              </a:rPr>
              <a:t>likelihood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that</a:t>
            </a:r>
            <a:r>
              <a:rPr lang="it-IT" sz="2200" b="1" dirty="0">
                <a:latin typeface="Verdana" panose="020B0604030504040204" pitchFamily="34" charset="0"/>
                <a:ea typeface="Verdana" panose="020B0604030504040204" pitchFamily="34" charset="0"/>
                <a:cs typeface="Verdana" panose="020B0604030504040204" pitchFamily="34" charset="0"/>
              </a:rPr>
              <a:t> a rare </a:t>
            </a:r>
            <a:r>
              <a:rPr lang="it-IT" sz="2200" b="1" dirty="0" err="1">
                <a:latin typeface="Verdana" panose="020B0604030504040204" pitchFamily="34" charset="0"/>
                <a:ea typeface="Verdana" panose="020B0604030504040204" pitchFamily="34" charset="0"/>
                <a:cs typeface="Verdana" panose="020B0604030504040204" pitchFamily="34" charset="0"/>
              </a:rPr>
              <a:t>disease</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monogenic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is</a:t>
            </a:r>
            <a:r>
              <a:rPr lang="it-IT" sz="2200" b="1" dirty="0">
                <a:latin typeface="Verdana" panose="020B0604030504040204" pitchFamily="34" charset="0"/>
                <a:ea typeface="Verdana" panose="020B0604030504040204" pitchFamily="34" charset="0"/>
                <a:cs typeface="Verdana" panose="020B0604030504040204" pitchFamily="34" charset="0"/>
              </a:rPr>
              <a:t> high</a:t>
            </a:r>
            <a:r>
              <a:rPr lang="it-IT" sz="2200" dirty="0">
                <a:latin typeface="Verdana" panose="020B0604030504040204" pitchFamily="34" charset="0"/>
                <a:ea typeface="Verdana" panose="020B0604030504040204" pitchFamily="34" charset="0"/>
                <a:cs typeface="Verdana" panose="020B0604030504040204" pitchFamily="34" charset="0"/>
              </a:rPr>
              <a:t>. </a:t>
            </a:r>
          </a:p>
        </p:txBody>
      </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CB58C6C5-4960-8447-AEE9-A7D0896CBBA1}"/>
              </a:ext>
            </a:extLst>
          </p:cNvPr>
          <p:cNvSpPr txBox="1"/>
          <p:nvPr/>
        </p:nvSpPr>
        <p:spPr>
          <a:xfrm>
            <a:off x="3312154" y="1091402"/>
            <a:ext cx="6978385" cy="70788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spc="-6" dirty="0">
                <a:solidFill>
                  <a:srgbClr val="860908"/>
                </a:solidFill>
                <a:latin typeface="Arial"/>
                <a:ea typeface="+mj-ea"/>
                <a:cs typeface="Arial"/>
              </a:rPr>
              <a:t>Identifying inherited mutations</a:t>
            </a:r>
          </a:p>
        </p:txBody>
      </p:sp>
    </p:spTree>
    <p:extLst>
      <p:ext uri="{BB962C8B-B14F-4D97-AF65-F5344CB8AC3E}">
        <p14:creationId xmlns:p14="http://schemas.microsoft.com/office/powerpoint/2010/main" val="3321544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magine 11">
            <a:extLst>
              <a:ext uri="{FF2B5EF4-FFF2-40B4-BE49-F238E27FC236}">
                <a16:creationId xmlns:a16="http://schemas.microsoft.com/office/drawing/2014/main" id="{0E5D4F64-30D8-8041-BF8E-EABC97EAE3F9}"/>
              </a:ext>
            </a:extLst>
          </p:cNvPr>
          <p:cNvPicPr>
            <a:picLocks noChangeAspect="1"/>
          </p:cNvPicPr>
          <p:nvPr/>
        </p:nvPicPr>
        <p:blipFill>
          <a:blip r:embed="rId4"/>
          <a:stretch>
            <a:fillRect/>
          </a:stretch>
        </p:blipFill>
        <p:spPr>
          <a:xfrm>
            <a:off x="1342933" y="2014936"/>
            <a:ext cx="10100699" cy="3900068"/>
          </a:xfrm>
          <a:prstGeom prst="rect">
            <a:avLst/>
          </a:prstGeom>
        </p:spPr>
      </p:pic>
      <p:sp>
        <p:nvSpPr>
          <p:cNvPr id="13" name="TextBox 2">
            <a:extLst>
              <a:ext uri="{FF2B5EF4-FFF2-40B4-BE49-F238E27FC236}">
                <a16:creationId xmlns:a16="http://schemas.microsoft.com/office/drawing/2014/main" id="{AD4EFBCA-9DB1-C14D-B1C8-7F149C7939F3}"/>
              </a:ext>
            </a:extLst>
          </p:cNvPr>
          <p:cNvSpPr txBox="1"/>
          <p:nvPr/>
        </p:nvSpPr>
        <p:spPr>
          <a:xfrm>
            <a:off x="3312154" y="1285103"/>
            <a:ext cx="6978385" cy="70788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spc="-6" dirty="0">
                <a:solidFill>
                  <a:srgbClr val="860908"/>
                </a:solidFill>
                <a:latin typeface="Arial"/>
                <a:ea typeface="+mj-ea"/>
                <a:cs typeface="Arial"/>
              </a:rPr>
              <a:t>Identifying inherited mutations</a:t>
            </a:r>
          </a:p>
        </p:txBody>
      </p:sp>
      <p:sp>
        <p:nvSpPr>
          <p:cNvPr id="10" name="Rettangolo 3">
            <a:extLst>
              <a:ext uri="{FF2B5EF4-FFF2-40B4-BE49-F238E27FC236}">
                <a16:creationId xmlns:a16="http://schemas.microsoft.com/office/drawing/2014/main" id="{87B50825-EA65-0842-9248-8A3D5571D408}"/>
              </a:ext>
            </a:extLst>
          </p:cNvPr>
          <p:cNvSpPr>
            <a:spLocks noChangeArrowheads="1"/>
          </p:cNvSpPr>
          <p:nvPr/>
        </p:nvSpPr>
        <p:spPr bwMode="auto">
          <a:xfrm>
            <a:off x="1342933" y="5915004"/>
            <a:ext cx="1084800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The mode of </a:t>
            </a:r>
            <a:r>
              <a:rPr lang="it-IT" sz="2000" dirty="0" err="1">
                <a:latin typeface="Verdana" panose="020B0604030504040204" pitchFamily="34" charset="0"/>
                <a:ea typeface="Verdana" panose="020B0604030504040204" pitchFamily="34" charset="0"/>
                <a:cs typeface="Verdana" panose="020B0604030504040204" pitchFamily="34" charset="0"/>
              </a:rPr>
              <a:t>inheritance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influences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selection</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number</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individuals</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sequence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well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as</a:t>
            </a:r>
            <a:r>
              <a:rPr lang="it-IT" sz="2000" b="1" dirty="0">
                <a:latin typeface="Verdana" panose="020B0604030504040204" pitchFamily="34" charset="0"/>
                <a:ea typeface="Verdana" panose="020B0604030504040204" pitchFamily="34" charset="0"/>
                <a:cs typeface="Verdana" panose="020B0604030504040204" pitchFamily="34" charset="0"/>
              </a:rPr>
              <a:t> the </a:t>
            </a:r>
            <a:r>
              <a:rPr lang="it-IT" sz="2000" b="1" dirty="0" err="1">
                <a:latin typeface="Verdana" panose="020B0604030504040204" pitchFamily="34" charset="0"/>
                <a:ea typeface="Verdana" panose="020B0604030504040204" pitchFamily="34" charset="0"/>
                <a:cs typeface="Verdana" panose="020B0604030504040204" pitchFamily="34" charset="0"/>
              </a:rPr>
              <a:t>analytical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approach</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used</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49756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355262"/>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F623757-967C-CB4B-807D-041B83E93148}"/>
              </a:ext>
            </a:extLst>
          </p:cNvPr>
          <p:cNvSpPr txBox="1"/>
          <p:nvPr/>
        </p:nvSpPr>
        <p:spPr>
          <a:xfrm>
            <a:off x="1849589" y="1039417"/>
            <a:ext cx="9903515" cy="113877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Autosomal recessive disease: a case of Leigh Syndrome </a:t>
            </a:r>
          </a:p>
        </p:txBody>
      </p:sp>
      <p:sp>
        <p:nvSpPr>
          <p:cNvPr id="13" name="Rettangolo 3">
            <a:extLst>
              <a:ext uri="{FF2B5EF4-FFF2-40B4-BE49-F238E27FC236}">
                <a16:creationId xmlns:a16="http://schemas.microsoft.com/office/drawing/2014/main" id="{3BE83442-20F7-1D45-ABF6-652C52EB1C9B}"/>
              </a:ext>
            </a:extLst>
          </p:cNvPr>
          <p:cNvSpPr>
            <a:spLocks noChangeArrowheads="1"/>
          </p:cNvSpPr>
          <p:nvPr/>
        </p:nvSpPr>
        <p:spPr bwMode="auto">
          <a:xfrm>
            <a:off x="1413437" y="2640390"/>
            <a:ext cx="943829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We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have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supported</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unit</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Medical</a:t>
            </a:r>
            <a:r>
              <a:rPr lang="it-IT" sz="2000" dirty="0">
                <a:latin typeface="Verdana" panose="020B0604030504040204" pitchFamily="34" charset="0"/>
                <a:ea typeface="Verdana" panose="020B0604030504040204" pitchFamily="34" charset="0"/>
                <a:cs typeface="Verdana" panose="020B0604030504040204" pitchFamily="34" charset="0"/>
              </a:rPr>
              <a:t> Genetics to </a:t>
            </a:r>
            <a:r>
              <a:rPr lang="it-IT" sz="2000" dirty="0" err="1">
                <a:latin typeface="Verdana" panose="020B0604030504040204" pitchFamily="34" charset="0"/>
                <a:ea typeface="Verdana" panose="020B0604030504040204" pitchFamily="34" charset="0"/>
                <a:cs typeface="Verdana" panose="020B0604030504040204" pitchFamily="34" charset="0"/>
              </a:rPr>
              <a:t>correctly</a:t>
            </a:r>
            <a:r>
              <a:rPr lang="it-IT" sz="2000" dirty="0">
                <a:latin typeface="Verdana" panose="020B0604030504040204" pitchFamily="34" charset="0"/>
                <a:ea typeface="Verdana" panose="020B0604030504040204" pitchFamily="34" charset="0"/>
                <a:cs typeface="Verdana" panose="020B0604030504040204" pitchFamily="34" charset="0"/>
              </a:rPr>
              <a:t> frame a case of </a:t>
            </a:r>
            <a:r>
              <a:rPr lang="it-IT" sz="2000" b="1" dirty="0">
                <a:latin typeface="Verdana" panose="020B0604030504040204" pitchFamily="34" charset="0"/>
                <a:ea typeface="Verdana" panose="020B0604030504040204" pitchFamily="34" charset="0"/>
                <a:cs typeface="Verdana" panose="020B0604030504040204" pitchFamily="34" charset="0"/>
              </a:rPr>
              <a:t>Leigh </a:t>
            </a:r>
            <a:r>
              <a:rPr lang="it-IT" sz="2000" b="1" dirty="0" err="1">
                <a:latin typeface="Verdana" panose="020B0604030504040204" pitchFamily="34" charset="0"/>
                <a:ea typeface="Verdana" panose="020B0604030504040204" pitchFamily="34" charset="0"/>
                <a:cs typeface="Verdana" panose="020B0604030504040204" pitchFamily="34" charset="0"/>
              </a:rPr>
              <a:t>Syndrome</a:t>
            </a:r>
            <a:r>
              <a:rPr lang="it-IT" sz="2000" dirty="0">
                <a:latin typeface="Verdana" panose="020B0604030504040204" pitchFamily="34" charset="0"/>
                <a:ea typeface="Verdana" panose="020B0604030504040204" pitchFamily="34" charset="0"/>
                <a:cs typeface="Verdana" panose="020B0604030504040204" pitchFamily="34" charset="0"/>
              </a:rPr>
              <a:t>, a neurodegenerative </a:t>
            </a:r>
            <a:r>
              <a:rPr lang="it-IT" sz="2000" dirty="0" err="1">
                <a:latin typeface="Verdana" panose="020B0604030504040204" pitchFamily="34" charset="0"/>
                <a:ea typeface="Verdana" panose="020B0604030504040204" pitchFamily="34" charset="0"/>
                <a:cs typeface="Verdana" panose="020B0604030504040204" pitchFamily="34" charset="0"/>
              </a:rPr>
              <a:t>disease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leads</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death</a:t>
            </a:r>
            <a:r>
              <a:rPr lang="it-IT" sz="2000" dirty="0">
                <a:latin typeface="Verdana" panose="020B0604030504040204" pitchFamily="34" charset="0"/>
                <a:ea typeface="Verdana" panose="020B0604030504040204" pitchFamily="34" charset="0"/>
                <a:cs typeface="Verdana" panose="020B0604030504040204" pitchFamily="34" charset="0"/>
              </a:rPr>
              <a:t> in the </a:t>
            </a:r>
            <a:r>
              <a:rPr lang="it-IT" sz="2000" dirty="0" err="1">
                <a:latin typeface="Verdana" panose="020B0604030504040204" pitchFamily="34" charset="0"/>
                <a:ea typeface="Verdana" panose="020B0604030504040204" pitchFamily="34" charset="0"/>
                <a:cs typeface="Verdana" panose="020B0604030504040204" pitchFamily="34" charset="0"/>
              </a:rPr>
              <a:t>early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years</a:t>
            </a:r>
            <a:r>
              <a:rPr lang="it-IT" sz="2000" dirty="0">
                <a:latin typeface="Verdana" panose="020B0604030504040204" pitchFamily="34" charset="0"/>
                <a:ea typeface="Verdana" panose="020B0604030504040204" pitchFamily="34" charset="0"/>
                <a:cs typeface="Verdana" panose="020B0604030504040204" pitchFamily="34" charset="0"/>
              </a:rPr>
              <a:t> of life.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The </a:t>
            </a:r>
            <a:r>
              <a:rPr lang="it-IT" sz="2000" dirty="0" err="1">
                <a:latin typeface="Verdana" panose="020B0604030504040204" pitchFamily="34" charset="0"/>
                <a:ea typeface="Verdana" panose="020B0604030504040204" pitchFamily="34" charset="0"/>
                <a:cs typeface="Verdana" panose="020B0604030504040204" pitchFamily="34" charset="0"/>
              </a:rPr>
              <a:t>disease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generally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caused</a:t>
            </a:r>
            <a:r>
              <a:rPr lang="it-IT" sz="2000" dirty="0">
                <a:latin typeface="Verdana" panose="020B0604030504040204" pitchFamily="34" charset="0"/>
                <a:ea typeface="Verdana" panose="020B0604030504040204" pitchFamily="34" charset="0"/>
                <a:cs typeface="Verdana" panose="020B0604030504040204" pitchFamily="34" charset="0"/>
              </a:rPr>
              <a:t> by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mitochondrial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although</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also</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exist</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nuclear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decided</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dirty="0" err="1">
                <a:latin typeface="Verdana" panose="020B0604030504040204" pitchFamily="34" charset="0"/>
                <a:ea typeface="Verdana" panose="020B0604030504040204" pitchFamily="34" charset="0"/>
                <a:cs typeface="Verdana" panose="020B0604030504040204" pitchFamily="34" charset="0"/>
              </a:rPr>
              <a:t>approach</a:t>
            </a:r>
            <a:r>
              <a:rPr lang="it-IT" sz="2000" dirty="0">
                <a:latin typeface="Verdana" panose="020B0604030504040204" pitchFamily="34" charset="0"/>
                <a:ea typeface="Verdana" panose="020B0604030504040204" pitchFamily="34" charset="0"/>
                <a:cs typeface="Verdana" panose="020B0604030504040204" pitchFamily="34" charset="0"/>
              </a:rPr>
              <a:t> the case by </a:t>
            </a:r>
            <a:r>
              <a:rPr lang="it-IT" sz="2000" dirty="0" err="1">
                <a:latin typeface="Verdana" panose="020B0604030504040204" pitchFamily="34" charset="0"/>
                <a:ea typeface="Verdana" panose="020B0604030504040204" pitchFamily="34" charset="0"/>
                <a:cs typeface="Verdana" panose="020B0604030504040204" pitchFamily="34" charset="0"/>
              </a:rPr>
              <a:t>analyzing</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members</a:t>
            </a:r>
            <a:r>
              <a:rPr lang="it-IT" sz="2000" dirty="0">
                <a:latin typeface="Verdana" panose="020B0604030504040204" pitchFamily="34" charset="0"/>
                <a:ea typeface="Verdana" panose="020B0604030504040204" pitchFamily="34" charset="0"/>
                <a:cs typeface="Verdana" panose="020B0604030504040204" pitchFamily="34" charset="0"/>
              </a:rPr>
              <a:t> of the family with the WES.</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31712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355262"/>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F623757-967C-CB4B-807D-041B83E93148}"/>
              </a:ext>
            </a:extLst>
          </p:cNvPr>
          <p:cNvSpPr txBox="1"/>
          <p:nvPr/>
        </p:nvSpPr>
        <p:spPr>
          <a:xfrm>
            <a:off x="1849589" y="1039417"/>
            <a:ext cx="9903515" cy="61555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Homozygous variants: a case of Leigh Syndrome </a:t>
            </a:r>
          </a:p>
        </p:txBody>
      </p:sp>
      <p:sp>
        <p:nvSpPr>
          <p:cNvPr id="13" name="Rettangolo 3">
            <a:extLst>
              <a:ext uri="{FF2B5EF4-FFF2-40B4-BE49-F238E27FC236}">
                <a16:creationId xmlns:a16="http://schemas.microsoft.com/office/drawing/2014/main" id="{3BE83442-20F7-1D45-ABF6-652C52EB1C9B}"/>
              </a:ext>
            </a:extLst>
          </p:cNvPr>
          <p:cNvSpPr>
            <a:spLocks noChangeArrowheads="1"/>
          </p:cNvSpPr>
          <p:nvPr/>
        </p:nvSpPr>
        <p:spPr bwMode="auto">
          <a:xfrm>
            <a:off x="5328744" y="2409648"/>
            <a:ext cx="5916862"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The </a:t>
            </a:r>
            <a:r>
              <a:rPr lang="it-IT" sz="2000" dirty="0" err="1">
                <a:latin typeface="Verdana" panose="020B0604030504040204" pitchFamily="34" charset="0"/>
                <a:ea typeface="Verdana" panose="020B0604030504040204" pitchFamily="34" charset="0"/>
                <a:cs typeface="Verdana" panose="020B0604030504040204" pitchFamily="34" charset="0"/>
              </a:rPr>
              <a:t>patient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was</a:t>
            </a:r>
            <a:r>
              <a:rPr lang="it-IT" sz="2000" dirty="0">
                <a:latin typeface="Verdana" panose="020B0604030504040204" pitchFamily="34" charset="0"/>
                <a:ea typeface="Verdana" panose="020B0604030504040204" pitchFamily="34" charset="0"/>
                <a:cs typeface="Verdana" panose="020B0604030504040204" pitchFamily="34" charset="0"/>
              </a:rPr>
              <a:t> a 19-year-old man </a:t>
            </a:r>
            <a:r>
              <a:rPr lang="it-IT" sz="2000" dirty="0" err="1">
                <a:latin typeface="Verdana" panose="020B0604030504040204" pitchFamily="34" charset="0"/>
                <a:ea typeface="Verdana" panose="020B0604030504040204" pitchFamily="34" charset="0"/>
                <a:cs typeface="Verdana" panose="020B0604030504040204" pitchFamily="34" charset="0"/>
              </a:rPr>
              <a:t>who</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was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diagnosed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at</a:t>
            </a:r>
            <a:r>
              <a:rPr lang="it-IT" sz="2000" dirty="0">
                <a:latin typeface="Verdana" panose="020B0604030504040204" pitchFamily="34" charset="0"/>
                <a:ea typeface="Verdana" panose="020B0604030504040204" pitchFamily="34" charset="0"/>
                <a:cs typeface="Verdana" panose="020B0604030504040204" pitchFamily="34" charset="0"/>
              </a:rPr>
              <a:t> 3 </a:t>
            </a:r>
            <a:r>
              <a:rPr lang="it-IT" sz="2000" dirty="0" err="1">
                <a:latin typeface="Verdana" panose="020B0604030504040204" pitchFamily="34" charset="0"/>
                <a:ea typeface="Verdana" panose="020B0604030504040204" pitchFamily="34" charset="0"/>
                <a:cs typeface="Verdana" panose="020B0604030504040204" pitchFamily="34" charset="0"/>
              </a:rPr>
              <a:t>years</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age</a:t>
            </a:r>
            <a:r>
              <a:rPr lang="it-IT" sz="2000" dirty="0">
                <a:latin typeface="Verdana" panose="020B0604030504040204" pitchFamily="34" charset="0"/>
                <a:ea typeface="Verdana" panose="020B0604030504040204" pitchFamily="34" charset="0"/>
                <a:cs typeface="Verdana" panose="020B0604030504040204" pitchFamily="34" charset="0"/>
              </a:rPr>
              <a:t> with LS </a:t>
            </a:r>
            <a:r>
              <a:rPr lang="it-IT" sz="2000" dirty="0" err="1">
                <a:latin typeface="Verdana" panose="020B0604030504040204" pitchFamily="34" charset="0"/>
                <a:ea typeface="Verdana" panose="020B0604030504040204" pitchFamily="34" charset="0"/>
                <a:cs typeface="Verdana" panose="020B0604030504040204" pitchFamily="34" charset="0"/>
              </a:rPr>
              <a:t>using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neuroimaging</a:t>
            </a:r>
            <a:r>
              <a:rPr lang="it-IT" sz="2000" dirty="0">
                <a:latin typeface="Verdana" panose="020B0604030504040204" pitchFamily="34" charset="0"/>
                <a:ea typeface="Verdana" panose="020B0604030504040204" pitchFamily="34" charset="0"/>
                <a:cs typeface="Verdana" panose="020B0604030504040204" pitchFamily="34" charset="0"/>
              </a:rPr>
              <a:t> data.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LS </a:t>
            </a:r>
            <a:r>
              <a:rPr lang="it-IT" sz="2000" dirty="0" err="1">
                <a:latin typeface="Verdana" panose="020B0604030504040204" pitchFamily="34" charset="0"/>
                <a:ea typeface="Verdana" panose="020B0604030504040204" pitchFamily="34" charset="0"/>
                <a:cs typeface="Verdana" panose="020B0604030504040204" pitchFamily="34" charset="0"/>
              </a:rPr>
              <a:t>syndromes</a:t>
            </a:r>
            <a:r>
              <a:rPr lang="it-IT" sz="2000" dirty="0">
                <a:latin typeface="Verdana" panose="020B0604030504040204" pitchFamily="34" charset="0"/>
                <a:ea typeface="Verdana" panose="020B0604030504040204" pitchFamily="34" charset="0"/>
                <a:cs typeface="Verdana" panose="020B0604030504040204" pitchFamily="34" charset="0"/>
              </a:rPr>
              <a:t> due to </a:t>
            </a:r>
            <a:r>
              <a:rPr lang="it-IT" sz="2000" dirty="0" err="1">
                <a:latin typeface="Verdana" panose="020B0604030504040204" pitchFamily="34" charset="0"/>
                <a:ea typeface="Verdana" panose="020B0604030504040204" pitchFamily="34" charset="0"/>
                <a:cs typeface="Verdana" panose="020B0604030504040204" pitchFamily="34" charset="0"/>
              </a:rPr>
              <a:t>mtDNA</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were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excluded</a:t>
            </a:r>
            <a:r>
              <a:rPr lang="it-IT" sz="20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WES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was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performed</a:t>
            </a:r>
            <a:r>
              <a:rPr lang="it-IT" sz="2000" dirty="0">
                <a:latin typeface="Verdana" panose="020B0604030504040204" pitchFamily="34" charset="0"/>
                <a:ea typeface="Verdana" panose="020B0604030504040204" pitchFamily="34" charset="0"/>
                <a:cs typeface="Verdana" panose="020B0604030504040204" pitchFamily="34" charset="0"/>
              </a:rPr>
              <a:t> on the </a:t>
            </a:r>
            <a:r>
              <a:rPr lang="it-IT" sz="2000" dirty="0" err="1">
                <a:latin typeface="Verdana" panose="020B0604030504040204" pitchFamily="34" charset="0"/>
                <a:ea typeface="Verdana" panose="020B0604030504040204" pitchFamily="34" charset="0"/>
                <a:cs typeface="Verdana" panose="020B0604030504040204" pitchFamily="34" charset="0"/>
              </a:rPr>
              <a:t>proband</a:t>
            </a:r>
            <a:r>
              <a:rPr lang="it-IT" sz="2000" dirty="0">
                <a:latin typeface="Verdana" panose="020B0604030504040204" pitchFamily="34" charset="0"/>
                <a:ea typeface="Verdana" panose="020B0604030504040204" pitchFamily="34" charset="0"/>
                <a:cs typeface="Verdana" panose="020B0604030504040204" pitchFamily="34" charset="0"/>
              </a:rPr>
              <a:t> and the </a:t>
            </a:r>
            <a:r>
              <a:rPr lang="it-IT" sz="2000" dirty="0" err="1">
                <a:latin typeface="Verdana" panose="020B0604030504040204" pitchFamily="34" charset="0"/>
                <a:ea typeface="Verdana" panose="020B0604030504040204" pitchFamily="34" charset="0"/>
                <a:cs typeface="Verdana" panose="020B0604030504040204" pitchFamily="34" charset="0"/>
              </a:rPr>
              <a:t>asymptomatic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father’s</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mother’s</a:t>
            </a:r>
            <a:r>
              <a:rPr lang="it-IT" sz="2000" dirty="0">
                <a:latin typeface="Verdana" panose="020B0604030504040204" pitchFamily="34" charset="0"/>
                <a:ea typeface="Verdana" panose="020B0604030504040204" pitchFamily="34" charset="0"/>
                <a:cs typeface="Verdana" panose="020B0604030504040204" pitchFamily="34" charset="0"/>
              </a:rPr>
              <a:t> DNA.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Immagine 9">
            <a:extLst>
              <a:ext uri="{FF2B5EF4-FFF2-40B4-BE49-F238E27FC236}">
                <a16:creationId xmlns:a16="http://schemas.microsoft.com/office/drawing/2014/main" id="{6FA64989-9BE5-754F-8657-9515115436C3}"/>
              </a:ext>
            </a:extLst>
          </p:cNvPr>
          <p:cNvPicPr>
            <a:picLocks noChangeAspect="1"/>
          </p:cNvPicPr>
          <p:nvPr/>
        </p:nvPicPr>
        <p:blipFill>
          <a:blip r:embed="rId4"/>
          <a:stretch>
            <a:fillRect/>
          </a:stretch>
        </p:blipFill>
        <p:spPr>
          <a:xfrm>
            <a:off x="1101004" y="1972285"/>
            <a:ext cx="3875766" cy="4444935"/>
          </a:xfrm>
          <a:prstGeom prst="rect">
            <a:avLst/>
          </a:prstGeom>
        </p:spPr>
      </p:pic>
    </p:spTree>
    <p:extLst>
      <p:ext uri="{BB962C8B-B14F-4D97-AF65-F5344CB8AC3E}">
        <p14:creationId xmlns:p14="http://schemas.microsoft.com/office/powerpoint/2010/main" val="436696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90690" y="17033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F623757-967C-CB4B-807D-041B83E93148}"/>
              </a:ext>
            </a:extLst>
          </p:cNvPr>
          <p:cNvSpPr txBox="1"/>
          <p:nvPr/>
        </p:nvSpPr>
        <p:spPr>
          <a:xfrm>
            <a:off x="1974063" y="731105"/>
            <a:ext cx="9821314" cy="55399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spc="-6" dirty="0">
                <a:solidFill>
                  <a:srgbClr val="860908"/>
                </a:solidFill>
                <a:latin typeface="Arial"/>
                <a:ea typeface="+mj-ea"/>
                <a:cs typeface="Arial"/>
              </a:rPr>
              <a:t>Homozygous variants: a case of Leigh Syndrome </a:t>
            </a:r>
          </a:p>
        </p:txBody>
      </p:sp>
      <p:pic>
        <p:nvPicPr>
          <p:cNvPr id="10" name="Immagine 9">
            <a:extLst>
              <a:ext uri="{FF2B5EF4-FFF2-40B4-BE49-F238E27FC236}">
                <a16:creationId xmlns:a16="http://schemas.microsoft.com/office/drawing/2014/main" id="{24B9A571-D057-A043-BCCF-A8CBE8390D84}"/>
              </a:ext>
            </a:extLst>
          </p:cNvPr>
          <p:cNvPicPr>
            <a:picLocks noChangeAspect="1"/>
          </p:cNvPicPr>
          <p:nvPr/>
        </p:nvPicPr>
        <p:blipFill>
          <a:blip r:embed="rId4"/>
          <a:stretch>
            <a:fillRect/>
          </a:stretch>
        </p:blipFill>
        <p:spPr>
          <a:xfrm>
            <a:off x="993135" y="1511418"/>
            <a:ext cx="5345031" cy="4096454"/>
          </a:xfrm>
          <a:prstGeom prst="rect">
            <a:avLst/>
          </a:prstGeom>
        </p:spPr>
      </p:pic>
      <p:sp>
        <p:nvSpPr>
          <p:cNvPr id="12" name="Rettangolo 3">
            <a:extLst>
              <a:ext uri="{FF2B5EF4-FFF2-40B4-BE49-F238E27FC236}">
                <a16:creationId xmlns:a16="http://schemas.microsoft.com/office/drawing/2014/main" id="{909AE5E6-88C1-E84E-9BE0-0DA2730BB422}"/>
              </a:ext>
            </a:extLst>
          </p:cNvPr>
          <p:cNvSpPr>
            <a:spLocks noChangeArrowheads="1"/>
          </p:cNvSpPr>
          <p:nvPr/>
        </p:nvSpPr>
        <p:spPr bwMode="auto">
          <a:xfrm>
            <a:off x="6582271" y="1449863"/>
            <a:ext cx="5094722"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dirty="0">
                <a:latin typeface="Verdana" panose="020B0604030504040204" pitchFamily="34" charset="0"/>
                <a:ea typeface="Verdana" panose="020B0604030504040204" pitchFamily="34" charset="0"/>
                <a:cs typeface="Verdana" panose="020B0604030504040204" pitchFamily="34" charset="0"/>
              </a:rPr>
              <a:t>To </a:t>
            </a:r>
            <a:r>
              <a:rPr lang="it-IT" dirty="0" err="1">
                <a:latin typeface="Verdana" panose="020B0604030504040204" pitchFamily="34" charset="0"/>
                <a:ea typeface="Verdana" panose="020B0604030504040204" pitchFamily="34" charset="0"/>
                <a:cs typeface="Verdana" panose="020B0604030504040204" pitchFamily="34" charset="0"/>
              </a:rPr>
              <a:t>filter</a:t>
            </a:r>
            <a:r>
              <a:rPr lang="it-IT" dirty="0">
                <a:latin typeface="Verdana" panose="020B0604030504040204" pitchFamily="34" charset="0"/>
                <a:ea typeface="Verdana" panose="020B0604030504040204" pitchFamily="34" charset="0"/>
                <a:cs typeface="Verdana" panose="020B0604030504040204" pitchFamily="34" charset="0"/>
              </a:rPr>
              <a:t> the </a:t>
            </a:r>
            <a:r>
              <a:rPr lang="it-IT" dirty="0" err="1">
                <a:latin typeface="Verdana" panose="020B0604030504040204" pitchFamily="34" charset="0"/>
                <a:ea typeface="Verdana" panose="020B0604030504040204" pitchFamily="34" charset="0"/>
                <a:cs typeface="Verdana" panose="020B0604030504040204" pitchFamily="34" charset="0"/>
              </a:rPr>
              <a:t>hundreds</a:t>
            </a:r>
            <a:r>
              <a:rPr lang="it-IT" dirty="0">
                <a:latin typeface="Verdana" panose="020B0604030504040204" pitchFamily="34" charset="0"/>
                <a:ea typeface="Verdana" panose="020B0604030504040204" pitchFamily="34" charset="0"/>
                <a:cs typeface="Verdana" panose="020B0604030504040204" pitchFamily="34" charset="0"/>
              </a:rPr>
              <a:t> of </a:t>
            </a:r>
            <a:r>
              <a:rPr lang="it-IT" dirty="0" err="1">
                <a:latin typeface="Verdana" panose="020B0604030504040204" pitchFamily="34" charset="0"/>
                <a:ea typeface="Verdana" panose="020B0604030504040204" pitchFamily="34" charset="0"/>
                <a:cs typeface="Verdana" panose="020B0604030504040204" pitchFamily="34" charset="0"/>
              </a:rPr>
              <a:t>variants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that</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remained</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even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after</a:t>
            </a:r>
            <a:r>
              <a:rPr lang="it-IT" dirty="0">
                <a:latin typeface="Verdana" panose="020B0604030504040204" pitchFamily="34" charset="0"/>
                <a:ea typeface="Verdana" panose="020B0604030504040204" pitchFamily="34" charset="0"/>
                <a:cs typeface="Verdana" panose="020B0604030504040204" pitchFamily="34" charset="0"/>
              </a:rPr>
              <a:t> the </a:t>
            </a:r>
            <a:r>
              <a:rPr lang="it-IT" dirty="0" err="1">
                <a:latin typeface="Verdana" panose="020B0604030504040204" pitchFamily="34" charset="0"/>
                <a:ea typeface="Verdana" panose="020B0604030504040204" pitchFamily="34" charset="0"/>
                <a:cs typeface="Verdana" panose="020B0604030504040204" pitchFamily="34" charset="0"/>
              </a:rPr>
              <a:t>analysis</a:t>
            </a:r>
            <a:r>
              <a:rPr lang="it-IT" dirty="0">
                <a:latin typeface="Verdana" panose="020B0604030504040204" pitchFamily="34" charset="0"/>
                <a:ea typeface="Verdana" panose="020B0604030504040204" pitchFamily="34" charset="0"/>
                <a:cs typeface="Verdana" panose="020B0604030504040204" pitchFamily="34" charset="0"/>
              </a:rPr>
              <a:t> of family </a:t>
            </a:r>
            <a:r>
              <a:rPr lang="it-IT" dirty="0" err="1">
                <a:latin typeface="Verdana" panose="020B0604030504040204" pitchFamily="34" charset="0"/>
                <a:ea typeface="Verdana" panose="020B0604030504040204" pitchFamily="34" charset="0"/>
                <a:cs typeface="Verdana" panose="020B0604030504040204" pitchFamily="34" charset="0"/>
              </a:rPr>
              <a:t>segregation</a:t>
            </a:r>
            <a:r>
              <a:rPr lang="it-IT"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we</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used</a:t>
            </a:r>
            <a:r>
              <a:rPr lang="it-IT" b="1" dirty="0">
                <a:latin typeface="Verdana" panose="020B0604030504040204" pitchFamily="34" charset="0"/>
                <a:ea typeface="Verdana" panose="020B0604030504040204" pitchFamily="34" charset="0"/>
                <a:cs typeface="Verdana" panose="020B0604030504040204" pitchFamily="34" charset="0"/>
              </a:rPr>
              <a:t> a list of 30 </a:t>
            </a:r>
            <a:r>
              <a:rPr lang="it-IT" b="1" dirty="0" err="1">
                <a:latin typeface="Verdana" panose="020B0604030504040204" pitchFamily="34" charset="0"/>
                <a:ea typeface="Verdana" panose="020B0604030504040204" pitchFamily="34" charset="0"/>
                <a:cs typeface="Verdana" panose="020B0604030504040204" pitchFamily="34" charset="0"/>
              </a:rPr>
              <a:t>genes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that</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we</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have</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derived</a:t>
            </a:r>
            <a:r>
              <a:rPr lang="it-IT" b="1" dirty="0">
                <a:latin typeface="Verdana" panose="020B0604030504040204" pitchFamily="34" charset="0"/>
                <a:ea typeface="Verdana" panose="020B0604030504040204" pitchFamily="34" charset="0"/>
                <a:cs typeface="Verdana" panose="020B0604030504040204" pitchFamily="34" charset="0"/>
              </a:rPr>
              <a:t> from the </a:t>
            </a:r>
            <a:r>
              <a:rPr lang="it-IT" b="1" dirty="0" err="1">
                <a:latin typeface="Verdana" panose="020B0604030504040204" pitchFamily="34" charset="0"/>
                <a:ea typeface="Verdana" panose="020B0604030504040204" pitchFamily="34" charset="0"/>
                <a:cs typeface="Verdana" panose="020B0604030504040204" pitchFamily="34" charset="0"/>
              </a:rPr>
              <a:t>literature</a:t>
            </a:r>
            <a:r>
              <a:rPr lang="it-IT"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dirty="0" err="1">
                <a:latin typeface="Verdana" panose="020B0604030504040204" pitchFamily="34" charset="0"/>
                <a:ea typeface="Verdana" panose="020B0604030504040204" pitchFamily="34" charset="0"/>
                <a:cs typeface="Verdana" panose="020B0604030504040204" pitchFamily="34" charset="0"/>
              </a:rPr>
              <a:t>We</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found</a:t>
            </a:r>
            <a:r>
              <a:rPr lang="it-IT" dirty="0">
                <a:latin typeface="Verdana" panose="020B0604030504040204" pitchFamily="34" charset="0"/>
                <a:ea typeface="Verdana" panose="020B0604030504040204" pitchFamily="34" charset="0"/>
                <a:cs typeface="Verdana" panose="020B0604030504040204" pitchFamily="34" charset="0"/>
              </a:rPr>
              <a:t> a </a:t>
            </a:r>
            <a:r>
              <a:rPr lang="it-IT" dirty="0" err="1">
                <a:latin typeface="Verdana" panose="020B0604030504040204" pitchFamily="34" charset="0"/>
                <a:ea typeface="Verdana" panose="020B0604030504040204" pitchFamily="34" charset="0"/>
                <a:cs typeface="Verdana" panose="020B0604030504040204" pitchFamily="34" charset="0"/>
              </a:rPr>
              <a:t>variant</a:t>
            </a:r>
            <a:r>
              <a:rPr lang="it-IT" dirty="0">
                <a:latin typeface="Verdana" panose="020B0604030504040204" pitchFamily="34" charset="0"/>
                <a:ea typeface="Verdana" panose="020B0604030504040204" pitchFamily="34" charset="0"/>
                <a:cs typeface="Verdana" panose="020B0604030504040204" pitchFamily="34" charset="0"/>
              </a:rPr>
              <a:t> in ECHS1 gene: the </a:t>
            </a:r>
            <a:r>
              <a:rPr lang="it-IT" b="1" dirty="0">
                <a:latin typeface="Verdana" panose="020B0604030504040204" pitchFamily="34" charset="0"/>
                <a:ea typeface="Verdana" panose="020B0604030504040204" pitchFamily="34" charset="0"/>
                <a:cs typeface="Verdana" panose="020B0604030504040204" pitchFamily="34" charset="0"/>
              </a:rPr>
              <a:t>c.713C &gt; T/ p.Ala238Val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was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present</a:t>
            </a:r>
            <a:r>
              <a:rPr lang="it-IT" dirty="0">
                <a:latin typeface="Verdana" panose="020B0604030504040204" pitchFamily="34" charset="0"/>
                <a:ea typeface="Verdana" panose="020B0604030504040204" pitchFamily="34" charset="0"/>
                <a:cs typeface="Verdana" panose="020B0604030504040204" pitchFamily="34" charset="0"/>
              </a:rPr>
              <a:t> in the </a:t>
            </a:r>
            <a:r>
              <a:rPr lang="it-IT" dirty="0" err="1">
                <a:latin typeface="Verdana" panose="020B0604030504040204" pitchFamily="34" charset="0"/>
                <a:ea typeface="Verdana" panose="020B0604030504040204" pitchFamily="34" charset="0"/>
                <a:cs typeface="Verdana" panose="020B0604030504040204" pitchFamily="34" charset="0"/>
              </a:rPr>
              <a:t>proband</a:t>
            </a:r>
            <a:r>
              <a:rPr lang="it-IT" dirty="0">
                <a:latin typeface="Verdana" panose="020B0604030504040204" pitchFamily="34" charset="0"/>
                <a:ea typeface="Verdana" panose="020B0604030504040204" pitchFamily="34" charset="0"/>
                <a:cs typeface="Verdana" panose="020B0604030504040204" pitchFamily="34" charset="0"/>
              </a:rPr>
              <a:t> in an </a:t>
            </a:r>
            <a:r>
              <a:rPr lang="it-IT" dirty="0" err="1">
                <a:latin typeface="Verdana" panose="020B0604030504040204" pitchFamily="34" charset="0"/>
                <a:ea typeface="Verdana" panose="020B0604030504040204" pitchFamily="34" charset="0"/>
                <a:cs typeface="Verdana" panose="020B0604030504040204" pitchFamily="34" charset="0"/>
              </a:rPr>
              <a:t>apparent</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homozygous</a:t>
            </a:r>
            <a:r>
              <a:rPr lang="it-IT" dirty="0">
                <a:latin typeface="Verdana" panose="020B0604030504040204" pitchFamily="34" charset="0"/>
                <a:ea typeface="Verdana" panose="020B0604030504040204" pitchFamily="34" charset="0"/>
                <a:cs typeface="Verdana" panose="020B0604030504040204" pitchFamily="34" charset="0"/>
              </a:rPr>
              <a:t> state, </a:t>
            </a:r>
            <a:r>
              <a:rPr lang="it-IT" dirty="0" err="1">
                <a:latin typeface="Verdana" panose="020B0604030504040204" pitchFamily="34" charset="0"/>
                <a:ea typeface="Verdana" panose="020B0604030504040204" pitchFamily="34" charset="0"/>
                <a:cs typeface="Verdana" panose="020B0604030504040204" pitchFamily="34" charset="0"/>
              </a:rPr>
              <a:t>whereas</a:t>
            </a:r>
            <a:r>
              <a:rPr lang="it-IT" dirty="0">
                <a:latin typeface="Verdana" panose="020B0604030504040204" pitchFamily="34" charset="0"/>
                <a:ea typeface="Verdana" panose="020B0604030504040204" pitchFamily="34" charset="0"/>
                <a:cs typeface="Verdana" panose="020B0604030504040204" pitchFamily="34" charset="0"/>
              </a:rPr>
              <a:t> the </a:t>
            </a:r>
            <a:r>
              <a:rPr lang="it-IT" dirty="0" err="1">
                <a:latin typeface="Verdana" panose="020B0604030504040204" pitchFamily="34" charset="0"/>
                <a:ea typeface="Verdana" panose="020B0604030504040204" pitchFamily="34" charset="0"/>
                <a:cs typeface="Verdana" panose="020B0604030504040204" pitchFamily="34" charset="0"/>
              </a:rPr>
              <a:t>father</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only</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was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found</a:t>
            </a:r>
            <a:r>
              <a:rPr lang="it-IT" dirty="0">
                <a:latin typeface="Verdana" panose="020B0604030504040204" pitchFamily="34" charset="0"/>
                <a:ea typeface="Verdana" panose="020B0604030504040204" pitchFamily="34" charset="0"/>
                <a:cs typeface="Verdana" panose="020B0604030504040204" pitchFamily="34" charset="0"/>
              </a:rPr>
              <a:t> to be </a:t>
            </a:r>
            <a:r>
              <a:rPr lang="it-IT" dirty="0" err="1">
                <a:latin typeface="Verdana" panose="020B0604030504040204" pitchFamily="34" charset="0"/>
                <a:ea typeface="Verdana" panose="020B0604030504040204" pitchFamily="34" charset="0"/>
                <a:cs typeface="Verdana" panose="020B0604030504040204" pitchFamily="34" charset="0"/>
              </a:rPr>
              <a:t>heterozygous</a:t>
            </a:r>
            <a:r>
              <a:rPr lang="it-IT"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This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mutation</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was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predicted</a:t>
            </a:r>
            <a:r>
              <a:rPr lang="it-IT" b="1" dirty="0">
                <a:latin typeface="Verdana" panose="020B0604030504040204" pitchFamily="34" charset="0"/>
                <a:ea typeface="Verdana" panose="020B0604030504040204" pitchFamily="34" charset="0"/>
                <a:cs typeface="Verdana" panose="020B0604030504040204" pitchFamily="34" charset="0"/>
              </a:rPr>
              <a:t> to be </a:t>
            </a:r>
            <a:r>
              <a:rPr lang="it-IT" b="1" dirty="0" err="1">
                <a:latin typeface="Verdana" panose="020B0604030504040204" pitchFamily="34" charset="0"/>
                <a:ea typeface="Verdana" panose="020B0604030504040204" pitchFamily="34" charset="0"/>
                <a:cs typeface="Verdana" panose="020B0604030504040204" pitchFamily="34" charset="0"/>
              </a:rPr>
              <a:t>pathogenic</a:t>
            </a:r>
            <a:r>
              <a:rPr lang="it-IT" b="1" dirty="0">
                <a:latin typeface="Verdana" panose="020B0604030504040204" pitchFamily="34" charset="0"/>
                <a:ea typeface="Verdana" panose="020B0604030504040204" pitchFamily="34" charset="0"/>
                <a:cs typeface="Verdana" panose="020B0604030504040204" pitchFamily="34" charset="0"/>
              </a:rPr>
              <a:t> by "in </a:t>
            </a:r>
            <a:r>
              <a:rPr lang="it-IT" b="1" dirty="0" err="1">
                <a:latin typeface="Verdana" panose="020B0604030504040204" pitchFamily="34" charset="0"/>
                <a:ea typeface="Verdana" panose="020B0604030504040204" pitchFamily="34" charset="0"/>
                <a:cs typeface="Verdana" panose="020B0604030504040204" pitchFamily="34" charset="0"/>
              </a:rPr>
              <a:t>silico</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models</a:t>
            </a:r>
            <a:r>
              <a:rPr lang="it-IT" b="1"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b="1" dirty="0">
                <a:latin typeface="Verdana" panose="020B0604030504040204" pitchFamily="34" charset="0"/>
                <a:ea typeface="Verdana" panose="020B0604030504040204" pitchFamily="34" charset="0"/>
                <a:cs typeface="Verdana" panose="020B0604030504040204" pitchFamily="34" charset="0"/>
              </a:rPr>
              <a:t>The </a:t>
            </a:r>
            <a:r>
              <a:rPr lang="it-IT" b="1" dirty="0" err="1">
                <a:latin typeface="Verdana" panose="020B0604030504040204" pitchFamily="34" charset="0"/>
                <a:ea typeface="Verdana" panose="020B0604030504040204" pitchFamily="34" charset="0"/>
                <a:cs typeface="Verdana" panose="020B0604030504040204" pitchFamily="34" charset="0"/>
              </a:rPr>
              <a:t>mutation</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was</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absent</a:t>
            </a:r>
            <a:r>
              <a:rPr lang="it-IT" b="1" dirty="0">
                <a:latin typeface="Verdana" panose="020B0604030504040204" pitchFamily="34" charset="0"/>
                <a:ea typeface="Verdana" panose="020B0604030504040204" pitchFamily="34" charset="0"/>
                <a:cs typeface="Verdana" panose="020B0604030504040204" pitchFamily="34" charset="0"/>
              </a:rPr>
              <a:t> in the </a:t>
            </a:r>
            <a:r>
              <a:rPr lang="it-IT" b="1" dirty="0" err="1">
                <a:latin typeface="Verdana" panose="020B0604030504040204" pitchFamily="34" charset="0"/>
                <a:ea typeface="Verdana" panose="020B0604030504040204" pitchFamily="34" charset="0"/>
                <a:cs typeface="Verdana" panose="020B0604030504040204" pitchFamily="34" charset="0"/>
              </a:rPr>
              <a:t>mother</a:t>
            </a:r>
            <a:r>
              <a:rPr lang="it-IT" dirty="0">
                <a:latin typeface="Verdana" panose="020B0604030504040204" pitchFamily="34" charset="0"/>
                <a:ea typeface="Verdana" panose="020B0604030504040204" pitchFamily="34" charset="0"/>
                <a:cs typeface="Verdana" panose="020B0604030504040204" pitchFamily="34" charset="0"/>
              </a:rPr>
              <a:t>.</a:t>
            </a:r>
            <a:endParaRPr lang="it-IT"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ttangolo 3">
            <a:extLst>
              <a:ext uri="{FF2B5EF4-FFF2-40B4-BE49-F238E27FC236}">
                <a16:creationId xmlns:a16="http://schemas.microsoft.com/office/drawing/2014/main" id="{EB0DF4BC-5F97-274F-A2BC-32B438031B71}"/>
              </a:ext>
            </a:extLst>
          </p:cNvPr>
          <p:cNvSpPr>
            <a:spLocks noChangeArrowheads="1"/>
          </p:cNvSpPr>
          <p:nvPr/>
        </p:nvSpPr>
        <p:spPr bwMode="auto">
          <a:xfrm>
            <a:off x="884485" y="5730720"/>
            <a:ext cx="545368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b="1" dirty="0" err="1">
                <a:latin typeface="Verdana" panose="020B0604030504040204" pitchFamily="34" charset="0"/>
                <a:ea typeface="Verdana" panose="020B0604030504040204" pitchFamily="34" charset="0"/>
                <a:cs typeface="Verdana" panose="020B0604030504040204" pitchFamily="34" charset="0"/>
              </a:rPr>
              <a:t>Mutations</a:t>
            </a:r>
            <a:r>
              <a:rPr lang="it-IT" b="1" dirty="0">
                <a:latin typeface="Verdana" panose="020B0604030504040204" pitchFamily="34" charset="0"/>
                <a:ea typeface="Verdana" panose="020B0604030504040204" pitchFamily="34" charset="0"/>
                <a:cs typeface="Verdana" panose="020B0604030504040204" pitchFamily="34" charset="0"/>
              </a:rPr>
              <a:t> in </a:t>
            </a:r>
            <a:r>
              <a:rPr lang="it-IT" b="1" dirty="0" err="1">
                <a:latin typeface="Verdana" panose="020B0604030504040204" pitchFamily="34" charset="0"/>
                <a:ea typeface="Verdana" panose="020B0604030504040204" pitchFamily="34" charset="0"/>
                <a:cs typeface="Verdana" panose="020B0604030504040204" pitchFamily="34" charset="0"/>
              </a:rPr>
              <a:t>enoyl-CoA</a:t>
            </a:r>
            <a:r>
              <a:rPr lang="it-IT" b="1" dirty="0">
                <a:latin typeface="Verdana" panose="020B0604030504040204" pitchFamily="34" charset="0"/>
                <a:ea typeface="Verdana" panose="020B0604030504040204" pitchFamily="34" charset="0"/>
                <a:cs typeface="Verdana" panose="020B0604030504040204" pitchFamily="34" charset="0"/>
              </a:rPr>
              <a:t> </a:t>
            </a:r>
            <a:r>
              <a:rPr lang="it-IT" b="1" dirty="0" err="1">
                <a:latin typeface="Verdana" panose="020B0604030504040204" pitchFamily="34" charset="0"/>
                <a:ea typeface="Verdana" panose="020B0604030504040204" pitchFamily="34" charset="0"/>
                <a:cs typeface="Verdana" panose="020B0604030504040204" pitchFamily="34" charset="0"/>
              </a:rPr>
              <a:t>hydratase</a:t>
            </a:r>
            <a:r>
              <a:rPr lang="it-IT" b="1" dirty="0">
                <a:latin typeface="Verdana" panose="020B0604030504040204" pitchFamily="34" charset="0"/>
                <a:ea typeface="Verdana" panose="020B0604030504040204" pitchFamily="34" charset="0"/>
                <a:cs typeface="Verdana" panose="020B0604030504040204" pitchFamily="34" charset="0"/>
              </a:rPr>
              <a:t> (ECHS1) </a:t>
            </a:r>
            <a:r>
              <a:rPr lang="it-IT" dirty="0" err="1">
                <a:latin typeface="Verdana" panose="020B0604030504040204" pitchFamily="34" charset="0"/>
                <a:ea typeface="Verdana" panose="020B0604030504040204" pitchFamily="34" charset="0"/>
                <a:cs typeface="Verdana" panose="020B0604030504040204" pitchFamily="34" charset="0"/>
              </a:rPr>
              <a:t>has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been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previously</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associated</a:t>
            </a:r>
            <a:r>
              <a:rPr lang="it-IT" dirty="0">
                <a:latin typeface="Verdana" panose="020B0604030504040204" pitchFamily="34" charset="0"/>
                <a:ea typeface="Verdana" panose="020B0604030504040204" pitchFamily="34" charset="0"/>
                <a:cs typeface="Verdana" panose="020B0604030504040204" pitchFamily="34" charset="0"/>
              </a:rPr>
              <a:t> with LS in </a:t>
            </a:r>
            <a:r>
              <a:rPr lang="it-IT" dirty="0" err="1">
                <a:latin typeface="Verdana" panose="020B0604030504040204" pitchFamily="34" charset="0"/>
                <a:ea typeface="Verdana" panose="020B0604030504040204" pitchFamily="34" charset="0"/>
                <a:cs typeface="Verdana" panose="020B0604030504040204" pitchFamily="34" charset="0"/>
              </a:rPr>
              <a:t>several</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patients</a:t>
            </a:r>
            <a:r>
              <a:rPr lang="it-IT"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4023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pic>
        <p:nvPicPr>
          <p:cNvPr id="17" name="Picture 2">
            <a:extLst>
              <a:ext uri="{FF2B5EF4-FFF2-40B4-BE49-F238E27FC236}">
                <a16:creationId xmlns:a16="http://schemas.microsoft.com/office/drawing/2014/main" id="{41257ECD-F127-9C45-BBBD-0F29D52BF31D}"/>
              </a:ext>
            </a:extLst>
          </p:cNvPr>
          <p:cNvPicPr>
            <a:picLocks noChangeAspect="1" noChangeArrowheads="1"/>
          </p:cNvPicPr>
          <p:nvPr/>
        </p:nvPicPr>
        <p:blipFill>
          <a:blip r:embed="rId4" cstate="print"/>
          <a:srcRect/>
          <a:stretch>
            <a:fillRect/>
          </a:stretch>
        </p:blipFill>
        <p:spPr bwMode="auto">
          <a:xfrm>
            <a:off x="5363148" y="1853763"/>
            <a:ext cx="6193476" cy="3657100"/>
          </a:xfrm>
          <a:prstGeom prst="rect">
            <a:avLst/>
          </a:prstGeom>
          <a:noFill/>
          <a:ln w="9525">
            <a:noFill/>
            <a:miter lim="800000"/>
            <a:headEnd/>
            <a:tailEnd/>
          </a:ln>
        </p:spPr>
      </p:pic>
      <p:sp>
        <p:nvSpPr>
          <p:cNvPr id="18" name="Title 1">
            <a:extLst>
              <a:ext uri="{FF2B5EF4-FFF2-40B4-BE49-F238E27FC236}">
                <a16:creationId xmlns:a16="http://schemas.microsoft.com/office/drawing/2014/main" id="{3F2CB1F2-E7DF-AE42-A3A8-EA7E081D9DBF}"/>
              </a:ext>
            </a:extLst>
          </p:cNvPr>
          <p:cNvSpPr txBox="1">
            <a:spLocks/>
          </p:cNvSpPr>
          <p:nvPr/>
        </p:nvSpPr>
        <p:spPr>
          <a:xfrm>
            <a:off x="1503286" y="1759425"/>
            <a:ext cx="2851000" cy="664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dirty="0">
                <a:solidFill>
                  <a:srgbClr val="C00000"/>
                </a:solidFill>
                <a:latin typeface="+mn-lt"/>
              </a:rPr>
              <a:t>Basic NGS Workflow</a:t>
            </a:r>
          </a:p>
        </p:txBody>
      </p:sp>
      <p:sp>
        <p:nvSpPr>
          <p:cNvPr id="10" name="Rettangolo 3">
            <a:extLst>
              <a:ext uri="{FF2B5EF4-FFF2-40B4-BE49-F238E27FC236}">
                <a16:creationId xmlns:a16="http://schemas.microsoft.com/office/drawing/2014/main" id="{A1A53D2C-8FD4-BE4D-8D71-B78EE99138A5}"/>
              </a:ext>
            </a:extLst>
          </p:cNvPr>
          <p:cNvSpPr>
            <a:spLocks noChangeArrowheads="1"/>
          </p:cNvSpPr>
          <p:nvPr/>
        </p:nvSpPr>
        <p:spPr bwMode="auto">
          <a:xfrm>
            <a:off x="918173" y="2898527"/>
            <a:ext cx="426342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err="1"/>
              <a:t>While</a:t>
            </a:r>
            <a:r>
              <a:rPr lang="it-IT" sz="2000" dirty="0"/>
              <a:t> the </a:t>
            </a:r>
            <a:r>
              <a:rPr lang="it-IT" sz="2000" dirty="0" err="1"/>
              <a:t>sequencing</a:t>
            </a:r>
            <a:r>
              <a:rPr lang="it-IT" sz="2000" dirty="0"/>
              <a:t> </a:t>
            </a:r>
            <a:r>
              <a:rPr lang="it-IT" sz="2000" dirty="0" err="1"/>
              <a:t>run</a:t>
            </a:r>
            <a:r>
              <a:rPr lang="it-IT" sz="2000" dirty="0"/>
              <a:t> </a:t>
            </a:r>
            <a:r>
              <a:rPr lang="it-IT" sz="2000" dirty="0" err="1"/>
              <a:t>is</a:t>
            </a:r>
            <a:r>
              <a:rPr lang="it-IT" sz="2000" dirty="0"/>
              <a:t> the </a:t>
            </a:r>
            <a:r>
              <a:rPr lang="it-IT" sz="2000" dirty="0" err="1"/>
              <a:t>same</a:t>
            </a:r>
            <a:r>
              <a:rPr lang="it-IT" sz="2000" dirty="0"/>
              <a:t> for </a:t>
            </a:r>
            <a:r>
              <a:rPr lang="it-IT" sz="2000" dirty="0" err="1"/>
              <a:t>each</a:t>
            </a:r>
            <a:r>
              <a:rPr lang="it-IT" sz="2000" dirty="0"/>
              <a:t> </a:t>
            </a:r>
            <a:r>
              <a:rPr lang="it-IT" sz="2000" dirty="0" err="1"/>
              <a:t>type</a:t>
            </a:r>
            <a:r>
              <a:rPr lang="it-IT" sz="2000" dirty="0"/>
              <a:t> of </a:t>
            </a:r>
            <a:r>
              <a:rPr lang="it-IT" sz="2000" dirty="0" err="1"/>
              <a:t>investigation</a:t>
            </a:r>
            <a:r>
              <a:rPr lang="it-IT" sz="2000" dirty="0"/>
              <a:t>, the </a:t>
            </a:r>
            <a:r>
              <a:rPr lang="it-IT" sz="2000" b="1" dirty="0"/>
              <a:t>sample</a:t>
            </a:r>
            <a:r>
              <a:rPr lang="it-IT" sz="2000" dirty="0"/>
              <a:t> </a:t>
            </a:r>
            <a:r>
              <a:rPr lang="it-IT" sz="2000" b="1" dirty="0" err="1"/>
              <a:t>preparation</a:t>
            </a:r>
            <a:r>
              <a:rPr lang="it-IT" sz="2000" b="1" dirty="0"/>
              <a:t> and data </a:t>
            </a:r>
            <a:r>
              <a:rPr lang="it-IT" sz="2000" b="1" dirty="0" err="1"/>
              <a:t>analysis</a:t>
            </a:r>
            <a:r>
              <a:rPr lang="it-IT" sz="2000" b="1" dirty="0"/>
              <a:t> are </a:t>
            </a:r>
            <a:r>
              <a:rPr lang="it-IT" sz="2000" b="1" dirty="0" err="1"/>
              <a:t>application</a:t>
            </a:r>
            <a:r>
              <a:rPr lang="it-IT" sz="2000" b="1" dirty="0"/>
              <a:t> </a:t>
            </a:r>
            <a:r>
              <a:rPr lang="it-IT" sz="2000" b="1" dirty="0" err="1"/>
              <a:t>specific</a:t>
            </a:r>
            <a:r>
              <a:rPr lang="it-IT" sz="2000" dirty="0"/>
              <a:t>.</a:t>
            </a:r>
          </a:p>
        </p:txBody>
      </p:sp>
    </p:spTree>
    <p:extLst>
      <p:ext uri="{BB962C8B-B14F-4D97-AF65-F5344CB8AC3E}">
        <p14:creationId xmlns:p14="http://schemas.microsoft.com/office/powerpoint/2010/main" val="1465866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355262"/>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F623757-967C-CB4B-807D-041B83E93148}"/>
              </a:ext>
            </a:extLst>
          </p:cNvPr>
          <p:cNvSpPr txBox="1"/>
          <p:nvPr/>
        </p:nvSpPr>
        <p:spPr>
          <a:xfrm>
            <a:off x="1807318" y="895865"/>
            <a:ext cx="9901206" cy="61555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Homozygous variants: a case of Leigh Syndrome </a:t>
            </a:r>
          </a:p>
        </p:txBody>
      </p:sp>
      <p:pic>
        <p:nvPicPr>
          <p:cNvPr id="13" name="Immagine 12">
            <a:extLst>
              <a:ext uri="{FF2B5EF4-FFF2-40B4-BE49-F238E27FC236}">
                <a16:creationId xmlns:a16="http://schemas.microsoft.com/office/drawing/2014/main" id="{8C99F6DB-A3C0-844F-9248-16FF79A089C6}"/>
              </a:ext>
            </a:extLst>
          </p:cNvPr>
          <p:cNvPicPr>
            <a:picLocks noChangeAspect="1"/>
          </p:cNvPicPr>
          <p:nvPr/>
        </p:nvPicPr>
        <p:blipFill>
          <a:blip r:embed="rId4"/>
          <a:stretch>
            <a:fillRect/>
          </a:stretch>
        </p:blipFill>
        <p:spPr>
          <a:xfrm>
            <a:off x="1053781" y="2038748"/>
            <a:ext cx="5396824" cy="4292928"/>
          </a:xfrm>
          <a:prstGeom prst="rect">
            <a:avLst/>
          </a:prstGeom>
        </p:spPr>
      </p:pic>
      <p:sp>
        <p:nvSpPr>
          <p:cNvPr id="15" name="Rettangolo 3">
            <a:extLst>
              <a:ext uri="{FF2B5EF4-FFF2-40B4-BE49-F238E27FC236}">
                <a16:creationId xmlns:a16="http://schemas.microsoft.com/office/drawing/2014/main" id="{A0B5A80B-71DA-E94A-A465-03EF23A7F194}"/>
              </a:ext>
            </a:extLst>
          </p:cNvPr>
          <p:cNvSpPr>
            <a:spLocks noChangeArrowheads="1"/>
          </p:cNvSpPr>
          <p:nvPr/>
        </p:nvSpPr>
        <p:spPr bwMode="auto">
          <a:xfrm>
            <a:off x="6450605" y="1622695"/>
            <a:ext cx="5094722"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Generally</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homozygous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mutation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exists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because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both</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mother</a:t>
            </a:r>
            <a:r>
              <a:rPr lang="it-IT" sz="2000" b="1"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father</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carry</a:t>
            </a:r>
            <a:r>
              <a:rPr lang="it-IT" sz="2000" b="1" dirty="0">
                <a:latin typeface="Verdana" panose="020B0604030504040204" pitchFamily="34" charset="0"/>
                <a:ea typeface="Verdana" panose="020B0604030504040204" pitchFamily="34" charset="0"/>
                <a:cs typeface="Verdana" panose="020B0604030504040204" pitchFamily="34" charset="0"/>
              </a:rPr>
              <a:t> the </a:t>
            </a:r>
            <a:r>
              <a:rPr lang="it-IT" sz="2000" b="1" dirty="0" err="1">
                <a:latin typeface="Verdana" panose="020B0604030504040204" pitchFamily="34" charset="0"/>
                <a:ea typeface="Verdana" panose="020B0604030504040204" pitchFamily="34" charset="0"/>
                <a:cs typeface="Verdana" panose="020B0604030504040204" pitchFamily="34" charset="0"/>
              </a:rPr>
              <a:t>same</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mutation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This</a:t>
            </a:r>
            <a:r>
              <a:rPr lang="it-IT" sz="2000" dirty="0">
                <a:latin typeface="Verdana" panose="020B0604030504040204" pitchFamily="34" charset="0"/>
                <a:ea typeface="Verdana" panose="020B0604030504040204" pitchFamily="34" charset="0"/>
                <a:cs typeface="Verdana" panose="020B0604030504040204" pitchFamily="34" charset="0"/>
              </a:rPr>
              <a:t> made </a:t>
            </a:r>
            <a:r>
              <a:rPr lang="it-IT" sz="2000" dirty="0" err="1">
                <a:latin typeface="Verdana" panose="020B0604030504040204" pitchFamily="34" charset="0"/>
                <a:ea typeface="Verdana" panose="020B0604030504040204" pitchFamily="34" charset="0"/>
                <a:cs typeface="Verdana" panose="020B0604030504040204" pitchFamily="34" charset="0"/>
              </a:rPr>
              <a:t>us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suspect</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presence</a:t>
            </a:r>
            <a:r>
              <a:rPr lang="it-IT" sz="2000" dirty="0">
                <a:latin typeface="Verdana" panose="020B0604030504040204" pitchFamily="34" charset="0"/>
                <a:ea typeface="Verdana" panose="020B0604030504040204" pitchFamily="34" charset="0"/>
                <a:cs typeface="Verdana" panose="020B0604030504040204" pitchFamily="34" charset="0"/>
              </a:rPr>
              <a:t> of a </a:t>
            </a:r>
            <a:r>
              <a:rPr lang="it-IT" sz="2000" dirty="0" err="1">
                <a:latin typeface="Verdana" panose="020B0604030504040204" pitchFamily="34" charset="0"/>
                <a:ea typeface="Verdana" panose="020B0604030504040204" pitchFamily="34" charset="0"/>
                <a:cs typeface="Verdana" panose="020B0604030504040204" pitchFamily="34" charset="0"/>
              </a:rPr>
              <a:t>deletion</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one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portion</a:t>
            </a:r>
            <a:r>
              <a:rPr lang="it-IT" sz="2000" dirty="0">
                <a:latin typeface="Verdana" panose="020B0604030504040204" pitchFamily="34" charset="0"/>
                <a:ea typeface="Verdana" panose="020B0604030504040204" pitchFamily="34" charset="0"/>
                <a:cs typeface="Verdana" panose="020B0604030504040204" pitchFamily="34" charset="0"/>
              </a:rPr>
              <a:t> of </a:t>
            </a:r>
            <a:r>
              <a:rPr lang="it-IT" sz="2000" dirty="0" err="1">
                <a:latin typeface="Verdana" panose="020B0604030504040204" pitchFamily="34" charset="0"/>
                <a:ea typeface="Verdana" panose="020B0604030504040204" pitchFamily="34" charset="0"/>
                <a:cs typeface="Verdana" panose="020B0604030504040204" pitchFamily="34" charset="0"/>
              </a:rPr>
              <a:t>chromosome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where</a:t>
            </a:r>
            <a:r>
              <a:rPr lang="it-IT" sz="2000" dirty="0">
                <a:latin typeface="Verdana" panose="020B0604030504040204" pitchFamily="34" charset="0"/>
                <a:ea typeface="Verdana" panose="020B0604030504040204" pitchFamily="34" charset="0"/>
                <a:cs typeface="Verdana" panose="020B0604030504040204" pitchFamily="34" charset="0"/>
              </a:rPr>
              <a:t> the ECHS1 gene </a:t>
            </a:r>
            <a:r>
              <a:rPr lang="it-IT" sz="2000" dirty="0" err="1">
                <a:latin typeface="Verdana" panose="020B0604030504040204" pitchFamily="34" charset="0"/>
                <a:ea typeface="Verdana" panose="020B0604030504040204" pitchFamily="34" charset="0"/>
                <a:cs typeface="Verdana" panose="020B0604030504040204" pitchFamily="34" charset="0"/>
              </a:rPr>
              <a:t>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located</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We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detected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a:latin typeface="Verdana" panose="020B0604030504040204" pitchFamily="34" charset="0"/>
                <a:ea typeface="Verdana" panose="020B0604030504040204" pitchFamily="34" charset="0"/>
                <a:cs typeface="Verdana" panose="020B0604030504040204" pitchFamily="34" charset="0"/>
              </a:rPr>
              <a:t>a </a:t>
            </a:r>
            <a:r>
              <a:rPr lang="it-IT" sz="2000" b="1" dirty="0" err="1">
                <a:latin typeface="Verdana" panose="020B0604030504040204" pitchFamily="34" charset="0"/>
                <a:ea typeface="Verdana" panose="020B0604030504040204" pitchFamily="34" charset="0"/>
                <a:cs typeface="Verdana" panose="020B0604030504040204" pitchFamily="34" charset="0"/>
              </a:rPr>
              <a:t>deletion</a:t>
            </a:r>
            <a:r>
              <a:rPr lang="it-IT" sz="2000" b="1" dirty="0">
                <a:latin typeface="Verdana" panose="020B0604030504040204" pitchFamily="34" charset="0"/>
                <a:ea typeface="Verdana" panose="020B0604030504040204" pitchFamily="34" charset="0"/>
                <a:cs typeface="Verdana" panose="020B0604030504040204" pitchFamily="34" charset="0"/>
              </a:rPr>
              <a:t> in an </a:t>
            </a:r>
            <a:r>
              <a:rPr lang="it-IT" sz="2000" b="1" dirty="0" err="1">
                <a:latin typeface="Verdana" panose="020B0604030504040204" pitchFamily="34" charset="0"/>
                <a:ea typeface="Verdana" panose="020B0604030504040204" pitchFamily="34" charset="0"/>
                <a:cs typeface="Verdana" panose="020B0604030504040204" pitchFamily="34" charset="0"/>
              </a:rPr>
              <a:t>extended</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region</a:t>
            </a:r>
            <a:r>
              <a:rPr lang="it-IT" sz="2000" b="1" dirty="0">
                <a:latin typeface="Verdana" panose="020B0604030504040204" pitchFamily="34" charset="0"/>
                <a:ea typeface="Verdana" panose="020B0604030504040204" pitchFamily="34" charset="0"/>
                <a:cs typeface="Verdana" panose="020B0604030504040204" pitchFamily="34" charset="0"/>
              </a:rPr>
              <a:t>  of  </a:t>
            </a:r>
            <a:r>
              <a:rPr lang="it-IT" sz="2000" b="1" dirty="0" err="1">
                <a:latin typeface="Verdana" panose="020B0604030504040204" pitchFamily="34" charset="0"/>
                <a:ea typeface="Verdana" panose="020B0604030504040204" pitchFamily="34" charset="0"/>
                <a:cs typeface="Verdana" panose="020B0604030504040204" pitchFamily="34" charset="0"/>
              </a:rPr>
              <a:t>chromosome</a:t>
            </a:r>
            <a:r>
              <a:rPr lang="it-IT" sz="2000" b="1" dirty="0">
                <a:latin typeface="Verdana" panose="020B0604030504040204" pitchFamily="34" charset="0"/>
                <a:ea typeface="Verdana" panose="020B0604030504040204" pitchFamily="34" charset="0"/>
                <a:cs typeface="Verdana" panose="020B0604030504040204" pitchFamily="34" charset="0"/>
              </a:rPr>
              <a:t>  10  </a:t>
            </a:r>
            <a:r>
              <a:rPr lang="it-IT" sz="2000" dirty="0">
                <a:latin typeface="Verdana" panose="020B0604030504040204" pitchFamily="34" charset="0"/>
                <a:ea typeface="Verdana" panose="020B0604030504040204" pitchFamily="34" charset="0"/>
                <a:cs typeface="Verdana" panose="020B0604030504040204" pitchFamily="34" charset="0"/>
              </a:rPr>
              <a:t>(from  135,120,573  to 135,187,238)  </a:t>
            </a:r>
            <a:r>
              <a:rPr lang="it-IT" sz="2000" dirty="0" err="1">
                <a:latin typeface="Verdana" panose="020B0604030504040204" pitchFamily="34" charset="0"/>
                <a:ea typeface="Verdana" panose="020B0604030504040204" pitchFamily="34" charset="0"/>
                <a:cs typeface="Verdana" panose="020B0604030504040204" pitchFamily="34" charset="0"/>
              </a:rPr>
              <a:t>involving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five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genes</a:t>
            </a:r>
            <a:r>
              <a:rPr lang="it-IT" sz="2000" dirty="0">
                <a:latin typeface="Verdana" panose="020B0604030504040204" pitchFamily="34" charset="0"/>
                <a:ea typeface="Verdana" panose="020B0604030504040204" pitchFamily="34" charset="0"/>
                <a:cs typeface="Verdana" panose="020B0604030504040204" pitchFamily="34" charset="0"/>
              </a:rPr>
              <a:t>: ZNF511, CALY, PRAP1, FUOM, and ECHS1. </a:t>
            </a:r>
            <a:r>
              <a:rPr lang="it-IT" sz="2000" b="1" dirty="0" err="1">
                <a:latin typeface="Verdana" panose="020B0604030504040204" pitchFamily="34" charset="0"/>
                <a:ea typeface="Verdana" panose="020B0604030504040204" pitchFamily="34" charset="0"/>
                <a:cs typeface="Verdana" panose="020B0604030504040204" pitchFamily="34" charset="0"/>
              </a:rPr>
              <a:t>This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deletion</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was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present</a:t>
            </a:r>
            <a:r>
              <a:rPr lang="it-IT" sz="2000" b="1" dirty="0">
                <a:latin typeface="Verdana" panose="020B0604030504040204" pitchFamily="34" charset="0"/>
                <a:ea typeface="Verdana" panose="020B0604030504040204" pitchFamily="34" charset="0"/>
                <a:cs typeface="Verdana" panose="020B0604030504040204" pitchFamily="34" charset="0"/>
              </a:rPr>
              <a:t> in the </a:t>
            </a:r>
            <a:r>
              <a:rPr lang="it-IT" sz="2000" b="1" dirty="0" err="1">
                <a:latin typeface="Verdana" panose="020B0604030504040204" pitchFamily="34" charset="0"/>
                <a:ea typeface="Verdana" panose="020B0604030504040204" pitchFamily="34" charset="0"/>
                <a:cs typeface="Verdana" panose="020B0604030504040204" pitchFamily="34" charset="0"/>
              </a:rPr>
              <a:t>proband</a:t>
            </a:r>
            <a:r>
              <a:rPr lang="it-IT" sz="2000" b="1" dirty="0">
                <a:latin typeface="Verdana" panose="020B0604030504040204" pitchFamily="34" charset="0"/>
                <a:ea typeface="Verdana" panose="020B0604030504040204" pitchFamily="34" charset="0"/>
                <a:cs typeface="Verdana" panose="020B0604030504040204" pitchFamily="34" charset="0"/>
              </a:rPr>
              <a:t> and in </a:t>
            </a:r>
            <a:r>
              <a:rPr lang="it-IT" sz="2000" b="1" dirty="0" err="1">
                <a:latin typeface="Verdana" panose="020B0604030504040204" pitchFamily="34" charset="0"/>
                <a:ea typeface="Verdana" panose="020B0604030504040204" pitchFamily="34" charset="0"/>
                <a:cs typeface="Verdana" panose="020B0604030504040204" pitchFamily="34" charset="0"/>
              </a:rPr>
              <a:t>his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mother</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but</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not</a:t>
            </a:r>
            <a:r>
              <a:rPr lang="it-IT" sz="2000" b="1" dirty="0">
                <a:latin typeface="Verdana" panose="020B0604030504040204" pitchFamily="34" charset="0"/>
                <a:ea typeface="Verdana" panose="020B0604030504040204" pitchFamily="34" charset="0"/>
                <a:cs typeface="Verdana" panose="020B0604030504040204" pitchFamily="34" charset="0"/>
              </a:rPr>
              <a:t> in the </a:t>
            </a:r>
            <a:r>
              <a:rPr lang="it-IT" sz="2000" b="1" dirty="0" err="1">
                <a:latin typeface="Verdana" panose="020B0604030504040204" pitchFamily="34" charset="0"/>
                <a:ea typeface="Verdana" panose="020B0604030504040204" pitchFamily="34" charset="0"/>
                <a:cs typeface="Verdana" panose="020B0604030504040204" pitchFamily="34" charset="0"/>
              </a:rPr>
              <a:t>father</a:t>
            </a:r>
            <a:r>
              <a:rPr lang="it-IT"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804544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355262"/>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F623757-967C-CB4B-807D-041B83E93148}"/>
              </a:ext>
            </a:extLst>
          </p:cNvPr>
          <p:cNvSpPr txBox="1"/>
          <p:nvPr/>
        </p:nvSpPr>
        <p:spPr>
          <a:xfrm>
            <a:off x="1807318" y="895865"/>
            <a:ext cx="9901206" cy="61555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Homozygous variants: a case of Leigh Syndrome </a:t>
            </a:r>
          </a:p>
        </p:txBody>
      </p:sp>
      <p:pic>
        <p:nvPicPr>
          <p:cNvPr id="3" name="Immagine 2">
            <a:extLst>
              <a:ext uri="{FF2B5EF4-FFF2-40B4-BE49-F238E27FC236}">
                <a16:creationId xmlns:a16="http://schemas.microsoft.com/office/drawing/2014/main" id="{42ACE7DD-C06A-624A-B81B-B12EC59AE7E5}"/>
              </a:ext>
            </a:extLst>
          </p:cNvPr>
          <p:cNvPicPr>
            <a:picLocks noChangeAspect="1"/>
          </p:cNvPicPr>
          <p:nvPr/>
        </p:nvPicPr>
        <p:blipFill>
          <a:blip r:embed="rId4"/>
          <a:stretch>
            <a:fillRect/>
          </a:stretch>
        </p:blipFill>
        <p:spPr>
          <a:xfrm>
            <a:off x="1088107" y="1693012"/>
            <a:ext cx="7881722" cy="2704338"/>
          </a:xfrm>
          <a:prstGeom prst="rect">
            <a:avLst/>
          </a:prstGeom>
        </p:spPr>
      </p:pic>
      <p:sp>
        <p:nvSpPr>
          <p:cNvPr id="10" name="Rettangolo 3">
            <a:extLst>
              <a:ext uri="{FF2B5EF4-FFF2-40B4-BE49-F238E27FC236}">
                <a16:creationId xmlns:a16="http://schemas.microsoft.com/office/drawing/2014/main" id="{2B033897-6A3B-B24F-818D-2468BBEFA08A}"/>
              </a:ext>
            </a:extLst>
          </p:cNvPr>
          <p:cNvSpPr>
            <a:spLocks noChangeArrowheads="1"/>
          </p:cNvSpPr>
          <p:nvPr/>
        </p:nvSpPr>
        <p:spPr bwMode="auto">
          <a:xfrm>
            <a:off x="1088107" y="5083838"/>
            <a:ext cx="1042072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000" dirty="0" err="1">
                <a:latin typeface="Verdana" panose="020B0604030504040204" pitchFamily="34" charset="0"/>
                <a:ea typeface="Verdana" panose="020B0604030504040204" pitchFamily="34" charset="0"/>
                <a:cs typeface="Verdana" panose="020B0604030504040204" pitchFamily="34" charset="0"/>
              </a:rPr>
              <a:t>We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confirmed</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clinical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diagnosis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hypothesized</a:t>
            </a:r>
            <a:r>
              <a:rPr lang="it-IT" sz="2000" dirty="0">
                <a:latin typeface="Verdana" panose="020B0604030504040204" pitchFamily="34" charset="0"/>
                <a:ea typeface="Verdana" panose="020B0604030504040204" pitchFamily="34" charset="0"/>
                <a:cs typeface="Verdana" panose="020B0604030504040204" pitchFamily="34" charset="0"/>
              </a:rPr>
              <a:t> for 15 </a:t>
            </a:r>
            <a:r>
              <a:rPr lang="it-IT" sz="2000" dirty="0" err="1">
                <a:latin typeface="Verdana" panose="020B0604030504040204" pitchFamily="34" charset="0"/>
                <a:ea typeface="Verdana" panose="020B0604030504040204" pitchFamily="34" charset="0"/>
                <a:cs typeface="Verdana" panose="020B0604030504040204" pitchFamily="34" charset="0"/>
              </a:rPr>
              <a:t>years</a:t>
            </a:r>
            <a:r>
              <a:rPr lang="it-IT" sz="2000" dirty="0">
                <a:latin typeface="Verdana" panose="020B0604030504040204" pitchFamily="34" charset="0"/>
                <a:ea typeface="Verdana" panose="020B0604030504040204" pitchFamily="34" charset="0"/>
                <a:cs typeface="Verdana" panose="020B0604030504040204" pitchFamily="34" charset="0"/>
              </a:rPr>
              <a:t> by </a:t>
            </a:r>
            <a:r>
              <a:rPr lang="it-IT" sz="2000" dirty="0" err="1">
                <a:latin typeface="Verdana" panose="020B0604030504040204" pitchFamily="34" charset="0"/>
                <a:ea typeface="Verdana" panose="020B0604030504040204" pitchFamily="34" charset="0"/>
                <a:cs typeface="Verdana" panose="020B0604030504040204" pitchFamily="34" charset="0"/>
              </a:rPr>
              <a:t>using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whole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exome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sequencing</a:t>
            </a:r>
            <a:r>
              <a:rPr lang="it-IT" sz="2000" dirty="0">
                <a:latin typeface="Verdana" panose="020B0604030504040204" pitchFamily="34" charset="0"/>
                <a:ea typeface="Verdana" panose="020B0604030504040204" pitchFamily="34" charset="0"/>
                <a:cs typeface="Verdana" panose="020B0604030504040204" pitchFamily="34" charset="0"/>
              </a:rPr>
              <a:t> (WES)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which</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identified</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missense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mutation</a:t>
            </a:r>
            <a:r>
              <a:rPr lang="it-IT" sz="2000" dirty="0">
                <a:latin typeface="Verdana" panose="020B0604030504040204" pitchFamily="34" charset="0"/>
                <a:ea typeface="Verdana" panose="020B0604030504040204" pitchFamily="34" charset="0"/>
                <a:cs typeface="Verdana" panose="020B0604030504040204" pitchFamily="34" charset="0"/>
              </a:rPr>
              <a:t> in ECHS1 and a </a:t>
            </a:r>
            <a:r>
              <a:rPr lang="it-IT" sz="2000" dirty="0" err="1">
                <a:latin typeface="Verdana" panose="020B0604030504040204" pitchFamily="34" charset="0"/>
                <a:ea typeface="Verdana" panose="020B0604030504040204" pitchFamily="34" charset="0"/>
                <a:cs typeface="Verdana" panose="020B0604030504040204" pitchFamily="34" charset="0"/>
              </a:rPr>
              <a:t>deletion</a:t>
            </a:r>
            <a:r>
              <a:rPr lang="it-IT" sz="2000" dirty="0">
                <a:latin typeface="Verdana" panose="020B0604030504040204" pitchFamily="34" charset="0"/>
                <a:ea typeface="Verdana" panose="020B0604030504040204" pitchFamily="34" charset="0"/>
                <a:cs typeface="Verdana" panose="020B0604030504040204" pitchFamily="34" charset="0"/>
              </a:rPr>
              <a:t> of the </a:t>
            </a:r>
            <a:r>
              <a:rPr lang="it-IT" sz="2000" dirty="0" err="1">
                <a:latin typeface="Verdana" panose="020B0604030504040204" pitchFamily="34" charset="0"/>
                <a:ea typeface="Verdana" panose="020B0604030504040204" pitchFamily="34" charset="0"/>
                <a:cs typeface="Verdana" panose="020B0604030504040204" pitchFamily="34" charset="0"/>
              </a:rPr>
              <a:t>entire</a:t>
            </a:r>
            <a:r>
              <a:rPr lang="it-IT" sz="2000" dirty="0">
                <a:latin typeface="Verdana" panose="020B0604030504040204" pitchFamily="34" charset="0"/>
                <a:ea typeface="Verdana" panose="020B0604030504040204" pitchFamily="34" charset="0"/>
                <a:cs typeface="Verdana" panose="020B0604030504040204" pitchFamily="34" charset="0"/>
              </a:rPr>
              <a:t> gene.</a:t>
            </a:r>
          </a:p>
        </p:txBody>
      </p:sp>
    </p:spTree>
    <p:extLst>
      <p:ext uri="{BB962C8B-B14F-4D97-AF65-F5344CB8AC3E}">
        <p14:creationId xmlns:p14="http://schemas.microsoft.com/office/powerpoint/2010/main" val="32499721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5" y="372683"/>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EAA896E1-A524-8B4D-B2D1-3AB54579AEC8}"/>
              </a:ext>
            </a:extLst>
          </p:cNvPr>
          <p:cNvSpPr txBox="1"/>
          <p:nvPr/>
        </p:nvSpPr>
        <p:spPr>
          <a:xfrm>
            <a:off x="4220702" y="1023493"/>
            <a:ext cx="5161285" cy="523220"/>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spc="-6" dirty="0">
                <a:solidFill>
                  <a:srgbClr val="860908"/>
                </a:solidFill>
                <a:latin typeface="Arial"/>
                <a:ea typeface="+mj-ea"/>
                <a:cs typeface="Arial"/>
              </a:rPr>
              <a:t>De Novo </a:t>
            </a:r>
            <a:r>
              <a:rPr lang="en-US" sz="2800" spc="-6" dirty="0">
                <a:solidFill>
                  <a:srgbClr val="860908"/>
                </a:solidFill>
                <a:latin typeface="Arial"/>
                <a:ea typeface="+mj-ea"/>
                <a:cs typeface="Arial"/>
              </a:rPr>
              <a:t>and Mosaic Mutations</a:t>
            </a:r>
          </a:p>
        </p:txBody>
      </p:sp>
      <p:pic>
        <p:nvPicPr>
          <p:cNvPr id="12" name="Immagine 11">
            <a:extLst>
              <a:ext uri="{FF2B5EF4-FFF2-40B4-BE49-F238E27FC236}">
                <a16:creationId xmlns:a16="http://schemas.microsoft.com/office/drawing/2014/main" id="{CF4C8F9B-3E2D-504C-BFCE-6F9D28EDA34A}"/>
              </a:ext>
            </a:extLst>
          </p:cNvPr>
          <p:cNvPicPr>
            <a:picLocks noChangeAspect="1"/>
          </p:cNvPicPr>
          <p:nvPr/>
        </p:nvPicPr>
        <p:blipFill>
          <a:blip r:embed="rId4"/>
          <a:stretch>
            <a:fillRect/>
          </a:stretch>
        </p:blipFill>
        <p:spPr>
          <a:xfrm>
            <a:off x="2017262" y="1744654"/>
            <a:ext cx="8729907" cy="2691344"/>
          </a:xfrm>
          <a:prstGeom prst="rect">
            <a:avLst/>
          </a:prstGeom>
        </p:spPr>
      </p:pic>
      <p:sp>
        <p:nvSpPr>
          <p:cNvPr id="10" name="Rettangolo 3">
            <a:extLst>
              <a:ext uri="{FF2B5EF4-FFF2-40B4-BE49-F238E27FC236}">
                <a16:creationId xmlns:a16="http://schemas.microsoft.com/office/drawing/2014/main" id="{C8C9E4C5-CA7A-FE45-B09A-99A5DA492FF2}"/>
              </a:ext>
            </a:extLst>
          </p:cNvPr>
          <p:cNvSpPr>
            <a:spLocks noChangeArrowheads="1"/>
          </p:cNvSpPr>
          <p:nvPr/>
        </p:nvSpPr>
        <p:spPr bwMode="auto">
          <a:xfrm>
            <a:off x="1031562" y="4633939"/>
            <a:ext cx="1070130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Rare </a:t>
            </a:r>
            <a:r>
              <a:rPr lang="it-IT" sz="2000" dirty="0" err="1">
                <a:latin typeface="Verdana" panose="020B0604030504040204" pitchFamily="34" charset="0"/>
                <a:ea typeface="Verdana" panose="020B0604030504040204" pitchFamily="34" charset="0"/>
                <a:cs typeface="Verdana" panose="020B0604030504040204" pitchFamily="34" charset="0"/>
              </a:rPr>
              <a:t>diseases</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also</a:t>
            </a:r>
            <a:r>
              <a:rPr lang="it-IT" sz="2000" dirty="0">
                <a:latin typeface="Verdana" panose="020B0604030504040204" pitchFamily="34" charset="0"/>
                <a:ea typeface="Verdana" panose="020B0604030504040204" pitchFamily="34" charset="0"/>
                <a:cs typeface="Verdana" panose="020B0604030504040204" pitchFamily="34" charset="0"/>
              </a:rPr>
              <a:t> due to "De Novo"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They</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that</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present</a:t>
            </a:r>
            <a:r>
              <a:rPr lang="it-IT" sz="2000" dirty="0">
                <a:latin typeface="Verdana" panose="020B0604030504040204" pitchFamily="34" charset="0"/>
                <a:ea typeface="Verdana" panose="020B0604030504040204" pitchFamily="34" charset="0"/>
                <a:cs typeface="Verdana" panose="020B0604030504040204" pitchFamily="34" charset="0"/>
              </a:rPr>
              <a:t> in the </a:t>
            </a:r>
            <a:r>
              <a:rPr lang="it-IT" sz="2000" dirty="0" err="1">
                <a:latin typeface="Verdana" panose="020B0604030504040204" pitchFamily="34" charset="0"/>
                <a:ea typeface="Verdana" panose="020B0604030504040204" pitchFamily="34" charset="0"/>
                <a:cs typeface="Verdana" panose="020B0604030504040204" pitchFamily="34" charset="0"/>
              </a:rPr>
              <a:t>affected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subject</a:t>
            </a:r>
            <a:r>
              <a:rPr lang="it-IT" sz="2000" dirty="0">
                <a:latin typeface="Verdana" panose="020B0604030504040204" pitchFamily="34" charset="0"/>
                <a:ea typeface="Verdana" panose="020B0604030504040204" pitchFamily="34" charset="0"/>
                <a:cs typeface="Verdana" panose="020B0604030504040204" pitchFamily="34" charset="0"/>
              </a:rPr>
              <a:t> and are </a:t>
            </a:r>
            <a:r>
              <a:rPr lang="it-IT" sz="2000" dirty="0" err="1">
                <a:latin typeface="Verdana" panose="020B0604030504040204" pitchFamily="34" charset="0"/>
                <a:ea typeface="Verdana" panose="020B0604030504040204" pitchFamily="34" charset="0"/>
                <a:cs typeface="Verdana" panose="020B0604030504040204" pitchFamily="34" charset="0"/>
              </a:rPr>
              <a:t>not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shared</a:t>
            </a:r>
            <a:r>
              <a:rPr lang="it-IT" sz="2000" dirty="0">
                <a:latin typeface="Verdana" panose="020B0604030504040204" pitchFamily="34" charset="0"/>
                <a:ea typeface="Verdana" panose="020B0604030504040204" pitchFamily="34" charset="0"/>
                <a:cs typeface="Verdana" panose="020B0604030504040204" pitchFamily="34" charset="0"/>
              </a:rPr>
              <a:t> with the </a:t>
            </a:r>
            <a:r>
              <a:rPr lang="it-IT" sz="2000" dirty="0" err="1">
                <a:latin typeface="Verdana" panose="020B0604030504040204" pitchFamily="34" charset="0"/>
                <a:ea typeface="Verdana" panose="020B0604030504040204" pitchFamily="34" charset="0"/>
                <a:cs typeface="Verdana" panose="020B0604030504040204" pitchFamily="34" charset="0"/>
              </a:rPr>
              <a:t>parents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They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usually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occur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early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during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development</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In some </a:t>
            </a:r>
            <a:r>
              <a:rPr lang="it-IT" sz="2000" dirty="0" err="1">
                <a:latin typeface="Verdana" panose="020B0604030504040204" pitchFamily="34" charset="0"/>
                <a:ea typeface="Verdana" panose="020B0604030504040204" pitchFamily="34" charset="0"/>
                <a:cs typeface="Verdana" panose="020B0604030504040204" pitchFamily="34" charset="0"/>
              </a:rPr>
              <a:t>cases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are </a:t>
            </a:r>
            <a:r>
              <a:rPr lang="it-IT" sz="2000" dirty="0" err="1">
                <a:latin typeface="Verdana" panose="020B0604030504040204" pitchFamily="34" charset="0"/>
                <a:ea typeface="Verdana" panose="020B0604030504040204" pitchFamily="34" charset="0"/>
                <a:cs typeface="Verdana" panose="020B0604030504040204" pitchFamily="34" charset="0"/>
              </a:rPr>
              <a:t>defined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mosaic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because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they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affect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only</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affected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tissue</a:t>
            </a:r>
            <a:r>
              <a:rPr lang="it-IT"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1668934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1142450" y="2985298"/>
            <a:ext cx="1084800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dirty="0">
                <a:latin typeface="Verdana" panose="020B0604030504040204" pitchFamily="34" charset="0"/>
                <a:ea typeface="Verdana" panose="020B0604030504040204" pitchFamily="34" charset="0"/>
                <a:cs typeface="Verdana" panose="020B0604030504040204" pitchFamily="34" charset="0"/>
              </a:rPr>
              <a:t>De novo </a:t>
            </a:r>
            <a:r>
              <a:rPr lang="it-IT" sz="2200" dirty="0" err="1">
                <a:latin typeface="Verdana" panose="020B0604030504040204" pitchFamily="34" charset="0"/>
                <a:ea typeface="Verdana" panose="020B0604030504040204" pitchFamily="34" charset="0"/>
                <a:cs typeface="Verdana" panose="020B0604030504040204" pitchFamily="34" charset="0"/>
              </a:rPr>
              <a:t>mutations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causing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autosomal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dominant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disorders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have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proved</a:t>
            </a:r>
            <a:r>
              <a:rPr lang="it-IT" sz="2200" dirty="0">
                <a:latin typeface="Verdana" panose="020B0604030504040204" pitchFamily="34" charset="0"/>
                <a:ea typeface="Verdana" panose="020B0604030504040204" pitchFamily="34" charset="0"/>
                <a:cs typeface="Verdana" panose="020B0604030504040204" pitchFamily="34" charset="0"/>
              </a:rPr>
              <a:t> to be </a:t>
            </a:r>
            <a:r>
              <a:rPr lang="it-IT" sz="2200" dirty="0" err="1">
                <a:latin typeface="Verdana" panose="020B0604030504040204" pitchFamily="34" charset="0"/>
                <a:ea typeface="Verdana" panose="020B0604030504040204" pitchFamily="34" charset="0"/>
                <a:cs typeface="Verdana" panose="020B0604030504040204" pitchFamily="34" charset="0"/>
              </a:rPr>
              <a:t>much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easier</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identify</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given</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that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each</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individual</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carries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very</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few</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variants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that</a:t>
            </a:r>
            <a:r>
              <a:rPr lang="it-IT" sz="2200" b="1" dirty="0">
                <a:latin typeface="Verdana" panose="020B0604030504040204" pitchFamily="34" charset="0"/>
                <a:ea typeface="Verdana" panose="020B0604030504040204" pitchFamily="34" charset="0"/>
                <a:cs typeface="Verdana" panose="020B0604030504040204" pitchFamily="34" charset="0"/>
              </a:rPr>
              <a:t> are </a:t>
            </a:r>
            <a:r>
              <a:rPr lang="it-IT" sz="2200" b="1" dirty="0" err="1">
                <a:latin typeface="Verdana" panose="020B0604030504040204" pitchFamily="34" charset="0"/>
                <a:ea typeface="Verdana" panose="020B0604030504040204" pitchFamily="34" charset="0"/>
                <a:cs typeface="Verdana" panose="020B0604030504040204" pitchFamily="34" charset="0"/>
              </a:rPr>
              <a:t>not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also</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found</a:t>
            </a:r>
            <a:r>
              <a:rPr lang="it-IT" sz="2200" b="1" dirty="0">
                <a:latin typeface="Verdana" panose="020B0604030504040204" pitchFamily="34" charset="0"/>
                <a:ea typeface="Verdana" panose="020B0604030504040204" pitchFamily="34" charset="0"/>
                <a:cs typeface="Verdana" panose="020B0604030504040204" pitchFamily="34" charset="0"/>
              </a:rPr>
              <a:t> in </a:t>
            </a:r>
            <a:r>
              <a:rPr lang="it-IT" sz="2200" b="1" dirty="0" err="1">
                <a:latin typeface="Verdana" panose="020B0604030504040204" pitchFamily="34" charset="0"/>
                <a:ea typeface="Verdana" panose="020B0604030504040204" pitchFamily="34" charset="0"/>
                <a:cs typeface="Verdana" panose="020B0604030504040204" pitchFamily="34" charset="0"/>
              </a:rPr>
              <a:t>their</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parents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resulting</a:t>
            </a:r>
            <a:r>
              <a:rPr lang="it-IT" sz="2200" b="1" dirty="0">
                <a:latin typeface="Verdana" panose="020B0604030504040204" pitchFamily="34" charset="0"/>
                <a:ea typeface="Verdana" panose="020B0604030504040204" pitchFamily="34" charset="0"/>
                <a:cs typeface="Verdana" panose="020B0604030504040204" pitchFamily="34" charset="0"/>
              </a:rPr>
              <a:t> in a data set </a:t>
            </a:r>
            <a:r>
              <a:rPr lang="it-IT" sz="2200" b="1" dirty="0" err="1">
                <a:latin typeface="Verdana" panose="020B0604030504040204" pitchFamily="34" charset="0"/>
                <a:ea typeface="Verdana" panose="020B0604030504040204" pitchFamily="34" charset="0"/>
                <a:cs typeface="Verdana" panose="020B0604030504040204" pitchFamily="34" charset="0"/>
              </a:rPr>
              <a:t>that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much</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less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complex</a:t>
            </a:r>
            <a:r>
              <a:rPr lang="it-IT" sz="2200" b="1"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F11A428C-384D-2A4B-A5C3-41C50CBED023}"/>
              </a:ext>
            </a:extLst>
          </p:cNvPr>
          <p:cNvSpPr txBox="1"/>
          <p:nvPr/>
        </p:nvSpPr>
        <p:spPr>
          <a:xfrm>
            <a:off x="1800041" y="1176177"/>
            <a:ext cx="9995337" cy="61555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Autosomal dominant disorders: </a:t>
            </a:r>
            <a:r>
              <a:rPr lang="en-US" sz="3400" i="1" spc="-6" dirty="0">
                <a:solidFill>
                  <a:srgbClr val="860908"/>
                </a:solidFill>
                <a:latin typeface="Arial"/>
                <a:ea typeface="+mj-ea"/>
                <a:cs typeface="Arial"/>
              </a:rPr>
              <a:t>de novo </a:t>
            </a:r>
            <a:r>
              <a:rPr lang="en-US" sz="3400" spc="-6" dirty="0">
                <a:solidFill>
                  <a:srgbClr val="860908"/>
                </a:solidFill>
                <a:latin typeface="Arial"/>
                <a:ea typeface="+mj-ea"/>
                <a:cs typeface="Arial"/>
              </a:rPr>
              <a:t>mutations </a:t>
            </a:r>
          </a:p>
        </p:txBody>
      </p:sp>
    </p:spTree>
    <p:extLst>
      <p:ext uri="{BB962C8B-B14F-4D97-AF65-F5344CB8AC3E}">
        <p14:creationId xmlns:p14="http://schemas.microsoft.com/office/powerpoint/2010/main" val="2897021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B0B68D6C-34CC-6542-94D5-2C946BD03D2F}"/>
              </a:ext>
            </a:extLst>
          </p:cNvPr>
          <p:cNvSpPr txBox="1"/>
          <p:nvPr/>
        </p:nvSpPr>
        <p:spPr>
          <a:xfrm>
            <a:off x="1944414" y="1187057"/>
            <a:ext cx="9995337" cy="61555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400" spc="-6" dirty="0">
                <a:solidFill>
                  <a:srgbClr val="860908"/>
                </a:solidFill>
                <a:latin typeface="Arial"/>
                <a:ea typeface="+mj-ea"/>
                <a:cs typeface="Arial"/>
              </a:rPr>
              <a:t>Autosomal dominant disorders: </a:t>
            </a:r>
            <a:r>
              <a:rPr lang="en-US" sz="3400" i="1" spc="-6" dirty="0">
                <a:solidFill>
                  <a:srgbClr val="860908"/>
                </a:solidFill>
                <a:latin typeface="Arial"/>
                <a:ea typeface="+mj-ea"/>
                <a:cs typeface="Arial"/>
              </a:rPr>
              <a:t>de novo </a:t>
            </a:r>
            <a:r>
              <a:rPr lang="en-US" sz="3400" spc="-6" dirty="0">
                <a:solidFill>
                  <a:srgbClr val="860908"/>
                </a:solidFill>
                <a:latin typeface="Arial"/>
                <a:ea typeface="+mj-ea"/>
                <a:cs typeface="Arial"/>
              </a:rPr>
              <a:t>mutations </a:t>
            </a:r>
          </a:p>
        </p:txBody>
      </p:sp>
      <p:sp>
        <p:nvSpPr>
          <p:cNvPr id="14" name="Rettangolo 3">
            <a:extLst>
              <a:ext uri="{FF2B5EF4-FFF2-40B4-BE49-F238E27FC236}">
                <a16:creationId xmlns:a16="http://schemas.microsoft.com/office/drawing/2014/main" id="{7DFD47F9-6558-1640-A610-DC2C434A494B}"/>
              </a:ext>
            </a:extLst>
          </p:cNvPr>
          <p:cNvSpPr>
            <a:spLocks noChangeArrowheads="1"/>
          </p:cNvSpPr>
          <p:nvPr/>
        </p:nvSpPr>
        <p:spPr bwMode="auto">
          <a:xfrm>
            <a:off x="1261242" y="2750699"/>
            <a:ext cx="9995338"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Prematurely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deceased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child</a:t>
            </a:r>
            <a:r>
              <a:rPr lang="it-IT" sz="2000" dirty="0">
                <a:latin typeface="Verdana" panose="020B0604030504040204" pitchFamily="34" charset="0"/>
                <a:ea typeface="Verdana" panose="020B0604030504040204" pitchFamily="34" charset="0"/>
                <a:cs typeface="Verdana" panose="020B0604030504040204" pitchFamily="34" charset="0"/>
              </a:rPr>
              <a:t> with </a:t>
            </a:r>
            <a:r>
              <a:rPr lang="it-IT" sz="2000" dirty="0" err="1">
                <a:latin typeface="Verdana" panose="020B0604030504040204" pitchFamily="34" charset="0"/>
                <a:ea typeface="Verdana" panose="020B0604030504040204" pitchFamily="34" charset="0"/>
                <a:cs typeface="Verdana" panose="020B0604030504040204" pitchFamily="34" charset="0"/>
              </a:rPr>
              <a:t>arthrogryposis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congenital</a:t>
            </a:r>
            <a:r>
              <a:rPr lang="it-IT" sz="2000" dirty="0">
                <a:latin typeface="Verdana" panose="020B0604030504040204" pitchFamily="34" charset="0"/>
                <a:ea typeface="Verdana" panose="020B0604030504040204" pitchFamily="34" charset="0"/>
                <a:cs typeface="Verdana" panose="020B0604030504040204" pitchFamily="34" charset="0"/>
              </a:rPr>
              <a:t> joint </a:t>
            </a:r>
            <a:r>
              <a:rPr lang="it-IT" sz="2000" dirty="0" err="1">
                <a:latin typeface="Verdana" panose="020B0604030504040204" pitchFamily="34" charset="0"/>
                <a:ea typeface="Verdana" panose="020B0604030504040204" pitchFamily="34" charset="0"/>
                <a:cs typeface="Verdana" panose="020B0604030504040204" pitchFamily="34" charset="0"/>
              </a:rPr>
              <a:t>contracture</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two</a:t>
            </a:r>
            <a:r>
              <a:rPr lang="it-IT" sz="2000" dirty="0">
                <a:latin typeface="Verdana" panose="020B0604030504040204" pitchFamily="34" charset="0"/>
                <a:ea typeface="Verdana" panose="020B0604030504040204" pitchFamily="34" charset="0"/>
                <a:cs typeface="Verdana" panose="020B0604030504040204" pitchFamily="34" charset="0"/>
              </a:rPr>
              <a:t> or more </a:t>
            </a:r>
            <a:r>
              <a:rPr lang="it-IT" sz="2000" dirty="0" err="1">
                <a:latin typeface="Verdana" panose="020B0604030504040204" pitchFamily="34" charset="0"/>
                <a:ea typeface="Verdana" panose="020B0604030504040204" pitchFamily="34" charset="0"/>
                <a:cs typeface="Verdana" panose="020B0604030504040204" pitchFamily="34" charset="0"/>
              </a:rPr>
              <a:t>areas</a:t>
            </a:r>
            <a:r>
              <a:rPr lang="it-IT" sz="2000" dirty="0">
                <a:latin typeface="Verdana" panose="020B0604030504040204" pitchFamily="34" charset="0"/>
                <a:ea typeface="Verdana" panose="020B0604030504040204" pitchFamily="34" charset="0"/>
                <a:cs typeface="Verdana" panose="020B0604030504040204" pitchFamily="34" charset="0"/>
              </a:rPr>
              <a:t> of the body.), </a:t>
            </a:r>
            <a:r>
              <a:rPr lang="it-IT" sz="2000" dirty="0" err="1">
                <a:latin typeface="Verdana" panose="020B0604030504040204" pitchFamily="34" charset="0"/>
                <a:ea typeface="Verdana" panose="020B0604030504040204" pitchFamily="34" charset="0"/>
                <a:cs typeface="Verdana" panose="020B0604030504040204" pitchFamily="34" charset="0"/>
              </a:rPr>
              <a:t>hypotonia</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urinary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problems</a:t>
            </a:r>
            <a:r>
              <a:rPr lang="it-IT" sz="2000" dirty="0">
                <a:latin typeface="Verdana" panose="020B0604030504040204" pitchFamily="34" charset="0"/>
                <a:ea typeface="Verdana" panose="020B0604030504040204" pitchFamily="34" charset="0"/>
                <a:cs typeface="Verdana" panose="020B0604030504040204" pitchFamily="34" charset="0"/>
              </a:rPr>
              <a:t> and </a:t>
            </a:r>
            <a:r>
              <a:rPr lang="it-IT" sz="2000" dirty="0" err="1">
                <a:latin typeface="Verdana" panose="020B0604030504040204" pitchFamily="34" charset="0"/>
                <a:ea typeface="Verdana" panose="020B0604030504040204" pitchFamily="34" charset="0"/>
                <a:cs typeface="Verdana" panose="020B0604030504040204" pitchFamily="34" charset="0"/>
              </a:rPr>
              <a:t>neurodevlopmental</a:t>
            </a:r>
            <a:r>
              <a:rPr lang="it-IT" sz="2000" dirty="0">
                <a:latin typeface="Verdana" panose="020B0604030504040204" pitchFamily="34" charset="0"/>
                <a:ea typeface="Verdana" panose="020B0604030504040204" pitchFamily="34" charset="0"/>
                <a:cs typeface="Verdana" panose="020B0604030504040204" pitchFamily="34" charset="0"/>
              </a:rPr>
              <a:t> delay. </a:t>
            </a:r>
            <a:r>
              <a:rPr lang="it-IT" sz="2000" dirty="0" err="1">
                <a:latin typeface="Verdana" panose="020B0604030504040204" pitchFamily="34" charset="0"/>
                <a:ea typeface="Verdana" panose="020B0604030504040204" pitchFamily="34" charset="0"/>
                <a:cs typeface="Verdana" panose="020B0604030504040204" pitchFamily="34" charset="0"/>
              </a:rPr>
              <a:t>Initially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diagnosed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suffering</a:t>
            </a:r>
            <a:r>
              <a:rPr lang="it-IT" sz="2000" dirty="0">
                <a:latin typeface="Verdana" panose="020B0604030504040204" pitchFamily="34" charset="0"/>
                <a:ea typeface="Verdana" panose="020B0604030504040204" pitchFamily="34" charset="0"/>
                <a:cs typeface="Verdana" panose="020B0604030504040204" pitchFamily="34" charset="0"/>
              </a:rPr>
              <a:t> from </a:t>
            </a:r>
            <a:r>
              <a:rPr lang="it-IT" sz="2000" dirty="0" err="1">
                <a:latin typeface="Verdana" panose="020B0604030504040204" pitchFamily="34" charset="0"/>
                <a:ea typeface="Verdana" panose="020B0604030504040204" pitchFamily="34" charset="0"/>
                <a:cs typeface="Verdana" panose="020B0604030504040204" pitchFamily="34" charset="0"/>
              </a:rPr>
              <a:t>Congenital</a:t>
            </a:r>
            <a:r>
              <a:rPr lang="it-IT" sz="2000" dirty="0">
                <a:latin typeface="Verdana" panose="020B0604030504040204" pitchFamily="34" charset="0"/>
                <a:ea typeface="Verdana" panose="020B0604030504040204" pitchFamily="34" charset="0"/>
                <a:cs typeface="Verdana" panose="020B0604030504040204" pitchFamily="34" charset="0"/>
              </a:rPr>
              <a:t> Multiplex </a:t>
            </a:r>
            <a:r>
              <a:rPr lang="it-IT" sz="2000" dirty="0" err="1">
                <a:latin typeface="Verdana" panose="020B0604030504040204" pitchFamily="34" charset="0"/>
                <a:ea typeface="Verdana" panose="020B0604030504040204" pitchFamily="34" charset="0"/>
                <a:cs typeface="Verdana" panose="020B0604030504040204" pitchFamily="34" charset="0"/>
              </a:rPr>
              <a:t>Arthrogryposis</a:t>
            </a:r>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b="1" dirty="0">
                <a:latin typeface="Verdana" panose="020B0604030504040204" pitchFamily="34" charset="0"/>
                <a:ea typeface="Verdana" panose="020B0604030504040204" pitchFamily="34" charset="0"/>
                <a:cs typeface="Verdana" panose="020B0604030504040204" pitchFamily="34" charset="0"/>
              </a:rPr>
              <a:t>Negative to </a:t>
            </a:r>
            <a:r>
              <a:rPr lang="it-IT" sz="2000" b="1" dirty="0" err="1">
                <a:latin typeface="Verdana" panose="020B0604030504040204" pitchFamily="34" charset="0"/>
                <a:ea typeface="Verdana" panose="020B0604030504040204" pitchFamily="34" charset="0"/>
                <a:cs typeface="Verdana" panose="020B0604030504040204" pitchFamily="34" charset="0"/>
              </a:rPr>
              <a:t>genetic</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investigation</a:t>
            </a:r>
            <a:r>
              <a:rPr lang="it-IT" sz="2000" b="1" dirty="0">
                <a:latin typeface="Verdana" panose="020B0604030504040204" pitchFamily="34" charset="0"/>
                <a:ea typeface="Verdana" panose="020B0604030504040204" pitchFamily="34" charset="0"/>
                <a:cs typeface="Verdana" panose="020B0604030504040204" pitchFamily="34" charset="0"/>
              </a:rPr>
              <a:t> for </a:t>
            </a:r>
            <a:r>
              <a:rPr lang="it-IT" sz="2000" b="1" dirty="0" err="1">
                <a:latin typeface="Verdana" panose="020B0604030504040204" pitchFamily="34" charset="0"/>
                <a:ea typeface="Verdana" panose="020B0604030504040204" pitchFamily="34" charset="0"/>
                <a:cs typeface="Verdana" panose="020B0604030504040204" pitchFamily="34" charset="0"/>
              </a:rPr>
              <a:t>known</a:t>
            </a:r>
            <a:r>
              <a:rPr lang="it-IT" sz="2000" b="1" dirty="0">
                <a:latin typeface="Verdana" panose="020B0604030504040204" pitchFamily="34" charset="0"/>
                <a:ea typeface="Verdana" panose="020B0604030504040204" pitchFamily="34" charset="0"/>
                <a:cs typeface="Verdana" panose="020B0604030504040204" pitchFamily="34" charset="0"/>
              </a:rPr>
              <a:t> causative </a:t>
            </a:r>
            <a:r>
              <a:rPr lang="it-IT" sz="2000" b="1" dirty="0" err="1">
                <a:latin typeface="Verdana" panose="020B0604030504040204" pitchFamily="34" charset="0"/>
                <a:ea typeface="Verdana" panose="020B0604030504040204" pitchFamily="34" charset="0"/>
                <a:cs typeface="Verdana" panose="020B0604030504040204" pitchFamily="34" charset="0"/>
              </a:rPr>
              <a:t>genes</a:t>
            </a:r>
            <a:endParaRPr lang="it-IT"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73303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B0B68D6C-34CC-6542-94D5-2C946BD03D2F}"/>
              </a:ext>
            </a:extLst>
          </p:cNvPr>
          <p:cNvSpPr txBox="1"/>
          <p:nvPr/>
        </p:nvSpPr>
        <p:spPr>
          <a:xfrm>
            <a:off x="1944414" y="1187057"/>
            <a:ext cx="9995337" cy="55399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spc="-6" dirty="0">
                <a:solidFill>
                  <a:srgbClr val="860908"/>
                </a:solidFill>
                <a:latin typeface="Arial"/>
                <a:ea typeface="+mj-ea"/>
                <a:cs typeface="Arial"/>
              </a:rPr>
              <a:t>Autosomal dominant disorders: </a:t>
            </a:r>
            <a:r>
              <a:rPr lang="en-US" sz="3000" i="1" spc="-6" dirty="0">
                <a:solidFill>
                  <a:srgbClr val="860908"/>
                </a:solidFill>
                <a:latin typeface="Arial"/>
                <a:ea typeface="+mj-ea"/>
                <a:cs typeface="Arial"/>
              </a:rPr>
              <a:t>de novo </a:t>
            </a:r>
            <a:r>
              <a:rPr lang="en-US" sz="3000" spc="-6" dirty="0">
                <a:solidFill>
                  <a:srgbClr val="860908"/>
                </a:solidFill>
                <a:latin typeface="Arial"/>
                <a:ea typeface="+mj-ea"/>
                <a:cs typeface="Arial"/>
              </a:rPr>
              <a:t>mutations </a:t>
            </a:r>
          </a:p>
        </p:txBody>
      </p:sp>
      <p:sp>
        <p:nvSpPr>
          <p:cNvPr id="14" name="Rettangolo 3">
            <a:extLst>
              <a:ext uri="{FF2B5EF4-FFF2-40B4-BE49-F238E27FC236}">
                <a16:creationId xmlns:a16="http://schemas.microsoft.com/office/drawing/2014/main" id="{7DFD47F9-6558-1640-A610-DC2C434A494B}"/>
              </a:ext>
            </a:extLst>
          </p:cNvPr>
          <p:cNvSpPr>
            <a:spLocks noChangeArrowheads="1"/>
          </p:cNvSpPr>
          <p:nvPr/>
        </p:nvSpPr>
        <p:spPr bwMode="auto">
          <a:xfrm>
            <a:off x="1008993" y="1898265"/>
            <a:ext cx="10436773"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After</a:t>
            </a:r>
            <a:r>
              <a:rPr lang="it-IT" sz="2000" dirty="0">
                <a:latin typeface="Verdana" panose="020B0604030504040204" pitchFamily="34" charset="0"/>
                <a:ea typeface="Verdana" panose="020B0604030504040204" pitchFamily="34" charset="0"/>
                <a:cs typeface="Verdana" panose="020B0604030504040204" pitchFamily="34" charset="0"/>
              </a:rPr>
              <a:t> WES </a:t>
            </a:r>
            <a:r>
              <a:rPr lang="it-IT" sz="2000" dirty="0" err="1">
                <a:latin typeface="Verdana" panose="020B0604030504040204" pitchFamily="34" charset="0"/>
                <a:ea typeface="Verdana" panose="020B0604030504040204" pitchFamily="34" charset="0"/>
                <a:cs typeface="Verdana" panose="020B0604030504040204" pitchFamily="34" charset="0"/>
              </a:rPr>
              <a:t>analysis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analyzed</a:t>
            </a:r>
            <a:r>
              <a:rPr lang="it-IT" sz="2000" dirty="0">
                <a:latin typeface="Verdana" panose="020B0604030504040204" pitchFamily="34" charset="0"/>
                <a:ea typeface="Verdana" panose="020B0604030504040204" pitchFamily="34" charset="0"/>
                <a:cs typeface="Verdana" panose="020B0604030504040204" pitchFamily="34" charset="0"/>
              </a:rPr>
              <a:t> the data </a:t>
            </a:r>
            <a:r>
              <a:rPr lang="it-IT" sz="2000" dirty="0" err="1">
                <a:latin typeface="Verdana" panose="020B0604030504040204" pitchFamily="34" charset="0"/>
                <a:ea typeface="Verdana" panose="020B0604030504040204" pitchFamily="34" charset="0"/>
                <a:cs typeface="Verdana" panose="020B0604030504040204" pitchFamily="34" charset="0"/>
              </a:rPr>
              <a:t>using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Phenoxome</a:t>
            </a:r>
            <a:r>
              <a:rPr lang="it-IT" sz="2000" dirty="0">
                <a:latin typeface="Verdana" panose="020B0604030504040204" pitchFamily="34" charset="0"/>
                <a:ea typeface="Verdana" panose="020B0604030504040204" pitchFamily="34" charset="0"/>
                <a:cs typeface="Verdana" panose="020B0604030504040204" pitchFamily="34" charset="0"/>
              </a:rPr>
              <a:t>, a web </a:t>
            </a:r>
            <a:r>
              <a:rPr lang="it-IT" sz="2000" dirty="0" err="1">
                <a:latin typeface="Verdana" panose="020B0604030504040204" pitchFamily="34" charset="0"/>
                <a:ea typeface="Verdana" panose="020B0604030504040204" pitchFamily="34" charset="0"/>
                <a:cs typeface="Verdana" panose="020B0604030504040204" pitchFamily="34" charset="0"/>
              </a:rPr>
              <a:t>tool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which</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annotates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genetic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associating</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them</a:t>
            </a:r>
            <a:r>
              <a:rPr lang="it-IT" sz="2000" dirty="0">
                <a:latin typeface="Verdana" panose="020B0604030504040204" pitchFamily="34" charset="0"/>
                <a:ea typeface="Verdana" panose="020B0604030504040204" pitchFamily="34" charset="0"/>
                <a:cs typeface="Verdana" panose="020B0604030504040204" pitchFamily="34" charset="0"/>
              </a:rPr>
              <a:t> to </a:t>
            </a:r>
            <a:r>
              <a:rPr lang="it-IT" sz="2000" b="1" dirty="0" err="1">
                <a:latin typeface="Verdana" panose="020B0604030504040204" pitchFamily="34" charset="0"/>
                <a:ea typeface="Verdana" panose="020B0604030504040204" pitchFamily="34" charset="0"/>
                <a:cs typeface="Verdana" panose="020B0604030504040204" pitchFamily="34" charset="0"/>
              </a:rPr>
              <a:t>phenotypic</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manifestations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of the </a:t>
            </a:r>
            <a:r>
              <a:rPr lang="it-IT" sz="2000" dirty="0" err="1">
                <a:latin typeface="Verdana" panose="020B0604030504040204" pitchFamily="34" charset="0"/>
                <a:ea typeface="Verdana" panose="020B0604030504040204" pitchFamily="34" charset="0"/>
                <a:cs typeface="Verdana" panose="020B0604030504040204" pitchFamily="34" charset="0"/>
              </a:rPr>
              <a:t>disease</a:t>
            </a:r>
            <a:r>
              <a:rPr lang="it-IT" sz="20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Phenoxome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adopt</a:t>
            </a:r>
            <a:r>
              <a:rPr lang="it-IT" sz="2000" dirty="0">
                <a:latin typeface="Verdana" panose="020B0604030504040204" pitchFamily="34" charset="0"/>
                <a:ea typeface="Verdana" panose="020B0604030504040204" pitchFamily="34" charset="0"/>
                <a:cs typeface="Verdana" panose="020B0604030504040204" pitchFamily="34" charset="0"/>
              </a:rPr>
              <a:t> a </a:t>
            </a:r>
            <a:r>
              <a:rPr lang="it-IT" sz="2000" dirty="0" err="1">
                <a:latin typeface="Verdana" panose="020B0604030504040204" pitchFamily="34" charset="0"/>
                <a:ea typeface="Verdana" panose="020B0604030504040204" pitchFamily="34" charset="0"/>
                <a:cs typeface="Verdana" panose="020B0604030504040204" pitchFamily="34" charset="0"/>
              </a:rPr>
              <a:t>robust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phenotype-driven</a:t>
            </a:r>
            <a:r>
              <a:rPr lang="it-IT" sz="2000" dirty="0">
                <a:latin typeface="Verdana" panose="020B0604030504040204" pitchFamily="34" charset="0"/>
                <a:ea typeface="Verdana" panose="020B0604030504040204" pitchFamily="34" charset="0"/>
                <a:cs typeface="Verdana" panose="020B0604030504040204" pitchFamily="34" charset="0"/>
              </a:rPr>
              <a:t> model to facilitate </a:t>
            </a:r>
            <a:r>
              <a:rPr lang="it-IT" sz="2000" dirty="0" err="1">
                <a:latin typeface="Verdana" panose="020B0604030504040204" pitchFamily="34" charset="0"/>
                <a:ea typeface="Verdana" panose="020B0604030504040204" pitchFamily="34" charset="0"/>
                <a:cs typeface="Verdana" panose="020B0604030504040204" pitchFamily="34" charset="0"/>
              </a:rPr>
              <a:t>automated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variant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prioritization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Phenoxome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dissects</a:t>
            </a:r>
            <a:r>
              <a:rPr lang="it-IT" sz="2000" dirty="0">
                <a:latin typeface="Verdana" panose="020B0604030504040204" pitchFamily="34" charset="0"/>
                <a:ea typeface="Verdana" panose="020B0604030504040204" pitchFamily="34" charset="0"/>
                <a:cs typeface="Verdana" panose="020B0604030504040204" pitchFamily="34" charset="0"/>
              </a:rPr>
              <a:t> the </a:t>
            </a:r>
            <a:r>
              <a:rPr lang="it-IT" sz="2000" dirty="0" err="1">
                <a:latin typeface="Verdana" panose="020B0604030504040204" pitchFamily="34" charset="0"/>
                <a:ea typeface="Verdana" panose="020B0604030504040204" pitchFamily="34" charset="0"/>
                <a:cs typeface="Verdana" panose="020B0604030504040204" pitchFamily="34" charset="0"/>
              </a:rPr>
              <a:t>phenotypic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manifestation</a:t>
            </a:r>
            <a:r>
              <a:rPr lang="it-IT" sz="2000" dirty="0">
                <a:latin typeface="Verdana" panose="020B0604030504040204" pitchFamily="34" charset="0"/>
                <a:ea typeface="Verdana" panose="020B0604030504040204" pitchFamily="34" charset="0"/>
                <a:cs typeface="Verdana" panose="020B0604030504040204" pitchFamily="34" charset="0"/>
              </a:rPr>
              <a:t> of a </a:t>
            </a:r>
            <a:r>
              <a:rPr lang="it-IT" sz="2000" dirty="0" err="1">
                <a:latin typeface="Verdana" panose="020B0604030504040204" pitchFamily="34" charset="0"/>
                <a:ea typeface="Verdana" panose="020B0604030504040204" pitchFamily="34" charset="0"/>
                <a:cs typeface="Verdana" panose="020B0604030504040204" pitchFamily="34" charset="0"/>
              </a:rPr>
              <a:t>patient</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concert</a:t>
            </a:r>
            <a:r>
              <a:rPr lang="it-IT" sz="2000" dirty="0">
                <a:latin typeface="Verdana" panose="020B0604030504040204" pitchFamily="34" charset="0"/>
                <a:ea typeface="Verdana" panose="020B0604030504040204" pitchFamily="34" charset="0"/>
                <a:cs typeface="Verdana" panose="020B0604030504040204" pitchFamily="34" charset="0"/>
              </a:rPr>
              <a:t> with </a:t>
            </a:r>
            <a:r>
              <a:rPr lang="it-IT" sz="2000" dirty="0" err="1">
                <a:latin typeface="Verdana" panose="020B0604030504040204" pitchFamily="34" charset="0"/>
                <a:ea typeface="Verdana" panose="020B0604030504040204" pitchFamily="34" charset="0"/>
                <a:cs typeface="Verdana" panose="020B0604030504040204" pitchFamily="34" charset="0"/>
              </a:rPr>
              <a:t>their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genomic</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profile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dirty="0">
                <a:latin typeface="Verdana" panose="020B0604030504040204" pitchFamily="34" charset="0"/>
                <a:ea typeface="Verdana" panose="020B0604030504040204" pitchFamily="34" charset="0"/>
                <a:cs typeface="Verdana" panose="020B0604030504040204" pitchFamily="34" charset="0"/>
              </a:rPr>
              <a:t>to </a:t>
            </a:r>
            <a:r>
              <a:rPr lang="it-IT" sz="2000" b="1" dirty="0" err="1">
                <a:latin typeface="Verdana" panose="020B0604030504040204" pitchFamily="34" charset="0"/>
                <a:ea typeface="Verdana" panose="020B0604030504040204" pitchFamily="34" charset="0"/>
                <a:cs typeface="Verdana" panose="020B0604030504040204" pitchFamily="34" charset="0"/>
              </a:rPr>
              <a:t>filter</a:t>
            </a:r>
            <a:r>
              <a:rPr lang="it-IT" sz="2000" b="1" dirty="0">
                <a:latin typeface="Verdana" panose="020B0604030504040204" pitchFamily="34" charset="0"/>
                <a:ea typeface="Verdana" panose="020B0604030504040204" pitchFamily="34" charset="0"/>
                <a:cs typeface="Verdana" panose="020B0604030504040204" pitchFamily="34" charset="0"/>
              </a:rPr>
              <a:t> and </a:t>
            </a:r>
            <a:r>
              <a:rPr lang="it-IT" sz="2000" b="1" dirty="0" err="1">
                <a:latin typeface="Verdana" panose="020B0604030504040204" pitchFamily="34" charset="0"/>
                <a:ea typeface="Verdana" panose="020B0604030504040204" pitchFamily="34" charset="0"/>
                <a:cs typeface="Verdana" panose="020B0604030504040204" pitchFamily="34" charset="0"/>
              </a:rPr>
              <a:t>then</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prioritize</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variants</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that</a:t>
            </a:r>
            <a:r>
              <a:rPr lang="it-IT" sz="2000" b="1" dirty="0">
                <a:latin typeface="Verdana" panose="020B0604030504040204" pitchFamily="34" charset="0"/>
                <a:ea typeface="Verdana" panose="020B0604030504040204" pitchFamily="34" charset="0"/>
                <a:cs typeface="Verdana" panose="020B0604030504040204" pitchFamily="34" charset="0"/>
              </a:rPr>
              <a:t> are </a:t>
            </a:r>
            <a:r>
              <a:rPr lang="it-IT" sz="2000" b="1" dirty="0" err="1">
                <a:latin typeface="Verdana" panose="020B0604030504040204" pitchFamily="34" charset="0"/>
                <a:ea typeface="Verdana" panose="020B0604030504040204" pitchFamily="34" charset="0"/>
                <a:cs typeface="Verdana" panose="020B0604030504040204" pitchFamily="34" charset="0"/>
              </a:rPr>
              <a:t>likely</a:t>
            </a:r>
            <a:r>
              <a:rPr lang="it-IT" sz="2000" b="1" dirty="0">
                <a:latin typeface="Verdana" panose="020B0604030504040204" pitchFamily="34" charset="0"/>
                <a:ea typeface="Verdana" panose="020B0604030504040204" pitchFamily="34" charset="0"/>
                <a:cs typeface="Verdana" panose="020B0604030504040204" pitchFamily="34" charset="0"/>
              </a:rPr>
              <a:t> to </a:t>
            </a:r>
            <a:r>
              <a:rPr lang="it-IT" sz="2000" b="1" dirty="0" err="1">
                <a:latin typeface="Verdana" panose="020B0604030504040204" pitchFamily="34" charset="0"/>
                <a:ea typeface="Verdana" panose="020B0604030504040204" pitchFamily="34" charset="0"/>
                <a:cs typeface="Verdana" panose="020B0604030504040204" pitchFamily="34" charset="0"/>
              </a:rPr>
              <a:t>affect</a:t>
            </a:r>
            <a:r>
              <a:rPr lang="it-IT" sz="2000" b="1" dirty="0">
                <a:latin typeface="Verdana" panose="020B0604030504040204" pitchFamily="34" charset="0"/>
                <a:ea typeface="Verdana" panose="020B0604030504040204" pitchFamily="34" charset="0"/>
                <a:cs typeface="Verdana" panose="020B0604030504040204" pitchFamily="34" charset="0"/>
              </a:rPr>
              <a:t> the </a:t>
            </a:r>
            <a:r>
              <a:rPr lang="it-IT" sz="2000" b="1" dirty="0" err="1">
                <a:latin typeface="Verdana" panose="020B0604030504040204" pitchFamily="34" charset="0"/>
                <a:ea typeface="Verdana" panose="020B0604030504040204" pitchFamily="34" charset="0"/>
                <a:cs typeface="Verdana" panose="020B0604030504040204" pitchFamily="34" charset="0"/>
              </a:rPr>
              <a:t>function</a:t>
            </a:r>
            <a:r>
              <a:rPr lang="it-IT" sz="2000" b="1" dirty="0">
                <a:latin typeface="Verdana" panose="020B0604030504040204" pitchFamily="34" charset="0"/>
                <a:ea typeface="Verdana" panose="020B0604030504040204" pitchFamily="34" charset="0"/>
                <a:cs typeface="Verdana" panose="020B0604030504040204" pitchFamily="34" charset="0"/>
              </a:rPr>
              <a:t> of the gene (</a:t>
            </a:r>
            <a:r>
              <a:rPr lang="it-IT" sz="2000" b="1" dirty="0" err="1">
                <a:latin typeface="Verdana" panose="020B0604030504040204" pitchFamily="34" charset="0"/>
                <a:ea typeface="Verdana" panose="020B0604030504040204" pitchFamily="34" charset="0"/>
                <a:cs typeface="Verdana" panose="020B0604030504040204" pitchFamily="34" charset="0"/>
              </a:rPr>
              <a:t>potentially</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pathogenic</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variants</a:t>
            </a:r>
            <a:r>
              <a:rPr lang="it-IT" sz="2000" b="1" dirty="0">
                <a:latin typeface="Verdana" panose="020B0604030504040204" pitchFamily="34" charset="0"/>
                <a:ea typeface="Verdana" panose="020B0604030504040204" pitchFamily="34" charset="0"/>
                <a:cs typeface="Verdana" panose="020B0604030504040204" pitchFamily="34" charset="0"/>
              </a:rPr>
              <a:t>).</a:t>
            </a:r>
          </a:p>
        </p:txBody>
      </p:sp>
      <p:pic>
        <p:nvPicPr>
          <p:cNvPr id="3" name="Immagine 2">
            <a:extLst>
              <a:ext uri="{FF2B5EF4-FFF2-40B4-BE49-F238E27FC236}">
                <a16:creationId xmlns:a16="http://schemas.microsoft.com/office/drawing/2014/main" id="{EDE11C37-5D04-F64B-A500-9E57097C37A7}"/>
              </a:ext>
            </a:extLst>
          </p:cNvPr>
          <p:cNvPicPr>
            <a:picLocks noChangeAspect="1"/>
          </p:cNvPicPr>
          <p:nvPr/>
        </p:nvPicPr>
        <p:blipFill>
          <a:blip r:embed="rId4"/>
          <a:stretch>
            <a:fillRect/>
          </a:stretch>
        </p:blipFill>
        <p:spPr>
          <a:xfrm>
            <a:off x="1702675" y="4841900"/>
            <a:ext cx="9467026" cy="1740262"/>
          </a:xfrm>
          <a:prstGeom prst="rect">
            <a:avLst/>
          </a:prstGeom>
        </p:spPr>
      </p:pic>
    </p:spTree>
    <p:extLst>
      <p:ext uri="{BB962C8B-B14F-4D97-AF65-F5344CB8AC3E}">
        <p14:creationId xmlns:p14="http://schemas.microsoft.com/office/powerpoint/2010/main" val="820995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
            <a:extLst>
              <a:ext uri="{FF2B5EF4-FFF2-40B4-BE49-F238E27FC236}">
                <a16:creationId xmlns:a16="http://schemas.microsoft.com/office/drawing/2014/main" id="{B0B68D6C-34CC-6542-94D5-2C946BD03D2F}"/>
              </a:ext>
            </a:extLst>
          </p:cNvPr>
          <p:cNvSpPr txBox="1"/>
          <p:nvPr/>
        </p:nvSpPr>
        <p:spPr>
          <a:xfrm>
            <a:off x="1944414" y="1187057"/>
            <a:ext cx="9995337" cy="55399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spc="-6" dirty="0">
                <a:solidFill>
                  <a:srgbClr val="860908"/>
                </a:solidFill>
                <a:latin typeface="Arial"/>
                <a:ea typeface="+mj-ea"/>
                <a:cs typeface="Arial"/>
              </a:rPr>
              <a:t>Autosomal dominant disorders: </a:t>
            </a:r>
            <a:r>
              <a:rPr lang="en-US" sz="3000" i="1" spc="-6" dirty="0">
                <a:solidFill>
                  <a:srgbClr val="860908"/>
                </a:solidFill>
                <a:latin typeface="Arial"/>
                <a:ea typeface="+mj-ea"/>
                <a:cs typeface="Arial"/>
              </a:rPr>
              <a:t>de novo </a:t>
            </a:r>
            <a:r>
              <a:rPr lang="en-US" sz="3000" spc="-6" dirty="0">
                <a:solidFill>
                  <a:srgbClr val="860908"/>
                </a:solidFill>
                <a:latin typeface="Arial"/>
                <a:ea typeface="+mj-ea"/>
                <a:cs typeface="Arial"/>
              </a:rPr>
              <a:t>mutations </a:t>
            </a:r>
          </a:p>
        </p:txBody>
      </p:sp>
      <p:pic>
        <p:nvPicPr>
          <p:cNvPr id="12" name="Immagine 11">
            <a:extLst>
              <a:ext uri="{FF2B5EF4-FFF2-40B4-BE49-F238E27FC236}">
                <a16:creationId xmlns:a16="http://schemas.microsoft.com/office/drawing/2014/main" id="{0925EA1E-5D1E-6F41-B5EE-E0A1EFA48A34}"/>
              </a:ext>
            </a:extLst>
          </p:cNvPr>
          <p:cNvPicPr>
            <a:picLocks noChangeAspect="1"/>
          </p:cNvPicPr>
          <p:nvPr/>
        </p:nvPicPr>
        <p:blipFill>
          <a:blip r:embed="rId4"/>
          <a:stretch>
            <a:fillRect/>
          </a:stretch>
        </p:blipFill>
        <p:spPr>
          <a:xfrm>
            <a:off x="1285520" y="1836710"/>
            <a:ext cx="3089164" cy="4784103"/>
          </a:xfrm>
          <a:prstGeom prst="rect">
            <a:avLst/>
          </a:prstGeom>
        </p:spPr>
      </p:pic>
      <p:sp>
        <p:nvSpPr>
          <p:cNvPr id="14" name="Rettangolo 3">
            <a:extLst>
              <a:ext uri="{FF2B5EF4-FFF2-40B4-BE49-F238E27FC236}">
                <a16:creationId xmlns:a16="http://schemas.microsoft.com/office/drawing/2014/main" id="{7DFD47F9-6558-1640-A610-DC2C434A494B}"/>
              </a:ext>
            </a:extLst>
          </p:cNvPr>
          <p:cNvSpPr>
            <a:spLocks noChangeArrowheads="1"/>
          </p:cNvSpPr>
          <p:nvPr/>
        </p:nvSpPr>
        <p:spPr bwMode="auto">
          <a:xfrm>
            <a:off x="4511781" y="1741055"/>
            <a:ext cx="6933985"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dirty="0" err="1">
                <a:latin typeface="Verdana" panose="020B0604030504040204" pitchFamily="34" charset="0"/>
                <a:ea typeface="Verdana" panose="020B0604030504040204" pitchFamily="34" charset="0"/>
                <a:cs typeface="Verdana" panose="020B0604030504040204" pitchFamily="34" charset="0"/>
              </a:rPr>
              <a:t>Phenoxome</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returned</a:t>
            </a:r>
            <a:r>
              <a:rPr lang="it-IT" dirty="0">
                <a:latin typeface="Verdana" panose="020B0604030504040204" pitchFamily="34" charset="0"/>
                <a:ea typeface="Verdana" panose="020B0604030504040204" pitchFamily="34" charset="0"/>
                <a:cs typeface="Verdana" panose="020B0604030504040204" pitchFamily="34" charset="0"/>
              </a:rPr>
              <a:t> a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of the PURA gene, </a:t>
            </a:r>
            <a:r>
              <a:rPr lang="it-IT" dirty="0" err="1">
                <a:latin typeface="Verdana" panose="020B0604030504040204" pitchFamily="34" charset="0"/>
                <a:ea typeface="Verdana" panose="020B0604030504040204" pitchFamily="34" charset="0"/>
                <a:cs typeface="Verdana" panose="020B0604030504040204" pitchFamily="34" charset="0"/>
              </a:rPr>
              <a:t>as</a:t>
            </a:r>
            <a:r>
              <a:rPr lang="it-IT" dirty="0">
                <a:latin typeface="Verdana" panose="020B0604030504040204" pitchFamily="34" charset="0"/>
                <a:ea typeface="Verdana" panose="020B0604030504040204" pitchFamily="34" charset="0"/>
                <a:cs typeface="Verdana" panose="020B0604030504040204" pitchFamily="34" charset="0"/>
              </a:rPr>
              <a:t> a </a:t>
            </a:r>
            <a:r>
              <a:rPr lang="it-IT" dirty="0" err="1">
                <a:latin typeface="Verdana" panose="020B0604030504040204" pitchFamily="34" charset="0"/>
                <a:ea typeface="Verdana" panose="020B0604030504040204" pitchFamily="34" charset="0"/>
                <a:cs typeface="Verdana" panose="020B0604030504040204" pitchFamily="34" charset="0"/>
              </a:rPr>
              <a:t>likely</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candidate to </a:t>
            </a:r>
            <a:r>
              <a:rPr lang="it-IT" dirty="0" err="1">
                <a:latin typeface="Verdana" panose="020B0604030504040204" pitchFamily="34" charset="0"/>
                <a:ea typeface="Verdana" panose="020B0604030504040204" pitchFamily="34" charset="0"/>
                <a:cs typeface="Verdana" panose="020B0604030504040204" pitchFamily="34" charset="0"/>
              </a:rPr>
              <a:t>explain</a:t>
            </a:r>
            <a:r>
              <a:rPr lang="it-IT" dirty="0">
                <a:latin typeface="Verdana" panose="020B0604030504040204" pitchFamily="34" charset="0"/>
                <a:ea typeface="Verdana" panose="020B0604030504040204" pitchFamily="34" charset="0"/>
                <a:cs typeface="Verdana" panose="020B0604030504040204" pitchFamily="34" charset="0"/>
              </a:rPr>
              <a:t> the </a:t>
            </a:r>
            <a:r>
              <a:rPr lang="it-IT" dirty="0" err="1">
                <a:latin typeface="Verdana" panose="020B0604030504040204" pitchFamily="34" charset="0"/>
                <a:ea typeface="Verdana" panose="020B0604030504040204" pitchFamily="34" charset="0"/>
                <a:cs typeface="Verdana" panose="020B0604030504040204" pitchFamily="34" charset="0"/>
              </a:rPr>
              <a:t>patient's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symptoms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This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is</a:t>
            </a:r>
            <a:r>
              <a:rPr lang="it-IT" dirty="0">
                <a:latin typeface="Verdana" panose="020B0604030504040204" pitchFamily="34" charset="0"/>
                <a:ea typeface="Verdana" panose="020B0604030504040204" pitchFamily="34" charset="0"/>
                <a:cs typeface="Verdana" panose="020B0604030504040204" pitchFamily="34" charset="0"/>
              </a:rPr>
              <a:t> a nonsense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which</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therefore</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leads</a:t>
            </a:r>
            <a:r>
              <a:rPr lang="it-IT" dirty="0">
                <a:latin typeface="Verdana" panose="020B0604030504040204" pitchFamily="34" charset="0"/>
                <a:ea typeface="Verdana" panose="020B0604030504040204" pitchFamily="34" charset="0"/>
                <a:cs typeface="Verdana" panose="020B0604030504040204" pitchFamily="34" charset="0"/>
              </a:rPr>
              <a:t> to a premature end of the </a:t>
            </a:r>
            <a:r>
              <a:rPr lang="it-IT" dirty="0" err="1">
                <a:latin typeface="Verdana" panose="020B0604030504040204" pitchFamily="34" charset="0"/>
                <a:ea typeface="Verdana" panose="020B0604030504040204" pitchFamily="34" charset="0"/>
                <a:cs typeface="Verdana" panose="020B0604030504040204" pitchFamily="34" charset="0"/>
              </a:rPr>
              <a:t>protein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dramatically</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altering</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its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structure</a:t>
            </a:r>
            <a:r>
              <a:rPr lang="it-IT"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dirty="0" err="1">
                <a:latin typeface="Verdana" panose="020B0604030504040204" pitchFamily="34" charset="0"/>
                <a:ea typeface="Verdana" panose="020B0604030504040204" pitchFamily="34" charset="0"/>
                <a:cs typeface="Verdana" panose="020B0604030504040204" pitchFamily="34" charset="0"/>
              </a:rPr>
              <a:t>This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mutation</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is</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present</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only</a:t>
            </a:r>
            <a:r>
              <a:rPr lang="it-IT" dirty="0">
                <a:latin typeface="Verdana" panose="020B0604030504040204" pitchFamily="34" charset="0"/>
                <a:ea typeface="Verdana" panose="020B0604030504040204" pitchFamily="34" charset="0"/>
                <a:cs typeface="Verdana" panose="020B0604030504040204" pitchFamily="34" charset="0"/>
              </a:rPr>
              <a:t> in the </a:t>
            </a:r>
            <a:r>
              <a:rPr lang="it-IT" dirty="0" err="1">
                <a:latin typeface="Verdana" panose="020B0604030504040204" pitchFamily="34" charset="0"/>
                <a:ea typeface="Verdana" panose="020B0604030504040204" pitchFamily="34" charset="0"/>
                <a:cs typeface="Verdana" panose="020B0604030504040204" pitchFamily="34" charset="0"/>
              </a:rPr>
              <a:t>affected</a:t>
            </a:r>
            <a:r>
              <a:rPr lang="it-IT" dirty="0">
                <a:latin typeface="Verdana" panose="020B0604030504040204" pitchFamily="34" charset="0"/>
                <a:ea typeface="Verdana" panose="020B0604030504040204" pitchFamily="34" charset="0"/>
                <a:cs typeface="Verdana" panose="020B0604030504040204" pitchFamily="34" charset="0"/>
              </a:rPr>
              <a:t> </a:t>
            </a:r>
            <a:r>
              <a:rPr lang="it-IT" dirty="0" err="1">
                <a:latin typeface="Verdana" panose="020B0604030504040204" pitchFamily="34" charset="0"/>
                <a:ea typeface="Verdana" panose="020B0604030504040204" pitchFamily="34" charset="0"/>
                <a:cs typeface="Verdana" panose="020B0604030504040204" pitchFamily="34" charset="0"/>
              </a:rPr>
              <a:t>subject</a:t>
            </a:r>
            <a:r>
              <a:rPr lang="it-IT" dirty="0">
                <a:latin typeface="Verdana" panose="020B0604030504040204" pitchFamily="34" charset="0"/>
                <a:ea typeface="Verdana" panose="020B0604030504040204" pitchFamily="34" charset="0"/>
                <a:cs typeface="Verdana" panose="020B0604030504040204" pitchFamily="34" charset="0"/>
              </a:rPr>
              <a:t> </a:t>
            </a:r>
          </a:p>
        </p:txBody>
      </p:sp>
      <p:pic>
        <p:nvPicPr>
          <p:cNvPr id="10" name="Immagine 9">
            <a:extLst>
              <a:ext uri="{FF2B5EF4-FFF2-40B4-BE49-F238E27FC236}">
                <a16:creationId xmlns:a16="http://schemas.microsoft.com/office/drawing/2014/main" id="{A5E2FB0D-A4F2-4A4C-8CC8-430F6A23C8B9}"/>
              </a:ext>
            </a:extLst>
          </p:cNvPr>
          <p:cNvPicPr>
            <a:picLocks noChangeAspect="1"/>
          </p:cNvPicPr>
          <p:nvPr/>
        </p:nvPicPr>
        <p:blipFill>
          <a:blip r:embed="rId5"/>
          <a:stretch>
            <a:fillRect/>
          </a:stretch>
        </p:blipFill>
        <p:spPr>
          <a:xfrm>
            <a:off x="5580994" y="3876314"/>
            <a:ext cx="5499511" cy="2827432"/>
          </a:xfrm>
          <a:prstGeom prst="rect">
            <a:avLst/>
          </a:prstGeom>
        </p:spPr>
      </p:pic>
    </p:spTree>
    <p:extLst>
      <p:ext uri="{BB962C8B-B14F-4D97-AF65-F5344CB8AC3E}">
        <p14:creationId xmlns:p14="http://schemas.microsoft.com/office/powerpoint/2010/main" val="2629582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311090"/>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NGS and rare </a:t>
            </a:r>
            <a:r>
              <a:rPr lang="it-IT"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diseases</a:t>
            </a:r>
            <a:endPar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magine 6">
            <a:extLst>
              <a:ext uri="{FF2B5EF4-FFF2-40B4-BE49-F238E27FC236}">
                <a16:creationId xmlns:a16="http://schemas.microsoft.com/office/drawing/2014/main" id="{3C97A618-3842-9342-99A0-CA82E10AD7E0}"/>
              </a:ext>
            </a:extLst>
          </p:cNvPr>
          <p:cNvPicPr>
            <a:picLocks noChangeAspect="1"/>
          </p:cNvPicPr>
          <p:nvPr/>
        </p:nvPicPr>
        <p:blipFill>
          <a:blip r:embed="rId4"/>
          <a:stretch>
            <a:fillRect/>
          </a:stretch>
        </p:blipFill>
        <p:spPr>
          <a:xfrm>
            <a:off x="3476615" y="3889130"/>
            <a:ext cx="8066053" cy="2797475"/>
          </a:xfrm>
          <a:prstGeom prst="rect">
            <a:avLst/>
          </a:prstGeom>
        </p:spPr>
      </p:pic>
      <p:sp>
        <p:nvSpPr>
          <p:cNvPr id="12" name="Rettangolo 3">
            <a:extLst>
              <a:ext uri="{FF2B5EF4-FFF2-40B4-BE49-F238E27FC236}">
                <a16:creationId xmlns:a16="http://schemas.microsoft.com/office/drawing/2014/main" id="{C0AB1209-EA95-A745-ABB0-CA0967D5F6DB}"/>
              </a:ext>
            </a:extLst>
          </p:cNvPr>
          <p:cNvSpPr>
            <a:spLocks noChangeArrowheads="1"/>
          </p:cNvSpPr>
          <p:nvPr/>
        </p:nvSpPr>
        <p:spPr bwMode="auto">
          <a:xfrm>
            <a:off x="1376855" y="1571287"/>
            <a:ext cx="9995338"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000" dirty="0">
                <a:latin typeface="Verdana" panose="020B0604030504040204" pitchFamily="34" charset="0"/>
                <a:ea typeface="Verdana" panose="020B0604030504040204" pitchFamily="34" charset="0"/>
                <a:cs typeface="Verdana" panose="020B0604030504040204" pitchFamily="34" charset="0"/>
              </a:rPr>
              <a:t>PURA </a:t>
            </a:r>
            <a:r>
              <a:rPr lang="it-IT" sz="2000" dirty="0" err="1">
                <a:latin typeface="Verdana" panose="020B0604030504040204" pitchFamily="34" charset="0"/>
                <a:ea typeface="Verdana" panose="020B0604030504040204" pitchFamily="34" charset="0"/>
                <a:cs typeface="Verdana" panose="020B0604030504040204" pitchFamily="34" charset="0"/>
              </a:rPr>
              <a:t>encodes</a:t>
            </a:r>
            <a:r>
              <a:rPr lang="it-IT" sz="2000" dirty="0">
                <a:latin typeface="Verdana" panose="020B0604030504040204" pitchFamily="34" charset="0"/>
                <a:ea typeface="Verdana" panose="020B0604030504040204" pitchFamily="34" charset="0"/>
                <a:cs typeface="Verdana" panose="020B0604030504040204" pitchFamily="34" charset="0"/>
              </a:rPr>
              <a:t> Pur-</a:t>
            </a:r>
            <a:r>
              <a:rPr lang="el-GR" sz="2000" dirty="0">
                <a:latin typeface="Verdana" panose="020B0604030504040204" pitchFamily="34" charset="0"/>
                <a:ea typeface="Verdana" panose="020B0604030504040204" pitchFamily="34" charset="0"/>
                <a:cs typeface="Verdana" panose="020B0604030504040204" pitchFamily="34" charset="0"/>
              </a:rPr>
              <a:t>α, </a:t>
            </a:r>
            <a:r>
              <a:rPr lang="it-IT" sz="2000" dirty="0">
                <a:latin typeface="Verdana" panose="020B0604030504040204" pitchFamily="34" charset="0"/>
                <a:ea typeface="Verdana" panose="020B0604030504040204" pitchFamily="34" charset="0"/>
                <a:cs typeface="Verdana" panose="020B0604030504040204" pitchFamily="34" charset="0"/>
              </a:rPr>
              <a:t>a </a:t>
            </a:r>
            <a:r>
              <a:rPr lang="it-IT" sz="2000" dirty="0" err="1">
                <a:latin typeface="Verdana" panose="020B0604030504040204" pitchFamily="34" charset="0"/>
                <a:ea typeface="Verdana" panose="020B0604030504040204" pitchFamily="34" charset="0"/>
                <a:cs typeface="Verdana" panose="020B0604030504040204" pitchFamily="34" charset="0"/>
              </a:rPr>
              <a:t>highly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conserved</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multifunctional</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protein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that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has</a:t>
            </a:r>
            <a:r>
              <a:rPr lang="it-IT" sz="2000" dirty="0">
                <a:latin typeface="Verdana" panose="020B0604030504040204" pitchFamily="34" charset="0"/>
                <a:ea typeface="Verdana" panose="020B0604030504040204" pitchFamily="34" charset="0"/>
                <a:cs typeface="Verdana" panose="020B0604030504040204" pitchFamily="34" charset="0"/>
              </a:rPr>
              <a:t> an </a:t>
            </a:r>
            <a:r>
              <a:rPr lang="it-IT" sz="2000" dirty="0" err="1">
                <a:latin typeface="Verdana" panose="020B0604030504040204" pitchFamily="34" charset="0"/>
                <a:ea typeface="Verdana" panose="020B0604030504040204" pitchFamily="34" charset="0"/>
                <a:cs typeface="Verdana" panose="020B0604030504040204" pitchFamily="34" charset="0"/>
              </a:rPr>
              <a:t>important</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role</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b="1" dirty="0" err="1">
                <a:latin typeface="Verdana" panose="020B0604030504040204" pitchFamily="34" charset="0"/>
                <a:ea typeface="Verdana" panose="020B0604030504040204" pitchFamily="34" charset="0"/>
                <a:cs typeface="Verdana" panose="020B0604030504040204" pitchFamily="34" charset="0"/>
              </a:rPr>
              <a:t>normal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postnatal</a:t>
            </a:r>
            <a:r>
              <a:rPr lang="it-IT" sz="2000" b="1" dirty="0">
                <a:latin typeface="Verdana" panose="020B0604030504040204" pitchFamily="34" charset="0"/>
                <a:ea typeface="Verdana" panose="020B0604030504040204" pitchFamily="34" charset="0"/>
                <a:cs typeface="Verdana" panose="020B0604030504040204" pitchFamily="34" charset="0"/>
              </a:rPr>
              <a:t> brain </a:t>
            </a:r>
            <a:r>
              <a:rPr lang="it-IT" sz="2000" b="1" dirty="0" err="1">
                <a:latin typeface="Verdana" panose="020B0604030504040204" pitchFamily="34" charset="0"/>
                <a:ea typeface="Verdana" panose="020B0604030504040204" pitchFamily="34" charset="0"/>
                <a:cs typeface="Verdana" panose="020B0604030504040204" pitchFamily="34" charset="0"/>
              </a:rPr>
              <a:t>development</a:t>
            </a:r>
            <a:r>
              <a:rPr lang="it-IT" sz="2000" b="1" dirty="0">
                <a:latin typeface="Verdana" panose="020B0604030504040204" pitchFamily="34" charset="0"/>
                <a:ea typeface="Verdana" panose="020B0604030504040204" pitchFamily="34" charset="0"/>
                <a:cs typeface="Verdana" panose="020B0604030504040204" pitchFamily="34" charset="0"/>
              </a:rPr>
              <a:t> in </a:t>
            </a:r>
            <a:r>
              <a:rPr lang="it-IT" sz="2000" b="1" dirty="0" err="1">
                <a:latin typeface="Verdana" panose="020B0604030504040204" pitchFamily="34" charset="0"/>
                <a:ea typeface="Verdana" panose="020B0604030504040204" pitchFamily="34" charset="0"/>
                <a:cs typeface="Verdana" panose="020B0604030504040204" pitchFamily="34" charset="0"/>
              </a:rPr>
              <a:t>animal</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b="1" dirty="0" err="1">
                <a:latin typeface="Verdana" panose="020B0604030504040204" pitchFamily="34" charset="0"/>
                <a:ea typeface="Verdana" panose="020B0604030504040204" pitchFamily="34" charset="0"/>
                <a:cs typeface="Verdana" panose="020B0604030504040204" pitchFamily="34" charset="0"/>
              </a:rPr>
              <a:t>models</a:t>
            </a:r>
            <a:r>
              <a:rPr lang="it-IT" sz="2000" b="1" dirty="0">
                <a:latin typeface="Verdana" panose="020B0604030504040204" pitchFamily="34" charset="0"/>
                <a:ea typeface="Verdana" panose="020B0604030504040204" pitchFamily="34" charset="0"/>
                <a:cs typeface="Verdana" panose="020B0604030504040204" pitchFamily="34" charset="0"/>
              </a:rPr>
              <a:t>.</a:t>
            </a:r>
          </a:p>
          <a:p>
            <a:pPr algn="just"/>
            <a:r>
              <a:rPr lang="it-IT" sz="20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r>
              <a:rPr lang="it-IT" sz="2000" dirty="0" err="1">
                <a:latin typeface="Verdana" panose="020B0604030504040204" pitchFamily="34" charset="0"/>
                <a:ea typeface="Verdana" panose="020B0604030504040204" pitchFamily="34" charset="0"/>
                <a:cs typeface="Verdana" panose="020B0604030504040204" pitchFamily="34" charset="0"/>
              </a:rPr>
              <a:t>Mutations</a:t>
            </a:r>
            <a:r>
              <a:rPr lang="it-IT" sz="2000" dirty="0">
                <a:latin typeface="Verdana" panose="020B0604030504040204" pitchFamily="34" charset="0"/>
                <a:ea typeface="Verdana" panose="020B0604030504040204" pitchFamily="34" charset="0"/>
                <a:cs typeface="Verdana" panose="020B0604030504040204" pitchFamily="34" charset="0"/>
              </a:rPr>
              <a:t> in the PURA gene </a:t>
            </a:r>
            <a:r>
              <a:rPr lang="it-IT" sz="2000" dirty="0" err="1">
                <a:latin typeface="Verdana" panose="020B0604030504040204" pitchFamily="34" charset="0"/>
                <a:ea typeface="Verdana" panose="020B0604030504040204" pitchFamily="34" charset="0"/>
                <a:cs typeface="Verdana" panose="020B0604030504040204" pitchFamily="34" charset="0"/>
              </a:rPr>
              <a:t>have</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recently</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been</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associated</a:t>
            </a:r>
            <a:r>
              <a:rPr lang="it-IT" sz="2000" dirty="0">
                <a:latin typeface="Verdana" panose="020B0604030504040204" pitchFamily="34" charset="0"/>
                <a:ea typeface="Verdana" panose="020B0604030504040204" pitchFamily="34" charset="0"/>
                <a:cs typeface="Verdana" panose="020B0604030504040204" pitchFamily="34" charset="0"/>
              </a:rPr>
              <a:t> with the </a:t>
            </a:r>
            <a:r>
              <a:rPr lang="it-IT" sz="2000" dirty="0" err="1">
                <a:latin typeface="Verdana" panose="020B0604030504040204" pitchFamily="34" charset="0"/>
                <a:ea typeface="Verdana" panose="020B0604030504040204" pitchFamily="34" charset="0"/>
                <a:cs typeface="Verdana" panose="020B0604030504040204" pitchFamily="34" charset="0"/>
              </a:rPr>
              <a:t>symptoms</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described</a:t>
            </a:r>
            <a:r>
              <a:rPr lang="it-IT" sz="2000" dirty="0">
                <a:latin typeface="Verdana" panose="020B0604030504040204" pitchFamily="34" charset="0"/>
                <a:ea typeface="Verdana" panose="020B0604030504040204" pitchFamily="34" charset="0"/>
                <a:cs typeface="Verdana" panose="020B0604030504040204" pitchFamily="34" charset="0"/>
              </a:rPr>
              <a:t> in </a:t>
            </a:r>
            <a:r>
              <a:rPr lang="it-IT" sz="2000" dirty="0" err="1">
                <a:latin typeface="Verdana" panose="020B0604030504040204" pitchFamily="34" charset="0"/>
                <a:ea typeface="Verdana" panose="020B0604030504040204" pitchFamily="34" charset="0"/>
                <a:cs typeface="Verdana" panose="020B0604030504040204" pitchFamily="34" charset="0"/>
              </a:rPr>
              <a:t>our</a:t>
            </a: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dirty="0" err="1">
                <a:latin typeface="Verdana" panose="020B0604030504040204" pitchFamily="34" charset="0"/>
                <a:ea typeface="Verdana" panose="020B0604030504040204" pitchFamily="34" charset="0"/>
                <a:cs typeface="Verdana" panose="020B0604030504040204" pitchFamily="34" charset="0"/>
              </a:rPr>
              <a:t>patient</a:t>
            </a:r>
            <a:r>
              <a:rPr lang="it-IT" sz="2000" dirty="0">
                <a:latin typeface="Verdana" panose="020B0604030504040204" pitchFamily="34" charset="0"/>
                <a:ea typeface="Verdana" panose="020B0604030504040204" pitchFamily="34" charset="0"/>
                <a:cs typeface="Verdana" panose="020B0604030504040204" pitchFamily="34" charset="0"/>
              </a:rPr>
              <a:t>.</a:t>
            </a:r>
            <a:endParaRPr lang="it-IT"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2">
            <a:extLst>
              <a:ext uri="{FF2B5EF4-FFF2-40B4-BE49-F238E27FC236}">
                <a16:creationId xmlns:a16="http://schemas.microsoft.com/office/drawing/2014/main" id="{880A59FA-3771-F447-98EB-D2191990B47D}"/>
              </a:ext>
            </a:extLst>
          </p:cNvPr>
          <p:cNvSpPr txBox="1"/>
          <p:nvPr/>
        </p:nvSpPr>
        <p:spPr>
          <a:xfrm>
            <a:off x="1933903" y="823771"/>
            <a:ext cx="9995337" cy="553998"/>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spc="-6" dirty="0">
                <a:solidFill>
                  <a:srgbClr val="860908"/>
                </a:solidFill>
                <a:latin typeface="Arial"/>
                <a:ea typeface="+mj-ea"/>
                <a:cs typeface="Arial"/>
              </a:rPr>
              <a:t>Autosomal dominant disorders: </a:t>
            </a:r>
            <a:r>
              <a:rPr lang="en-US" sz="3000" i="1" spc="-6" dirty="0">
                <a:solidFill>
                  <a:srgbClr val="860908"/>
                </a:solidFill>
                <a:latin typeface="Arial"/>
                <a:ea typeface="+mj-ea"/>
                <a:cs typeface="Arial"/>
              </a:rPr>
              <a:t>de novo </a:t>
            </a:r>
            <a:r>
              <a:rPr lang="en-US" sz="3000" spc="-6" dirty="0">
                <a:solidFill>
                  <a:srgbClr val="860908"/>
                </a:solidFill>
                <a:latin typeface="Arial"/>
                <a:ea typeface="+mj-ea"/>
                <a:cs typeface="Arial"/>
              </a:rPr>
              <a:t>mutations </a:t>
            </a:r>
          </a:p>
        </p:txBody>
      </p:sp>
    </p:spTree>
    <p:extLst>
      <p:ext uri="{BB962C8B-B14F-4D97-AF65-F5344CB8AC3E}">
        <p14:creationId xmlns:p14="http://schemas.microsoft.com/office/powerpoint/2010/main" val="1958851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10" name="Rettangolo 3">
            <a:extLst>
              <a:ext uri="{FF2B5EF4-FFF2-40B4-BE49-F238E27FC236}">
                <a16:creationId xmlns:a16="http://schemas.microsoft.com/office/drawing/2014/main" id="{B7EDA8FB-71AD-7D47-8DF7-D844F3BDB407}"/>
              </a:ext>
            </a:extLst>
          </p:cNvPr>
          <p:cNvSpPr>
            <a:spLocks noChangeArrowheads="1"/>
          </p:cNvSpPr>
          <p:nvPr/>
        </p:nvSpPr>
        <p:spPr bwMode="auto">
          <a:xfrm>
            <a:off x="1247554" y="1561368"/>
            <a:ext cx="10848005"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The </a:t>
            </a:r>
            <a:r>
              <a:rPr lang="it-IT" sz="2200" dirty="0" err="1">
                <a:latin typeface="Verdana" panose="020B0604030504040204" pitchFamily="34" charset="0"/>
                <a:ea typeface="Verdana" panose="020B0604030504040204" pitchFamily="34" charset="0"/>
                <a:cs typeface="Verdana" panose="020B0604030504040204" pitchFamily="34" charset="0"/>
              </a:rPr>
              <a:t>advancements</a:t>
            </a:r>
            <a:r>
              <a:rPr lang="it-IT" sz="2200" dirty="0">
                <a:latin typeface="Verdana" panose="020B0604030504040204" pitchFamily="34" charset="0"/>
                <a:ea typeface="Verdana" panose="020B0604030504040204" pitchFamily="34" charset="0"/>
                <a:cs typeface="Verdana" panose="020B0604030504040204" pitchFamily="34" charset="0"/>
              </a:rPr>
              <a:t> in NGS and the </a:t>
            </a:r>
            <a:r>
              <a:rPr lang="it-IT" sz="2200" dirty="0" err="1">
                <a:latin typeface="Verdana" panose="020B0604030504040204" pitchFamily="34" charset="0"/>
                <a:ea typeface="Verdana" panose="020B0604030504040204" pitchFamily="34" charset="0"/>
                <a:cs typeface="Verdana" panose="020B0604030504040204" pitchFamily="34" charset="0"/>
              </a:rPr>
              <a:t>development</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bioinformatics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methods</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resources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enabled</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usage</a:t>
            </a:r>
            <a:r>
              <a:rPr lang="it-IT" sz="2200" dirty="0">
                <a:latin typeface="Verdana" panose="020B0604030504040204" pitchFamily="34" charset="0"/>
                <a:ea typeface="Verdana" panose="020B0604030504040204" pitchFamily="34" charset="0"/>
                <a:cs typeface="Verdana" panose="020B0604030504040204" pitchFamily="34" charset="0"/>
              </a:rPr>
              <a:t> of WES/WGS to </a:t>
            </a:r>
            <a:r>
              <a:rPr lang="it-IT" sz="2200" b="1" dirty="0" err="1">
                <a:latin typeface="Verdana" panose="020B0604030504040204" pitchFamily="34" charset="0"/>
                <a:ea typeface="Verdana" panose="020B0604030504040204" pitchFamily="34" charset="0"/>
                <a:cs typeface="Verdana" panose="020B0604030504040204" pitchFamily="34" charset="0"/>
              </a:rPr>
              <a:t>detect</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interpret</a:t>
            </a:r>
            <a:r>
              <a:rPr lang="it-IT" sz="2200" b="1" dirty="0">
                <a:latin typeface="Verdana" panose="020B0604030504040204" pitchFamily="34" charset="0"/>
                <a:ea typeface="Verdana" panose="020B0604030504040204" pitchFamily="34" charset="0"/>
                <a:cs typeface="Verdana" panose="020B0604030504040204" pitchFamily="34" charset="0"/>
              </a:rPr>
              <a:t>, and validate </a:t>
            </a:r>
            <a:r>
              <a:rPr lang="it-IT" sz="2200" b="1" dirty="0" err="1">
                <a:latin typeface="Verdana" panose="020B0604030504040204" pitchFamily="34" charset="0"/>
                <a:ea typeface="Verdana" panose="020B0604030504040204" pitchFamily="34" charset="0"/>
                <a:cs typeface="Verdana" panose="020B0604030504040204" pitchFamily="34" charset="0"/>
              </a:rPr>
              <a:t>genomic</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variations</a:t>
            </a:r>
            <a:r>
              <a:rPr lang="it-IT" sz="2200" b="1" dirty="0">
                <a:latin typeface="Verdana" panose="020B0604030504040204" pitchFamily="34" charset="0"/>
                <a:ea typeface="Verdana" panose="020B0604030504040204" pitchFamily="34" charset="0"/>
                <a:cs typeface="Verdana" panose="020B0604030504040204" pitchFamily="34" charset="0"/>
              </a:rPr>
              <a:t> in the </a:t>
            </a:r>
            <a:r>
              <a:rPr lang="it-IT" sz="2200" b="1" dirty="0" err="1">
                <a:latin typeface="Verdana" panose="020B0604030504040204" pitchFamily="34" charset="0"/>
                <a:ea typeface="Verdana" panose="020B0604030504040204" pitchFamily="34" charset="0"/>
                <a:cs typeface="Verdana" panose="020B0604030504040204" pitchFamily="34" charset="0"/>
              </a:rPr>
              <a:t>clinical</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setting</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As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attempted</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describe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WES/WGS </a:t>
            </a:r>
            <a:r>
              <a:rPr lang="it-IT" sz="2200" b="1" dirty="0" err="1">
                <a:latin typeface="Verdana" panose="020B0604030504040204" pitchFamily="34" charset="0"/>
                <a:ea typeface="Verdana" panose="020B0604030504040204" pitchFamily="34" charset="0"/>
                <a:cs typeface="Verdana" panose="020B0604030504040204" pitchFamily="34" charset="0"/>
              </a:rPr>
              <a:t>analysis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is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challenging</a:t>
            </a:r>
            <a:r>
              <a:rPr lang="it-IT" sz="2200" dirty="0">
                <a:latin typeface="Verdana" panose="020B0604030504040204" pitchFamily="34" charset="0"/>
                <a:ea typeface="Verdana" panose="020B0604030504040204" pitchFamily="34" charset="0"/>
                <a:cs typeface="Verdana" panose="020B0604030504040204" pitchFamily="34" charset="0"/>
              </a:rPr>
              <a:t>, and </a:t>
            </a:r>
            <a:r>
              <a:rPr lang="it-IT" sz="2200" dirty="0" err="1">
                <a:latin typeface="Verdana" panose="020B0604030504040204" pitchFamily="34" charset="0"/>
                <a:ea typeface="Verdana" panose="020B0604030504040204" pitchFamily="34" charset="0"/>
                <a:cs typeface="Verdana" panose="020B0604030504040204" pitchFamily="34" charset="0"/>
              </a:rPr>
              <a:t>there</a:t>
            </a:r>
            <a:r>
              <a:rPr lang="it-IT" sz="2200" dirty="0">
                <a:latin typeface="Verdana" panose="020B0604030504040204" pitchFamily="34" charset="0"/>
                <a:ea typeface="Verdana" panose="020B0604030504040204" pitchFamily="34" charset="0"/>
                <a:cs typeface="Verdana" panose="020B0604030504040204" pitchFamily="34" charset="0"/>
              </a:rPr>
              <a:t> are a </a:t>
            </a:r>
            <a:r>
              <a:rPr lang="it-IT" sz="2200" dirty="0" err="1">
                <a:latin typeface="Verdana" panose="020B0604030504040204" pitchFamily="34" charset="0"/>
                <a:ea typeface="Verdana" panose="020B0604030504040204" pitchFamily="34" charset="0"/>
                <a:cs typeface="Verdana" panose="020B0604030504040204" pitchFamily="34" charset="0"/>
              </a:rPr>
              <a:t>great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number</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tools</a:t>
            </a:r>
            <a:r>
              <a:rPr lang="it-IT" sz="2200" dirty="0">
                <a:latin typeface="Verdana" panose="020B0604030504040204" pitchFamily="34" charset="0"/>
                <a:ea typeface="Verdana" panose="020B0604030504040204" pitchFamily="34" charset="0"/>
                <a:cs typeface="Verdana" panose="020B0604030504040204" pitchFamily="34" charset="0"/>
              </a:rPr>
              <a:t> for </a:t>
            </a:r>
            <a:r>
              <a:rPr lang="it-IT" sz="2200" dirty="0" err="1">
                <a:latin typeface="Verdana" panose="020B0604030504040204" pitchFamily="34" charset="0"/>
                <a:ea typeface="Verdana" panose="020B0604030504040204" pitchFamily="34" charset="0"/>
                <a:cs typeface="Verdana" panose="020B0604030504040204" pitchFamily="34" charset="0"/>
              </a:rPr>
              <a:t>each</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step</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variation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discovery</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a:latin typeface="Verdana" panose="020B0604030504040204" pitchFamily="34" charset="0"/>
                <a:ea typeface="Verdana" panose="020B0604030504040204" pitchFamily="34" charset="0"/>
                <a:cs typeface="Verdana" panose="020B0604030504040204" pitchFamily="34" charset="0"/>
              </a:rPr>
              <a:t>An </a:t>
            </a:r>
            <a:r>
              <a:rPr lang="it-IT" sz="2200" b="1" dirty="0" err="1">
                <a:latin typeface="Verdana" panose="020B0604030504040204" pitchFamily="34" charset="0"/>
                <a:ea typeface="Verdana" panose="020B0604030504040204" pitchFamily="34" charset="0"/>
                <a:cs typeface="Verdana" panose="020B0604030504040204" pitchFamily="34" charset="0"/>
              </a:rPr>
              <a:t>optimal</a:t>
            </a:r>
            <a:r>
              <a:rPr lang="it-IT" sz="2200" b="1" dirty="0">
                <a:latin typeface="Verdana" panose="020B0604030504040204" pitchFamily="34" charset="0"/>
                <a:ea typeface="Verdana" panose="020B0604030504040204" pitchFamily="34" charset="0"/>
                <a:cs typeface="Verdana" panose="020B0604030504040204" pitchFamily="34" charset="0"/>
              </a:rPr>
              <a:t> and </a:t>
            </a:r>
            <a:r>
              <a:rPr lang="it-IT" sz="2200" b="1" dirty="0" err="1">
                <a:latin typeface="Verdana" panose="020B0604030504040204" pitchFamily="34" charset="0"/>
                <a:ea typeface="Verdana" panose="020B0604030504040204" pitchFamily="34" charset="0"/>
                <a:cs typeface="Verdana" panose="020B0604030504040204" pitchFamily="34" charset="0"/>
              </a:rPr>
              <a:t>coordinated</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combination</a:t>
            </a:r>
            <a:r>
              <a:rPr lang="it-IT" sz="2200" b="1" dirty="0">
                <a:latin typeface="Verdana" panose="020B0604030504040204" pitchFamily="34" charset="0"/>
                <a:ea typeface="Verdana" panose="020B0604030504040204" pitchFamily="34" charset="0"/>
                <a:cs typeface="Verdana" panose="020B0604030504040204" pitchFamily="34" charset="0"/>
              </a:rPr>
              <a:t> of </a:t>
            </a:r>
            <a:r>
              <a:rPr lang="it-IT" sz="2200" b="1" dirty="0" err="1">
                <a:latin typeface="Verdana" panose="020B0604030504040204" pitchFamily="34" charset="0"/>
                <a:ea typeface="Verdana" panose="020B0604030504040204" pitchFamily="34" charset="0"/>
                <a:cs typeface="Verdana" panose="020B0604030504040204" pitchFamily="34" charset="0"/>
              </a:rPr>
              <a:t>tools</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required</a:t>
            </a:r>
            <a:r>
              <a:rPr lang="it-IT" sz="2200" dirty="0">
                <a:latin typeface="Verdana" panose="020B0604030504040204" pitchFamily="34" charset="0"/>
                <a:ea typeface="Verdana" panose="020B0604030504040204" pitchFamily="34" charset="0"/>
                <a:cs typeface="Verdana" panose="020B0604030504040204" pitchFamily="34" charset="0"/>
              </a:rPr>
              <a:t> to </a:t>
            </a:r>
            <a:r>
              <a:rPr lang="it-IT" sz="2200" dirty="0" err="1">
                <a:latin typeface="Verdana" panose="020B0604030504040204" pitchFamily="34" charset="0"/>
                <a:ea typeface="Verdana" panose="020B0604030504040204" pitchFamily="34" charset="0"/>
                <a:cs typeface="Verdana" panose="020B0604030504040204" pitchFamily="34" charset="0"/>
              </a:rPr>
              <a:t>identify</a:t>
            </a:r>
            <a:r>
              <a:rPr lang="it-IT" sz="2200" dirty="0">
                <a:latin typeface="Verdana" panose="020B0604030504040204" pitchFamily="34" charset="0"/>
                <a:ea typeface="Verdana" panose="020B0604030504040204" pitchFamily="34" charset="0"/>
                <a:cs typeface="Verdana" panose="020B0604030504040204" pitchFamily="34" charset="0"/>
              </a:rPr>
              <a:t> the </a:t>
            </a:r>
            <a:r>
              <a:rPr lang="it-IT" sz="2200" dirty="0" err="1">
                <a:latin typeface="Verdana" panose="020B0604030504040204" pitchFamily="34" charset="0"/>
                <a:ea typeface="Verdana" panose="020B0604030504040204" pitchFamily="34" charset="0"/>
                <a:cs typeface="Verdana" panose="020B0604030504040204" pitchFamily="34" charset="0"/>
              </a:rPr>
              <a:t>different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types</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genomic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variants</a:t>
            </a:r>
            <a:r>
              <a:rPr lang="it-IT" sz="2200" dirty="0">
                <a:latin typeface="Verdana" panose="020B0604030504040204" pitchFamily="34" charset="0"/>
                <a:ea typeface="Verdana" panose="020B0604030504040204" pitchFamily="34" charset="0"/>
                <a:cs typeface="Verdana" panose="020B0604030504040204" pitchFamily="34" charset="0"/>
              </a:rPr>
              <a:t>.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Patients</a:t>
            </a:r>
            <a:r>
              <a:rPr lang="it-IT" sz="2200" dirty="0">
                <a:latin typeface="Verdana" panose="020B0604030504040204" pitchFamily="34" charset="0"/>
                <a:ea typeface="Verdana" panose="020B0604030504040204" pitchFamily="34" charset="0"/>
                <a:cs typeface="Verdana" panose="020B0604030504040204" pitchFamily="34" charset="0"/>
              </a:rPr>
              <a:t> with rare </a:t>
            </a:r>
            <a:r>
              <a:rPr lang="it-IT" sz="2200" dirty="0" err="1">
                <a:latin typeface="Verdana" panose="020B0604030504040204" pitchFamily="34" charset="0"/>
                <a:ea typeface="Verdana" panose="020B0604030504040204" pitchFamily="34" charset="0"/>
                <a:cs typeface="Verdana" panose="020B0604030504040204" pitchFamily="34" charset="0"/>
              </a:rPr>
              <a:t>genetic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diseases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b="1" dirty="0">
                <a:latin typeface="Verdana" panose="020B0604030504040204" pitchFamily="34" charset="0"/>
                <a:ea typeface="Verdana" panose="020B0604030504040204" pitchFamily="34" charset="0"/>
                <a:cs typeface="Verdana" panose="020B0604030504040204" pitchFamily="34" charset="0"/>
              </a:rPr>
              <a:t>are </a:t>
            </a:r>
            <a:r>
              <a:rPr lang="it-IT" sz="2200" b="1" dirty="0" err="1">
                <a:latin typeface="Verdana" panose="020B0604030504040204" pitchFamily="34" charset="0"/>
                <a:ea typeface="Verdana" panose="020B0604030504040204" pitchFamily="34" charset="0"/>
                <a:cs typeface="Verdana" panose="020B0604030504040204" pitchFamily="34" charset="0"/>
              </a:rPr>
              <a:t>among</a:t>
            </a:r>
            <a:r>
              <a:rPr lang="it-IT" sz="2200" b="1" dirty="0">
                <a:latin typeface="Verdana" panose="020B0604030504040204" pitchFamily="34" charset="0"/>
                <a:ea typeface="Verdana" panose="020B0604030504040204" pitchFamily="34" charset="0"/>
                <a:cs typeface="Verdana" panose="020B0604030504040204" pitchFamily="34" charset="0"/>
              </a:rPr>
              <a:t> the first </a:t>
            </a:r>
            <a:r>
              <a:rPr lang="it-IT" sz="2200" b="1" dirty="0" err="1">
                <a:latin typeface="Verdana" panose="020B0604030504040204" pitchFamily="34" charset="0"/>
                <a:ea typeface="Verdana" panose="020B0604030504040204" pitchFamily="34" charset="0"/>
                <a:cs typeface="Verdana" panose="020B0604030504040204" pitchFamily="34" charset="0"/>
              </a:rPr>
              <a:t>beneficiaries</a:t>
            </a:r>
            <a:r>
              <a:rPr lang="it-IT" sz="2200" b="1" dirty="0">
                <a:latin typeface="Verdana" panose="020B0604030504040204" pitchFamily="34" charset="0"/>
                <a:ea typeface="Verdana" panose="020B0604030504040204" pitchFamily="34" charset="0"/>
                <a:cs typeface="Verdana" panose="020B0604030504040204" pitchFamily="34" charset="0"/>
              </a:rPr>
              <a:t> of the NGS </a:t>
            </a:r>
            <a:r>
              <a:rPr lang="it-IT" sz="2200" b="1" dirty="0" err="1">
                <a:latin typeface="Verdana" panose="020B0604030504040204" pitchFamily="34" charset="0"/>
                <a:ea typeface="Verdana" panose="020B0604030504040204" pitchFamily="34" charset="0"/>
                <a:cs typeface="Verdana" panose="020B0604030504040204" pitchFamily="34" charset="0"/>
              </a:rPr>
              <a:t>revolution</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their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experience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will</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inform</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personalized</a:t>
            </a:r>
            <a:r>
              <a:rPr lang="it-IT" sz="2200" dirty="0">
                <a:latin typeface="Verdana" panose="020B0604030504040204" pitchFamily="34" charset="0"/>
                <a:ea typeface="Verdana" panose="020B0604030504040204" pitchFamily="34" charset="0"/>
                <a:cs typeface="Verdana" panose="020B0604030504040204" pitchFamily="34" charset="0"/>
              </a:rPr>
              <a:t> medicine in </a:t>
            </a:r>
            <a:r>
              <a:rPr lang="it-IT" sz="2200" dirty="0" err="1">
                <a:latin typeface="Verdana" panose="020B0604030504040204" pitchFamily="34" charset="0"/>
                <a:ea typeface="Verdana" panose="020B0604030504040204" pitchFamily="34" charset="0"/>
                <a:cs typeface="Verdana" panose="020B0604030504040204" pitchFamily="34" charset="0"/>
              </a:rPr>
              <a:t>other</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areas</a:t>
            </a:r>
            <a:r>
              <a:rPr lang="it-IT" sz="2200" dirty="0">
                <a:latin typeface="Verdana" panose="020B0604030504040204" pitchFamily="34" charset="0"/>
                <a:ea typeface="Verdana" panose="020B0604030504040204" pitchFamily="34" charset="0"/>
                <a:cs typeface="Verdana" panose="020B0604030504040204" pitchFamily="34" charset="0"/>
              </a:rPr>
              <a:t> over the </a:t>
            </a:r>
            <a:r>
              <a:rPr lang="it-IT" sz="2200" dirty="0" err="1">
                <a:latin typeface="Verdana" panose="020B0604030504040204" pitchFamily="34" charset="0"/>
                <a:ea typeface="Verdana" panose="020B0604030504040204" pitchFamily="34" charset="0"/>
                <a:cs typeface="Verdana" panose="020B0604030504040204" pitchFamily="34" charset="0"/>
              </a:rPr>
              <a:t>next</a:t>
            </a:r>
            <a:r>
              <a:rPr lang="it-IT" sz="2200" dirty="0">
                <a:latin typeface="Verdana" panose="020B0604030504040204" pitchFamily="34" charset="0"/>
                <a:ea typeface="Verdana" panose="020B0604030504040204" pitchFamily="34" charset="0"/>
                <a:cs typeface="Verdana" panose="020B0604030504040204" pitchFamily="34" charset="0"/>
              </a:rPr>
              <a:t> decade. </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ttangolo 1">
            <a:extLst>
              <a:ext uri="{FF2B5EF4-FFF2-40B4-BE49-F238E27FC236}">
                <a16:creationId xmlns:a16="http://schemas.microsoft.com/office/drawing/2014/main" id="{0059D43A-A5C0-B545-9921-1944035FC8C4}"/>
              </a:ext>
            </a:extLst>
          </p:cNvPr>
          <p:cNvSpPr>
            <a:spLocks noChangeArrowheads="1"/>
          </p:cNvSpPr>
          <p:nvPr/>
        </p:nvSpPr>
        <p:spPr bwMode="auto">
          <a:xfrm>
            <a:off x="1807317" y="506627"/>
            <a:ext cx="998806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SUMMARY</a:t>
            </a:r>
          </a:p>
        </p:txBody>
      </p:sp>
    </p:spTree>
    <p:extLst>
      <p:ext uri="{BB962C8B-B14F-4D97-AF65-F5344CB8AC3E}">
        <p14:creationId xmlns:p14="http://schemas.microsoft.com/office/powerpoint/2010/main" val="293154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7" name="Rettangolo 3">
            <a:extLst>
              <a:ext uri="{FF2B5EF4-FFF2-40B4-BE49-F238E27FC236}">
                <a16:creationId xmlns:a16="http://schemas.microsoft.com/office/drawing/2014/main" id="{AE224E20-D152-3246-8229-A4E58CD91DB3}"/>
              </a:ext>
            </a:extLst>
          </p:cNvPr>
          <p:cNvSpPr>
            <a:spLocks noChangeArrowheads="1"/>
          </p:cNvSpPr>
          <p:nvPr/>
        </p:nvSpPr>
        <p:spPr bwMode="auto">
          <a:xfrm>
            <a:off x="1918660" y="2045758"/>
            <a:ext cx="962427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it-IT" sz="2200" b="1" dirty="0">
                <a:latin typeface="Verdana" panose="020B0604030504040204" pitchFamily="34" charset="0"/>
                <a:ea typeface="Verdana" panose="020B0604030504040204" pitchFamily="34" charset="0"/>
                <a:cs typeface="Verdana" panose="020B0604030504040204" pitchFamily="34" charset="0"/>
              </a:rPr>
              <a:t>NGS </a:t>
            </a:r>
            <a:r>
              <a:rPr lang="it-IT" sz="2200" b="1" dirty="0" err="1">
                <a:latin typeface="Verdana" panose="020B0604030504040204" pitchFamily="34" charset="0"/>
                <a:ea typeface="Verdana" panose="020B0604030504040204" pitchFamily="34" charset="0"/>
                <a:cs typeface="Verdana" panose="020B0604030504040204" pitchFamily="34" charset="0"/>
              </a:rPr>
              <a:t>technologies</a:t>
            </a:r>
            <a:r>
              <a:rPr lang="it-IT" sz="2200" b="1" dirty="0">
                <a:latin typeface="Verdana" panose="020B0604030504040204" pitchFamily="34" charset="0"/>
                <a:ea typeface="Verdana" panose="020B0604030504040204" pitchFamily="34" charset="0"/>
                <a:cs typeface="Verdana" panose="020B0604030504040204" pitchFamily="34" charset="0"/>
              </a:rPr>
              <a:t> are </a:t>
            </a:r>
            <a:r>
              <a:rPr lang="it-IT" sz="2200" b="1" dirty="0" err="1">
                <a:latin typeface="Verdana" panose="020B0604030504040204" pitchFamily="34" charset="0"/>
                <a:ea typeface="Verdana" panose="020B0604030504040204" pitchFamily="34" charset="0"/>
                <a:cs typeface="Verdana" panose="020B0604030504040204" pitchFamily="34" charset="0"/>
              </a:rPr>
              <a:t>used</a:t>
            </a:r>
            <a:r>
              <a:rPr lang="it-IT" sz="2200" b="1" dirty="0">
                <a:latin typeface="Verdana" panose="020B0604030504040204" pitchFamily="34" charset="0"/>
                <a:ea typeface="Verdana" panose="020B0604030504040204" pitchFamily="34" charset="0"/>
                <a:cs typeface="Verdana" panose="020B0604030504040204" pitchFamily="34" charset="0"/>
              </a:rPr>
              <a:t> for </a:t>
            </a:r>
            <a:r>
              <a:rPr lang="it-IT" sz="2200" b="1" dirty="0" err="1">
                <a:latin typeface="Verdana" panose="020B0604030504040204" pitchFamily="34" charset="0"/>
                <a:ea typeface="Verdana" panose="020B0604030504040204" pitchFamily="34" charset="0"/>
                <a:cs typeface="Verdana" panose="020B0604030504040204" pitchFamily="34" charset="0"/>
              </a:rPr>
              <a:t>many</a:t>
            </a:r>
            <a:r>
              <a:rPr lang="it-IT" sz="2200" b="1" dirty="0">
                <a:latin typeface="Verdana" panose="020B0604030504040204" pitchFamily="34" charset="0"/>
                <a:ea typeface="Verdana" panose="020B0604030504040204" pitchFamily="34" charset="0"/>
                <a:cs typeface="Verdana" panose="020B0604030504040204" pitchFamily="34" charset="0"/>
              </a:rPr>
              <a:t> </a:t>
            </a:r>
            <a:r>
              <a:rPr lang="it-IT" sz="2200" b="1" dirty="0" err="1">
                <a:latin typeface="Verdana" panose="020B0604030504040204" pitchFamily="34" charset="0"/>
                <a:ea typeface="Verdana" panose="020B0604030504040204" pitchFamily="34" charset="0"/>
                <a:cs typeface="Verdana" panose="020B0604030504040204" pitchFamily="34" charset="0"/>
              </a:rPr>
              <a:t>applications</a:t>
            </a:r>
            <a:r>
              <a:rPr lang="it-IT" sz="2200" i="1"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genetic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variant</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discovery</a:t>
            </a:r>
            <a:r>
              <a:rPr lang="it-IT" sz="2200" dirty="0">
                <a:latin typeface="Verdana" panose="020B0604030504040204" pitchFamily="34" charset="0"/>
                <a:ea typeface="Verdana" panose="020B0604030504040204" pitchFamily="34" charset="0"/>
                <a:cs typeface="Verdana" panose="020B0604030504040204" pitchFamily="34" charset="0"/>
              </a:rPr>
              <a:t> by Whole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(WGS) or Whole </a:t>
            </a:r>
            <a:r>
              <a:rPr lang="it-IT" sz="2200" dirty="0" err="1">
                <a:latin typeface="Verdana" panose="020B0604030504040204" pitchFamily="34" charset="0"/>
                <a:ea typeface="Verdana" panose="020B0604030504040204" pitchFamily="34" charset="0"/>
                <a:cs typeface="Verdana" panose="020B0604030504040204" pitchFamily="34" charset="0"/>
              </a:rPr>
              <a:t>Exome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Sequencing</a:t>
            </a:r>
            <a:r>
              <a:rPr lang="it-IT" sz="2200" dirty="0">
                <a:latin typeface="Verdana" panose="020B0604030504040204" pitchFamily="34" charset="0"/>
                <a:ea typeface="Verdana" panose="020B0604030504040204" pitchFamily="34" charset="0"/>
                <a:cs typeface="Verdana" panose="020B0604030504040204" pitchFamily="34" charset="0"/>
              </a:rPr>
              <a:t> (WES, </a:t>
            </a:r>
            <a:r>
              <a:rPr lang="it-IT" sz="2200" dirty="0" err="1">
                <a:latin typeface="Verdana" panose="020B0604030504040204" pitchFamily="34" charset="0"/>
                <a:ea typeface="Verdana" panose="020B0604030504040204" pitchFamily="34" charset="0"/>
                <a:cs typeface="Verdana" panose="020B0604030504040204" pitchFamily="34" charset="0"/>
              </a:rPr>
              <a:t>genome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encoding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regions</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transcriptome</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profiling</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cells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tissues</a:t>
            </a:r>
            <a:r>
              <a:rPr lang="it-IT" sz="2200" dirty="0">
                <a:latin typeface="Verdana" panose="020B0604030504040204" pitchFamily="34" charset="0"/>
                <a:ea typeface="Verdana" panose="020B0604030504040204" pitchFamily="34" charset="0"/>
                <a:cs typeface="Verdana" panose="020B0604030504040204" pitchFamily="34" charset="0"/>
              </a:rPr>
              <a:t> or </a:t>
            </a:r>
            <a:r>
              <a:rPr lang="it-IT" sz="2200" dirty="0" err="1">
                <a:latin typeface="Verdana" panose="020B0604030504040204" pitchFamily="34" charset="0"/>
                <a:ea typeface="Verdana" panose="020B0604030504040204" pitchFamily="34" charset="0"/>
                <a:cs typeface="Verdana" panose="020B0604030504040204" pitchFamily="34" charset="0"/>
              </a:rPr>
              <a:t>organisms</a:t>
            </a:r>
            <a:r>
              <a:rPr lang="it-IT" sz="2200" dirty="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Arial" panose="020B0604020202020204" pitchFamily="34" charset="0"/>
              <a:buChar char="•"/>
            </a:pPr>
            <a:endParaRPr lang="it-IT" sz="2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it-IT" sz="2200" dirty="0" err="1">
                <a:latin typeface="Verdana" panose="020B0604030504040204" pitchFamily="34" charset="0"/>
                <a:ea typeface="Verdana" panose="020B0604030504040204" pitchFamily="34" charset="0"/>
                <a:cs typeface="Verdana" panose="020B0604030504040204" pitchFamily="34" charset="0"/>
              </a:rPr>
              <a:t>many</a:t>
            </a:r>
            <a:r>
              <a:rPr lang="it-IT" sz="2200" dirty="0">
                <a:latin typeface="Verdana" panose="020B0604030504040204" pitchFamily="34" charset="0"/>
                <a:ea typeface="Verdana" panose="020B0604030504040204" pitchFamily="34" charset="0"/>
                <a:cs typeface="Verdana" panose="020B0604030504040204" pitchFamily="34" charset="0"/>
              </a:rPr>
              <a:t> more </a:t>
            </a:r>
            <a:r>
              <a:rPr lang="it-IT" sz="2200" dirty="0" err="1">
                <a:latin typeface="Verdana" panose="020B0604030504040204" pitchFamily="34" charset="0"/>
                <a:ea typeface="Verdana" panose="020B0604030504040204" pitchFamily="34" charset="0"/>
                <a:cs typeface="Verdana" panose="020B0604030504040204" pitchFamily="34" charset="0"/>
              </a:rPr>
              <a:t>applications</a:t>
            </a:r>
            <a:r>
              <a:rPr lang="it-IT" sz="2200" dirty="0">
                <a:latin typeface="Verdana" panose="020B0604030504040204" pitchFamily="34" charset="0"/>
                <a:ea typeface="Verdana" panose="020B0604030504040204" pitchFamily="34" charset="0"/>
                <a:cs typeface="Verdana" panose="020B0604030504040204" pitchFamily="34" charset="0"/>
              </a:rPr>
              <a:t> (alternative </a:t>
            </a:r>
            <a:r>
              <a:rPr lang="it-IT" sz="2200" dirty="0" err="1">
                <a:latin typeface="Verdana" panose="020B0604030504040204" pitchFamily="34" charset="0"/>
                <a:ea typeface="Verdana" panose="020B0604030504040204" pitchFamily="34" charset="0"/>
                <a:cs typeface="Verdana" panose="020B0604030504040204" pitchFamily="34" charset="0"/>
              </a:rPr>
              <a:t>splicing</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identification</a:t>
            </a:r>
            <a:r>
              <a:rPr lang="it-IT" sz="2200" dirty="0">
                <a:latin typeface="Verdana" panose="020B0604030504040204" pitchFamily="34" charset="0"/>
                <a:ea typeface="Verdana" panose="020B0604030504040204" pitchFamily="34" charset="0"/>
                <a:cs typeface="Verdana" panose="020B0604030504040204" pitchFamily="34" charset="0"/>
              </a:rPr>
              <a:t> of </a:t>
            </a:r>
            <a:r>
              <a:rPr lang="it-IT" sz="2200" dirty="0" err="1">
                <a:latin typeface="Verdana" panose="020B0604030504040204" pitchFamily="34" charset="0"/>
                <a:ea typeface="Verdana" panose="020B0604030504040204" pitchFamily="34" charset="0"/>
                <a:cs typeface="Verdana" panose="020B0604030504040204" pitchFamily="34" charset="0"/>
              </a:rPr>
              <a:t>epigenetic</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markers</a:t>
            </a:r>
            <a:r>
              <a:rPr lang="it-IT" sz="2200" dirty="0">
                <a:latin typeface="Verdana" panose="020B0604030504040204" pitchFamily="34" charset="0"/>
                <a:ea typeface="Verdana" panose="020B0604030504040204" pitchFamily="34" charset="0"/>
                <a:cs typeface="Verdana" panose="020B0604030504040204" pitchFamily="34" charset="0"/>
              </a:rPr>
              <a:t>; </a:t>
            </a:r>
            <a:r>
              <a:rPr lang="it-IT" sz="2200" dirty="0" err="1">
                <a:latin typeface="Verdana" panose="020B0604030504040204" pitchFamily="34" charset="0"/>
                <a:ea typeface="Verdana" panose="020B0604030504040204" pitchFamily="34" charset="0"/>
                <a:cs typeface="Verdana" panose="020B0604030504040204" pitchFamily="34" charset="0"/>
              </a:rPr>
              <a:t>ChIP-Seq</a:t>
            </a:r>
            <a:r>
              <a:rPr lang="it-IT" sz="2200" dirty="0">
                <a:latin typeface="Verdana" panose="020B0604030504040204" pitchFamily="34" charset="0"/>
                <a:ea typeface="Verdana" panose="020B0604030504040204" pitchFamily="34" charset="0"/>
                <a:cs typeface="Verdana" panose="020B0604030504040204" pitchFamily="34" charset="0"/>
              </a:rPr>
              <a:t>).</a:t>
            </a:r>
          </a:p>
          <a:p>
            <a:pPr algn="just"/>
            <a:endParaRPr lang="it-IT"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607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CC3F101A-0F7E-9545-99FE-FAF24A18ED99}"/>
              </a:ext>
            </a:extLst>
          </p:cNvPr>
          <p:cNvGrpSpPr/>
          <p:nvPr/>
        </p:nvGrpSpPr>
        <p:grpSpPr>
          <a:xfrm>
            <a:off x="0" y="0"/>
            <a:ext cx="1807317" cy="6858000"/>
            <a:chOff x="0" y="0"/>
            <a:chExt cx="1807317" cy="6858000"/>
          </a:xfrm>
        </p:grpSpPr>
        <p:sp>
          <p:nvSpPr>
            <p:cNvPr id="4" name="Rettangolo 3">
              <a:extLst>
                <a:ext uri="{FF2B5EF4-FFF2-40B4-BE49-F238E27FC236}">
                  <a16:creationId xmlns:a16="http://schemas.microsoft.com/office/drawing/2014/main" id="{74095BE3-C37C-3248-B132-43B1B1FD67EB}"/>
                </a:ext>
              </a:extLst>
            </p:cNvPr>
            <p:cNvSpPr/>
            <p:nvPr/>
          </p:nvSpPr>
          <p:spPr>
            <a:xfrm>
              <a:off x="0" y="0"/>
              <a:ext cx="74903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1BD17F6A-0D78-0440-8EF1-B864FE118945}"/>
                </a:ext>
              </a:extLst>
            </p:cNvPr>
            <p:cNvPicPr>
              <a:picLocks noChangeAspect="1"/>
            </p:cNvPicPr>
            <p:nvPr/>
          </p:nvPicPr>
          <p:blipFill>
            <a:blip r:embed="rId3"/>
            <a:stretch>
              <a:fillRect/>
            </a:stretch>
          </p:blipFill>
          <p:spPr>
            <a:xfrm>
              <a:off x="1" y="506627"/>
              <a:ext cx="1807316" cy="778476"/>
            </a:xfrm>
            <a:prstGeom prst="rect">
              <a:avLst/>
            </a:prstGeom>
          </p:spPr>
        </p:pic>
      </p:grpSp>
      <p:sp>
        <p:nvSpPr>
          <p:cNvPr id="6" name="Rettangolo 1">
            <a:extLst>
              <a:ext uri="{FF2B5EF4-FFF2-40B4-BE49-F238E27FC236}">
                <a16:creationId xmlns:a16="http://schemas.microsoft.com/office/drawing/2014/main" id="{24911C95-7AA7-7A42-B5BF-B1C79F96AA33}"/>
              </a:ext>
            </a:extLst>
          </p:cNvPr>
          <p:cNvSpPr>
            <a:spLocks noChangeArrowheads="1"/>
          </p:cNvSpPr>
          <p:nvPr/>
        </p:nvSpPr>
        <p:spPr bwMode="auto">
          <a:xfrm>
            <a:off x="3343510" y="311090"/>
            <a:ext cx="61089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it-IT" sz="3200" b="1" dirty="0">
                <a:solidFill>
                  <a:srgbClr val="0070C0"/>
                </a:solidFill>
                <a:latin typeface="Verdana" panose="020B0604030504040204" pitchFamily="34" charset="0"/>
                <a:ea typeface="Verdana" panose="020B0604030504040204" pitchFamily="34" charset="0"/>
                <a:cs typeface="Verdana" panose="020B0604030504040204" pitchFamily="34" charset="0"/>
              </a:rPr>
              <a:t>INTRODUCTION</a:t>
            </a:r>
          </a:p>
        </p:txBody>
      </p:sp>
      <p:sp>
        <p:nvSpPr>
          <p:cNvPr id="18" name="Title 1">
            <a:extLst>
              <a:ext uri="{FF2B5EF4-FFF2-40B4-BE49-F238E27FC236}">
                <a16:creationId xmlns:a16="http://schemas.microsoft.com/office/drawing/2014/main" id="{3F2CB1F2-E7DF-AE42-A3A8-EA7E081D9DBF}"/>
              </a:ext>
            </a:extLst>
          </p:cNvPr>
          <p:cNvSpPr txBox="1">
            <a:spLocks/>
          </p:cNvSpPr>
          <p:nvPr/>
        </p:nvSpPr>
        <p:spPr>
          <a:xfrm>
            <a:off x="3065126" y="1009003"/>
            <a:ext cx="6665705" cy="3958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00" dirty="0">
                <a:solidFill>
                  <a:srgbClr val="C00000"/>
                </a:solidFill>
                <a:latin typeface="+mn-lt"/>
              </a:rPr>
              <a:t>Bioinformatics Challenges in NGS Data Analysis</a:t>
            </a:r>
          </a:p>
        </p:txBody>
      </p:sp>
      <p:sp>
        <p:nvSpPr>
          <p:cNvPr id="10" name="Content Placeholder 2">
            <a:extLst>
              <a:ext uri="{FF2B5EF4-FFF2-40B4-BE49-F238E27FC236}">
                <a16:creationId xmlns:a16="http://schemas.microsoft.com/office/drawing/2014/main" id="{0578925A-1550-7743-9C45-A138B1695CF0}"/>
              </a:ext>
            </a:extLst>
          </p:cNvPr>
          <p:cNvSpPr txBox="1">
            <a:spLocks/>
          </p:cNvSpPr>
          <p:nvPr/>
        </p:nvSpPr>
        <p:spPr>
          <a:xfrm>
            <a:off x="1334813" y="2309647"/>
            <a:ext cx="10289628" cy="4294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ea typeface="ＭＳ Ｐゴシック" pitchFamily="34" charset="-128"/>
              </a:rPr>
              <a:t>The application of NGS techniques required additional Information Technology resources.</a:t>
            </a:r>
          </a:p>
          <a:p>
            <a:pPr algn="l"/>
            <a:r>
              <a:rPr lang="en-US" sz="2200" b="1" dirty="0">
                <a:ea typeface="ＭＳ Ｐゴシック" pitchFamily="34" charset="-128"/>
              </a:rPr>
              <a:t>“Big Data” </a:t>
            </a:r>
          </a:p>
          <a:p>
            <a:pPr lvl="1" algn="l"/>
            <a:r>
              <a:rPr lang="en-US" sz="2200" dirty="0">
                <a:ea typeface="ＭＳ Ｐゴシック" pitchFamily="34" charset="-128"/>
              </a:rPr>
              <a:t>It’s not possible to do ‘business as usual’ with familiar tools</a:t>
            </a:r>
          </a:p>
          <a:p>
            <a:pPr lvl="1" algn="l"/>
            <a:r>
              <a:rPr lang="en-US" sz="2200" dirty="0">
                <a:ea typeface="ＭＳ Ｐゴシック" pitchFamily="34" charset="-128"/>
              </a:rPr>
              <a:t>Manage, analyze, store and transfer huge files needed</a:t>
            </a:r>
          </a:p>
          <a:p>
            <a:pPr lvl="1" algn="l"/>
            <a:endParaRPr lang="en-US" sz="2200" dirty="0">
              <a:ea typeface="ＭＳ Ｐゴシック" pitchFamily="34" charset="-128"/>
            </a:endParaRPr>
          </a:p>
          <a:p>
            <a:pPr algn="l"/>
            <a:r>
              <a:rPr lang="en-US" sz="2200" b="1" dirty="0">
                <a:ea typeface="ＭＳ Ｐゴシック" pitchFamily="34" charset="-128"/>
              </a:rPr>
              <a:t>Need for powerful computers and expertise</a:t>
            </a:r>
          </a:p>
          <a:p>
            <a:pPr lvl="1" algn="l"/>
            <a:r>
              <a:rPr lang="en-US" sz="2200" dirty="0">
                <a:ea typeface="ＭＳ Ｐゴシック" pitchFamily="34" charset="-128"/>
              </a:rPr>
              <a:t>Informatics groups must manage compute clusters</a:t>
            </a:r>
          </a:p>
          <a:p>
            <a:pPr lvl="1" algn="l"/>
            <a:r>
              <a:rPr lang="en-US" sz="2200" dirty="0">
                <a:ea typeface="ＭＳ Ｐゴシック" pitchFamily="34" charset="-128"/>
              </a:rPr>
              <a:t>Algorithms and software are required  and often time they are open source Unix/Linux based.</a:t>
            </a:r>
          </a:p>
          <a:p>
            <a:pPr lvl="1" algn="l"/>
            <a:r>
              <a:rPr lang="en-US" sz="2200" dirty="0">
                <a:ea typeface="ＭＳ Ｐゴシック" pitchFamily="34" charset="-128"/>
              </a:rPr>
              <a:t>Collaboration of IT experts, bioinformaticians and biologists</a:t>
            </a:r>
          </a:p>
          <a:p>
            <a:pPr lvl="1" algn="l"/>
            <a:endParaRPr lang="en-US" sz="2200" b="1" i="1" dirty="0">
              <a:solidFill>
                <a:schemeClr val="accent1"/>
              </a:solidFill>
            </a:endParaRPr>
          </a:p>
        </p:txBody>
      </p:sp>
    </p:spTree>
    <p:extLst>
      <p:ext uri="{BB962C8B-B14F-4D97-AF65-F5344CB8AC3E}">
        <p14:creationId xmlns:p14="http://schemas.microsoft.com/office/powerpoint/2010/main" val="38266495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5954</TotalTime>
  <Words>8693</Words>
  <Application>Microsoft Macintosh PowerPoint</Application>
  <PresentationFormat>Widescreen</PresentationFormat>
  <Paragraphs>870</Paragraphs>
  <Slides>78</Slides>
  <Notes>77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78</vt:i4>
      </vt:variant>
    </vt:vector>
  </HeadingPairs>
  <TitlesOfParts>
    <vt:vector size="85" baseType="lpstr">
      <vt:lpstr>ＭＳ Ｐゴシック</vt:lpstr>
      <vt:lpstr>Arial</vt:lpstr>
      <vt:lpstr>Calibri</vt:lpstr>
      <vt:lpstr>Calibri Light</vt:lpstr>
      <vt:lpstr>GillSans</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Aretini</dc:creator>
  <cp:lastModifiedBy>Paolo Aretini</cp:lastModifiedBy>
  <cp:revision>535</cp:revision>
  <cp:lastPrinted>2018-06-13T16:59:05Z</cp:lastPrinted>
  <dcterms:created xsi:type="dcterms:W3CDTF">2018-06-07T06:51:17Z</dcterms:created>
  <dcterms:modified xsi:type="dcterms:W3CDTF">2019-11-26T13:42:04Z</dcterms:modified>
</cp:coreProperties>
</file>