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697" r:id="rId4"/>
    <p:sldId id="637" r:id="rId5"/>
    <p:sldId id="281" r:id="rId6"/>
    <p:sldId id="650" r:id="rId7"/>
    <p:sldId id="677" r:id="rId8"/>
    <p:sldId id="698" r:id="rId9"/>
    <p:sldId id="699" r:id="rId10"/>
    <p:sldId id="700" r:id="rId11"/>
    <p:sldId id="701" r:id="rId12"/>
    <p:sldId id="672" r:id="rId13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48" autoAdjust="0"/>
    <p:restoredTop sz="90909"/>
  </p:normalViewPr>
  <p:slideViewPr>
    <p:cSldViewPr>
      <p:cViewPr varScale="1">
        <p:scale>
          <a:sx n="101" d="100"/>
          <a:sy n="101" d="100"/>
        </p:scale>
        <p:origin x="226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41689F1-6549-6F82-0643-B0AE7EDAC0C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en-IT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B2D1B81-0F1E-44CA-5428-A94D7386CC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en-IT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5217C89A-FADA-802B-F6B7-6336B52CD54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6EB7FF46-6B34-18AD-AC95-D38648A38AA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IT"/>
              <a:t>Click to edit Master text styles</a:t>
            </a:r>
          </a:p>
          <a:p>
            <a:pPr lvl="1"/>
            <a:r>
              <a:rPr lang="it-IT" altLang="en-IT"/>
              <a:t>Second level</a:t>
            </a:r>
          </a:p>
          <a:p>
            <a:pPr lvl="2"/>
            <a:r>
              <a:rPr lang="it-IT" altLang="en-IT"/>
              <a:t>Third level</a:t>
            </a:r>
          </a:p>
          <a:p>
            <a:pPr lvl="3"/>
            <a:r>
              <a:rPr lang="it-IT" altLang="en-IT"/>
              <a:t>Fourth level</a:t>
            </a:r>
          </a:p>
          <a:p>
            <a:pPr lvl="4"/>
            <a:r>
              <a:rPr lang="it-IT" altLang="en-IT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C65E57F0-B6DF-2BB7-193A-DFFE97D1BC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en-IT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F7514B31-97C4-ABD6-F14B-17B00CEACA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75EB96-D6E9-264F-A68B-789D4181A993}" type="slidenum">
              <a:rPr lang="it-IT" altLang="en-IT"/>
              <a:pPr/>
              <a:t>‹#›</a:t>
            </a:fld>
            <a:endParaRPr lang="it-IT" altLang="en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4E461B3-F802-A81D-FAFA-64CF683558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8324A6-60F7-F04A-9DE6-C7991C1A4DC8}" type="slidenum">
              <a:rPr lang="it-IT" altLang="en-IT"/>
              <a:pPr/>
              <a:t>1</a:t>
            </a:fld>
            <a:endParaRPr lang="it-IT" altLang="en-IT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C104C370-0476-0322-B0C9-4E39B057C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DD91BE2-6DFB-EB8E-0841-997FBA5BF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T" altLang="en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893F5BB-FC7A-BBB8-1A39-FBFF45C7CB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5A72A5-B060-EF49-9725-44E0C537B63B}" type="slidenum">
              <a:rPr lang="it-IT" altLang="en-IT"/>
              <a:pPr/>
              <a:t>2</a:t>
            </a:fld>
            <a:endParaRPr lang="it-IT" altLang="en-IT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BFE3B1DD-8F4B-024C-2794-B1A42AE1F9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3023B37-8E8E-6631-E5CC-57E52BD09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T" altLang="en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4153DC-5EBB-4F9F-2177-9B3C39EB3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36E94EB-8FFC-55A5-585A-8F431CEB28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5A72A5-B060-EF49-9725-44E0C537B63B}" type="slidenum">
              <a:rPr lang="it-IT" altLang="en-IT"/>
              <a:pPr/>
              <a:t>5</a:t>
            </a:fld>
            <a:endParaRPr lang="it-IT" altLang="en-IT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C43BAB19-BC92-1EA9-09E2-34F637BE7C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5FA66DD-A915-5826-FCC1-C64493AF93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T" altLang="en-IT"/>
          </a:p>
        </p:txBody>
      </p:sp>
    </p:spTree>
    <p:extLst>
      <p:ext uri="{BB962C8B-B14F-4D97-AF65-F5344CB8AC3E}">
        <p14:creationId xmlns:p14="http://schemas.microsoft.com/office/powerpoint/2010/main" val="885473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34FC-7B8A-953E-E334-A4149C1E2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D46910-E855-8123-7C00-704E52A40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52F90-7617-F818-926A-A68485009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CF8F3-B39F-3A38-EA5A-CAB94F43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D40A3-FBFE-936E-8E6E-186358C92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1FE26-14B9-C540-AD73-2B6CBA0F3806}" type="slidenum">
              <a:rPr lang="it-IT" altLang="en-IT"/>
              <a:pPr/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172249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60549-402A-6123-9C4E-498FC2100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67D72E-449D-A6A0-60AA-B7915733F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BFB75-2D64-2F5A-277E-915E9EE29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FD4EF-3417-2F4D-C896-373F1D38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D832-4CA6-FDD0-E1E1-31849BE5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66A6B-4F57-674E-BFBD-EFD9AC1194F3}" type="slidenum">
              <a:rPr lang="it-IT" altLang="en-IT"/>
              <a:pPr/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35601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0E4F35-8D80-78A5-9251-906B36D0B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551E3-E04C-66C9-C45C-055DC92DA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DA2CA-07BE-3FED-F2CF-2227FCC5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C5552-F007-766B-F3DB-D193936E9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B3839-CFAE-FE23-E9EC-C2C89BF74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ECF6E-853C-704F-B484-7EAC95739B55}" type="slidenum">
              <a:rPr lang="it-IT" altLang="en-IT"/>
              <a:pPr/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30359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4B0E4-DB12-08DF-C857-0A6B40BA1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810B3-ACB2-C48C-16B2-AB4088EA5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44278-115C-79F0-5229-98715F823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3FC89-B7C3-EE1F-328B-131B1BF6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83994-48C7-3A28-6146-34172B4B5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2EBA9-ECDA-4E4E-AB2F-610BBFAD8B25}" type="slidenum">
              <a:rPr lang="it-IT" altLang="en-IT"/>
              <a:pPr/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424862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B9FA7-FC15-889A-F531-B896ECBAA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13F59E-4EFE-6D4F-FC91-F2CB9021A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A2541-9ACD-1EC7-618A-D022C7902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57AEE-4D90-F55A-C170-02A8F7C09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ABADB-EC64-E16F-0E8D-46CD6E82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039E4-28C9-0448-8A3E-74A5B2766C72}" type="slidenum">
              <a:rPr lang="it-IT" altLang="en-IT"/>
              <a:pPr/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176330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6ECB2-D636-D644-0F69-9FF91713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62529-2E03-A9A6-AF1C-712C16DE8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F47EE-7928-303E-23AD-BB9C3247D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2E44B-F344-80DB-2D77-D6AB7D811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D6E3C-53C5-E568-BACB-0F76BA27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449F8-9F75-4B5E-8806-32F01B1D6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E6549-7B32-4642-92C5-8D235C101068}" type="slidenum">
              <a:rPr lang="it-IT" altLang="en-IT"/>
              <a:pPr/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106097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80283-5E6F-55A8-68FF-88D70FFF3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9CBC0-FF79-7BFB-0E10-150627347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00A0A5-7691-DDC4-513E-6F843BEC1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97C0AA-B9A7-FC5C-0326-7AC09800C9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E54B43-3C7F-5F5D-6A1E-FDDCA1A43F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BFA806-5E37-43A8-843A-E9CA49C0A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C10DC-F831-3A79-80CD-0323835DD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D61B1-00CA-5F87-64A5-AC37C5298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10330-3FFE-2442-823F-7743CFDD99A5}" type="slidenum">
              <a:rPr lang="it-IT" altLang="en-IT"/>
              <a:pPr/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146315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B6DC9-B902-BDD9-28C6-B273242F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A000A9-8145-C44F-9AE8-143A3B2AE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59344-EA64-129B-683F-6F26289B5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28364-94A3-462E-21F1-5E12A6F6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9277F-DFED-884E-A399-0525ADBB9544}" type="slidenum">
              <a:rPr lang="it-IT" altLang="en-IT"/>
              <a:pPr/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168920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E06B72-BBC8-C5AB-F63C-5D0F216B9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FD0771-524E-639F-F13B-6DC735E9B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C3C9DF-8D09-EC3F-F17A-ACD174CD4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F221A-EA35-D041-89E4-2B1FCAC2A106}" type="slidenum">
              <a:rPr lang="it-IT" altLang="en-IT"/>
              <a:pPr/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246202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C9372-9DFB-CDB1-7B55-DD71CB244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ED49F-683C-70F7-DBA0-F7EC4874E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BC1AC5-0E56-A269-8740-09B2B3057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DA820-4454-0F0A-602B-8372F36C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211A2-0961-72A8-6DF2-F5D18E754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46AF2-6E5F-1877-FFDB-7026DBB1C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099F0-001F-024D-AF15-FE151233B311}" type="slidenum">
              <a:rPr lang="it-IT" altLang="en-IT"/>
              <a:pPr/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85528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6C0E0-871F-90A8-CB55-5F66E5B4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4B1716-890C-CEDE-56CA-00D0B90F2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818AF-786C-D503-0CC0-933233B8F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E904EB-7502-BFC3-2DB1-9AF982017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AC1C9-67D9-A47E-3868-27B0CCD11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2FC3ED-89A2-D8A7-3F8D-B078F3B8D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10681-40D2-AD47-BC87-5998BF2FB97A}" type="slidenum">
              <a:rPr lang="it-IT" altLang="en-IT"/>
              <a:pPr/>
              <a:t>‹#›</a:t>
            </a:fld>
            <a:endParaRPr lang="it-IT" altLang="en-IT"/>
          </a:p>
        </p:txBody>
      </p:sp>
    </p:spTree>
    <p:extLst>
      <p:ext uri="{BB962C8B-B14F-4D97-AF65-F5344CB8AC3E}">
        <p14:creationId xmlns:p14="http://schemas.microsoft.com/office/powerpoint/2010/main" val="280367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E1AD6A4-B9D7-7E01-68B2-2E94AB8365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IT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41A654-1AD8-3C62-7BFE-85DEDE71F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IT"/>
              <a:t>Click to edit Master text styles</a:t>
            </a:r>
          </a:p>
          <a:p>
            <a:pPr lvl="1"/>
            <a:r>
              <a:rPr lang="it-IT" altLang="en-IT"/>
              <a:t>Second level</a:t>
            </a:r>
          </a:p>
          <a:p>
            <a:pPr lvl="2"/>
            <a:r>
              <a:rPr lang="it-IT" altLang="en-IT"/>
              <a:t>Third level</a:t>
            </a:r>
          </a:p>
          <a:p>
            <a:pPr lvl="3"/>
            <a:r>
              <a:rPr lang="it-IT" altLang="en-IT"/>
              <a:t>Fourth level</a:t>
            </a:r>
          </a:p>
          <a:p>
            <a:pPr lvl="4"/>
            <a:r>
              <a:rPr lang="it-IT" altLang="en-IT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CC43B5-F06E-877B-0870-37C991F724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en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2648DF7-280B-EBEA-9890-1A0031D0543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en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768E4F-21D9-A495-D476-876E43B1478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668156-8266-1E44-9697-7B575067F576}" type="slidenum">
              <a:rPr lang="it-IT" altLang="en-IT"/>
              <a:pPr/>
              <a:t>‹#›</a:t>
            </a:fld>
            <a:endParaRPr lang="it-IT" altLang="en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46FD79B-5700-CABC-4037-81309DBBF6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584" y="4077072"/>
            <a:ext cx="7772400" cy="1143000"/>
          </a:xfrm>
        </p:spPr>
        <p:txBody>
          <a:bodyPr anchor="ctr"/>
          <a:lstStyle/>
          <a:p>
            <a:r>
              <a:rPr lang="it-IT" altLang="en-IT" sz="3600" dirty="0"/>
              <a:t>2nd </a:t>
            </a:r>
            <a:r>
              <a:rPr lang="it-IT" altLang="en-IT" sz="3600" dirty="0" err="1"/>
              <a:t>RadioMonteCarLow</a:t>
            </a:r>
            <a:r>
              <a:rPr lang="it-IT" altLang="en-IT" sz="3600" dirty="0"/>
              <a:t> 2 Meeting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CC189D7-195E-5985-4418-43A1150377B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52700"/>
            <a:ext cx="6400800" cy="876300"/>
          </a:xfrm>
        </p:spPr>
        <p:txBody>
          <a:bodyPr/>
          <a:lstStyle/>
          <a:p>
            <a:r>
              <a:rPr lang="it-IT" altLang="en-IT" sz="3200" dirty="0"/>
              <a:t>G. Venanzoni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279D849-021F-2B23-150D-421595004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5661" y="5949280"/>
            <a:ext cx="27526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altLang="en-IT" dirty="0"/>
              <a:t>Pisa 7-9 </a:t>
            </a:r>
            <a:r>
              <a:rPr lang="it-IT" altLang="en-IT" dirty="0" err="1"/>
              <a:t>May</a:t>
            </a:r>
            <a:r>
              <a:rPr lang="it-IT" altLang="en-IT" dirty="0"/>
              <a:t>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54E17-0F4B-0A14-D221-03FA3CEF3A90}"/>
              </a:ext>
            </a:extLst>
          </p:cNvPr>
          <p:cNvSpPr txBox="1"/>
          <p:nvPr/>
        </p:nvSpPr>
        <p:spPr>
          <a:xfrm>
            <a:off x="1485536" y="1080458"/>
            <a:ext cx="7114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4000" dirty="0"/>
              <a:t>Experimental input from KLOE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01721D-7239-7733-4467-F37D6EB09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ACDEF7A2-1719-CA87-C692-364570910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-196300"/>
            <a:ext cx="7772400" cy="1143000"/>
          </a:xfrm>
        </p:spPr>
        <p:txBody>
          <a:bodyPr/>
          <a:lstStyle/>
          <a:p>
            <a:r>
              <a:rPr lang="en-US" sz="3200" b="1" dirty="0" err="1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Desiderable</a:t>
            </a:r>
            <a:r>
              <a:rPr lang="en-US" sz="3200" b="1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F0FB28-414F-22DA-32B4-E93F5C450D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742664"/>
              </p:ext>
            </p:extLst>
          </p:nvPr>
        </p:nvGraphicFramePr>
        <p:xfrm>
          <a:off x="327992" y="1397000"/>
          <a:ext cx="8564488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122">
                  <a:extLst>
                    <a:ext uri="{9D8B030D-6E8A-4147-A177-3AD203B41FA5}">
                      <a16:colId xmlns:a16="http://schemas.microsoft.com/office/drawing/2014/main" val="383339009"/>
                    </a:ext>
                  </a:extLst>
                </a:gridCol>
                <a:gridCol w="2141122">
                  <a:extLst>
                    <a:ext uri="{9D8B030D-6E8A-4147-A177-3AD203B41FA5}">
                      <a16:colId xmlns:a16="http://schemas.microsoft.com/office/drawing/2014/main" val="830884785"/>
                    </a:ext>
                  </a:extLst>
                </a:gridCol>
                <a:gridCol w="2141122">
                  <a:extLst>
                    <a:ext uri="{9D8B030D-6E8A-4147-A177-3AD203B41FA5}">
                      <a16:colId xmlns:a16="http://schemas.microsoft.com/office/drawing/2014/main" val="1749356038"/>
                    </a:ext>
                  </a:extLst>
                </a:gridCol>
                <a:gridCol w="2141122">
                  <a:extLst>
                    <a:ext uri="{9D8B030D-6E8A-4147-A177-3AD203B41FA5}">
                      <a16:colId xmlns:a16="http://schemas.microsoft.com/office/drawing/2014/main" val="33924724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mmg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ppg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</a:t>
                      </a:r>
                      <a:r>
                        <a:rPr lang="en-IT" dirty="0"/>
                        <a:t>omments (matrix element, FSC)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09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Phokhara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IT" dirty="0"/>
                        <a:t>NLO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IT" dirty="0"/>
                        <a:t>NLO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exponentiation</a:t>
                      </a:r>
                      <a:r>
                        <a:rPr lang="en-IT" dirty="0"/>
                        <a:t>, FxsQED, </a:t>
                      </a:r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GVMD,FsQED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51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AFKQED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LO +CS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YFS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9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BaBayaga@NLO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IT" dirty="0"/>
                        <a:t>LO+PS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IT" dirty="0"/>
                        <a:t>LO+PS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FxsQED, GVMD,FsQED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04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KKMC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Leading NLO + CEEX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 </a:t>
                      </a:r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Leading NLO + CEEX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FxsQED, GVMD,FsQED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179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McMule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IT" dirty="0"/>
                        <a:t>NLO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IT" dirty="0"/>
                        <a:t>NLO ISC</a:t>
                      </a:r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+FSC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FxsQED, </a:t>
                      </a:r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FsQED</a:t>
                      </a:r>
                      <a:r>
                        <a:rPr lang="en-IT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96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Sherpa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NLO+YFS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NLO+</a:t>
                      </a:r>
                      <a:r>
                        <a:rPr lang="en-IT" dirty="0"/>
                        <a:t>YFS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Fx</a:t>
                      </a:r>
                      <a:r>
                        <a:rPr lang="en-IT" dirty="0"/>
                        <a:t>sQED, </a:t>
                      </a:r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GVMD,FsQED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78477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6D89BB6-BCA7-7586-1749-0936C2A98961}"/>
              </a:ext>
            </a:extLst>
          </p:cNvPr>
          <p:cNvSpPr txBox="1"/>
          <p:nvPr/>
        </p:nvSpPr>
        <p:spPr>
          <a:xfrm>
            <a:off x="1907704" y="6217920"/>
            <a:ext cx="3756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Fix VP whereas is needed</a:t>
            </a:r>
          </a:p>
        </p:txBody>
      </p:sp>
    </p:spTree>
    <p:extLst>
      <p:ext uri="{BB962C8B-B14F-4D97-AF65-F5344CB8AC3E}">
        <p14:creationId xmlns:p14="http://schemas.microsoft.com/office/powerpoint/2010/main" val="291228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1368-5864-4002-6D51-30F9E7BED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1987273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0E3D20-E201-1CB2-06D5-52227B5E5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DAB0482B-130E-4237-7FB7-283D26401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-196300"/>
            <a:ext cx="77724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”Tuned” comparisons in Japan:</a:t>
            </a:r>
          </a:p>
        </p:txBody>
      </p:sp>
      <p:sp>
        <p:nvSpPr>
          <p:cNvPr id="15362" name="TextBox 2">
            <a:extLst>
              <a:ext uri="{FF2B5EF4-FFF2-40B4-BE49-F238E27FC236}">
                <a16:creationId xmlns:a16="http://schemas.microsoft.com/office/drawing/2014/main" id="{D3A00096-6525-86D5-1D1A-FD844DB9A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92" y="946700"/>
            <a:ext cx="8824016" cy="3368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>
                <a:latin typeface="Corbel"/>
                <a:cs typeface="Corbel"/>
              </a:rPr>
              <a:t>VP is  switched off (to isolate ISR and FSR RC effects)</a:t>
            </a: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>
                <a:latin typeface="Corbel"/>
                <a:cs typeface="Corbel"/>
              </a:rPr>
              <a:t>for </a:t>
            </a:r>
            <a:r>
              <a:rPr lang="en-GB" sz="2000" dirty="0" err="1">
                <a:latin typeface="Symbol" pitchFamily="2" charset="2"/>
                <a:cs typeface="Corbel"/>
              </a:rPr>
              <a:t>mmg</a:t>
            </a:r>
            <a:r>
              <a:rPr lang="en-GB" sz="2000" dirty="0">
                <a:latin typeface="Corbel"/>
                <a:cs typeface="Corbel"/>
              </a:rPr>
              <a:t> ISR and ISR+FSR scenario are shown</a:t>
            </a: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>
                <a:latin typeface="Corbel"/>
                <a:cs typeface="Corbel"/>
              </a:rPr>
              <a:t>for </a:t>
            </a:r>
            <a:r>
              <a:rPr lang="en-GB" sz="2000" dirty="0">
                <a:latin typeface="Symbol" pitchFamily="2" charset="2"/>
                <a:cs typeface="Corbel"/>
              </a:rPr>
              <a:t>ppg</a:t>
            </a:r>
            <a:r>
              <a:rPr lang="en-GB" sz="2000" dirty="0">
                <a:latin typeface="Corbel"/>
                <a:cs typeface="Corbel"/>
              </a:rPr>
              <a:t> only ISR is shown (due to limitations with other generators (</a:t>
            </a:r>
            <a:r>
              <a:rPr lang="en-GB" sz="2000" dirty="0" err="1">
                <a:latin typeface="Corbel"/>
                <a:cs typeface="Corbel"/>
              </a:rPr>
              <a:t>McMule</a:t>
            </a:r>
            <a:r>
              <a:rPr lang="en-GB" sz="2000" dirty="0">
                <a:latin typeface="Corbel"/>
                <a:cs typeface="Corbel"/>
              </a:rPr>
              <a:t> has only ISR; AFKQED can be used in KLOE only with ISR at LA))</a:t>
            </a: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>
                <a:latin typeface="Corbel"/>
                <a:cs typeface="Corbel"/>
              </a:rPr>
              <a:t>Only </a:t>
            </a:r>
            <a:r>
              <a:rPr lang="en-GB" sz="2000" dirty="0" err="1">
                <a:latin typeface="Corbel"/>
                <a:cs typeface="Corbel"/>
              </a:rPr>
              <a:t>Phokhara</a:t>
            </a:r>
            <a:r>
              <a:rPr lang="en-GB" sz="2000" dirty="0">
                <a:latin typeface="Corbel"/>
                <a:cs typeface="Corbel"/>
              </a:rPr>
              <a:t> has been interfaced with KLOE detector simulation (GEANT) </a:t>
            </a:r>
            <a:r>
              <a:rPr lang="en-GB" sz="2000" dirty="0">
                <a:latin typeface="Corbel"/>
                <a:cs typeface="Corbel"/>
                <a:sym typeface="Wingdings" pitchFamily="2" charset="2"/>
              </a:rPr>
              <a:t> we will </a:t>
            </a:r>
            <a:r>
              <a:rPr lang="en-GB" sz="2000" b="1" dirty="0">
                <a:latin typeface="Corbel"/>
                <a:cs typeface="Corbel"/>
                <a:sym typeface="Wingdings" pitchFamily="2" charset="2"/>
              </a:rPr>
              <a:t>not</a:t>
            </a:r>
            <a:r>
              <a:rPr lang="en-GB" sz="2000" dirty="0">
                <a:latin typeface="Corbel"/>
                <a:cs typeface="Corbel"/>
                <a:sym typeface="Wingdings" pitchFamily="2" charset="2"/>
              </a:rPr>
              <a:t>  include detector  effects (i.e. smearing on momenta) in the comparisons. This will be a next step</a:t>
            </a:r>
            <a:endParaRPr lang="en-GB" sz="2000" dirty="0">
              <a:latin typeface="Corbel"/>
              <a:cs typeface="Corbel"/>
            </a:endParaRP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GB" sz="2000" dirty="0">
                <a:latin typeface="Corbel"/>
                <a:cs typeface="Corbel"/>
              </a:rPr>
              <a:t>There will be no comparison with (old/new) data (new KLOE analysis is blinded)</a:t>
            </a:r>
          </a:p>
        </p:txBody>
      </p:sp>
    </p:spTree>
    <p:extLst>
      <p:ext uri="{BB962C8B-B14F-4D97-AF65-F5344CB8AC3E}">
        <p14:creationId xmlns:p14="http://schemas.microsoft.com/office/powerpoint/2010/main" val="245979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AF01F79-C5C3-329B-D532-F1ACE48DF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r>
              <a:rPr lang="it-IT" altLang="en-IT" sz="3200" dirty="0"/>
              <a:t>At the TI workshop in Japan </a:t>
            </a:r>
            <a:r>
              <a:rPr lang="it-IT" altLang="en-IT" sz="3200" dirty="0" err="1"/>
              <a:t>we</a:t>
            </a:r>
            <a:r>
              <a:rPr lang="it-IT" altLang="en-IT" sz="3200" dirty="0"/>
              <a:t>  </a:t>
            </a:r>
            <a:r>
              <a:rPr lang="it-IT" altLang="en-IT" sz="3200" dirty="0" err="1"/>
              <a:t>showed</a:t>
            </a:r>
            <a:r>
              <a:rPr lang="it-IT" altLang="en-IT" sz="3200" dirty="0"/>
              <a:t> </a:t>
            </a:r>
            <a:r>
              <a:rPr lang="it-IT" altLang="en-IT" sz="3200" dirty="0" err="1"/>
              <a:t>many</a:t>
            </a:r>
            <a:r>
              <a:rPr lang="it-IT" altLang="en-IT" sz="3200" dirty="0"/>
              <a:t> </a:t>
            </a:r>
            <a:r>
              <a:rPr lang="it-IT" altLang="en-IT" sz="3200" dirty="0" err="1"/>
              <a:t>comparisons</a:t>
            </a:r>
            <a:r>
              <a:rPr lang="it-IT" altLang="en-IT" sz="3200" dirty="0"/>
              <a:t>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0FFEF69-A77F-2622-2DB5-9BA203A1EF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134672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b="1" dirty="0" err="1">
                <a:latin typeface="Symbol" pitchFamily="2" charset="2"/>
                <a:cs typeface="Corbel"/>
              </a:rPr>
              <a:t>mmg</a:t>
            </a:r>
            <a:r>
              <a:rPr lang="en-GB" b="1" dirty="0">
                <a:latin typeface="Symbol" pitchFamily="2" charset="2"/>
                <a:cs typeface="Corbel"/>
              </a:rPr>
              <a:t>: </a:t>
            </a:r>
            <a:r>
              <a:rPr lang="en-GB" dirty="0">
                <a:latin typeface="Corbel"/>
                <a:cs typeface="Corbel"/>
              </a:rPr>
              <a:t>ISR+FSR </a:t>
            </a:r>
          </a:p>
          <a:p>
            <a:pPr lvl="1">
              <a:lnSpc>
                <a:spcPct val="110000"/>
              </a:lnSpc>
            </a:pPr>
            <a:r>
              <a:rPr lang="en-GB" dirty="0">
                <a:latin typeface="Corbel"/>
                <a:cs typeface="Corbel"/>
              </a:rPr>
              <a:t>comparison of </a:t>
            </a:r>
            <a:r>
              <a:rPr lang="en-GB" dirty="0" err="1">
                <a:latin typeface="Corbel"/>
                <a:cs typeface="Corbel"/>
              </a:rPr>
              <a:t>Phokhara</a:t>
            </a:r>
            <a:r>
              <a:rPr lang="en-GB" dirty="0">
                <a:latin typeface="Corbel"/>
                <a:cs typeface="Corbel"/>
              </a:rPr>
              <a:t> with KKMC and MCMULE  ISR+FSR inclusive and </a:t>
            </a:r>
            <a:r>
              <a:rPr lang="en-GB" dirty="0" err="1">
                <a:latin typeface="Corbel"/>
                <a:cs typeface="Corbel"/>
              </a:rPr>
              <a:t>withSA</a:t>
            </a:r>
            <a:r>
              <a:rPr lang="en-GB" dirty="0">
                <a:latin typeface="Corbel"/>
                <a:cs typeface="Corbel"/>
              </a:rPr>
              <a:t> acceptance cuts</a:t>
            </a:r>
          </a:p>
          <a:p>
            <a:pPr lvl="1">
              <a:lnSpc>
                <a:spcPct val="110000"/>
              </a:lnSpc>
            </a:pPr>
            <a:r>
              <a:rPr lang="en-GB" dirty="0">
                <a:latin typeface="Corbel"/>
                <a:cs typeface="Corbel"/>
              </a:rPr>
              <a:t>We compared </a:t>
            </a:r>
            <a:r>
              <a:rPr lang="en-GB" dirty="0" err="1">
                <a:latin typeface="Corbel"/>
                <a:cs typeface="Corbel"/>
              </a:rPr>
              <a:t>Phokhara</a:t>
            </a:r>
            <a:r>
              <a:rPr lang="en-GB" dirty="0">
                <a:latin typeface="Corbel"/>
                <a:cs typeface="Corbel"/>
              </a:rPr>
              <a:t> also with </a:t>
            </a:r>
            <a:r>
              <a:rPr lang="en-IT" dirty="0">
                <a:latin typeface="Corbel" panose="020B0503020204020204" pitchFamily="34" charset="0"/>
              </a:rPr>
              <a:t>BaBayaga@NLO (LO+PS)</a:t>
            </a:r>
            <a:r>
              <a:rPr lang="en-GB" dirty="0">
                <a:latin typeface="Corbel"/>
              </a:rPr>
              <a:t> but agreement unsatisfactory</a:t>
            </a:r>
          </a:p>
          <a:p>
            <a:pPr lvl="1">
              <a:lnSpc>
                <a:spcPct val="110000"/>
              </a:lnSpc>
            </a:pPr>
            <a:endParaRPr lang="en-GB" sz="3200" dirty="0">
              <a:latin typeface="Corbel"/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en-GB" dirty="0">
                <a:latin typeface="Corbel"/>
                <a:cs typeface="Corbel"/>
              </a:rPr>
              <a:t>All the comparisons done with VP off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it-IT" altLang="en-IT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B5C5B-5AAF-F56B-9534-A41567154A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57EAF4A-33A0-883F-8A3B-E8BC0F212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72974"/>
            <a:ext cx="7315200" cy="548640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EEA034-6955-A4A5-5F32-536B0A18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9DF9-2624-D04C-9436-96BC7ECE5A1D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4B5D5CE9-6F57-CA0D-CDC9-AEE11895F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3" y="6527800"/>
            <a:ext cx="44482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G. Venanzoni, TI Workshop KEK, 10 September 2024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5451B3D-ED8A-25A5-6FE6-E33BD2E4A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-196300"/>
            <a:ext cx="7772400" cy="1143000"/>
          </a:xfrm>
        </p:spPr>
        <p:txBody>
          <a:bodyPr/>
          <a:lstStyle/>
          <a:p>
            <a:r>
              <a:rPr lang="en-US" sz="3200" dirty="0" err="1">
                <a:solidFill>
                  <a:srgbClr val="0000FF"/>
                </a:solidFill>
                <a:latin typeface="Symbol" pitchFamily="2" charset="2"/>
                <a:ea typeface="ＭＳ Ｐゴシック" charset="0"/>
                <a:cs typeface="Corbel" charset="0"/>
              </a:rPr>
              <a:t>m</a:t>
            </a:r>
            <a:r>
              <a:rPr lang="en-US" sz="3200" b="1" dirty="0" err="1">
                <a:solidFill>
                  <a:srgbClr val="0000FF"/>
                </a:solidFill>
                <a:latin typeface="Symbol" pitchFamily="2" charset="2"/>
                <a:ea typeface="ＭＳ Ｐゴシック" charset="0"/>
                <a:cs typeface="Corbel" charset="0"/>
              </a:rPr>
              <a:t>mg</a:t>
            </a:r>
            <a:r>
              <a:rPr lang="en-US" sz="3200" b="1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 within SA acceptance (ISR+FSR)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6F577B-E6C7-89AD-6877-9B2EAB171963}"/>
              </a:ext>
            </a:extLst>
          </p:cNvPr>
          <p:cNvSpPr txBox="1"/>
          <p:nvPr/>
        </p:nvSpPr>
        <p:spPr>
          <a:xfrm>
            <a:off x="950495" y="5628541"/>
            <a:ext cx="7896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rbel" panose="020B0503020204020204" pitchFamily="34" charset="0"/>
              </a:rPr>
              <a:t>D</a:t>
            </a:r>
            <a:r>
              <a:rPr lang="en-IT" dirty="0">
                <a:latin typeface="Corbel" panose="020B0503020204020204" pitchFamily="34" charset="0"/>
              </a:rPr>
              <a:t>ifferences with KKMC within 0.5% for most of the spectrum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36F74C-2A7B-D665-C1D6-526CC21C0723}"/>
              </a:ext>
            </a:extLst>
          </p:cNvPr>
          <p:cNvSpPr txBox="1"/>
          <p:nvPr/>
        </p:nvSpPr>
        <p:spPr>
          <a:xfrm>
            <a:off x="562902" y="6091822"/>
            <a:ext cx="4261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000" dirty="0"/>
              <a:t>Phokhara and McMule agree very well!</a:t>
            </a:r>
          </a:p>
        </p:txBody>
      </p:sp>
    </p:spTree>
    <p:extLst>
      <p:ext uri="{BB962C8B-B14F-4D97-AF65-F5344CB8AC3E}">
        <p14:creationId xmlns:p14="http://schemas.microsoft.com/office/powerpoint/2010/main" val="175638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200A2-275D-4C6E-F093-B22F7B8D7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320DE8-C8E2-9623-B383-7603C6D201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69270"/>
            <a:ext cx="7315200" cy="5486400"/>
          </a:xfrm>
          <a:prstGeom prst="rect">
            <a:avLst/>
          </a:prstGeom>
        </p:spPr>
      </p:pic>
      <p:sp>
        <p:nvSpPr>
          <p:cNvPr id="15361" name="Title 1">
            <a:extLst>
              <a:ext uri="{FF2B5EF4-FFF2-40B4-BE49-F238E27FC236}">
                <a16:creationId xmlns:a16="http://schemas.microsoft.com/office/drawing/2014/main" id="{BA870F30-92E7-3D12-70CD-61610AA84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-196300"/>
            <a:ext cx="7772400" cy="1143000"/>
          </a:xfrm>
        </p:spPr>
        <p:txBody>
          <a:bodyPr/>
          <a:lstStyle/>
          <a:p>
            <a:r>
              <a:rPr lang="en-US" sz="3200" dirty="0" err="1">
                <a:solidFill>
                  <a:srgbClr val="0000FF"/>
                </a:solidFill>
                <a:latin typeface="Symbol" pitchFamily="2" charset="2"/>
                <a:ea typeface="ＭＳ Ｐゴシック" charset="0"/>
                <a:cs typeface="Corbel" charset="0"/>
              </a:rPr>
              <a:t>m</a:t>
            </a:r>
            <a:r>
              <a:rPr lang="en-US" sz="3200" b="1" dirty="0" err="1">
                <a:solidFill>
                  <a:srgbClr val="0000FF"/>
                </a:solidFill>
                <a:latin typeface="Symbol" pitchFamily="2" charset="2"/>
                <a:ea typeface="ＭＳ Ｐゴシック" charset="0"/>
                <a:cs typeface="Corbel" charset="0"/>
              </a:rPr>
              <a:t>mg</a:t>
            </a:r>
            <a:r>
              <a:rPr lang="en-US" sz="3200" b="1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 within SA acceptance (ISR+FSR)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0F105-F313-E889-ABAE-8616F9571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9DF9-2624-D04C-9436-96BC7ECE5A1D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4ABED163-0615-8C35-D2BA-062C917F5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3" y="6527800"/>
            <a:ext cx="44482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G. Venanzoni, TI Workshop KEK, 10 September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769531-A8D7-97A7-663C-93BBB6933DCF}"/>
              </a:ext>
            </a:extLst>
          </p:cNvPr>
          <p:cNvSpPr txBox="1"/>
          <p:nvPr/>
        </p:nvSpPr>
        <p:spPr>
          <a:xfrm>
            <a:off x="1251791" y="5586537"/>
            <a:ext cx="72064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T" sz="2400" dirty="0">
                <a:latin typeface="Corbel" panose="020B0503020204020204" pitchFamily="34" charset="0"/>
              </a:rPr>
              <a:t>BaBayaga@NLO (LO+PS) not designed for ISR. Plans from BaBayaga to have NLO+PS</a:t>
            </a:r>
            <a:endParaRPr lang="en-IT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763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BF9F8-FAB1-2D66-C5D5-DE019466C3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E82BCB7-E995-84C1-EB44-34F4E3424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r>
              <a:rPr lang="it-IT" altLang="en-IT" sz="3200" dirty="0"/>
              <a:t>At the TI workshop in Japan </a:t>
            </a:r>
            <a:r>
              <a:rPr lang="it-IT" altLang="en-IT" sz="3200" dirty="0" err="1"/>
              <a:t>we</a:t>
            </a:r>
            <a:r>
              <a:rPr lang="it-IT" altLang="en-IT" sz="3200" dirty="0"/>
              <a:t>  </a:t>
            </a:r>
            <a:r>
              <a:rPr lang="it-IT" altLang="en-IT" sz="3200" dirty="0" err="1"/>
              <a:t>showed</a:t>
            </a:r>
            <a:r>
              <a:rPr lang="it-IT" altLang="en-IT" sz="3200" dirty="0"/>
              <a:t> </a:t>
            </a:r>
            <a:r>
              <a:rPr lang="it-IT" altLang="en-IT" sz="3200" dirty="0" err="1"/>
              <a:t>many</a:t>
            </a:r>
            <a:r>
              <a:rPr lang="it-IT" altLang="en-IT" sz="3200" dirty="0"/>
              <a:t> </a:t>
            </a:r>
            <a:r>
              <a:rPr lang="it-IT" altLang="en-IT" sz="3200" dirty="0" err="1"/>
              <a:t>comparisons</a:t>
            </a:r>
            <a:r>
              <a:rPr lang="it-IT" altLang="en-IT" sz="3200" dirty="0"/>
              <a:t>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942D6F0-5446-6CE2-9E47-BF64FCD6B0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77724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b="1" dirty="0">
                <a:latin typeface="Symbol" pitchFamily="2" charset="2"/>
                <a:cs typeface="Corbel"/>
              </a:rPr>
              <a:t>ppg</a:t>
            </a:r>
            <a:r>
              <a:rPr lang="en-GB" dirty="0">
                <a:latin typeface="Corbel"/>
                <a:cs typeface="Corbel"/>
              </a:rPr>
              <a:t> – only ISR:</a:t>
            </a:r>
          </a:p>
          <a:p>
            <a:pPr lvl="1">
              <a:lnSpc>
                <a:spcPct val="110000"/>
              </a:lnSpc>
            </a:pPr>
            <a:r>
              <a:rPr lang="en-GB" dirty="0">
                <a:latin typeface="Corbel"/>
                <a:cs typeface="Corbel"/>
              </a:rPr>
              <a:t>comparison of </a:t>
            </a:r>
            <a:r>
              <a:rPr lang="en-GB" dirty="0" err="1">
                <a:latin typeface="Corbel"/>
                <a:cs typeface="Corbel"/>
              </a:rPr>
              <a:t>Phokhara</a:t>
            </a:r>
            <a:r>
              <a:rPr lang="en-GB" dirty="0">
                <a:latin typeface="Corbel"/>
                <a:cs typeface="Corbel"/>
              </a:rPr>
              <a:t> with MCMULE  inclusive and SA acceptance cuts</a:t>
            </a:r>
          </a:p>
          <a:p>
            <a:pPr lvl="1">
              <a:lnSpc>
                <a:spcPct val="110000"/>
              </a:lnSpc>
            </a:pPr>
            <a:r>
              <a:rPr lang="en-GB" dirty="0">
                <a:latin typeface="Corbel"/>
                <a:cs typeface="Corbel"/>
              </a:rPr>
              <a:t>Comparison of </a:t>
            </a:r>
            <a:r>
              <a:rPr lang="en-GB" dirty="0" err="1">
                <a:latin typeface="Corbel"/>
                <a:cs typeface="Corbel"/>
              </a:rPr>
              <a:t>Phokhara</a:t>
            </a:r>
            <a:r>
              <a:rPr lang="en-GB" dirty="0">
                <a:latin typeface="Corbel"/>
                <a:cs typeface="Corbel"/>
              </a:rPr>
              <a:t> with MCMULE and AFKQED for LA with acceptance cut and after </a:t>
            </a:r>
            <a:r>
              <a:rPr lang="en-GB" dirty="0" err="1">
                <a:latin typeface="Corbel"/>
                <a:cs typeface="Corbel"/>
              </a:rPr>
              <a:t>mtrk</a:t>
            </a:r>
            <a:endParaRPr lang="en-GB" dirty="0">
              <a:latin typeface="Corbel"/>
              <a:cs typeface="Corbel"/>
            </a:endParaRPr>
          </a:p>
          <a:p>
            <a:pPr lvl="1">
              <a:lnSpc>
                <a:spcPct val="110000"/>
              </a:lnSpc>
            </a:pPr>
            <a:r>
              <a:rPr lang="en-GB" dirty="0">
                <a:latin typeface="Corbel"/>
                <a:cs typeface="Corbel"/>
              </a:rPr>
              <a:t>We compared </a:t>
            </a:r>
            <a:r>
              <a:rPr lang="en-GB" dirty="0" err="1">
                <a:latin typeface="Corbel"/>
                <a:cs typeface="Corbel"/>
              </a:rPr>
              <a:t>Phokhara</a:t>
            </a:r>
            <a:r>
              <a:rPr lang="en-GB" dirty="0">
                <a:latin typeface="Corbel"/>
                <a:cs typeface="Corbel"/>
              </a:rPr>
              <a:t> also with </a:t>
            </a:r>
            <a:r>
              <a:rPr lang="en-IT" dirty="0">
                <a:latin typeface="Corbel" panose="020B0503020204020204" pitchFamily="34" charset="0"/>
              </a:rPr>
              <a:t>BaBayaga@NLO (LO+PS)</a:t>
            </a:r>
            <a:r>
              <a:rPr lang="en-GB" dirty="0">
                <a:latin typeface="Corbel"/>
              </a:rPr>
              <a:t> but agreement unsatisfactory</a:t>
            </a:r>
          </a:p>
          <a:p>
            <a:pPr marL="457200" lvl="1" indent="0">
              <a:lnSpc>
                <a:spcPct val="110000"/>
              </a:lnSpc>
              <a:buNone/>
            </a:pPr>
            <a:endParaRPr lang="it-IT" altLang="en-IT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B4D260-2B8D-37E7-0C04-A646E3A09F13}"/>
              </a:ext>
            </a:extLst>
          </p:cNvPr>
          <p:cNvSpPr txBox="1"/>
          <p:nvPr/>
        </p:nvSpPr>
        <p:spPr>
          <a:xfrm>
            <a:off x="652884" y="5998728"/>
            <a:ext cx="6359996" cy="47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>
              <a:lnSpc>
                <a:spcPct val="110000"/>
              </a:lnSpc>
              <a:buNone/>
            </a:pPr>
            <a:r>
              <a:rPr lang="en-GB" dirty="0">
                <a:latin typeface="Corbel"/>
                <a:cs typeface="Corbel"/>
              </a:rPr>
              <a:t>All the comparisons done with VP off</a:t>
            </a:r>
          </a:p>
        </p:txBody>
      </p:sp>
    </p:spTree>
    <p:extLst>
      <p:ext uri="{BB962C8B-B14F-4D97-AF65-F5344CB8AC3E}">
        <p14:creationId xmlns:p14="http://schemas.microsoft.com/office/powerpoint/2010/main" val="4047341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DB033-EB51-B1BF-F85D-91EC38141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429FD46B-B201-D9CD-F844-8C4AE4D4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-196300"/>
            <a:ext cx="7772400" cy="1143000"/>
          </a:xfrm>
        </p:spPr>
        <p:txBody>
          <a:bodyPr/>
          <a:lstStyle/>
          <a:p>
            <a:r>
              <a:rPr lang="en-US" sz="3200" dirty="0">
                <a:solidFill>
                  <a:srgbClr val="0000FF"/>
                </a:solidFill>
                <a:latin typeface="Symbol" pitchFamily="2" charset="2"/>
                <a:ea typeface="ＭＳ Ｐゴシック" charset="0"/>
                <a:cs typeface="Corbel" charset="0"/>
              </a:rPr>
              <a:t>ppg</a:t>
            </a:r>
            <a:r>
              <a:rPr lang="en-US" sz="3200" b="1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 within SA acceptance (ISR)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E05495-C9CF-9369-67F8-EF4B3EBC6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685800"/>
            <a:ext cx="7315200" cy="548640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658BC-333B-0506-7426-B8ADEE6F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9DF9-2624-D04C-9436-96BC7ECE5A1D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04835D57-A9AB-9FDE-288B-B4C1291E0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3" y="6527800"/>
            <a:ext cx="44482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G. Venanzoni, TI Workshop KEK, 10 September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E56CF4-5178-E639-A034-0D6BCFE9EC22}"/>
              </a:ext>
            </a:extLst>
          </p:cNvPr>
          <p:cNvSpPr txBox="1"/>
          <p:nvPr/>
        </p:nvSpPr>
        <p:spPr>
          <a:xfrm>
            <a:off x="1014320" y="5894457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sz="2000" dirty="0">
                <a:latin typeface="Corbel" panose="020B0503020204020204" pitchFamily="34" charset="0"/>
              </a:rPr>
              <a:t>Excellent agreement btw Phokhara and McMule. Differences with BaBayaga@NLO due to non designed BaBayaga@NLO for ISR</a:t>
            </a:r>
          </a:p>
        </p:txBody>
      </p:sp>
    </p:spTree>
    <p:extLst>
      <p:ext uri="{BB962C8B-B14F-4D97-AF65-F5344CB8AC3E}">
        <p14:creationId xmlns:p14="http://schemas.microsoft.com/office/powerpoint/2010/main" val="146733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FFEE3-B049-50C7-4884-ABBBEB897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D145E5C5-4295-98EE-BE75-956E17D68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-196300"/>
            <a:ext cx="7772400" cy="1143000"/>
          </a:xfrm>
        </p:spPr>
        <p:txBody>
          <a:bodyPr/>
          <a:lstStyle/>
          <a:p>
            <a:r>
              <a:rPr lang="en-US" sz="3200" dirty="0">
                <a:solidFill>
                  <a:srgbClr val="0000FF"/>
                </a:solidFill>
                <a:latin typeface="Symbol" pitchFamily="2" charset="2"/>
                <a:ea typeface="ＭＳ Ｐゴシック" charset="0"/>
                <a:cs typeface="Corbel" charset="0"/>
              </a:rPr>
              <a:t>ppg</a:t>
            </a:r>
            <a:r>
              <a:rPr lang="en-US" sz="3200" b="1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 analysis LA and MTRK cut (ISR)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09936-A3CC-054E-2BC4-2574210C6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9DF9-2624-D04C-9436-96BC7ECE5A1D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9799CDE2-F57D-F742-08B3-46D2B36D7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3" y="6527800"/>
            <a:ext cx="44482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G. Venanzoni, TI Workshop KEK, 10 September 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9D4AE1-9532-8C54-1972-10FF1155F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685800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960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E35DC-6A52-F448-469F-C62A491EAF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A93A4EC3-4584-731E-EFD8-E0A62440A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82" y="0"/>
            <a:ext cx="7772400" cy="1143000"/>
          </a:xfrm>
        </p:spPr>
        <p:txBody>
          <a:bodyPr/>
          <a:lstStyle/>
          <a:p>
            <a:r>
              <a:rPr lang="en-US" sz="3200" dirty="0">
                <a:solidFill>
                  <a:srgbClr val="0000FF"/>
                </a:solidFill>
                <a:latin typeface="Symbol" pitchFamily="2" charset="2"/>
                <a:ea typeface="ＭＳ Ｐゴシック" charset="0"/>
                <a:cs typeface="Corbel" charset="0"/>
              </a:rPr>
              <a:t>ppg</a:t>
            </a:r>
            <a:r>
              <a:rPr lang="en-US" sz="3200" b="1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 analysis LA (ISR)</a:t>
            </a:r>
            <a:br>
              <a:rPr lang="en-US" sz="3200" b="1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</a:br>
            <a:r>
              <a:rPr lang="en-US" sz="3200" b="1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updated plot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9A52C7-A16C-D155-E173-42A1858AB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9DF9-2624-D04C-9436-96BC7ECE5A1D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4FB069DA-D377-7FFD-947B-5DA408547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3" y="6527800"/>
            <a:ext cx="44482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G. Venanzoni, TI Workshop KEK, 10 September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9F6C65-EF70-A94B-AB1B-83441C5FE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980728"/>
            <a:ext cx="5486400" cy="3657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2FB4FD1-FCF2-DB8F-239D-7B5D6E8E0E3C}"/>
              </a:ext>
            </a:extLst>
          </p:cNvPr>
          <p:cNvSpPr txBox="1"/>
          <p:nvPr/>
        </p:nvSpPr>
        <p:spPr>
          <a:xfrm>
            <a:off x="6804248" y="1544934"/>
            <a:ext cx="2339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</a:t>
            </a:r>
            <a:r>
              <a:rPr lang="en-IT" dirty="0"/>
              <a:t>nly angular acceptance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11C37E-9AC6-CEF1-DD1F-69DD001C1C1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125"/>
          <a:stretch/>
        </p:blipFill>
        <p:spPr>
          <a:xfrm>
            <a:off x="1619672" y="4235935"/>
            <a:ext cx="5486400" cy="211683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595682E-41CF-75AD-627D-4307FDD8A01D}"/>
              </a:ext>
            </a:extLst>
          </p:cNvPr>
          <p:cNvSpPr txBox="1"/>
          <p:nvPr/>
        </p:nvSpPr>
        <p:spPr>
          <a:xfrm>
            <a:off x="6612260" y="4737332"/>
            <a:ext cx="2339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With MTRK </a:t>
            </a:r>
            <a:r>
              <a:rPr lang="it-IT" dirty="0" err="1"/>
              <a:t>cut</a:t>
            </a:r>
            <a:endParaRPr lang="en-IT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645AE8-0B92-B93A-97CB-2EC0E95BA73E}"/>
              </a:ext>
            </a:extLst>
          </p:cNvPr>
          <p:cNvSpPr txBox="1"/>
          <p:nvPr/>
        </p:nvSpPr>
        <p:spPr>
          <a:xfrm>
            <a:off x="3145167" y="5415607"/>
            <a:ext cx="2853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AFKQED/Phokhara</a:t>
            </a:r>
          </a:p>
        </p:txBody>
      </p:sp>
    </p:spTree>
    <p:extLst>
      <p:ext uri="{BB962C8B-B14F-4D97-AF65-F5344CB8AC3E}">
        <p14:creationId xmlns:p14="http://schemas.microsoft.com/office/powerpoint/2010/main" val="110429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C7766B-C277-3CD7-BA59-5689E4540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A5F72214-0ED3-8DB4-B785-363024291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-196300"/>
            <a:ext cx="77724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MC status in Japan: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C509C99-69FC-270A-846F-A00A746FA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983766"/>
              </p:ext>
            </p:extLst>
          </p:nvPr>
        </p:nvGraphicFramePr>
        <p:xfrm>
          <a:off x="327992" y="1397000"/>
          <a:ext cx="8564488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122">
                  <a:extLst>
                    <a:ext uri="{9D8B030D-6E8A-4147-A177-3AD203B41FA5}">
                      <a16:colId xmlns:a16="http://schemas.microsoft.com/office/drawing/2014/main" val="383339009"/>
                    </a:ext>
                  </a:extLst>
                </a:gridCol>
                <a:gridCol w="2141122">
                  <a:extLst>
                    <a:ext uri="{9D8B030D-6E8A-4147-A177-3AD203B41FA5}">
                      <a16:colId xmlns:a16="http://schemas.microsoft.com/office/drawing/2014/main" val="830884785"/>
                    </a:ext>
                  </a:extLst>
                </a:gridCol>
                <a:gridCol w="2141122">
                  <a:extLst>
                    <a:ext uri="{9D8B030D-6E8A-4147-A177-3AD203B41FA5}">
                      <a16:colId xmlns:a16="http://schemas.microsoft.com/office/drawing/2014/main" val="1749356038"/>
                    </a:ext>
                  </a:extLst>
                </a:gridCol>
                <a:gridCol w="2141122">
                  <a:extLst>
                    <a:ext uri="{9D8B030D-6E8A-4147-A177-3AD203B41FA5}">
                      <a16:colId xmlns:a16="http://schemas.microsoft.com/office/drawing/2014/main" val="33924724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mmg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ppg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</a:t>
                      </a:r>
                      <a:r>
                        <a:rPr lang="en-IT" dirty="0"/>
                        <a:t>omments (matrix element, FSC)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09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Phokhara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NLO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NLO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missing</a:t>
                      </a:r>
                      <a:r>
                        <a:rPr lang="it-IT" dirty="0"/>
                        <a:t> </a:t>
                      </a:r>
                      <a:r>
                        <a:rPr lang="en-IT" dirty="0"/>
                        <a:t>exponentiation, FxsQED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51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AFKQED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LO +CS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YFS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9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BaBayaga@NLO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LO+PS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LO+PS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FxsQED, GVMD,FsQED?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04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KKMC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Leading NLO + CEEX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FxsQED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179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McMule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NLO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NLO ISC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FxsQED, GVMD,FsQED?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96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Sherpa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NLO+YFS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YFS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sQED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78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00551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en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en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581</Words>
  <Application>Microsoft Macintosh PowerPoint</Application>
  <PresentationFormat>On-screen Show (4:3)</PresentationFormat>
  <Paragraphs>107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Corbel</vt:lpstr>
      <vt:lpstr>Symbol</vt:lpstr>
      <vt:lpstr>Blank Presentation</vt:lpstr>
      <vt:lpstr>2nd RadioMonteCarLow 2 Meeting</vt:lpstr>
      <vt:lpstr>At the TI workshop in Japan we  showed many comparisons:</vt:lpstr>
      <vt:lpstr>mmg within SA acceptance (ISR+FSR)</vt:lpstr>
      <vt:lpstr>mmg within SA acceptance (ISR+FSR)</vt:lpstr>
      <vt:lpstr>At the TI workshop in Japan we  showed many comparisons:</vt:lpstr>
      <vt:lpstr>ppg within SA acceptance (ISR)</vt:lpstr>
      <vt:lpstr>ppg analysis LA and MTRK cut (ISR)</vt:lpstr>
      <vt:lpstr>ppg analysis LA (ISR) updated plot</vt:lpstr>
      <vt:lpstr>MC status in Japan:</vt:lpstr>
      <vt:lpstr>Desiderable:</vt:lpstr>
      <vt:lpstr>Backup</vt:lpstr>
      <vt:lpstr>”Tuned” comparisons in Japan:</vt:lpstr>
    </vt:vector>
  </TitlesOfParts>
  <Company>INFN Ist. Nazionale di Fisica Nucleare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Beijing08: 4th meeting of the WG RadioMontecarLow </dc:title>
  <dc:creator>INFN Ist. Nazionale di Fisica Nucleare</dc:creator>
  <cp:lastModifiedBy>Microsoft Office User</cp:lastModifiedBy>
  <cp:revision>107</cp:revision>
  <cp:lastPrinted>2008-10-07T12:34:22Z</cp:lastPrinted>
  <dcterms:created xsi:type="dcterms:W3CDTF">2008-10-07T10:59:50Z</dcterms:created>
  <dcterms:modified xsi:type="dcterms:W3CDTF">2025-05-07T12:33:47Z</dcterms:modified>
</cp:coreProperties>
</file>