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34" r:id="rId2"/>
    <p:sldMasterId id="2147483685" r:id="rId3"/>
    <p:sldMasterId id="2147483697" r:id="rId4"/>
    <p:sldMasterId id="2147483709" r:id="rId5"/>
    <p:sldMasterId id="2147483721" r:id="rId6"/>
  </p:sldMasterIdLst>
  <p:notesMasterIdLst>
    <p:notesMasterId r:id="rId29"/>
  </p:notesMasterIdLst>
  <p:handoutMasterIdLst>
    <p:handoutMasterId r:id="rId30"/>
  </p:handoutMasterIdLst>
  <p:sldIdLst>
    <p:sldId id="1901" r:id="rId7"/>
    <p:sldId id="1934" r:id="rId8"/>
    <p:sldId id="1735" r:id="rId9"/>
    <p:sldId id="1903" r:id="rId10"/>
    <p:sldId id="1937" r:id="rId11"/>
    <p:sldId id="1924" r:id="rId12"/>
    <p:sldId id="1923" r:id="rId13"/>
    <p:sldId id="1938" r:id="rId14"/>
    <p:sldId id="1925" r:id="rId15"/>
    <p:sldId id="1818" r:id="rId16"/>
    <p:sldId id="1926" r:id="rId17"/>
    <p:sldId id="1927" r:id="rId18"/>
    <p:sldId id="1929" r:id="rId19"/>
    <p:sldId id="1928" r:id="rId20"/>
    <p:sldId id="1935" r:id="rId21"/>
    <p:sldId id="1930" r:id="rId22"/>
    <p:sldId id="1936" r:id="rId23"/>
    <p:sldId id="1932" r:id="rId24"/>
    <p:sldId id="1933" r:id="rId25"/>
    <p:sldId id="1721" r:id="rId26"/>
    <p:sldId id="1900" r:id="rId27"/>
    <p:sldId id="1669" r:id="rId28"/>
  </p:sldIdLst>
  <p:sldSz cx="9144000" cy="5143500" type="screen16x9"/>
  <p:notesSz cx="6645275" cy="9779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0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32FF"/>
    <a:srgbClr val="000090"/>
    <a:srgbClr val="E9801C"/>
    <a:srgbClr val="9B59B6"/>
    <a:srgbClr val="FF40FF"/>
    <a:srgbClr val="7B7B7B"/>
    <a:srgbClr val="0070C0"/>
    <a:srgbClr val="7030A0"/>
    <a:srgbClr val="00B251"/>
    <a:srgbClr val="DB8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3"/>
    <p:restoredTop sz="92535" autoAdjust="0"/>
  </p:normalViewPr>
  <p:slideViewPr>
    <p:cSldViewPr snapToGrid="0">
      <p:cViewPr varScale="1">
        <p:scale>
          <a:sx n="118" d="100"/>
          <a:sy n="118" d="100"/>
        </p:scale>
        <p:origin x="208" y="640"/>
      </p:cViewPr>
      <p:guideLst>
        <p:guide orient="horz" pos="162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576"/>
    </p:cViewPr>
  </p:sorterViewPr>
  <p:notesViewPr>
    <p:cSldViewPr snapToGrid="0">
      <p:cViewPr>
        <p:scale>
          <a:sx n="100" d="100"/>
          <a:sy n="100" d="100"/>
        </p:scale>
        <p:origin x="-1219" y="451"/>
      </p:cViewPr>
      <p:guideLst>
        <p:guide orient="horz" pos="3080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F663A7E5-6875-204E-9D9A-01B8B99AC6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7022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3500" y="733425"/>
            <a:ext cx="6518275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5025"/>
            <a:ext cx="4873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5518F30B-A1AD-3D48-AA70-8F1CBB6ECA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4193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4CE5F-DE6E-AC43-8FF4-53221CB607A3}" type="slidenum">
              <a:rPr lang="de-DE"/>
              <a:pPr/>
              <a:t>1</a:t>
            </a:fld>
            <a:endParaRPr 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3425"/>
            <a:ext cx="6518275" cy="366712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b="0" baseline="0" dirty="0"/>
          </a:p>
        </p:txBody>
      </p:sp>
    </p:spTree>
    <p:extLst>
      <p:ext uri="{BB962C8B-B14F-4D97-AF65-F5344CB8AC3E}">
        <p14:creationId xmlns:p14="http://schemas.microsoft.com/office/powerpoint/2010/main" val="1049060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787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500" y="733425"/>
            <a:ext cx="6518275" cy="36671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521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85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351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23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4996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865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786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500" y="733425"/>
            <a:ext cx="6518275" cy="36671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597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500" y="733425"/>
            <a:ext cx="6518275" cy="36671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3500" y="733425"/>
            <a:ext cx="6518275" cy="36671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180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B52EE8-25AC-A34F-9BA0-1A1CFE476458}" type="slidenum">
              <a:rPr lang="de-DE">
                <a:latin typeface="Times New Roman" pitchFamily="-103" charset="0"/>
              </a:rPr>
              <a:pPr/>
              <a:t>3</a:t>
            </a:fld>
            <a:endParaRPr lang="de-DE">
              <a:latin typeface="Times New Roman" pitchFamily="-103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3425"/>
            <a:ext cx="6518275" cy="36671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>
              <a:latin typeface="Times New Roman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203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D2721-6292-104E-87ED-2EE2704CEEB8}" type="slidenum">
              <a:rPr lang="de-DE"/>
              <a:pPr/>
              <a:t>4</a:t>
            </a:fld>
            <a:endParaRPr lang="de-DE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3425"/>
            <a:ext cx="6518275" cy="3667125"/>
          </a:xfrm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Now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,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indeed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energy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range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below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2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GeV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, so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one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relevant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for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g-2,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measured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by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summing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up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measurements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of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exclusive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hadronic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channels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, 2pi, 3pi, 4pi, KK,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Kkpipi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and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so on,</a:t>
            </a:r>
          </a:p>
          <a:p>
            <a:pPr eaLnBrk="1" hangingPunct="1"/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While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range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relevant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for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Delta_alpha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essentielly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measured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in inclusive R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ratio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measurements</a:t>
            </a:r>
            <a:endParaRPr lang="de-DE" dirty="0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/>
            <a:endParaRPr lang="de-DE" dirty="0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/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two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methods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are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quite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complementary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...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While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exclusive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measurements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can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be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individually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quite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precise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,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it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important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not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to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miss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one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of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many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channels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.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Both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energy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scans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(Novosibirsk)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nand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ISR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measrements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have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been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carried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out </a:t>
            </a:r>
          </a:p>
        </p:txBody>
      </p:sp>
    </p:spTree>
    <p:extLst>
      <p:ext uri="{BB962C8B-B14F-4D97-AF65-F5344CB8AC3E}">
        <p14:creationId xmlns:p14="http://schemas.microsoft.com/office/powerpoint/2010/main" val="365444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D2721-6292-104E-87ED-2EE2704CEEB8}" type="slidenum">
              <a:rPr lang="de-DE"/>
              <a:pPr/>
              <a:t>5</a:t>
            </a:fld>
            <a:endParaRPr lang="de-DE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500" y="733425"/>
            <a:ext cx="6518275" cy="3667125"/>
          </a:xfrm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Now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,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indeed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energy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range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below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2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GeV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, so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one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relevant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for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g-2,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measured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by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summing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up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measurements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of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exclusive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hadronic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channels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, 2pi, 3pi, 4pi, KK,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Kkpipi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and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so on,</a:t>
            </a:r>
          </a:p>
          <a:p>
            <a:pPr eaLnBrk="1" hangingPunct="1"/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While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range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relevant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for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Delta_alpha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essentielly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measured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in inclusive R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ratio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measurements</a:t>
            </a:r>
            <a:endParaRPr lang="de-DE" dirty="0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/>
            <a:endParaRPr lang="de-DE" dirty="0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eaLnBrk="1" hangingPunct="1"/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two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methods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are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quite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complementary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...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While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exclusive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measurements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can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be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individually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quite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precise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,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it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important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not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to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miss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one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of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many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channels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.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Both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energy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scans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(Novosibirsk)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nand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ISR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measrements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have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been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de-DE" dirty="0" err="1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carried</a:t>
            </a:r>
            <a:r>
              <a:rPr lang="de-DE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out </a:t>
            </a:r>
          </a:p>
        </p:txBody>
      </p:sp>
    </p:spTree>
    <p:extLst>
      <p:ext uri="{BB962C8B-B14F-4D97-AF65-F5344CB8AC3E}">
        <p14:creationId xmlns:p14="http://schemas.microsoft.com/office/powerpoint/2010/main" val="8458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149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018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77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20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533400" y="62865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sz="150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0226" y="4775597"/>
            <a:ext cx="616707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de-DE" sz="900"/>
              <a:t>Physik mit KLOE                                                                                                                                               </a:t>
            </a:r>
            <a:r>
              <a:rPr lang="en-US" sz="900"/>
              <a:t>DPG 2003 T</a:t>
            </a:r>
            <a:r>
              <a:rPr lang="en-US" sz="1050"/>
              <a:t>übingen</a:t>
            </a:r>
            <a:endParaRPr lang="de-DE" sz="9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33400" y="4747022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sz="15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500" i="0">
                <a:ea typeface="Arial" charset="0"/>
                <a:cs typeface="Arial" charset="0"/>
              </a:rPr>
              <a:t>Achim Denig       Search for New Physics at        the Low-Energy Frontier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38C87-C13C-4D46-92A4-271D9BDF39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500" i="0">
                <a:ea typeface="Arial" charset="0"/>
                <a:cs typeface="Arial" charset="0"/>
              </a:rPr>
              <a:t>Achim Denig       Search for New Physics at        the Low-Energy Frontier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D98E-8D6D-FB4C-A0CF-552223A6FE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>
                <a:ea typeface="Arial" charset="0"/>
              </a:rPr>
              <a:t>Achim Denig       Search for New Physics at        the Low-Energy Frontier </a:t>
            </a:r>
            <a:endParaRPr lang="de-DE" dirty="0">
              <a:ea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A0E237-F39D-2C43-8E2E-6721B01A362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500" i="0">
                <a:ea typeface="Arial" charset="0"/>
                <a:cs typeface="Arial" charset="0"/>
              </a:rPr>
              <a:t>Achim Denig       Search for New Physics at        the Low-Energy Frontier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69092-DF65-E645-B2B1-45162A6639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vert="horz" anchor="t"/>
          <a:lstStyle>
            <a:lvl1pPr algn="l">
              <a:defRPr sz="3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500" i="0">
                <a:ea typeface="Arial" charset="0"/>
                <a:cs typeface="Arial" charset="0"/>
              </a:rPr>
              <a:t>Achim Denig       Search for New Physics at        the Low-Energy Frontier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7F806-DC9A-BF40-8735-2800BC3026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6BA9A-CE76-FB4B-96D9-8F588A220D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5B82-FFDC-4242-A14A-D32B2EFD6C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305D5-6308-B34D-8E4C-15C4821489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2F85-4C83-BE47-8C08-9E8FE963AA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F21A-DD19-EF4D-97DF-F4FF84F85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500" i="0">
                <a:ea typeface="Arial" charset="0"/>
                <a:cs typeface="Arial" charset="0"/>
              </a:rPr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32B43-91D0-AA4D-883E-C537B1821B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7DAB4-761F-B54D-A35A-D84A8641F8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9506-1191-7F44-9496-E9A639618C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0A53-FB72-7A4C-9A2F-17E6B5A592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73DA-24A0-C04A-A275-B4E6C032D2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2D50-18DA-3D47-B5C7-0658AD3810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77931-AD0F-694D-9BE3-F823D3681B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80899-0072-C54E-8EE4-5E0AA977E6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E560-773D-6445-BBEB-D254B1445A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F0CF-1E0D-6747-B4DE-18F2D42DDD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0932-912E-C942-94EE-B970F8B8CD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500" i="0">
                <a:ea typeface="Arial" charset="0"/>
                <a:cs typeface="Arial" charset="0"/>
              </a:rPr>
              <a:t>Achim Denig       Search for New Physics at        the Low-Energy Frontier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323A2-51B9-6240-8C8C-090F786B6C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C7F2E-1E33-2049-9D6E-457A5D7207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C4F1-43F0-FA41-A198-9E3B36C9F3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FB578-06C4-004F-8559-CD4B118FB2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6698F-348A-A047-AD72-B4FC1CC590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B83A-EF68-2D45-B9A3-C756AD7389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7232-DA97-3D46-B187-6BBB81C46F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831D2-4757-E54E-B03E-297FDD98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B328D-11B3-C548-8E37-61913D75EC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E6570-5605-884C-A0F7-98E18DF736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E8F7-5BAD-9C41-B50B-439F1EE7A5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500" i="0">
                <a:ea typeface="Arial" charset="0"/>
                <a:cs typeface="Arial" charset="0"/>
              </a:rPr>
              <a:t>Achim Denig       Search for New Physics at        the Low-Energy Frontier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1F0C9-D1D6-8445-9D8F-CC6A88AD06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5A87-679B-244F-9DAE-65F3C356CA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3E1F-BBDE-1A48-9C4A-A865D3FBC1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A59A8-B8B4-9D47-ACDE-7B9493A8D9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644EB-5EE8-7B45-B94A-F37EDEE6B1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FF1C-0801-6640-82B7-A73BF08A2C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A01A-0766-0D40-8206-195018F9C5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7D84C-5EDA-1F47-BD7D-FF2C1B9368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436FC-3A27-8149-B236-B09A60C0F0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500" i="0">
                <a:ea typeface="Arial" charset="0"/>
                <a:cs typeface="Arial" charset="0"/>
              </a:rPr>
              <a:t>Achim Denig       Search for New Physics at        the Low-Energy Frontier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4951B-457E-3645-BC84-3D7F2D1F0C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500" i="0">
                <a:ea typeface="Arial" charset="0"/>
                <a:cs typeface="Arial" charset="0"/>
              </a:rPr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71A16-454F-484E-A0AE-E354939322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3" y="4780160"/>
            <a:ext cx="83947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500" i="0">
                <a:ea typeface="Arial" charset="0"/>
                <a:cs typeface="Arial" charset="0"/>
              </a:rPr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FFC8D-E137-4147-82F2-7A0E3041A6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0" y="62865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sz="1500"/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533400" y="4747022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sz="1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 userDrawn="1"/>
            </p:nvSpPr>
            <p:spPr>
              <a:xfrm>
                <a:off x="522570" y="4774662"/>
                <a:ext cx="846683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Achim</a:t>
                </a:r>
                <a:r>
                  <a:rPr lang="en-GB" sz="900" baseline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 Denig					                                            </a:t>
                </a:r>
                <a:r>
                  <a:rPr lang="de-DE" sz="900" baseline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Luminosity</a:t>
                </a:r>
                <a:r>
                  <a:rPr lang="de-DE" sz="900" baseline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 </a:t>
                </a:r>
                <a:r>
                  <a:rPr lang="de-DE" sz="900" baseline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measurement</a:t>
                </a:r>
                <a:r>
                  <a:rPr lang="de-DE" sz="900" baseline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 at modern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900" i="1" baseline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de-DE" sz="900" b="0" i="1" baseline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e>
                      <m:sup>
                        <m:r>
                          <a:rPr lang="de-DE" sz="900" b="0" i="1" baseline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900" i="1" baseline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de-DE" sz="900" b="0" i="1" baseline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e>
                      <m:sup>
                        <m:r>
                          <a:rPr lang="de-DE" sz="900" b="0" i="1" baseline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/>
                    <a:cs typeface="Calibri"/>
                  </a:rPr>
                  <a:t> colliders</a:t>
                </a: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522570" y="4774662"/>
                <a:ext cx="8466835" cy="230832"/>
              </a:xfrm>
              <a:prstGeom prst="rect">
                <a:avLst/>
              </a:prstGeom>
              <a:blipFill>
                <a:blip r:embed="rId1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7DB0C1-AF18-6B44-B273-B944AA62A9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4"/>
          <p:cNvSpPr txBox="1">
            <a:spLocks noChangeArrowheads="1"/>
          </p:cNvSpPr>
          <p:nvPr userDrawn="1"/>
        </p:nvSpPr>
        <p:spPr bwMode="auto">
          <a:xfrm>
            <a:off x="436563" y="4804172"/>
            <a:ext cx="8394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>
            <a:lvl1pPr algn="l">
              <a:defRPr sz="1400" i="1"/>
            </a:lvl1pPr>
          </a:lstStyle>
          <a:p>
            <a:pPr>
              <a:defRPr/>
            </a:pPr>
            <a:r>
              <a:rPr lang="en-US" sz="1050"/>
              <a:t>Achim Denig 	                                                                                        gamma-gamma physics at BaBar</a:t>
            </a:r>
            <a:endParaRPr lang="de-DE" sz="1050" dirty="0"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2560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3A9156-55CE-E642-81BA-482DE11D66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789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Achim Denig       Search for New Physics at        the Low-Energy Frontier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1AA295-276B-B249-A6E3-06AAD04E1F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2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6.gif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7.jpeg"/><Relationship Id="rId4" Type="http://schemas.openxmlformats.org/officeDocument/2006/relationships/image" Target="../media/image10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4.pdf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3.pd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4.pdf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3.pd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421.png"/><Relationship Id="rId18" Type="http://schemas.openxmlformats.org/officeDocument/2006/relationships/image" Target="../media/image27.png"/><Relationship Id="rId3" Type="http://schemas.openxmlformats.org/officeDocument/2006/relationships/image" Target="../media/image10.png"/><Relationship Id="rId12" Type="http://schemas.openxmlformats.org/officeDocument/2006/relationships/image" Target="../media/image410.png"/><Relationship Id="rId17" Type="http://schemas.openxmlformats.org/officeDocument/2006/relationships/image" Target="../media/image46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0.png"/><Relationship Id="rId5" Type="http://schemas.openxmlformats.org/officeDocument/2006/relationships/image" Target="../media/image26.png"/><Relationship Id="rId15" Type="http://schemas.openxmlformats.org/officeDocument/2006/relationships/image" Target="../media/image440.png"/><Relationship Id="rId10" Type="http://schemas.openxmlformats.org/officeDocument/2006/relationships/image" Target="../media/image381.png"/><Relationship Id="rId19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Relationship Id="rId14" Type="http://schemas.openxmlformats.org/officeDocument/2006/relationships/image" Target="../media/image4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 bwMode="auto">
          <a:xfrm>
            <a:off x="268357" y="4616326"/>
            <a:ext cx="8746433" cy="43192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500"/>
          </a:p>
        </p:txBody>
      </p:sp>
      <p:sp>
        <p:nvSpPr>
          <p:cNvPr id="23" name="Rechteck 22"/>
          <p:cNvSpPr/>
          <p:nvPr/>
        </p:nvSpPr>
        <p:spPr>
          <a:xfrm>
            <a:off x="4331921" y="3922943"/>
            <a:ext cx="4109698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Calibri"/>
                <a:cs typeface="Calibri"/>
              </a:rPr>
              <a:t>Achim </a:t>
            </a:r>
            <a:r>
              <a:rPr lang="en-US" sz="1600" dirty="0" err="1">
                <a:solidFill>
                  <a:srgbClr val="000090"/>
                </a:solidFill>
                <a:latin typeface="Calibri"/>
                <a:cs typeface="Calibri"/>
              </a:rPr>
              <a:t>Denig</a:t>
            </a:r>
            <a:endParaRPr lang="en-US" sz="1600" dirty="0">
              <a:solidFill>
                <a:srgbClr val="000090"/>
              </a:solidFill>
              <a:latin typeface="Calibri"/>
              <a:cs typeface="Calibri"/>
            </a:endParaRPr>
          </a:p>
          <a:p>
            <a:pPr algn="r"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Calibri"/>
                <a:cs typeface="Calibri"/>
              </a:rPr>
              <a:t>Institute for Nuclear Physics </a:t>
            </a:r>
          </a:p>
          <a:p>
            <a:pPr algn="r"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Calibri"/>
                <a:cs typeface="Calibri"/>
              </a:rPr>
              <a:t>Johannes Gutenberg University Mainz</a:t>
            </a:r>
          </a:p>
        </p:txBody>
      </p:sp>
      <p:sp>
        <p:nvSpPr>
          <p:cNvPr id="24" name="Rechteck 23"/>
          <p:cNvSpPr/>
          <p:nvPr/>
        </p:nvSpPr>
        <p:spPr bwMode="auto">
          <a:xfrm>
            <a:off x="288235" y="119271"/>
            <a:ext cx="8577469" cy="9013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/>
          </a:p>
        </p:txBody>
      </p:sp>
      <p:pic>
        <p:nvPicPr>
          <p:cNvPr id="1060866" name="Picture 2" descr="data:image/png;base64,iVBORw0KGgoAAAANSUhEUgAAAUIAAACdCAMAAAD2bIHgAAAA2FBMVEX///9SU2/BCiZOT2xKS2lPUGxRUm9GR2ZRU21vcIaBgZShoa+8AACVlqT//v9CRGTv7/HEGSzV1dvNzdT39/js7O/c3OHOUFtcXnfGKDfDDyWJiptBRGO0tL+trrhXWHPBwso6PF/JO0eFhpdpaoHl5em/wMmYmacxM1i+ABK/ABt5eo5iY3zR0dilprItMFb13uHsvcP88/TJQFDvzM/joanXd4Hos7nTbXi8AAvek5z57O7PYGrbiJPmsLbOTl3EGzTSZHLJPUnZgov01tvgnKMeIUwiJ073kp33AAAdEklEQVR4nO1dCXubRhNeAmgBGUG4SiwQEAGSDcK5mtRJ2qRt+vX//6NvZhckQEjC7uHY1fs8iW1xv5prZ2YXQsZj9ubNq3evP3z48Prdt09vZnc48gzAp3cff3r7/OLi4pbh4uLy5eefX7966Nt6PHj3Fki7urx81sLl9fXt9Yvf352lcSRe/fLTi4ur62c9XF5fXL9/99A392jgvPrxy8XF9WWfxuuLlz+eRXE0Zq9/enG7L4tXtx/fPPStPSK8eff+2b4s3j4/S+JdMHv9+epqj8SXZ5s4FkzaPn18cdEj8fLi/Vmb74TZhz0Sr75+e+i7emx4/fK2L4h/PPQ9PTr88uyqS+LFTw99S48I3AG/eX/b1earL2eDeFd8e9EVxOuXn+5xlpnj3PsOHNfsnezwrk7z33eF2fuLLocv7iSHTpbB/6Eyv+/1QyGg9Z04M8CxfXUlJCRVNve91ig4DMdvpI8P3Uj7+uV4Dj3VAMQkNLTB7dnJM5iitJzyX5cGNYykPLLz3FgQ4hv26Pu7BypDmghRVKZqsdSni3zjZebpo1597Qz6rt+OvZxtSMpyLuUkDJYDm61IOHkKlwrNHc6lUisK/cjOnMLgn6QwNgTERBYRkkQNKiq+Og9t9+hxn150OLz96ZhB2sFRpAIMk2MekEI7QJE6fiaTCo1tm9PpiQuOkMK/OE71JEXoYML4lEXgUiqqIzy+edvh8OLjqOuFhmI2v4EUaqlHSIH/LUq5tMm8lIW0AkFbij48OlmV2UqsD3VWvliATZumopCu+Gdzyn/J0wL/Q3GsUjG14MEKKc1Jh8LQFzUwE1a5slJBx28hm0cifqN5KRXePdhDzHy5y6CgCAoAfioTBXiU1NXmwLf0piuHF6MGzEvaqC+j0E82qGYWqRJBi0JGoVoRM6JTNQEBmwdFsq5vNTVU3UjsLoVGLYVKEpMowO/DoFoUk4xOqjLJ2xRWSbGiikOspJQiasAXlYlBpImgEIk6laTjWncQc0k4joksUXluDR78qZvTfjbGpahbzWMUloaFD2jBP49plG2gIk/x4aPEgfujm1ppc9wSop63FVmC+0OuN0a5QDpzw2dSvoSvxTSEFoVukIKsw1+WQW1SUThRUX+fRgQHJqdMwjDiYHKCQoQsGmU4FFm964z2rsYMU1RaDVJY0II9OqdQpZ7pFMDCnG5dBRM4l4oucY2WO/HVNA2RM0mKZkgdO78zkUzTLA13R2Fs6I5jBxpQOAFtNhTi0IBp7yZZOo5lqPdh0FHGMIjKLVNhMXCCjx0OL16fvqRGm2iwS6FZJmLeUOhEskhBusA2BtvLFgEwZQo061Bo1BpNNlRCMUohXMInMxQJXGPi7SisJAXOGajAHginFSig7AYTjJyCxaLwwT0AaqycJrCmkUYDXu1lW5cvv56+ZEX9fQoDNBShmKxqCmeRlG82G9tsU6jhrxASdimkDYWqJFMgREWigcJA3OAZnB2FC2NpwUfWjkKXGsz+xYbGt9wdmTGaQKbPwbynzTPyrjNMuT3tlTPaGENOIQRsDjXY3XuGhKYFFbkw6udpUTgFHYR9wAx2KKzPFhvFKgClX9GC3ZlPa++wpXCT1EEUpxD/Eyk7u5ekd+auRiEL4xS5EURJ2Bsn/drxypenB8uVQYswX8acwqWUxoUIUqjH3oJG+Gii7ZE4Ke1so3coBIZjVw3ADnRsYREuFiB4iuGZEkioZ9C5ZW9A5lQrs6dtj+wH08xbbKVQQOdCF17ukjTQPW9xj+jbosp4PWYUCrIR9k7yretRfj592YWYJMlNSBbrAu8hWC+1mw0R1kkiouilxs0ciU7Wa2B0ua62B+ZBsk5UUAR3TRsKtcSAsxmkWoMz0PGMsZQkf8JBepKsb+BvDc8grIGfrIRz3gCFaxhgb/A/AkHS+sYjroo753ensBDvwl+NvdHA2+5geURg49hhboE6btAdurlNso1JTDu3Hb41RxV0Y9wHNrWGzLAP86COZTWhqmcxEGsDBzmbDT8BO1MW5x789PAM1oZxbuU2282q/2OXYaf08vgeYWGW3EkEa0yCHocfumI4bozyRHAyqj6AIO6c5k037/XsYR7mQeCIpw0hOpu9nSZiN5HzpTvMGxEbPhXk9LTA4Th5/0Opmyr9uZPCvv78QM/zADjlTDBgp9SgVBLlbuijGB0x7BrDMXHNEwEM1Q/oMX4s0qioYsvzvE1caaVE23wrtBPZvOoaw9tfHuqR/m3ER/RYDgq7PQ6ZZfmSAouNWosdTX7Vq0X9+i8/yb+BwXTf/JAeKwItB2o1Tp7SOjs7kTs5jU+XvZroP/MUD4yBKtfBiEaWhlIyCGtJMT87EcQWhbM9Ci+eYovID1fX1y+6HLrDGQYYwglHEuCeashwnFy0P/zUaz58ksbwh8vnly+7FNoHTKFYHi9a24IkTKTV7oNZ3508TWM4QGE1rMiyf6r+aS4NgXZyGu96FF6+/Lvv/zvAAIXLIW+iyHTEWDs0ko6k/thrU3o2qoZyT/QTRf8WBihMxYFhh0LjMaez2zHNjLzvN2JfvfqrldmDiNf3LVX+RexT6OzVPtHVSkPtBSfxtd8//M+55Jkv3atG9NexT6GpDDhkWR7RCLKHvjcBl/yPZRoqqhh3Toz+LRqxT6E7VHeihwLCo/hjzxTe/vh33PQAXEkGh7cXMmSW5Z3uZfprAAqf/da96kBMI0f3+r5e7k3sOZp21dUWlmH30Rdpa6O26Ns9lhmRuilfbx5RGsDASeuVPip+rr5izfm5Bx/V4oe0alEvGjxHbP/CTVmwL4X0HrWDfjX+NIWaJO8gSoHa5mlKxWYLgBpphxbbYDdNW7Q7c0OU2aeyaKSdKqbKLtSv9WTsCqI0aLKWErt8q4XpefNMjMLtX+xMRp9CZUBDxuCnvYlRx2tQWi+aEtvmY9qLVsWg3fZWyuyexd3YyIykzt5tvnyWoRN77mfBDzCGHLspcQ/R8qrPh4GbBirIUjVw1pN4tS+Ed6NQUILdhfsUCgrdBVBVQjmSuHnmqBdXJDsO3fo6SddUlHiEMqxxYWPdxG10/PyyBmOu+eMSN2W0T2EvjzoWv+4L4bOrY9MoOIUSNroaEsaiihBsE0OcQhl5khg7irLTRLtB3OxfV39kalAJZU5ujU49OiQZVqAclpc6VgaCt9f8oQEzhtu/cJO7N76T7xVwfduLaE55ZEahqJuum1nVROZP3hh3RqGc5nkeVirlImYctC+eoWAnH01zy64iSZHbFq4RKdlvHzKv83XiQHeoZwh1pUhM90Ih9Mi9uLDfxtDNRI92zW8HhPB4BUpre1VHZTK57eJlFDaP5/lcYA+GWjrYxonQNNVUlLYN3KoREtp2Mo39mkT7p2MyPWHmcN9UjhidTIz7NCj+OGAJQQqPjU46FBKTTphQ1n9yCov6K/QYC32HsEOEvninPXbHvm1trtTySPG22pHsScnM4FqMwiXtNW8PjpF7elx2tv/y/tB9tzHkSwDXx9Zv6FLIkufKVtkaCtv7KtFWPeMc0UiVwxg+EIo1MgKaLu8sAQaWygE5Y5ovpiH/3vrWYzBT0/UnveHx24vPuP8Jhf5tSI0hhjqWqelRWEn4rRv1Xz0K2VMpuwbeNMCaYiMhJroQhQ5PKDGN2lK1cycZdzqM+bh/BAjVRJEqRxzcPEBhP3zoxvyfrp9dvTjZOv3r3tCOAfOFh7nvURhS7BJN2ne1o5CVupVdKK3KbcWsKRw2lRZTy0jo5NhZUCim7Cx9l8yshmJkfAgkFr3NI7LW3bomZlEvL34/nvf7dViNn10fnT6xJ4XoEqT6rx6FPC+8i9KY89nZKfxrIkeDwVguMZ6Q9F24hsotqmHbZ22h82CgLm1OaG/Qve+RcXjSpTBub+VZ1KuvR6KTN1+GZRAOO5pl6FHIrJPcjEp7FBYoL61RU49CJpSC6A+NNJhDpjEzBY2gWhgESRWLGMXehCmmvwoaVofFPX0p/eHyWV8KSc8WdnP5P3Mjd3n79ZcDJvH15bAdfHYqXdilkOvb9s8uhRaLMlpF6x6FIQ9RREPdb65ku1LPMQQe5iHAdUEMlLkBs5Fd4eXtMcyLzMXJRJB7jdefX7x8+UOPh15fV5fCj42EXd4+/3mAkW+fh0LqRpEHqWvQodBSILZWhKYruBcX8uFbshOyHoXbyEwO/KoXk4m1CSg4lWx3lBqMgRiFPU3lBpJ9W3aAnavB6c7rXldSNzZot8lcXf32setZ3v26vwBQi8HjBTxGoaxhfLIo+ChuF9pxClXPsjbxXBIx0m0NkvsUEovKdZwnU3HeFiuT1rFSHEAQw78x9sT4nIz5ruXKuONitDnRjs6jMLtS2NX9bo/H9dXFxdvf//jw7tu3d798/Hx9cYRACKw/nKZQENkwWOSZkV2MVo+RDQOiF/arQtuusU8h8QRpm36X2nktiwL7GJQzPuQJflZgokdyGkXoPDAznZM6PNX5XZzOGXQ7u3rx+F4e9fL66vYCl0A7JoB8z+OdXZxChc1Tw5+TSSu9Uoda2xZwOVi2Y9w9Cok5T5rHAN3bbckpCt+c8QFnw0QGEzRmWNHRdzv8asGrWeUGmp4uFnY1uTeMen3E1h3Hqf7CeuDFhWeCPXgtE8Ip5HMAhYlEuynXAQpBEJeS1LAYbFsEmCBJSAL6XwXNK4uQmKqyJ5fb8yRiloHejnGZqx2Rd3Fkue2UaXdI8+WUsB3CqdoTH7Txmbs4S3LZ9gOMwknE+ZWrfrQyRCEh7iIN6lKQ0QxVuBdhX4DPWlhMwr4vFsp4PAxw2ieGb20XTPEUhXG6HqO3raHSccn7vUajcXniqtydlHOGKu4aHO5O5lwY93N6wxQiKUs+l7CRHAczqxPOwYJHiB76Ye5XTEZhsGPI5Zobb0/HOV6RU8iClhQq/XC93+YxEic7/nm+8IC7a4Ia5jOVvWnYBymESISNzyZ1jpqnQ/nIGwmbyBprBuSq6vRd8lRik4czk8E13RKHjrJ84lFIz6EoPU0mr2/vI4fXp9qER1EIYoDZ1F5f/DEKMSWhbLOezCE0+R9ufSH82Y6CCvxjl4d0sMwC8alUFxaoNKCYw7CCFoPKXmrz27O728PTs59GUUgWVOjkAjmOUVg7Va58PHFV6xVPB6CiN8EvG1aI29xUnS/Ym0s3lNoefJyGQznqiiHYwy8HEgmHcbpXfRyFjC2lP9XqGIU4Ylb4iWfcH2xT4xEXMmXSZA4xw7ZLUhKNNZ5O9jkcMU8+M9pH0f2SzB/Ho+g9jJgJOpLCuoU06GQDj1E483GsWG/kNfsmsNPr+Ht7VS52Uj3k5WNmbCSfbMEj08M1hx30dl+IMuDFX33uLxV3VAa/nr7kSArrXOGkIwh9Ch11d8e2gWWPmjZekWlGuV7N0TY7y6t7zSi5YqkZLIRtGQSdZPZzoMLSh9MuxCqDVYrXL8dL4qhZ8SMpJEs+zGrfU59CjSpx/asZtcaKjtFVQ79HiMli58ZbMA7Ewuyg4DHBiFa8buZ1eM2Xd1/2188cxKi1GUZT6LAC6YS2orMehXOqTChO75g5ocDdLne5zE+28owhq5q3EvN+azwHFID49jP9dfJrzJJY7aUFJsKBzrNXH18OrM68r8ZjultHU8iSToBkF1p0KdSZqss0iPyg7iyoq6l8BLeTX5dJXSuWVsXJNhfDY32hF9I5Cju5MKI/YdbpqZDpQJaMJV1f/fH2Amg8Jo3j1qkZT2Gd0mw9RodCU2ZDRQz3mkdoEmO61LsGXrRtpniWn33AonBl30ex0qIyqlUrk1ocTgY5rDF798fnl9cXt9fDRI7sKrwDhbOSZ/a3z96VQtPv5usmtDlQ7ReY0F612eCtDiyKWzRlpx6YMVDG9XjEhtKKiGTp6Cp1s0/ffvn9VyAS015XQCYbSuO/sWt2aVj1PJTPrKgsTHYRrWfIKGHNgkisTtnOWi8DWeHhB5aLt7uRSASv2hkeTmR50tJJ24Dr8DF0BOecyAPLWyh47cmIXAPBNR52kTlEnGNkd/bm2+sPP358//nLby++sra76y9jLgVYKlEUyYcoFGGjsCtpT+UI0fhOdYLHtvyLXeI8VVHEFcZ2a265Ah4kdtpDZKF9yYziHpKNuVm270BucIH3EsnjllBa0U5cbpzOUPQwe/Pm04ycWIrxn4G3mBdpqi4X/3Sn8AnoTO93sY16zwXAHggP8dXtYdVdbkXcW0rljJOojPbqXYpgFA+sGI8QudHpllNEuvruFuH93uH5veU0JXFxJvFucIqOMkOgJUXVmcS7IRZb4T7GrDD+nD/QtMHHCnMeyEJndt5ENNTwXlMB/rPw0kAWujZRpmIRnxX6DrBVo7Wyz4RptEgNLX9c4fbDwtISiix2FZpKamV9D8OAxwFzkUoSKnTLQ0/YClTFwjvr9Ehki0IyJLGzUqkii0ayTu81YfS/CccL56W4LfFTSYq0yj4L4Z1hZtYG5w5annu2hGecccYZZ5xxxhkNjrxzbfeqB/tAQ0BzbDHUteb9oy8Z+46wUkT5wGuWom3rAO3PZa0xV6SJBgeXQ9VdTf6PhP165NllMJj2sU9K4bKEg6lJyqEFPqz/ihTqPgwdE0bBsEIPfLr9aJnCcClZkLTq7db6yzl0licDpJD4OtHi6YSQymevanPmvl8RHd9+VaI6zytMoUclbHNVS4u0OnGOFM6UKVA4jVSPVKjvizmx1Kh08Rd8j1ukmnAR/14LFz0OIIVMkKIiJFPFs5KQOFEZ2zkp5mSzzj18hacO9i61YpBWV4pCu1kbACl04YBUrjaqROwboLZcmMnUy02ySnFFpcUmdHR/s3nCWq1Hm9CXTKJGOAE9hqcuSbhm2gcUTvnbLIFC+8bFjqmZi3Paq3rxhrm/CaOJQ/C9gZsbE483bzL7hm1cqcQ0mKtWnrAIEuyOnPg6sJOC2mVr23VDgyy5KwYK4/UU2QQKK1yvwbvJTOxcDeu3Cc4l2V+B5OH7GmEbO0KA02jonoDCzZr5KQ2/mqcLvZ7ukU6xDTKKIj8iKm9cA0JILqynjMIpNpdna8vEqYkNhcu6D7CsKYwjosNBm/JGYxTma+5GdEN6yorcojBb8zcwalsphD8Xib2TwnV2lELnxo1i/MCmU6TQXtfRkqkdXurr0aNNoVO3Ri7WzOMWXBijECnccFtI3MMUwg6qXk9e15YtWwjI/jSdp1r/ntezP9h7URdJnuXgkX0/jivU5zD0qsRjHjlNrRw9ctKyhct6aRQcnXh/ZviKUBDgDTjkIK89cmVPzbntFT4p7v1yu+8cVROfMHkJI0kFKTP1CXjR+ZTYqeTHsLHCWBHCGdiEy4vGNXWruodYgw2Z7+LkLzhNVkhRReq4sJRUp4qkIiPGvVb3feLYH3Jk64N9kNnNuUVyDELx4KaN9nQdyp1xcLzrqslZWf8anEX80LdwxhlnnHHG94d7vC/Csf57oYsXAw70wKdjJqF34f7JyyxmfMcRcag+Wu7nhh8JB6ZXFgfWT+lh1moTdRNOofe/1tfiHJymwENMF6S9ih4thbp/eNtICmNjgML2S6GK42v0OMnj7jKtKcxAEGZgx+CnzSaRz2ybUTjbsDeOZ65je/Ahn2DuoZqCbGW4LatEfHd5FiN5bQpNj1jYQuqphWfiDmhaPcexYTebp2BnVpw5llR5M9PjF0X990yH2xY33jwC2awpRLPn/m9DNM33E1zt0pdSVdVBQnw1AT1Xi9RfL1LfwGysqhSJTbK1LkbrmCwFOSqIbqhC5HYoXNB5REXXiRQhysnKKIyKOBOdSmSRqL6U4QI1UhnFihzJ5kKakUyKUpTIaBmV6yXm3lThEcyB1QU7zlnVg7g3FtGBAnttkUoySZwAhSAtWHnS5IyskpBYsM9CdMhCIq5UOKSAbyAXzRkBcXPSVYfCHEbMLqa4CqDDWmdwsDtLKQiW5TLtdqKlQ8yZiatOLqIZfE9Im0NUuFi4dh0jJ7PHIIWS709yTiFQp2MmECQBk9iziNtCk4J0wtPZ+MrCJOYJ7hvPxNUWFgbYwqbzQ1e7FGJiFlO5SKGOCdcoJGWzTMGi5EVTLBwyCuH6mKo0Yl4KSzwzeQQiSLaKjGbPRApRUYFCpkCgyCQufMWwQMHxvYEzMkvima/q+nxtm7iAV4gU4vLTrl7i0vMdCrEYqtYUar6u61JFWE3eXJW4DFBdS20oREEFC1KxJHkGJ9LX2mOYcniCwkWSmxlKIVBorx1GYbQMAXUhinIKTVHL9qSwQ2GKB3kEuyUcH1sfypMUEktdPwJBbChkZeQdhY0ilyvUrU0thYxCXmYhdSGqpjBHNo5RqPNawQwptFCBQZHjriLj9cFq5DsKsVPg36XjPqgpnMOPabKjcKWg7VsxsxQmVi2FTJHB1YDimi0KDaQQ3IlwSJHRkGKg6MxqCkHc/JSYuD4OHIfrywGFzE6GQCun0ENXMi0P3vl3gzlbpptYiRzNb2wyR6v/Z46vY1NTLOElhVpINmMh/hMe9wYkRjWWaQkOHN3JGp/W12b+ZO4XJfPqCBydhP8jvB1nkaQ5+PqiAJ6xMEVUCHc0/JICqaTg1oOSBTUehQgK6CxRJW4sN1HTJH4gXu4Ar16NKcttYrvEQwbgJ3HyfOaB4HihTTbwOfxq2vW2mR3CDwfD4Aw/80IL9zddi38IcCDIcXGbhfG0HcJRVoixNfvbiUPXxAubcYjCmcckq//EzZbHT5Dl4blkdcYZZ5xxxhlnnHHGY8ZMi7e//i0njMesLf+k4Ch1fsQrJGFc/eQ4Ep1XqOy0YD+9NH0EqdS/AifiFLpBascrEET9ULN5OGppVbMeOJM84O+HWwXtV5FM8Wrh05pYMaspDJNa/dbxgT3VXaX5iMo7N3XmNJdYUXBWau3XFLH2V/XvkPaHQbZSC3xt5NybquzVdaFaeH7dts7f3rkpJFUz41VWWN4SPqlQYOJCXTpa5GuWi7NMQmBA86ol27BNk4aqusBPpLqcmtOcTRxI4gAozItUd0mmialmz6NSs4mzUpcZXLey1EeUX6jmdpgswPz5eo4Lb+dJFacyJyELCuQwC6keOgvJ17NNAh8sC+xDX8VzkpdqnrGS8SoiJCjTBQmDPG7W1V8FYS7NibcwpjH7IDdcfJnjVNsYDjH90C5EYubyMszYmUhZbHTYogvR6hG5H1SoKgXzh/N01oSUOiYPazmKA76qdhKjVoNB3ODbmoBC84bvgYrsISurkhAJc42YPq14GtdFKrH852xtYUJUsJ5ybGP1foZV+A0c0iiyHcAXBBqwGvNGie8IM8vWgcIJe1zHxGlK5nZpblfFyU+YqiYhmq+NwaUwrt9RxynMOIVBVefr7YBZOjZVBStyZovCMIJ9HEYhyewcL8eWrsczAfUzLEGs/Ec19zZM0mW6o9BFl9l4ZIQOasopxHfDNlIY1nXPDoW4dLRHJYNK/B3JOc6GxOlAbQqzJKsKghSapaRpQZtCXaIGFedsxsrjgYslsrycOUIthVgcdlo9BOY6rynESaGbgEthTnlyuiuFOPsk2TimyTeyMjGWk9oUkmiR5ozCeQkMi1sKQZGnkQMHO4+MQmCNlckbClltI2vVwL21zSlcMAoxzEkLkt3EbOvWFmq1FJLWKuYZWk8PApoOhZUIMSFW9bFIaCZtCuP6/d2Pi8JsvTBj2qKwCjZZUb++Ltc3cYRNa4GeOSHWqdxEz6ZSge8oirOFQ4o0Mx1Jy8Bd1+xN6ca0ao+s+V5WpqRLYZbUjRFLP3NVFPqoyEz4DjKXyFrmhu4jo5DkgjzPVeKkMb6G22Evz7ELTqGX1u8IDUVq5inf3aimGniYSjBAEb0IOLB9Qw9ha8SYq0QZ55whZmDc5lgwbd4yEaMk44KLNnwxZkF9u8CeHXxFFJwpJi4MKFVzO6ltNP4PRmSMc0QLq5oAAAAASUVORK5CYII=">
            <a:extLst>
              <a:ext uri="{FF2B5EF4-FFF2-40B4-BE49-F238E27FC236}">
                <a16:creationId xmlns:a16="http://schemas.microsoft.com/office/drawing/2014/main" id="{BD516A58-26DC-CB44-82BD-9A85907C0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8" y="4072507"/>
            <a:ext cx="1397589" cy="6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97116" name="Rectangle 60"/>
              <p:cNvSpPr>
                <a:spLocks noChangeArrowheads="1"/>
              </p:cNvSpPr>
              <p:nvPr/>
            </p:nvSpPr>
            <p:spPr bwMode="auto">
              <a:xfrm>
                <a:off x="385644" y="1945545"/>
                <a:ext cx="8344321" cy="1971374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softEdge rad="33020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ts val="3260"/>
                  </a:lnSpc>
                  <a:spcAft>
                    <a:spcPts val="0"/>
                  </a:spcAft>
                  <a:defRPr/>
                </a:pPr>
                <a:r>
                  <a:rPr lang="en-GB" sz="900" b="1" dirty="0">
                    <a:solidFill>
                      <a:srgbClr val="B5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/>
                    <a:cs typeface="Calibri"/>
                  </a:rPr>
                  <a:t> </a:t>
                </a:r>
                <a:endParaRPr lang="en-GB" sz="600" b="1" dirty="0">
                  <a:solidFill>
                    <a:srgbClr val="B5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/>
                  <a:cs typeface="Calibri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de-DE" sz="3600" b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Luminosity Measurement</a:t>
                </a:r>
              </a:p>
              <a:p>
                <a:pPr>
                  <a:spcAft>
                    <a:spcPts val="0"/>
                  </a:spcAft>
                  <a:defRPr/>
                </a:pPr>
                <a:r>
                  <a:rPr lang="de-DE" sz="3600" b="1" dirty="0"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at modern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6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36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𝒆</m:t>
                        </m:r>
                      </m:e>
                      <m:sup>
                        <m:r>
                          <a:rPr lang="de-DE" sz="36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6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36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𝒆</m:t>
                        </m:r>
                      </m:e>
                      <m:sup>
                        <m:r>
                          <a:rPr lang="de-DE" sz="36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 </m:t>
                        </m:r>
                      </m:sup>
                    </m:sSup>
                  </m:oMath>
                </a14:m>
                <a:r>
                  <a:rPr lang="en-GB" sz="3600" b="1" dirty="0">
                    <a:solidFill>
                      <a:srgbClr val="C00000"/>
                    </a:solidFill>
                    <a:effectLst/>
                    <a:latin typeface="Calibri"/>
                    <a:cs typeface="Calibri"/>
                  </a:rPr>
                  <a:t>Colliders</a:t>
                </a:r>
                <a:endParaRPr lang="en-GB" sz="900" b="1" dirty="0">
                  <a:solidFill>
                    <a:srgbClr val="B50000"/>
                  </a:solidFill>
                  <a:effectLst/>
                  <a:latin typeface="Calibri"/>
                  <a:cs typeface="Calibri"/>
                </a:endParaRPr>
              </a:p>
              <a:p>
                <a:pPr>
                  <a:lnSpc>
                    <a:spcPts val="3260"/>
                  </a:lnSpc>
                  <a:spcAft>
                    <a:spcPts val="0"/>
                  </a:spcAft>
                  <a:defRPr/>
                </a:pPr>
                <a:r>
                  <a:rPr lang="en-GB" sz="900" b="1" dirty="0">
                    <a:solidFill>
                      <a:srgbClr val="B5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/>
                    <a:cs typeface="Calibri"/>
                  </a:rPr>
                  <a:t> </a:t>
                </a:r>
              </a:p>
            </p:txBody>
          </p:sp>
        </mc:Choice>
        <mc:Fallback>
          <p:sp>
            <p:nvSpPr>
              <p:cNvPr id="1197116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644" y="1945545"/>
                <a:ext cx="8344321" cy="19713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  <a:headEnd/>
                <a:tailEnd/>
              </a:ln>
              <a:effectLst>
                <a:softEdge rad="330200"/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44CAE5A-C544-5442-B258-80E69EC5FF4D}"/>
              </a:ext>
            </a:extLst>
          </p:cNvPr>
          <p:cNvGrpSpPr/>
          <p:nvPr/>
        </p:nvGrpSpPr>
        <p:grpSpPr>
          <a:xfrm>
            <a:off x="2084287" y="4028906"/>
            <a:ext cx="842188" cy="811768"/>
            <a:chOff x="2378927" y="3998426"/>
            <a:chExt cx="842188" cy="811768"/>
          </a:xfrm>
        </p:grpSpPr>
        <p:sp>
          <p:nvSpPr>
            <p:cNvPr id="13" name="Textfeld 12"/>
            <p:cNvSpPr txBox="1"/>
            <p:nvPr/>
          </p:nvSpPr>
          <p:spPr>
            <a:xfrm>
              <a:off x="2768107" y="44870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500" dirty="0"/>
            </a:p>
          </p:txBody>
        </p: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4A55F3FF-D800-CD4F-8141-2C2182F5D947}"/>
                </a:ext>
              </a:extLst>
            </p:cNvPr>
            <p:cNvGrpSpPr/>
            <p:nvPr/>
          </p:nvGrpSpPr>
          <p:grpSpPr>
            <a:xfrm>
              <a:off x="2378927" y="3998426"/>
              <a:ext cx="842188" cy="791575"/>
              <a:chOff x="868625" y="3982980"/>
              <a:chExt cx="842188" cy="791575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68CCF136-25AF-A347-8E2F-D39EF0707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25" y="3982980"/>
                <a:ext cx="842188" cy="791575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8CC2625-65D4-C94A-9084-AB2FDC914DFA}"/>
                  </a:ext>
                </a:extLst>
              </p:cNvPr>
              <p:cNvSpPr/>
              <p:nvPr/>
            </p:nvSpPr>
            <p:spPr bwMode="auto">
              <a:xfrm>
                <a:off x="1123805" y="4227211"/>
                <a:ext cx="335047" cy="31759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ts val="94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0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</a:p>
              <a:p>
                <a:pPr marL="0" marR="0" indent="0" algn="ctr" defTabSz="914400" rtl="0" eaLnBrk="1" fontAlgn="base" latinLnBrk="0" hangingPunct="1">
                  <a:lnSpc>
                    <a:spcPts val="94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000" b="0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5327</a:t>
                </a:r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CFE052-ACB6-A141-BF39-4D5A7521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126" y="4042720"/>
            <a:ext cx="971867" cy="79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867E143F-D362-D248-80A1-2742D734F566}"/>
                  </a:ext>
                </a:extLst>
              </p:cNvPr>
              <p:cNvSpPr/>
              <p:nvPr/>
            </p:nvSpPr>
            <p:spPr>
              <a:xfrm>
                <a:off x="661981" y="457166"/>
                <a:ext cx="4528988" cy="107721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de-DE" sz="1600" dirty="0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Workshop on </a:t>
                </a:r>
                <a:r>
                  <a:rPr lang="de-DE" sz="1600" dirty="0" err="1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Radiative</a:t>
                </a:r>
                <a:r>
                  <a:rPr lang="de-DE" sz="1600" dirty="0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Corrections</a:t>
                </a:r>
                <a:r>
                  <a:rPr lang="de-DE" sz="1600" dirty="0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de-DE" sz="1600" dirty="0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Monte Carlo </a:t>
                </a:r>
                <a:r>
                  <a:rPr lang="de-DE" sz="1600" dirty="0" err="1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Simulations</a:t>
                </a:r>
                <a:r>
                  <a:rPr lang="de-DE" sz="1600" dirty="0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de-DE" sz="1600" dirty="0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e</m:t>
                        </m:r>
                      </m:e>
                      <m:sup>
                        <m:r>
                          <a:rPr lang="de-DE" sz="1600" b="0" i="0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e</m:t>
                        </m:r>
                      </m:e>
                      <m:sup>
                        <m:r>
                          <a:rPr lang="de-DE" sz="1600" b="0" i="0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 </m:t>
                        </m:r>
                      </m:sup>
                    </m:sSup>
                  </m:oMath>
                </a14:m>
                <a:r>
                  <a:rPr lang="de-DE" sz="1600" dirty="0" err="1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collisions</a:t>
                </a:r>
                <a:r>
                  <a:rPr lang="de-DE" sz="1600" dirty="0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</a:p>
              <a:p>
                <a:pPr algn="l"/>
                <a:r>
                  <a:rPr lang="de-DE" sz="1600" dirty="0" err="1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Scuola</a:t>
                </a:r>
                <a:r>
                  <a:rPr lang="de-DE" sz="1600" dirty="0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Normale </a:t>
                </a:r>
                <a:r>
                  <a:rPr lang="de-DE" sz="1600" dirty="0" err="1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Superiore</a:t>
                </a:r>
                <a:r>
                  <a:rPr lang="de-DE" sz="1600" dirty="0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Pisa, </a:t>
                </a:r>
              </a:p>
              <a:p>
                <a:pPr algn="l"/>
                <a:r>
                  <a:rPr lang="de-DE" sz="1600" dirty="0">
                    <a:solidFill>
                      <a:srgbClr val="00009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May 7-9, 2025</a:t>
                </a:r>
              </a:p>
            </p:txBody>
          </p:sp>
        </mc:Choice>
        <mc:Fallback xmlns=""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867E143F-D362-D248-80A1-2742D734F5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1" y="457166"/>
                <a:ext cx="4528988" cy="1077218"/>
              </a:xfrm>
              <a:prstGeom prst="rect">
                <a:avLst/>
              </a:prstGeom>
              <a:blipFill>
                <a:blip r:embed="rId7"/>
                <a:stretch>
                  <a:fillRect l="-840" t="-2353" r="-1681" b="-70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Pisa - und er fällt doch nicht - Gadis Italia">
            <a:extLst>
              <a:ext uri="{FF2B5EF4-FFF2-40B4-BE49-F238E27FC236}">
                <a16:creationId xmlns:a16="http://schemas.microsoft.com/office/drawing/2014/main" id="{D9299EFB-6AEA-194C-8B6A-E1045FD6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73" y="-16669"/>
            <a:ext cx="2488847" cy="2226972"/>
          </a:xfrm>
          <a:prstGeom prst="rect">
            <a:avLst/>
          </a:prstGeom>
          <a:noFill/>
          <a:effectLst>
            <a:softEdge rad="20729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bgerundetes Rechteck 24"/>
          <p:cNvSpPr/>
          <p:nvPr/>
        </p:nvSpPr>
        <p:spPr bwMode="auto">
          <a:xfrm>
            <a:off x="268356" y="159026"/>
            <a:ext cx="8587409" cy="4845897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/>
          </a:p>
        </p:txBody>
      </p:sp>
    </p:spTree>
    <p:extLst>
      <p:ext uri="{BB962C8B-B14F-4D97-AF65-F5344CB8AC3E}">
        <p14:creationId xmlns:p14="http://schemas.microsoft.com/office/powerpoint/2010/main" val="408585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7A76C5C3-F0E9-BB47-B2B4-F9246DE15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7" y="93194"/>
            <a:ext cx="5695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i="1" dirty="0"/>
              <a:t>Big Deviations seen in Channel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+</a:t>
            </a:r>
            <a:r>
              <a:rPr lang="en-US" sz="2400" i="1" dirty="0" err="1"/>
              <a:t>e</a:t>
            </a:r>
            <a:r>
              <a:rPr lang="en-US" sz="2400" i="1" baseline="30000" dirty="0">
                <a:latin typeface="Symbol" charset="2"/>
                <a:cs typeface="Symbol" charset="2"/>
              </a:rPr>
              <a:t>-</a:t>
            </a:r>
            <a:r>
              <a:rPr lang="en-US" sz="2400" i="1" dirty="0"/>
              <a:t> </a:t>
            </a:r>
            <a:r>
              <a:rPr lang="de-DE" sz="2400" dirty="0">
                <a:sym typeface="Symbol"/>
              </a:rPr>
              <a:t></a:t>
            </a:r>
            <a:r>
              <a:rPr lang="en-US" sz="2400" i="1" dirty="0">
                <a:sym typeface="Symbol"/>
              </a:rPr>
              <a:t> </a:t>
            </a:r>
            <a:r>
              <a:rPr lang="en-US" sz="2400" i="1" dirty="0" err="1">
                <a:latin typeface="Symbol" charset="2"/>
                <a:cs typeface="Symbol" charset="2"/>
                <a:sym typeface="Symbol"/>
              </a:rPr>
              <a:t>p</a:t>
            </a:r>
            <a:r>
              <a:rPr lang="en-US" sz="2400" i="1" baseline="30000" dirty="0" err="1">
                <a:latin typeface="Symbol" charset="2"/>
                <a:cs typeface="Symbol" charset="2"/>
                <a:sym typeface="Symbol"/>
              </a:rPr>
              <a:t>+</a:t>
            </a:r>
            <a:r>
              <a:rPr lang="en-US" sz="2400" i="1" dirty="0" err="1">
                <a:latin typeface="Symbol" charset="2"/>
                <a:cs typeface="Symbol" charset="2"/>
                <a:sym typeface="Symbol"/>
              </a:rPr>
              <a:t>p</a:t>
            </a:r>
            <a:r>
              <a:rPr lang="en-US" sz="2400" i="1" baseline="30000" dirty="0">
                <a:latin typeface="Symbol" charset="2"/>
                <a:cs typeface="Symbol" charset="2"/>
                <a:sym typeface="Symbol"/>
              </a:rPr>
              <a:t>-</a:t>
            </a:r>
            <a:endParaRPr lang="en-US" sz="2400" i="1" dirty="0"/>
          </a:p>
        </p:txBody>
      </p:sp>
      <p:pic>
        <p:nvPicPr>
          <p:cNvPr id="10" name="Picture 168">
            <a:extLst>
              <a:ext uri="{FF2B5EF4-FFF2-40B4-BE49-F238E27FC236}">
                <a16:creationId xmlns:a16="http://schemas.microsoft.com/office/drawing/2014/main" id="{F5E678CF-0D16-9348-B40F-B80E6F02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2DCFD03-3088-4942-879E-C1435F8F704B}"/>
              </a:ext>
            </a:extLst>
          </p:cNvPr>
          <p:cNvGrpSpPr/>
          <p:nvPr/>
        </p:nvGrpSpPr>
        <p:grpSpPr>
          <a:xfrm>
            <a:off x="706126" y="1492979"/>
            <a:ext cx="3418652" cy="3111899"/>
            <a:chOff x="662584" y="775855"/>
            <a:chExt cx="4288380" cy="3903587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4D8ECA01-B2A0-6C4A-8A24-C1443FCCE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584" y="795528"/>
              <a:ext cx="4288380" cy="3883914"/>
            </a:xfrm>
            <a:prstGeom prst="rect">
              <a:avLst/>
            </a:pr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F428A90A-7215-9C46-906A-EFD112C4CFF9}"/>
                </a:ext>
              </a:extLst>
            </p:cNvPr>
            <p:cNvSpPr/>
            <p:nvPr/>
          </p:nvSpPr>
          <p:spPr bwMode="auto">
            <a:xfrm>
              <a:off x="1136073" y="775855"/>
              <a:ext cx="3807229" cy="831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60D9CAC6-5C1E-3445-B045-1334D495D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599" y="1969176"/>
            <a:ext cx="2970716" cy="21751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4777655-0DC2-8848-8E4C-99C0B2BC4C39}"/>
                  </a:ext>
                </a:extLst>
              </p:cNvPr>
              <p:cNvSpPr txBox="1"/>
              <p:nvPr/>
            </p:nvSpPr>
            <p:spPr>
              <a:xfrm>
                <a:off x="582410" y="846801"/>
                <a:ext cx="7345281" cy="907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Aft>
                    <a:spcPts val="600"/>
                  </a:spcAft>
                </a:pP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Unfortunately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big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deviations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seen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between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experiments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two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-pion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channel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			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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mistakes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in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luminosity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measurements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</a:t>
                </a:r>
              </a:p>
              <a:p>
                <a:pPr algn="l"/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				    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reason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for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these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deviations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?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4777655-0DC2-8848-8E4C-99C0B2BC4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10" y="846801"/>
                <a:ext cx="7345281" cy="907941"/>
              </a:xfrm>
              <a:prstGeom prst="rect">
                <a:avLst/>
              </a:prstGeom>
              <a:blipFill>
                <a:blip r:embed="rId6"/>
                <a:stretch>
                  <a:fillRect l="-519" t="-1370" b="-68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660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7A76C5C3-F0E9-BB47-B2B4-F9246DE15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7" y="93194"/>
            <a:ext cx="52008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i="1" dirty="0"/>
              <a:t>Cross Check: QED Test via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+</a:t>
            </a:r>
            <a:r>
              <a:rPr lang="en-US" sz="2400" i="1" dirty="0" err="1"/>
              <a:t>e</a:t>
            </a:r>
            <a:r>
              <a:rPr lang="en-US" sz="2400" i="1" baseline="30000" dirty="0">
                <a:latin typeface="Symbol" charset="2"/>
                <a:cs typeface="Symbol" charset="2"/>
              </a:rPr>
              <a:t>-</a:t>
            </a:r>
            <a:r>
              <a:rPr lang="en-US" sz="2400" i="1" dirty="0"/>
              <a:t> </a:t>
            </a:r>
            <a:r>
              <a:rPr lang="de-DE" sz="2400" dirty="0">
                <a:sym typeface="Symbol"/>
              </a:rPr>
              <a:t></a:t>
            </a:r>
            <a:r>
              <a:rPr lang="en-US" sz="2400" i="1" dirty="0">
                <a:sym typeface="Symbol"/>
              </a:rPr>
              <a:t> </a:t>
            </a:r>
            <a:r>
              <a:rPr lang="en-US" sz="2400" i="1" dirty="0" err="1">
                <a:latin typeface="Symbol" charset="2"/>
                <a:cs typeface="Symbol" charset="2"/>
                <a:sym typeface="Symbol"/>
              </a:rPr>
              <a:t>m</a:t>
            </a:r>
            <a:r>
              <a:rPr lang="en-US" sz="2400" i="1" baseline="30000" dirty="0" err="1">
                <a:latin typeface="Symbol" charset="2"/>
                <a:cs typeface="Symbol" charset="2"/>
                <a:sym typeface="Symbol"/>
              </a:rPr>
              <a:t>+</a:t>
            </a:r>
            <a:r>
              <a:rPr lang="en-US" sz="2400" i="1" dirty="0" err="1">
                <a:latin typeface="Symbol" charset="2"/>
                <a:cs typeface="Symbol" charset="2"/>
                <a:sym typeface="Symbol"/>
              </a:rPr>
              <a:t>m</a:t>
            </a:r>
            <a:r>
              <a:rPr lang="en-US" sz="2400" i="1" baseline="30000" dirty="0">
                <a:latin typeface="Symbol" charset="2"/>
                <a:cs typeface="Symbol" charset="2"/>
                <a:sym typeface="Symbol"/>
              </a:rPr>
              <a:t>-</a:t>
            </a:r>
            <a:endParaRPr lang="en-US" sz="2400" i="1" dirty="0"/>
          </a:p>
        </p:txBody>
      </p:sp>
      <p:pic>
        <p:nvPicPr>
          <p:cNvPr id="10" name="Picture 168">
            <a:extLst>
              <a:ext uri="{FF2B5EF4-FFF2-40B4-BE49-F238E27FC236}">
                <a16:creationId xmlns:a16="http://schemas.microsoft.com/office/drawing/2014/main" id="{F5E678CF-0D16-9348-B40F-B80E6F02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E2E373C-CD8A-3A4D-B832-40478BCBE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5" y="1595700"/>
            <a:ext cx="2779568" cy="25717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0AEA73-DFF3-9344-86E7-EF782814F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322" y="1588032"/>
            <a:ext cx="3092681" cy="25729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6049193-D289-CB4D-916B-B2DC394E2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5334" y="1609729"/>
            <a:ext cx="3186371" cy="2469874"/>
          </a:xfrm>
          <a:prstGeom prst="rect">
            <a:avLst/>
          </a:prstGeom>
        </p:spPr>
      </p:pic>
      <p:pic>
        <p:nvPicPr>
          <p:cNvPr id="1026" name="Picture 2" descr="KLOE (K LOng Experiment) | publish.etp">
            <a:extLst>
              <a:ext uri="{FF2B5EF4-FFF2-40B4-BE49-F238E27FC236}">
                <a16:creationId xmlns:a16="http://schemas.microsoft.com/office/drawing/2014/main" id="{C407CDC4-B0B4-CE4F-B713-BCB5D092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366" y="1671684"/>
            <a:ext cx="863223" cy="42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lementary Particle Physics @ Birmingham">
            <a:extLst>
              <a:ext uri="{FF2B5EF4-FFF2-40B4-BE49-F238E27FC236}">
                <a16:creationId xmlns:a16="http://schemas.microsoft.com/office/drawing/2014/main" id="{9BA0366C-6DA8-5842-9E16-21C3A9596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35" y="3197288"/>
            <a:ext cx="1421654" cy="4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D75070C-4587-9E44-8ECE-760A537A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562" y="3770543"/>
            <a:ext cx="908143" cy="4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388D23F-C1A6-094E-A5A0-AEAA1F43AB9F}"/>
              </a:ext>
            </a:extLst>
          </p:cNvPr>
          <p:cNvSpPr txBox="1"/>
          <p:nvPr/>
        </p:nvSpPr>
        <p:spPr>
          <a:xfrm>
            <a:off x="804470" y="4248021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Agreement &lt;1.1%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B507C4F-50BF-E442-998D-B80193AA43FD}"/>
              </a:ext>
            </a:extLst>
          </p:cNvPr>
          <p:cNvSpPr txBox="1"/>
          <p:nvPr/>
        </p:nvSpPr>
        <p:spPr>
          <a:xfrm>
            <a:off x="3805020" y="4248021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Agreement &lt;1.1%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DEF71E5-874A-F64F-AB89-8B6801783FC1}"/>
                  </a:ext>
                </a:extLst>
              </p:cNvPr>
              <p:cNvSpPr txBox="1"/>
              <p:nvPr/>
            </p:nvSpPr>
            <p:spPr>
              <a:xfrm>
                <a:off x="582410" y="846801"/>
                <a:ext cx="82059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Independent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cross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check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given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QED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test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,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however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also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dependence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radiator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function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precision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QED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generator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DEF71E5-874A-F64F-AB89-8B6801783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10" y="846801"/>
                <a:ext cx="8205964" cy="584775"/>
              </a:xfrm>
              <a:prstGeom prst="rect">
                <a:avLst/>
              </a:prstGeom>
              <a:blipFill>
                <a:blip r:embed="rId10"/>
                <a:stretch>
                  <a:fillRect l="-464" t="-2128" b="-127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>
            <a:extLst>
              <a:ext uri="{FF2B5EF4-FFF2-40B4-BE49-F238E27FC236}">
                <a16:creationId xmlns:a16="http://schemas.microsoft.com/office/drawing/2014/main" id="{E11879E6-A6D6-3140-9110-7C401A8D82C5}"/>
              </a:ext>
            </a:extLst>
          </p:cNvPr>
          <p:cNvSpPr txBox="1"/>
          <p:nvPr/>
        </p:nvSpPr>
        <p:spPr>
          <a:xfrm>
            <a:off x="6657565" y="4248021"/>
            <a:ext cx="1670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Agreement &lt;1.0%</a:t>
            </a:r>
          </a:p>
        </p:txBody>
      </p:sp>
    </p:spTree>
    <p:extLst>
      <p:ext uri="{BB962C8B-B14F-4D97-AF65-F5344CB8AC3E}">
        <p14:creationId xmlns:p14="http://schemas.microsoft.com/office/powerpoint/2010/main" val="3743460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7A76C5C3-F0E9-BB47-B2B4-F9246DE15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7" y="93194"/>
            <a:ext cx="51587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i="1" dirty="0"/>
              <a:t>Need </a:t>
            </a:r>
            <a:r>
              <a:rPr lang="de-DE" sz="2400" i="1" dirty="0" err="1"/>
              <a:t>for</a:t>
            </a:r>
            <a:r>
              <a:rPr lang="de-DE" sz="2400" i="1" dirty="0"/>
              <a:t> High-Quality QED Generators</a:t>
            </a:r>
            <a:endParaRPr lang="en-US" sz="2400" i="1" dirty="0"/>
          </a:p>
        </p:txBody>
      </p:sp>
      <p:pic>
        <p:nvPicPr>
          <p:cNvPr id="10" name="Picture 168">
            <a:extLst>
              <a:ext uri="{FF2B5EF4-FFF2-40B4-BE49-F238E27FC236}">
                <a16:creationId xmlns:a16="http://schemas.microsoft.com/office/drawing/2014/main" id="{F5E678CF-0D16-9348-B40F-B80E6F02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BFF49E6-1954-5D49-9D89-69211B05C842}"/>
              </a:ext>
            </a:extLst>
          </p:cNvPr>
          <p:cNvSpPr txBox="1"/>
          <p:nvPr/>
        </p:nvSpPr>
        <p:spPr>
          <a:xfrm>
            <a:off x="330819" y="623765"/>
            <a:ext cx="85271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pure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luminosity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, high-quality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Bhabha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generator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generator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di-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Symbol" pitchFamily="2" charset="2"/>
                <a:cs typeface="Calibri" panose="020F0502020204030204" pitchFamily="34" charset="0"/>
              </a:rPr>
              <a:t>gg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channel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Radiative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corrections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mainly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Born-level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below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BABAYAGA@NLO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serves</a:t>
            </a:r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as</a:t>
            </a:r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a high-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precision</a:t>
            </a:r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tool</a:t>
            </a:r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for</a:t>
            </a:r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all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three</a:t>
            </a:r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QED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reference</a:t>
            </a:r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channels</a:t>
            </a:r>
            <a:endParaRPr lang="de-DE" sz="1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5B09891-DE5B-8447-ACF2-59F17C534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77" y="2932089"/>
            <a:ext cx="62611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6572250" y="705326"/>
            <a:ext cx="14287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defTabSz="685800">
              <a:defRPr/>
            </a:pPr>
            <a:fld id="{487976A0-8F62-444B-BC26-CEAC1CE2401F}" type="slidenum">
              <a:rPr lang="de-DE" sz="1050" i="1"/>
              <a:pPr algn="r" defTabSz="685800">
                <a:defRPr/>
              </a:pPr>
              <a:t>13</a:t>
            </a:fld>
            <a:endParaRPr lang="de-DE" sz="1050" i="1" dirty="0"/>
          </a:p>
        </p:txBody>
      </p:sp>
      <p:sp>
        <p:nvSpPr>
          <p:cNvPr id="5" name="Rechteck 4"/>
          <p:cNvSpPr/>
          <p:nvPr/>
        </p:nvSpPr>
        <p:spPr bwMode="auto">
          <a:xfrm>
            <a:off x="337930" y="4631635"/>
            <a:ext cx="8557592" cy="3578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500"/>
          </a:p>
        </p:txBody>
      </p:sp>
      <p:sp>
        <p:nvSpPr>
          <p:cNvPr id="6" name="Rechteck 5"/>
          <p:cNvSpPr/>
          <p:nvPr/>
        </p:nvSpPr>
        <p:spPr bwMode="auto">
          <a:xfrm>
            <a:off x="437322" y="442269"/>
            <a:ext cx="8408503" cy="57835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34900" y="3171364"/>
            <a:ext cx="58635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000090"/>
                </a:solidFill>
                <a:latin typeface="Arial" charset="0"/>
                <a:cs typeface="Symbol" charset="2"/>
              </a:rPr>
              <a:t>Experimental Details Luminosity Measurement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1326883" y="1254330"/>
            <a:ext cx="6371591" cy="21168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500"/>
          </a:p>
        </p:txBody>
      </p:sp>
      <p:sp>
        <p:nvSpPr>
          <p:cNvPr id="7" name="Abgerundetes Rechteck 6"/>
          <p:cNvSpPr/>
          <p:nvPr/>
        </p:nvSpPr>
        <p:spPr bwMode="auto">
          <a:xfrm>
            <a:off x="228600" y="218662"/>
            <a:ext cx="8607287" cy="4790882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/>
          </a:p>
        </p:txBody>
      </p:sp>
      <p:pic>
        <p:nvPicPr>
          <p:cNvPr id="9" name="Picture 2" descr="Fakten über Pisa und versteckte Juwelen">
            <a:extLst>
              <a:ext uri="{FF2B5EF4-FFF2-40B4-BE49-F238E27FC236}">
                <a16:creationId xmlns:a16="http://schemas.microsoft.com/office/drawing/2014/main" id="{5274DFD1-517B-7648-9921-79675BBC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99" y="545165"/>
            <a:ext cx="3041282" cy="2280962"/>
          </a:xfrm>
          <a:prstGeom prst="rect">
            <a:avLst/>
          </a:prstGeom>
          <a:noFill/>
          <a:effectLst>
            <a:softEdge rad="20390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91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7A76C5C3-F0E9-BB47-B2B4-F9246DE15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7" y="93194"/>
            <a:ext cx="5594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i="1" dirty="0" err="1"/>
              <a:t>Overview</a:t>
            </a:r>
            <a:r>
              <a:rPr lang="de-DE" sz="2400" i="1" dirty="0"/>
              <a:t> Publications (</a:t>
            </a:r>
            <a:r>
              <a:rPr lang="de-DE" sz="2400" i="1" dirty="0" err="1"/>
              <a:t>likely</a:t>
            </a:r>
            <a:r>
              <a:rPr lang="de-DE" sz="2400" i="1" dirty="0"/>
              <a:t> not </a:t>
            </a:r>
            <a:r>
              <a:rPr lang="de-DE" sz="2400" i="1" dirty="0" err="1"/>
              <a:t>complete</a:t>
            </a:r>
            <a:r>
              <a:rPr lang="de-DE" sz="2400" i="1" dirty="0"/>
              <a:t>)</a:t>
            </a:r>
            <a:endParaRPr lang="en-US" sz="2400" i="1" dirty="0"/>
          </a:p>
        </p:txBody>
      </p:sp>
      <p:pic>
        <p:nvPicPr>
          <p:cNvPr id="10" name="Picture 168">
            <a:extLst>
              <a:ext uri="{FF2B5EF4-FFF2-40B4-BE49-F238E27FC236}">
                <a16:creationId xmlns:a16="http://schemas.microsoft.com/office/drawing/2014/main" id="{F5E678CF-0D16-9348-B40F-B80E6F02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elle 4">
                <a:extLst>
                  <a:ext uri="{FF2B5EF4-FFF2-40B4-BE49-F238E27FC236}">
                    <a16:creationId xmlns:a16="http://schemas.microsoft.com/office/drawing/2014/main" id="{22926FE9-7837-5146-A61E-1A437BA68E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6719091"/>
                  </p:ext>
                </p:extLst>
              </p:nvPr>
            </p:nvGraphicFramePr>
            <p:xfrm>
              <a:off x="57150" y="718325"/>
              <a:ext cx="9029699" cy="390687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932055">
                      <a:extLst>
                        <a:ext uri="{9D8B030D-6E8A-4147-A177-3AD203B41FA5}">
                          <a16:colId xmlns:a16="http://schemas.microsoft.com/office/drawing/2014/main" val="3819624130"/>
                        </a:ext>
                      </a:extLst>
                    </a:gridCol>
                    <a:gridCol w="713865">
                      <a:extLst>
                        <a:ext uri="{9D8B030D-6E8A-4147-A177-3AD203B41FA5}">
                          <a16:colId xmlns:a16="http://schemas.microsoft.com/office/drawing/2014/main" val="4000304407"/>
                        </a:ext>
                      </a:extLst>
                    </a:gridCol>
                    <a:gridCol w="1131570">
                      <a:extLst>
                        <a:ext uri="{9D8B030D-6E8A-4147-A177-3AD203B41FA5}">
                          <a16:colId xmlns:a16="http://schemas.microsoft.com/office/drawing/2014/main" val="3272656150"/>
                        </a:ext>
                      </a:extLst>
                    </a:gridCol>
                    <a:gridCol w="1108710">
                      <a:extLst>
                        <a:ext uri="{9D8B030D-6E8A-4147-A177-3AD203B41FA5}">
                          <a16:colId xmlns:a16="http://schemas.microsoft.com/office/drawing/2014/main" val="3324452288"/>
                        </a:ext>
                      </a:extLst>
                    </a:gridCol>
                    <a:gridCol w="1234440">
                      <a:extLst>
                        <a:ext uri="{9D8B030D-6E8A-4147-A177-3AD203B41FA5}">
                          <a16:colId xmlns:a16="http://schemas.microsoft.com/office/drawing/2014/main" val="3257715904"/>
                        </a:ext>
                      </a:extLst>
                    </a:gridCol>
                    <a:gridCol w="1920240">
                      <a:extLst>
                        <a:ext uri="{9D8B030D-6E8A-4147-A177-3AD203B41FA5}">
                          <a16:colId xmlns:a16="http://schemas.microsoft.com/office/drawing/2014/main" val="4187790433"/>
                        </a:ext>
                      </a:extLst>
                    </a:gridCol>
                    <a:gridCol w="1988819">
                      <a:extLst>
                        <a:ext uri="{9D8B030D-6E8A-4147-A177-3AD203B41FA5}">
                          <a16:colId xmlns:a16="http://schemas.microsoft.com/office/drawing/2014/main" val="371407874"/>
                        </a:ext>
                      </a:extLst>
                    </a:gridCol>
                  </a:tblGrid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rad>
                            </m:oMath>
                          </a14:m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/ </a:t>
                          </a: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GeV</a:t>
                          </a:r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Control Sample(s)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Accuracy</a:t>
                          </a:r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Generator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Reference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6343002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KLOE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 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0.6 %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EPJ C47 (2006) 589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6308275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 10.4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0.43  ... 0.88 %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BABAYGA@NLO, KKMC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NIM A726 (2013) 2013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6780811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3.65, 3.773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1.0 %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3.5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C37 (2013) 123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8536420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3.81 – 4.6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1.0 %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 3.5 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C39 (2015) 093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2239701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2.23 – 4.59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b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de-DE" smtClean="0">
                                  <a:latin typeface="Cambria Math" panose="02040503050406030204" pitchFamily="18" charset="0"/>
                                </a:rPr>
                                <m:t>𝛾𝛾</m:t>
                              </m:r>
                            </m:oMath>
                          </a14:m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0.7 %, 1.1 %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3.5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C41 (2017) 063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0958164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0.8 %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3.5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C41 (2017) 113</a:t>
                          </a:r>
                          <a:endParaRPr lang="de-DE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9731546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 3.77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0.8 %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3.5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C42 (2018) 063</a:t>
                          </a:r>
                          <a:endParaRPr lang="de-DE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0882599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4.0 – 4.6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0.66 %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BABAYAGA@NLO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C46 (2022) 113</a:t>
                          </a:r>
                          <a:endParaRPr lang="de-DE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0816118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4.61 – 4.95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0.53 %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BABAYAGA@NLO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C46 (2022) 113</a:t>
                          </a:r>
                          <a:endParaRPr lang="de-DE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9743866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0.4 %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BABAYAGA@NLO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C48 (2024) 123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675271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elle 4">
                <a:extLst>
                  <a:ext uri="{FF2B5EF4-FFF2-40B4-BE49-F238E27FC236}">
                    <a16:creationId xmlns:a16="http://schemas.microsoft.com/office/drawing/2014/main" id="{22926FE9-7837-5146-A61E-1A437BA68E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6719091"/>
                  </p:ext>
                </p:extLst>
              </p:nvPr>
            </p:nvGraphicFramePr>
            <p:xfrm>
              <a:off x="57150" y="718325"/>
              <a:ext cx="9029699" cy="390687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932055">
                      <a:extLst>
                        <a:ext uri="{9D8B030D-6E8A-4147-A177-3AD203B41FA5}">
                          <a16:colId xmlns:a16="http://schemas.microsoft.com/office/drawing/2014/main" val="3819624130"/>
                        </a:ext>
                      </a:extLst>
                    </a:gridCol>
                    <a:gridCol w="713865">
                      <a:extLst>
                        <a:ext uri="{9D8B030D-6E8A-4147-A177-3AD203B41FA5}">
                          <a16:colId xmlns:a16="http://schemas.microsoft.com/office/drawing/2014/main" val="4000304407"/>
                        </a:ext>
                      </a:extLst>
                    </a:gridCol>
                    <a:gridCol w="1131570">
                      <a:extLst>
                        <a:ext uri="{9D8B030D-6E8A-4147-A177-3AD203B41FA5}">
                          <a16:colId xmlns:a16="http://schemas.microsoft.com/office/drawing/2014/main" val="3272656150"/>
                        </a:ext>
                      </a:extLst>
                    </a:gridCol>
                    <a:gridCol w="1108710">
                      <a:extLst>
                        <a:ext uri="{9D8B030D-6E8A-4147-A177-3AD203B41FA5}">
                          <a16:colId xmlns:a16="http://schemas.microsoft.com/office/drawing/2014/main" val="3324452288"/>
                        </a:ext>
                      </a:extLst>
                    </a:gridCol>
                    <a:gridCol w="1234440">
                      <a:extLst>
                        <a:ext uri="{9D8B030D-6E8A-4147-A177-3AD203B41FA5}">
                          <a16:colId xmlns:a16="http://schemas.microsoft.com/office/drawing/2014/main" val="3257715904"/>
                        </a:ext>
                      </a:extLst>
                    </a:gridCol>
                    <a:gridCol w="1920240">
                      <a:extLst>
                        <a:ext uri="{9D8B030D-6E8A-4147-A177-3AD203B41FA5}">
                          <a16:colId xmlns:a16="http://schemas.microsoft.com/office/drawing/2014/main" val="4187790433"/>
                        </a:ext>
                      </a:extLst>
                    </a:gridCol>
                    <a:gridCol w="1988819">
                      <a:extLst>
                        <a:ext uri="{9D8B030D-6E8A-4147-A177-3AD203B41FA5}">
                          <a16:colId xmlns:a16="http://schemas.microsoft.com/office/drawing/2014/main" val="371407874"/>
                        </a:ext>
                      </a:extLst>
                    </a:gridCol>
                  </a:tblGrid>
                  <a:tr h="502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147191" t="-2500" r="-556180" b="-67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Control Sample(s)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Accuracy</a:t>
                          </a:r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Generator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Reference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6343002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KLOE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 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252874" t="-151852" r="-468966" b="-9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0.6 %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EPJ C47 (2006) 589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6308275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 10.4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252874" t="-251852" r="-468966" b="-8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0.43  ... 0.88 %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BABAYGA@NLO, KKMC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NIM A726 (2013) 2013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6780811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3.65, 3.773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252874" t="-351852" r="-468966" b="-7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1.0 %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3.5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C37 (2013) 123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8536420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3.81 – 4.6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252874" t="-469231" r="-468966" b="-6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1.0 %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 3.5 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C39 (2015) 093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2239701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2.23 – 4.59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252874" t="-548148" r="-468966" b="-5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0.7 %, 1.1 %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3.5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C41 (2017) 063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0958164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252874" t="-648148" r="-468966" b="-4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0.8 %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3.5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C41 (2017) 113</a:t>
                          </a:r>
                          <a:endParaRPr lang="de-DE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9731546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 3.77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252874" t="-748148" r="-468966" b="-3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0.8 %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 3.5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C42 (2018) 063</a:t>
                          </a:r>
                          <a:endParaRPr lang="de-DE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0882599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4.0 – 4.6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252874" t="-848148" r="-468966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0.66 %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BABAYAGA@NLO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C46 (2022) 113</a:t>
                          </a:r>
                          <a:endParaRPr lang="de-DE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0816118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4.61 – 4.95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252874" t="-948148" r="-468966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0.53 %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BABAYAGA@NLO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C46 (2022) 113</a:t>
                          </a:r>
                          <a:endParaRPr lang="de-DE" i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9743866"/>
                      </a:ext>
                    </a:extLst>
                  </a:tr>
                  <a:tr h="340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252874" t="-1048148" r="-468966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0.4 %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BABAYAGA@NLO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Chin </a:t>
                          </a: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Phys</a:t>
                          </a: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C48 (2024) 123</a:t>
                          </a:r>
                          <a:endParaRPr lang="de-DE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675271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5711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7A76C5C3-F0E9-BB47-B2B4-F9246DE15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7" y="93194"/>
            <a:ext cx="48365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i="1" dirty="0" err="1"/>
              <a:t>Overview</a:t>
            </a:r>
            <a:r>
              <a:rPr lang="de-DE" sz="2400" i="1" dirty="0"/>
              <a:t> </a:t>
            </a:r>
            <a:r>
              <a:rPr lang="de-DE" sz="2400" i="1" dirty="0" err="1"/>
              <a:t>Selection</a:t>
            </a:r>
            <a:r>
              <a:rPr lang="de-DE" sz="2400" i="1" dirty="0"/>
              <a:t> </a:t>
            </a:r>
            <a:r>
              <a:rPr lang="de-DE" sz="2400" i="1" dirty="0" err="1"/>
              <a:t>of</a:t>
            </a:r>
            <a:r>
              <a:rPr lang="de-DE" sz="2400" i="1" dirty="0"/>
              <a:t> </a:t>
            </a:r>
            <a:r>
              <a:rPr lang="de-DE" sz="2400" i="1" dirty="0" err="1"/>
              <a:t>Bhabha</a:t>
            </a:r>
            <a:r>
              <a:rPr lang="de-DE" sz="2400" i="1" dirty="0"/>
              <a:t>-Events</a:t>
            </a:r>
            <a:endParaRPr lang="en-US" sz="2400" i="1" dirty="0"/>
          </a:p>
        </p:txBody>
      </p:sp>
      <p:pic>
        <p:nvPicPr>
          <p:cNvPr id="10" name="Picture 168">
            <a:extLst>
              <a:ext uri="{FF2B5EF4-FFF2-40B4-BE49-F238E27FC236}">
                <a16:creationId xmlns:a16="http://schemas.microsoft.com/office/drawing/2014/main" id="{F5E678CF-0D16-9348-B40F-B80E6F02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2883DD1-B567-DA4B-83EA-5AE35B9BF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96" y="758053"/>
            <a:ext cx="3704223" cy="376455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F4596CB-FCB9-B24C-A71E-E7BB7A9B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6" y="4095779"/>
            <a:ext cx="908143" cy="4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AA5763A-2514-77DE-CA0A-E45D34C22035}"/>
              </a:ext>
            </a:extLst>
          </p:cNvPr>
          <p:cNvSpPr txBox="1"/>
          <p:nvPr/>
        </p:nvSpPr>
        <p:spPr>
          <a:xfrm>
            <a:off x="4389119" y="847792"/>
            <a:ext cx="4537204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AutoNum type="arabicPeriod"/>
            </a:pP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tracks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opposite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originating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IP</a:t>
            </a:r>
          </a:p>
          <a:p>
            <a:pPr marL="342900" indent="-342900" algn="l">
              <a:spcAft>
                <a:spcPts val="0"/>
              </a:spcAft>
              <a:buAutoNum type="arabicPeriod" startAt="2"/>
            </a:pP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Require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tracks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fiducial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  -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track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EMC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cluster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3.    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Require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back-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-back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signature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- beam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momenta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close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half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cms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-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accolinearity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(2dim.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3dim.)</a:t>
            </a:r>
          </a:p>
          <a:p>
            <a:pPr algn="l">
              <a:spcAft>
                <a:spcPts val="600"/>
              </a:spcAft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removes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also gamma-gamma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4.    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Cuts </a:t>
            </a:r>
          </a:p>
          <a:p>
            <a:pPr algn="l">
              <a:spcAft>
                <a:spcPts val="600"/>
              </a:spcAft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- E/p: Energy release in EMC/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mometum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track</a:t>
            </a:r>
          </a:p>
          <a:p>
            <a:pPr marL="342900" indent="-342900" algn="l">
              <a:buAutoNum type="arabicPeriod" startAt="5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Remove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remaining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-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mu+mu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-,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pi+pi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- (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percent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l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- gamma-gamma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</a:p>
          <a:p>
            <a:pPr algn="l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447915-080C-07B0-FD0D-B319A34EC2BD}"/>
              </a:ext>
            </a:extLst>
          </p:cNvPr>
          <p:cNvSpPr txBox="1"/>
          <p:nvPr/>
        </p:nvSpPr>
        <p:spPr>
          <a:xfrm>
            <a:off x="2852175" y="2197916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Drift </a:t>
            </a: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46DBAF-0050-FCFD-B501-B2DE11785D0D}"/>
              </a:ext>
            </a:extLst>
          </p:cNvPr>
          <p:cNvSpPr txBox="1"/>
          <p:nvPr/>
        </p:nvSpPr>
        <p:spPr>
          <a:xfrm>
            <a:off x="8990" y="949274"/>
            <a:ext cx="1410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Electromagnetic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Calorimeter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(EMC)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D03404-1D2B-266C-737C-33AF51519346}"/>
              </a:ext>
            </a:extLst>
          </p:cNvPr>
          <p:cNvSpPr txBox="1"/>
          <p:nvPr/>
        </p:nvSpPr>
        <p:spPr>
          <a:xfrm>
            <a:off x="3279212" y="4160999"/>
            <a:ext cx="1175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Time-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flight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AB035048-8440-CD19-8122-1748E463F861}"/>
              </a:ext>
            </a:extLst>
          </p:cNvPr>
          <p:cNvCxnSpPr/>
          <p:nvPr/>
        </p:nvCxnSpPr>
        <p:spPr bwMode="auto">
          <a:xfrm flipH="1" flipV="1">
            <a:off x="3682852" y="3296873"/>
            <a:ext cx="301919" cy="798906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A4E6AF5-6FDB-2245-8A06-9D61CDE199AA}"/>
              </a:ext>
            </a:extLst>
          </p:cNvPr>
          <p:cNvCxnSpPr>
            <a:cxnSpLocks/>
          </p:cNvCxnSpPr>
          <p:nvPr/>
        </p:nvCxnSpPr>
        <p:spPr bwMode="auto">
          <a:xfrm>
            <a:off x="684896" y="1655378"/>
            <a:ext cx="502167" cy="421294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14765CCC-50E2-8E45-88A9-8B4F73D482A7}"/>
              </a:ext>
            </a:extLst>
          </p:cNvPr>
          <p:cNvSpPr txBox="1"/>
          <p:nvPr/>
        </p:nvSpPr>
        <p:spPr>
          <a:xfrm>
            <a:off x="407361" y="4440374"/>
            <a:ext cx="1527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transversal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29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">
                <a:extLst>
                  <a:ext uri="{FF2B5EF4-FFF2-40B4-BE49-F238E27FC236}">
                    <a16:creationId xmlns:a16="http://schemas.microsoft.com/office/drawing/2014/main" id="{7A76C5C3-F0E9-BB47-B2B4-F9246DE15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167" y="93194"/>
                <a:ext cx="5596212" cy="465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de-DE" sz="2400" i="1" dirty="0"/>
                  <a:t>KLOE </a:t>
                </a:r>
                <a:r>
                  <a:rPr lang="de-DE" sz="2400" i="1" dirty="0" err="1"/>
                  <a:t>Luminosity</a:t>
                </a:r>
                <a:r>
                  <a:rPr lang="de-DE" sz="2400" i="1" dirty="0"/>
                  <a:t> Measurement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i="1" dirty="0"/>
                  <a:t>~1 GeV</a:t>
                </a:r>
              </a:p>
            </p:txBody>
          </p:sp>
        </mc:Choice>
        <mc:Fallback xmlns="">
          <p:sp>
            <p:nvSpPr>
              <p:cNvPr id="12" name="Rectangle 2">
                <a:extLst>
                  <a:ext uri="{FF2B5EF4-FFF2-40B4-BE49-F238E27FC236}">
                    <a16:creationId xmlns:a16="http://schemas.microsoft.com/office/drawing/2014/main" id="{7A76C5C3-F0E9-BB47-B2B4-F9246DE15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167" y="93194"/>
                <a:ext cx="5596212" cy="465640"/>
              </a:xfrm>
              <a:prstGeom prst="rect">
                <a:avLst/>
              </a:prstGeom>
              <a:blipFill>
                <a:blip r:embed="rId3"/>
                <a:stretch>
                  <a:fillRect l="-1814" t="-7895" r="-907" b="-289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68">
            <a:extLst>
              <a:ext uri="{FF2B5EF4-FFF2-40B4-BE49-F238E27FC236}">
                <a16:creationId xmlns:a16="http://schemas.microsoft.com/office/drawing/2014/main" id="{F5E678CF-0D16-9348-B40F-B80E6F02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LOE (K LOng Experiment) | publish.etp">
            <a:extLst>
              <a:ext uri="{FF2B5EF4-FFF2-40B4-BE49-F238E27FC236}">
                <a16:creationId xmlns:a16="http://schemas.microsoft.com/office/drawing/2014/main" id="{7037EE6B-201D-F14C-973C-ED5F39DF0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56" y="8428"/>
            <a:ext cx="1144907" cy="56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03B36F2-71EB-164E-A862-329A37DE1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58" y="2737728"/>
            <a:ext cx="2259308" cy="19491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9541B021-36F6-8848-B9CA-1C867A825A34}"/>
                  </a:ext>
                </a:extLst>
              </p:cNvPr>
              <p:cNvSpPr txBox="1"/>
              <p:nvPr/>
            </p:nvSpPr>
            <p:spPr>
              <a:xfrm>
                <a:off x="489498" y="775063"/>
                <a:ext cx="4979248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Aft>
                    <a:spcPts val="600"/>
                  </a:spcAft>
                </a:pP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Features (</a:t>
                </a:r>
                <a:r>
                  <a:rPr lang="de-DE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uncertainty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0.6%)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42900" indent="-342900" algn="l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Preselection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calorimetric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information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only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indent="-342900" algn="l">
                  <a:buFont typeface="Wingdings" pitchFamily="2" charset="2"/>
                  <a:buChar char="§"/>
                </a:pP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Refined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selection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including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drift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chamber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information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>
                  <a:spcAft>
                    <a:spcPts val="600"/>
                  </a:spcAft>
                </a:pPr>
                <a:r>
                  <a:rPr lang="de-DE" sz="1600" dirty="0">
                    <a:latin typeface="Symbol" pitchFamily="2" charset="2"/>
                    <a:cs typeface="Calibri" panose="020F0502020204030204" pitchFamily="34" charset="0"/>
                  </a:rPr>
                  <a:t>       55° &lt; </a:t>
                </a:r>
                <a:r>
                  <a:rPr lang="de-DE" sz="1600" dirty="0" err="1">
                    <a:latin typeface="Symbol" pitchFamily="2" charset="2"/>
                    <a:cs typeface="Calibri" panose="020F0502020204030204" pitchFamily="34" charset="0"/>
                  </a:rPr>
                  <a:t>Q</a:t>
                </a:r>
                <a:r>
                  <a:rPr lang="de-DE" sz="1600" baseline="-25000" dirty="0" err="1">
                    <a:latin typeface="+mj-lt"/>
                    <a:cs typeface="Calibri" panose="020F0502020204030204" pitchFamily="34" charset="0"/>
                  </a:rPr>
                  <a:t>track</a:t>
                </a:r>
                <a:r>
                  <a:rPr lang="de-DE" sz="1600" dirty="0">
                    <a:latin typeface="Symbol" pitchFamily="2" charset="2"/>
                    <a:cs typeface="Calibri" panose="020F0502020204030204" pitchFamily="34" charset="0"/>
                  </a:rPr>
                  <a:t> &lt; 125° </a:t>
                </a:r>
              </a:p>
              <a:p>
                <a:pPr marL="342900" indent="-342900" algn="l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Track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momenta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&gt;400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𝑀𝑒𝑉</m:t>
                    </m:r>
                  </m:oMath>
                </a14:m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buFont typeface="Wingdings" pitchFamily="2" charset="2"/>
                  <a:buChar char="§"/>
                </a:pP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Accolinearity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𝜁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𝑐𝑙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𝑐𝑙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−180°</m:t>
                        </m:r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&lt;9°</m:t>
                    </m:r>
                  </m:oMath>
                </a14:m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buFont typeface="Wingdings" pitchFamily="2" charset="2"/>
                  <a:buChar char="§"/>
                </a:pP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9541B021-36F6-8848-B9CA-1C867A825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98" y="775063"/>
                <a:ext cx="4979248" cy="2123658"/>
              </a:xfrm>
              <a:prstGeom prst="rect">
                <a:avLst/>
              </a:prstGeom>
              <a:blipFill>
                <a:blip r:embed="rId7"/>
                <a:stretch>
                  <a:fillRect l="-509" t="-5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4D9A3D07-A6BB-DA46-8B51-A56A9F155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9006" y="670559"/>
            <a:ext cx="2915360" cy="247733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4803D5E-FB41-224D-8615-522E01968C06}"/>
              </a:ext>
            </a:extLst>
          </p:cNvPr>
          <p:cNvSpPr txBox="1"/>
          <p:nvPr/>
        </p:nvSpPr>
        <p:spPr>
          <a:xfrm>
            <a:off x="3158434" y="4379067"/>
            <a:ext cx="2310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+ BABAYAGA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uncertainy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0.5%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56EBB09-DAA0-C440-9B8A-D78424967B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4936" y="3004353"/>
            <a:ext cx="2829430" cy="216472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D8674E3-6494-F644-BA14-14FFFC84CC3B}"/>
              </a:ext>
            </a:extLst>
          </p:cNvPr>
          <p:cNvSpPr txBox="1"/>
          <p:nvPr/>
        </p:nvSpPr>
        <p:spPr>
          <a:xfrm>
            <a:off x="7289856" y="3259617"/>
            <a:ext cx="1286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contamination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ππ</a:t>
            </a:r>
            <a:r>
              <a:rPr lang="de-DE" sz="1400" dirty="0" err="1">
                <a:latin typeface="Symbol" pitchFamily="2" charset="2"/>
                <a:cs typeface="Calibri" panose="020F0502020204030204" pitchFamily="34" charset="0"/>
              </a:rPr>
              <a:t>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/µµ</a:t>
            </a:r>
            <a:r>
              <a:rPr lang="de-DE" sz="1400" dirty="0" err="1">
                <a:latin typeface="Symbol" pitchFamily="2" charset="2"/>
                <a:cs typeface="Calibri" panose="020F0502020204030204" pitchFamily="34" charset="0"/>
              </a:rPr>
              <a:t>g</a:t>
            </a:r>
            <a:endParaRPr lang="de-DE" sz="1400" dirty="0">
              <a:latin typeface="Symbol" pitchFamily="2" charset="2"/>
              <a:cs typeface="Calibri" panose="020F0502020204030204" pitchFamily="34" charset="0"/>
            </a:endParaRP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9265F9FB-1A3E-1541-890A-1D706452DF5D}"/>
              </a:ext>
            </a:extLst>
          </p:cNvPr>
          <p:cNvCxnSpPr/>
          <p:nvPr/>
        </p:nvCxnSpPr>
        <p:spPr bwMode="auto">
          <a:xfrm flipH="1">
            <a:off x="7437119" y="3561804"/>
            <a:ext cx="95794" cy="291523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332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">
                <a:extLst>
                  <a:ext uri="{FF2B5EF4-FFF2-40B4-BE49-F238E27FC236}">
                    <a16:creationId xmlns:a16="http://schemas.microsoft.com/office/drawing/2014/main" id="{7A76C5C3-F0E9-BB47-B2B4-F9246DE15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167" y="93194"/>
                <a:ext cx="6131615" cy="465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de-DE" sz="2400" i="1" dirty="0"/>
                  <a:t>BABAR </a:t>
                </a:r>
                <a:r>
                  <a:rPr lang="de-DE" sz="2400" i="1" dirty="0" err="1"/>
                  <a:t>Luminosity</a:t>
                </a:r>
                <a:r>
                  <a:rPr lang="de-DE" sz="2400" i="1" dirty="0"/>
                  <a:t> Measurement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i="1" dirty="0"/>
                  <a:t>~10.6 GeV</a:t>
                </a:r>
              </a:p>
            </p:txBody>
          </p:sp>
        </mc:Choice>
        <mc:Fallback xmlns="">
          <p:sp>
            <p:nvSpPr>
              <p:cNvPr id="12" name="Rectangle 2">
                <a:extLst>
                  <a:ext uri="{FF2B5EF4-FFF2-40B4-BE49-F238E27FC236}">
                    <a16:creationId xmlns:a16="http://schemas.microsoft.com/office/drawing/2014/main" id="{7A76C5C3-F0E9-BB47-B2B4-F9246DE15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167" y="93194"/>
                <a:ext cx="6131615" cy="465640"/>
              </a:xfrm>
              <a:prstGeom prst="rect">
                <a:avLst/>
              </a:prstGeom>
              <a:blipFill>
                <a:blip r:embed="rId3"/>
                <a:stretch>
                  <a:fillRect l="-1653" t="-7895" r="-413" b="-289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68">
            <a:extLst>
              <a:ext uri="{FF2B5EF4-FFF2-40B4-BE49-F238E27FC236}">
                <a16:creationId xmlns:a16="http://schemas.microsoft.com/office/drawing/2014/main" id="{F5E678CF-0D16-9348-B40F-B80E6F02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lementary Particle Physics @ Birmingham">
            <a:extLst>
              <a:ext uri="{FF2B5EF4-FFF2-40B4-BE49-F238E27FC236}">
                <a16:creationId xmlns:a16="http://schemas.microsoft.com/office/drawing/2014/main" id="{8C1A3C57-479D-594A-8401-0AF442D0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90" y="47414"/>
            <a:ext cx="1471839" cy="48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0CD8451-B986-BA4B-9736-52B0B32CC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53" y="3430274"/>
            <a:ext cx="3870779" cy="1237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81D983B-C37E-4043-9AC2-2F250564E97A}"/>
                  </a:ext>
                </a:extLst>
              </p:cNvPr>
              <p:cNvSpPr txBox="1"/>
              <p:nvPr/>
            </p:nvSpPr>
            <p:spPr>
              <a:xfrm>
                <a:off x="489498" y="775063"/>
                <a:ext cx="4936736" cy="2941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Aft>
                    <a:spcPts val="600"/>
                  </a:spcAft>
                </a:pP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Features (</a:t>
                </a:r>
                <a:r>
                  <a:rPr lang="de-DE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uncertainty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0.43% </a:t>
                </a:r>
                <a:r>
                  <a:rPr lang="de-DE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𝒆</m:t>
                        </m:r>
                      </m:e>
                      <m:sup>
                        <m:r>
                          <a:rPr lang="de-DE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𝒆</m:t>
                        </m:r>
                      </m:e>
                      <m:sup>
                        <m:r>
                          <a:rPr lang="de-DE" sz="16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0.88% </a:t>
                </a:r>
                <a:r>
                  <a:rPr lang="de-DE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𝝁</m:t>
                        </m:r>
                      </m:e>
                      <m:sup>
                        <m:r>
                          <a:rPr lang="de-DE" sz="16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𝝁</m:t>
                        </m:r>
                      </m:e>
                      <m:sup>
                        <m:r>
                          <a:rPr lang="de-DE" sz="16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42900" indent="-342900" algn="l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Downscaling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Bhabha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at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small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polar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angles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Separation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muons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means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E/p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buFont typeface="Wingdings" pitchFamily="2" charset="2"/>
                  <a:buChar char="§"/>
                </a:pP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Bhabha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selection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similar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de-DE" sz="1600" b="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de-DE" sz="1600" b="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l"/>
                <a:r>
                  <a:rPr lang="de-DE" sz="1600" dirty="0">
                    <a:cs typeface="Calibri" panose="020F0502020204030204" pitchFamily="34" charset="0"/>
                  </a:rPr>
                  <a:t>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1600" dirty="0">
                            <a:cs typeface="Calibri" panose="020F0502020204030204" pitchFamily="34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Symbol" pitchFamily="2" charset="2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Symbol" pitchFamily="2" charset="2"/>
                            <a:cs typeface="Calibri" panose="020F0502020204030204" pitchFamily="34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de-DE" sz="1600" baseline="-25000" dirty="0">
                            <a:cs typeface="Calibri" panose="020F0502020204030204" pitchFamily="34" charset="0"/>
                          </a:rPr>
                          <m:t>track</m:t>
                        </m:r>
                        <m:r>
                          <m:rPr>
                            <m:nor/>
                          </m:rPr>
                          <a:rPr lang="de-DE" sz="1600" b="0" i="0" baseline="-25000" dirty="0" smtClean="0">
                            <a:cs typeface="Calibri" panose="020F0502020204030204" pitchFamily="34" charset="0"/>
                          </a:rPr>
                          <m:t>,1</m:t>
                        </m:r>
                        <m:r>
                          <a:rPr lang="de-DE" sz="16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de-DE" sz="1600" dirty="0">
                    <a:latin typeface="Symbol" pitchFamily="2" charset="2"/>
                    <a:cs typeface="Calibri" panose="020F0502020204030204" pitchFamily="34" charset="0"/>
                  </a:rPr>
                  <a:t>&lt; 0.7 </a:t>
                </a:r>
                <a:r>
                  <a:rPr lang="de-DE" sz="1600" dirty="0" err="1">
                    <a:latin typeface="+mj-lt"/>
                    <a:cs typeface="Calibri" panose="020F0502020204030204" pitchFamily="34" charset="0"/>
                  </a:rPr>
                  <a:t>rad</a:t>
                </a: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1600" dirty="0">
                            <a:cs typeface="Calibri" panose="020F0502020204030204" pitchFamily="34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Symbol" pitchFamily="2" charset="2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Symbol" pitchFamily="2" charset="2"/>
                            <a:cs typeface="Calibri" panose="020F0502020204030204" pitchFamily="34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de-DE" sz="1600" baseline="-25000" dirty="0">
                            <a:cs typeface="Calibri" panose="020F0502020204030204" pitchFamily="34" charset="0"/>
                          </a:rPr>
                          <m:t>track</m:t>
                        </m:r>
                        <m:r>
                          <m:rPr>
                            <m:nor/>
                          </m:rPr>
                          <a:rPr lang="de-DE" sz="1600" baseline="-25000" dirty="0">
                            <a:cs typeface="Calibri" panose="020F0502020204030204" pitchFamily="34" charset="0"/>
                          </a:rPr>
                          <m:t>,1</m:t>
                        </m:r>
                        <m:r>
                          <a:rPr lang="de-DE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de-DE" sz="1600" dirty="0">
                    <a:latin typeface="Symbol" pitchFamily="2" charset="2"/>
                    <a:cs typeface="Calibri" panose="020F0502020204030204" pitchFamily="34" charset="0"/>
                  </a:rPr>
                  <a:t>&lt; 0.65 </a:t>
                </a:r>
                <a:r>
                  <a:rPr lang="de-DE" sz="1600" dirty="0" err="1">
                    <a:cs typeface="Calibri" panose="020F0502020204030204" pitchFamily="34" charset="0"/>
                  </a:rPr>
                  <a:t>rad</a:t>
                </a:r>
                <a:endParaRPr lang="de-DE" sz="1600" dirty="0">
                  <a:cs typeface="Calibri" panose="020F0502020204030204" pitchFamily="34" charset="0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      p</a:t>
                </a:r>
                <a:r>
                  <a:rPr lang="de-DE" sz="1600" baseline="-25000" dirty="0">
                    <a:latin typeface="+mj-lt"/>
                    <a:cs typeface="Calibri" panose="020F0502020204030204" pitchFamily="34" charset="0"/>
                  </a:rPr>
                  <a:t>track,1 </a:t>
                </a: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&gt; 75%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rad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/2</m:t>
                    </m:r>
                  </m:oMath>
                </a14:m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, </a:t>
                </a:r>
                <a:r>
                  <a:rPr lang="de-DE" sz="1600" dirty="0">
                    <a:cs typeface="Calibri" panose="020F0502020204030204" pitchFamily="34" charset="0"/>
                  </a:rPr>
                  <a:t>p</a:t>
                </a:r>
                <a:r>
                  <a:rPr lang="de-DE" sz="1600" baseline="-25000" dirty="0">
                    <a:cs typeface="Calibri" panose="020F0502020204030204" pitchFamily="34" charset="0"/>
                  </a:rPr>
                  <a:t>track,2 </a:t>
                </a:r>
                <a:r>
                  <a:rPr lang="de-DE" sz="1600" dirty="0">
                    <a:cs typeface="Calibri" panose="020F0502020204030204" pitchFamily="34" charset="0"/>
                  </a:rPr>
                  <a:t>&gt; 50%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rad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/2</m:t>
                    </m:r>
                  </m:oMath>
                </a14:m>
                <a:endParaRPr lang="de-DE" sz="1600" dirty="0">
                  <a:latin typeface="+mj-lt"/>
                  <a:cs typeface="Calibri" panose="020F0502020204030204" pitchFamily="34" charset="0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      </a:t>
                </a:r>
                <a:r>
                  <a:rPr lang="de-DE" sz="1600" dirty="0" err="1">
                    <a:latin typeface="+mj-lt"/>
                    <a:cs typeface="Calibri" panose="020F0502020204030204" pitchFamily="34" charset="0"/>
                  </a:rPr>
                  <a:t>Accolinearity</a:t>
                </a: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latin typeface="Symbol" pitchFamily="2" charset="2"/>
                    <a:cs typeface="Calibri" panose="020F0502020204030204" pitchFamily="34" charset="0"/>
                  </a:rPr>
                  <a:t>a&lt;30°</a:t>
                </a:r>
              </a:p>
              <a:p>
                <a:pPr algn="l">
                  <a:spcAft>
                    <a:spcPts val="600"/>
                  </a:spcAft>
                </a:pP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      E/p  &gt; 0.7 (0.4) </a:t>
                </a:r>
              </a:p>
              <a:p>
                <a:pPr marL="342900" indent="-342900" algn="l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Additional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cross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check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Symbol" pitchFamily="2" charset="2"/>
                    <a:cs typeface="Calibri" panose="020F0502020204030204" pitchFamily="34" charset="0"/>
                  </a:rPr>
                  <a:t>gg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buFont typeface="Wingdings" pitchFamily="2" charset="2"/>
                  <a:buChar char="§"/>
                </a:pP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81D983B-C37E-4043-9AC2-2F250564E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98" y="775063"/>
                <a:ext cx="4936736" cy="2941959"/>
              </a:xfrm>
              <a:prstGeom prst="rect">
                <a:avLst/>
              </a:prstGeom>
              <a:blipFill>
                <a:blip r:embed="rId7"/>
                <a:stretch>
                  <a:fillRect l="-513" t="-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2">
            <a:extLst>
              <a:ext uri="{FF2B5EF4-FFF2-40B4-BE49-F238E27FC236}">
                <a16:creationId xmlns:a16="http://schemas.microsoft.com/office/drawing/2014/main" id="{0B3CA510-61DB-BF4B-BC17-0724DA69D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8979" y="775063"/>
            <a:ext cx="3283925" cy="25608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18B7EB7-B71C-D945-8DCB-B887E25F6A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4787" y="3465846"/>
            <a:ext cx="2421802" cy="118549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1447FC-D9C9-1041-89E0-0E416A2C6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08" y="3439836"/>
            <a:ext cx="3870779" cy="123751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BB537CE-1A6A-2941-88DF-125515E944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6186" y="3422302"/>
            <a:ext cx="2351062" cy="126154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BCD3055-4AB5-014A-8662-A18C61830A7C}"/>
              </a:ext>
            </a:extLst>
          </p:cNvPr>
          <p:cNvSpPr txBox="1"/>
          <p:nvPr/>
        </p:nvSpPr>
        <p:spPr>
          <a:xfrm>
            <a:off x="7478369" y="914400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>
                <a:solidFill>
                  <a:srgbClr val="FF0000"/>
                </a:solidFill>
              </a:rPr>
              <a:t>ee</a:t>
            </a:r>
            <a:endParaRPr lang="de-DE" sz="1600" i="1" dirty="0">
              <a:solidFill>
                <a:srgbClr val="FF0000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8023F9D-DDE4-9843-A588-602BB78B4A8A}"/>
              </a:ext>
            </a:extLst>
          </p:cNvPr>
          <p:cNvSpPr txBox="1"/>
          <p:nvPr/>
        </p:nvSpPr>
        <p:spPr>
          <a:xfrm>
            <a:off x="6943035" y="2076765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solidFill>
                  <a:srgbClr val="0332FF"/>
                </a:solidFill>
              </a:rPr>
              <a:t>µµ</a:t>
            </a:r>
          </a:p>
        </p:txBody>
      </p:sp>
    </p:spTree>
    <p:extLst>
      <p:ext uri="{BB962C8B-B14F-4D97-AF65-F5344CB8AC3E}">
        <p14:creationId xmlns:p14="http://schemas.microsoft.com/office/powerpoint/2010/main" val="1996535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">
                <a:extLst>
                  <a:ext uri="{FF2B5EF4-FFF2-40B4-BE49-F238E27FC236}">
                    <a16:creationId xmlns:a16="http://schemas.microsoft.com/office/drawing/2014/main" id="{7A76C5C3-F0E9-BB47-B2B4-F9246DE15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167" y="93194"/>
                <a:ext cx="6030625" cy="465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de-DE" sz="2400" i="1" dirty="0"/>
                  <a:t>BESIII </a:t>
                </a:r>
                <a:r>
                  <a:rPr lang="de-DE" sz="2400" i="1" dirty="0" err="1"/>
                  <a:t>Luminosity</a:t>
                </a:r>
                <a:r>
                  <a:rPr lang="de-DE" sz="2400" i="1" dirty="0"/>
                  <a:t> Measurement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i="1" dirty="0"/>
                  <a:t>~3.77 GeV</a:t>
                </a:r>
              </a:p>
            </p:txBody>
          </p:sp>
        </mc:Choice>
        <mc:Fallback xmlns="">
          <p:sp>
            <p:nvSpPr>
              <p:cNvPr id="12" name="Rectangle 2">
                <a:extLst>
                  <a:ext uri="{FF2B5EF4-FFF2-40B4-BE49-F238E27FC236}">
                    <a16:creationId xmlns:a16="http://schemas.microsoft.com/office/drawing/2014/main" id="{7A76C5C3-F0E9-BB47-B2B4-F9246DE15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167" y="93194"/>
                <a:ext cx="6030625" cy="465640"/>
              </a:xfrm>
              <a:prstGeom prst="rect">
                <a:avLst/>
              </a:prstGeom>
              <a:blipFill>
                <a:blip r:embed="rId3"/>
                <a:stretch>
                  <a:fillRect l="-1684" t="-7895" r="-632" b="-289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68">
            <a:extLst>
              <a:ext uri="{FF2B5EF4-FFF2-40B4-BE49-F238E27FC236}">
                <a16:creationId xmlns:a16="http://schemas.microsoft.com/office/drawing/2014/main" id="{F5E678CF-0D16-9348-B40F-B80E6F02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38BA912-F94B-2849-AED7-C250B2C9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20" y="34290"/>
            <a:ext cx="1119565" cy="52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2D0446D-C0AF-644F-91CB-3A2739F99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570" y="2942774"/>
            <a:ext cx="3017520" cy="16808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8BE851E-296A-BE45-9F3E-8E9646402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886" y="671975"/>
            <a:ext cx="3280596" cy="234005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8C011F-A4D2-C841-927F-96648704A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470" y="786224"/>
            <a:ext cx="2395808" cy="2111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F9DD015-5343-3E45-8817-D386E23DE3B7}"/>
                  </a:ext>
                </a:extLst>
              </p:cNvPr>
              <p:cNvSpPr txBox="1"/>
              <p:nvPr/>
            </p:nvSpPr>
            <p:spPr>
              <a:xfrm>
                <a:off x="388942" y="2086726"/>
                <a:ext cx="4047839" cy="2788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Aft>
                    <a:spcPts val="0"/>
                  </a:spcAft>
                </a:pP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Features </a:t>
                </a:r>
              </a:p>
              <a:p>
                <a:pPr algn="l">
                  <a:spcAft>
                    <a:spcPts val="600"/>
                  </a:spcAft>
                </a:pP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de-DE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uncertainty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0.4%)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42900" indent="-342900" algn="l">
                  <a:buFont typeface="Wingdings" pitchFamily="2" charset="2"/>
                  <a:buChar char="§"/>
                </a:pP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Bhabha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selection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l"/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1600" dirty="0">
                            <a:cs typeface="Calibri" panose="020F0502020204030204" pitchFamily="34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Symbol" pitchFamily="2" charset="2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Symbol" pitchFamily="2" charset="2"/>
                            <a:cs typeface="Calibri" panose="020F0502020204030204" pitchFamily="34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de-DE" sz="1600" baseline="-25000" dirty="0">
                            <a:cs typeface="Calibri" panose="020F0502020204030204" pitchFamily="34" charset="0"/>
                          </a:rPr>
                          <m:t>track</m:t>
                        </m:r>
                        <m:r>
                          <m:rPr>
                            <m:nor/>
                          </m:rPr>
                          <a:rPr lang="de-DE" sz="1600" b="0" i="0" baseline="-25000" dirty="0" smtClean="0">
                            <a:cs typeface="Calibri" panose="020F0502020204030204" pitchFamily="34" charset="0"/>
                          </a:rPr>
                          <m:t>,1</m:t>
                        </m:r>
                        <m:r>
                          <a:rPr lang="de-DE" sz="16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de-DE" sz="1600" dirty="0">
                    <a:latin typeface="Symbol" pitchFamily="2" charset="2"/>
                    <a:cs typeface="Calibri" panose="020F0502020204030204" pitchFamily="34" charset="0"/>
                  </a:rPr>
                  <a:t>&lt; 0.8 </a:t>
                </a:r>
                <a:r>
                  <a:rPr lang="de-DE" sz="1600" dirty="0" err="1">
                    <a:latin typeface="+mj-lt"/>
                    <a:cs typeface="Calibri" panose="020F0502020204030204" pitchFamily="34" charset="0"/>
                  </a:rPr>
                  <a:t>rad</a:t>
                </a: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(</a:t>
                </a:r>
                <a:r>
                  <a:rPr lang="de-DE" sz="1600" dirty="0" err="1">
                    <a:latin typeface="+mj-lt"/>
                    <a:cs typeface="Calibri" panose="020F0502020204030204" pitchFamily="34" charset="0"/>
                  </a:rPr>
                  <a:t>barrel</a:t>
                </a: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EMC)</a:t>
                </a:r>
                <a:endParaRPr lang="de-DE" sz="1600" dirty="0">
                  <a:cs typeface="Calibri" panose="020F0502020204030204" pitchFamily="34" charset="0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      p</a:t>
                </a:r>
                <a:r>
                  <a:rPr lang="de-DE" sz="1600" baseline="-25000" dirty="0">
                    <a:latin typeface="+mj-lt"/>
                    <a:cs typeface="Calibri" panose="020F0502020204030204" pitchFamily="34" charset="0"/>
                  </a:rPr>
                  <a:t>track,1 </a:t>
                </a: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+ </a:t>
                </a:r>
                <a:r>
                  <a:rPr lang="de-DE" sz="1600" dirty="0">
                    <a:cs typeface="Calibri" panose="020F0502020204030204" pitchFamily="34" charset="0"/>
                  </a:rPr>
                  <a:t>p</a:t>
                </a:r>
                <a:r>
                  <a:rPr lang="de-DE" sz="1600" baseline="-25000" dirty="0">
                    <a:cs typeface="Calibri" panose="020F0502020204030204" pitchFamily="34" charset="0"/>
                  </a:rPr>
                  <a:t>track,2  </a:t>
                </a:r>
                <a:r>
                  <a:rPr lang="de-DE" sz="1600" dirty="0">
                    <a:cs typeface="Calibri" panose="020F0502020204030204" pitchFamily="34" charset="0"/>
                  </a:rPr>
                  <a:t>&gt; 90%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rad>
                  </m:oMath>
                </a14:m>
                <a:endParaRPr lang="de-DE" sz="1600" dirty="0">
                  <a:latin typeface="+mj-lt"/>
                  <a:cs typeface="Calibri" panose="020F0502020204030204" pitchFamily="34" charset="0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1.0 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GeV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&lt; 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𝐸𝑀𝐶</m:t>
                        </m:r>
                      </m:sub>
                    </m:sSub>
                  </m:oMath>
                </a14:m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&lt; 2.5 </a:t>
                </a:r>
                <a:r>
                  <a:rPr lang="de-DE" sz="1600" dirty="0" err="1">
                    <a:latin typeface="+mj-lt"/>
                    <a:cs typeface="Calibri" panose="020F0502020204030204" pitchFamily="34" charset="0"/>
                  </a:rPr>
                  <a:t>GeV</a:t>
                </a:r>
                <a:endParaRPr lang="de-DE" sz="1600" dirty="0">
                  <a:latin typeface="+mj-lt"/>
                  <a:cs typeface="Calibri" panose="020F0502020204030204" pitchFamily="34" charset="0"/>
                </a:endParaRPr>
              </a:p>
              <a:p>
                <a:pPr algn="l">
                  <a:spcAft>
                    <a:spcPts val="600"/>
                  </a:spcAft>
                </a:pP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      </a:t>
                </a:r>
                <a:r>
                  <a:rPr lang="de-DE" sz="1600" dirty="0" err="1">
                    <a:latin typeface="+mj-lt"/>
                    <a:cs typeface="Calibri" panose="020F0502020204030204" pitchFamily="34" charset="0"/>
                  </a:rPr>
                  <a:t>Accolinearity</a:t>
                </a:r>
                <a:r>
                  <a:rPr lang="de-DE" sz="1600" dirty="0">
                    <a:latin typeface="+mj-lt"/>
                    <a:cs typeface="Calibri" panose="020F0502020204030204" pitchFamily="34" charset="0"/>
                  </a:rPr>
                  <a:t> in polar angle 5°&lt;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  <m:r>
                          <m:rPr>
                            <m:sty m:val="p"/>
                          </m:rPr>
                          <a:rPr lang="de-DE" sz="160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ϕ</m:t>
                        </m:r>
                      </m:e>
                    </m:d>
                  </m:oMath>
                </a14:m>
                <a:r>
                  <a:rPr lang="de-DE" sz="1600" dirty="0">
                    <a:latin typeface="Symbol" pitchFamily="2" charset="2"/>
                    <a:cs typeface="Calibri" panose="020F0502020204030204" pitchFamily="34" charset="0"/>
                  </a:rPr>
                  <a:t>&lt; 40° </a:t>
                </a:r>
                <a:endParaRPr lang="de-DE" sz="1600" dirty="0">
                  <a:latin typeface="+mj-lt"/>
                  <a:cs typeface="Calibri" panose="020F0502020204030204" pitchFamily="34" charset="0"/>
                </a:endParaRPr>
              </a:p>
              <a:p>
                <a:pPr marL="342900" indent="-342900" algn="l">
                  <a:spcAft>
                    <a:spcPts val="0"/>
                  </a:spcAft>
                  <a:buFont typeface="Wingdings" pitchFamily="2" charset="2"/>
                  <a:buChar char="§"/>
                </a:pP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Requires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strict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cuts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momentum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due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l">
                  <a:spcAft>
                    <a:spcPts val="600"/>
                  </a:spcAft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background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ISR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production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𝐽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𝜓</m:t>
                    </m:r>
                  </m:oMath>
                </a14:m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buFont typeface="Wingdings" pitchFamily="2" charset="2"/>
                  <a:buChar char="§"/>
                </a:pP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F9DD015-5343-3E45-8817-D386E23DE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42" y="2086726"/>
                <a:ext cx="4047839" cy="2788071"/>
              </a:xfrm>
              <a:prstGeom prst="rect">
                <a:avLst/>
              </a:prstGeom>
              <a:blipFill>
                <a:blip r:embed="rId9"/>
                <a:stretch>
                  <a:fillRect l="-625" t="-9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27B66CA0-7B17-C446-82E2-5D1A19AADB8E}"/>
              </a:ext>
            </a:extLst>
          </p:cNvPr>
          <p:cNvSpPr txBox="1"/>
          <p:nvPr/>
        </p:nvSpPr>
        <p:spPr>
          <a:xfrm>
            <a:off x="4149222" y="842175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>
                <a:solidFill>
                  <a:srgbClr val="0332FF"/>
                </a:solidFill>
              </a:rPr>
              <a:t>ee</a:t>
            </a:r>
            <a:endParaRPr lang="de-DE" sz="1600" i="1" dirty="0">
              <a:solidFill>
                <a:srgbClr val="0332FF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7B3B39F-F385-B44E-BF0B-EACDD1D95FD0}"/>
              </a:ext>
            </a:extLst>
          </p:cNvPr>
          <p:cNvSpPr txBox="1"/>
          <p:nvPr/>
        </p:nvSpPr>
        <p:spPr>
          <a:xfrm>
            <a:off x="3172224" y="1987344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solidFill>
                  <a:srgbClr val="0332FF"/>
                </a:solidFill>
              </a:rPr>
              <a:t>µµ</a:t>
            </a:r>
          </a:p>
        </p:txBody>
      </p:sp>
    </p:spTree>
    <p:extLst>
      <p:ext uri="{BB962C8B-B14F-4D97-AF65-F5344CB8AC3E}">
        <p14:creationId xmlns:p14="http://schemas.microsoft.com/office/powerpoint/2010/main" val="228364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7A76C5C3-F0E9-BB47-B2B4-F9246DE15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7" y="93194"/>
            <a:ext cx="32063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i="1" dirty="0" err="1"/>
              <a:t>Overview</a:t>
            </a:r>
            <a:r>
              <a:rPr lang="de-DE" sz="2400" i="1" dirty="0"/>
              <a:t> </a:t>
            </a:r>
            <a:r>
              <a:rPr lang="de-DE" sz="2400" i="1" dirty="0" err="1"/>
              <a:t>Selection</a:t>
            </a:r>
            <a:r>
              <a:rPr lang="de-DE" sz="2400" i="1" dirty="0"/>
              <a:t> Cuts</a:t>
            </a:r>
            <a:endParaRPr lang="en-US" sz="2400" i="1" dirty="0"/>
          </a:p>
        </p:txBody>
      </p:sp>
      <p:pic>
        <p:nvPicPr>
          <p:cNvPr id="10" name="Picture 168">
            <a:extLst>
              <a:ext uri="{FF2B5EF4-FFF2-40B4-BE49-F238E27FC236}">
                <a16:creationId xmlns:a16="http://schemas.microsoft.com/office/drawing/2014/main" id="{F5E678CF-0D16-9348-B40F-B80E6F02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e 2">
                <a:extLst>
                  <a:ext uri="{FF2B5EF4-FFF2-40B4-BE49-F238E27FC236}">
                    <a16:creationId xmlns:a16="http://schemas.microsoft.com/office/drawing/2014/main" id="{E16A1AB1-03BC-3C49-8A48-0AA61B9826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3413799"/>
                  </p:ext>
                </p:extLst>
              </p:nvPr>
            </p:nvGraphicFramePr>
            <p:xfrm>
              <a:off x="639226" y="2359842"/>
              <a:ext cx="6522720" cy="2152587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304544">
                      <a:extLst>
                        <a:ext uri="{9D8B030D-6E8A-4147-A177-3AD203B41FA5}">
                          <a16:colId xmlns:a16="http://schemas.microsoft.com/office/drawing/2014/main" val="572574851"/>
                        </a:ext>
                      </a:extLst>
                    </a:gridCol>
                    <a:gridCol w="1304544">
                      <a:extLst>
                        <a:ext uri="{9D8B030D-6E8A-4147-A177-3AD203B41FA5}">
                          <a16:colId xmlns:a16="http://schemas.microsoft.com/office/drawing/2014/main" val="3640065438"/>
                        </a:ext>
                      </a:extLst>
                    </a:gridCol>
                    <a:gridCol w="1304544">
                      <a:extLst>
                        <a:ext uri="{9D8B030D-6E8A-4147-A177-3AD203B41FA5}">
                          <a16:colId xmlns:a16="http://schemas.microsoft.com/office/drawing/2014/main" val="2709518864"/>
                        </a:ext>
                      </a:extLst>
                    </a:gridCol>
                    <a:gridCol w="1304544">
                      <a:extLst>
                        <a:ext uri="{9D8B030D-6E8A-4147-A177-3AD203B41FA5}">
                          <a16:colId xmlns:a16="http://schemas.microsoft.com/office/drawing/2014/main" val="1652925271"/>
                        </a:ext>
                      </a:extLst>
                    </a:gridCol>
                    <a:gridCol w="1304544">
                      <a:extLst>
                        <a:ext uri="{9D8B030D-6E8A-4147-A177-3AD203B41FA5}">
                          <a16:colId xmlns:a16="http://schemas.microsoft.com/office/drawing/2014/main" val="35216143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rad>
                            </m:oMath>
                          </a14:m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/ </a:t>
                          </a: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GeV</a:t>
                          </a:r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Polar Angle Tracks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Acceptance</a:t>
                          </a:r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Momentum</a:t>
                          </a:r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</a:t>
                          </a:r>
                          <a:r>
                            <a:rPr lang="de-DE" baseline="-25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min</a:t>
                          </a:r>
                          <a:r>
                            <a:rPr lang="de-DE" baseline="-25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rad>
                            </m:oMath>
                          </a14:m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/2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Accolinearity</a:t>
                          </a:r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cut</a:t>
                          </a:r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45198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KLOE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55° - 125°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9° </a:t>
                          </a:r>
                        </a:p>
                        <a:p>
                          <a:pPr algn="ctr"/>
                          <a:r>
                            <a:rPr lang="de-DE" sz="1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polar angle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19428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45° - 135°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75% (50%)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30°</a:t>
                          </a:r>
                        </a:p>
                        <a:p>
                          <a:pPr algn="ctr"/>
                          <a:r>
                            <a:rPr lang="de-DE" sz="1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3dim. angle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89320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 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37° - 143°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&gt;5°, &lt;40°</a:t>
                          </a:r>
                        </a:p>
                        <a:p>
                          <a:pPr algn="ctr"/>
                          <a:r>
                            <a:rPr lang="de-DE" sz="12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azimuthal</a:t>
                          </a:r>
                          <a:r>
                            <a:rPr lang="de-DE" sz="1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angle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62794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e 2">
                <a:extLst>
                  <a:ext uri="{FF2B5EF4-FFF2-40B4-BE49-F238E27FC236}">
                    <a16:creationId xmlns:a16="http://schemas.microsoft.com/office/drawing/2014/main" id="{E16A1AB1-03BC-3C49-8A48-0AA61B9826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3413799"/>
                  </p:ext>
                </p:extLst>
              </p:nvPr>
            </p:nvGraphicFramePr>
            <p:xfrm>
              <a:off x="639226" y="2359842"/>
              <a:ext cx="6522720" cy="2152587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304544">
                      <a:extLst>
                        <a:ext uri="{9D8B030D-6E8A-4147-A177-3AD203B41FA5}">
                          <a16:colId xmlns:a16="http://schemas.microsoft.com/office/drawing/2014/main" val="572574851"/>
                        </a:ext>
                      </a:extLst>
                    </a:gridCol>
                    <a:gridCol w="1304544">
                      <a:extLst>
                        <a:ext uri="{9D8B030D-6E8A-4147-A177-3AD203B41FA5}">
                          <a16:colId xmlns:a16="http://schemas.microsoft.com/office/drawing/2014/main" val="3640065438"/>
                        </a:ext>
                      </a:extLst>
                    </a:gridCol>
                    <a:gridCol w="1304544">
                      <a:extLst>
                        <a:ext uri="{9D8B030D-6E8A-4147-A177-3AD203B41FA5}">
                          <a16:colId xmlns:a16="http://schemas.microsoft.com/office/drawing/2014/main" val="2709518864"/>
                        </a:ext>
                      </a:extLst>
                    </a:gridCol>
                    <a:gridCol w="1304544">
                      <a:extLst>
                        <a:ext uri="{9D8B030D-6E8A-4147-A177-3AD203B41FA5}">
                          <a16:colId xmlns:a16="http://schemas.microsoft.com/office/drawing/2014/main" val="1652925271"/>
                        </a:ext>
                      </a:extLst>
                    </a:gridCol>
                    <a:gridCol w="1304544">
                      <a:extLst>
                        <a:ext uri="{9D8B030D-6E8A-4147-A177-3AD203B41FA5}">
                          <a16:colId xmlns:a16="http://schemas.microsoft.com/office/drawing/2014/main" val="3521614398"/>
                        </a:ext>
                      </a:extLst>
                    </a:gridCol>
                  </a:tblGrid>
                  <a:tr h="712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100971" r="-301942" b="-2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Polar Angle Tracks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300000" r="-102913" b="-2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Accolinearity</a:t>
                          </a:r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de-DE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cut</a:t>
                          </a:r>
                          <a:endParaRPr lang="de-DE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4519836"/>
                      </a:ext>
                    </a:extLst>
                  </a:tr>
                  <a:tr h="4800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KLOE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55° - 125°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9° </a:t>
                          </a:r>
                        </a:p>
                        <a:p>
                          <a:pPr algn="ctr"/>
                          <a:r>
                            <a:rPr lang="de-DE" sz="1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polar angle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1942879"/>
                      </a:ext>
                    </a:extLst>
                  </a:tr>
                  <a:tr h="4800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45° - 135°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75% (50%)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30°</a:t>
                          </a:r>
                        </a:p>
                        <a:p>
                          <a:pPr algn="ctr"/>
                          <a:r>
                            <a:rPr lang="de-DE" sz="1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3dim. angle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8932063"/>
                      </a:ext>
                    </a:extLst>
                  </a:tr>
                  <a:tr h="4800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~ 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37° - 143°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&gt;5°, &lt;40°</a:t>
                          </a:r>
                        </a:p>
                        <a:p>
                          <a:pPr algn="ctr"/>
                          <a:r>
                            <a:rPr lang="de-DE" sz="12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azimuthal</a:t>
                          </a:r>
                          <a:r>
                            <a:rPr lang="de-DE" sz="1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angle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62794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4F9B2D20-5120-DB48-A8EB-CDB1A30EF777}"/>
              </a:ext>
            </a:extLst>
          </p:cNvPr>
          <p:cNvSpPr txBox="1"/>
          <p:nvPr/>
        </p:nvSpPr>
        <p:spPr>
          <a:xfrm>
            <a:off x="559167" y="774277"/>
            <a:ext cx="798539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Main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channel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luminosity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Large-angle </a:t>
            </a:r>
            <a:r>
              <a:rPr lang="de-DE" sz="1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Bhabha</a:t>
            </a:r>
            <a:r>
              <a:rPr lang="de-DE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de-DE" sz="1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optimal signal-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-background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ratio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deposit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EMC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clear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signature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 algn="l">
              <a:spcAft>
                <a:spcPts val="600"/>
              </a:spcAft>
              <a:buFontTx/>
              <a:buChar char="-"/>
            </a:pP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allows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combine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tracking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EMC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information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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complementary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information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all modern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collider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3772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6572250" y="705326"/>
            <a:ext cx="14287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defTabSz="685800">
              <a:defRPr/>
            </a:pPr>
            <a:fld id="{487976A0-8F62-444B-BC26-CEAC1CE2401F}" type="slidenum">
              <a:rPr lang="de-DE" sz="1050" i="1"/>
              <a:pPr algn="r" defTabSz="685800">
                <a:defRPr/>
              </a:pPr>
              <a:t>2</a:t>
            </a:fld>
            <a:endParaRPr lang="de-DE" sz="1050" i="1" dirty="0"/>
          </a:p>
        </p:txBody>
      </p:sp>
      <p:sp>
        <p:nvSpPr>
          <p:cNvPr id="5" name="Rechteck 4"/>
          <p:cNvSpPr/>
          <p:nvPr/>
        </p:nvSpPr>
        <p:spPr bwMode="auto">
          <a:xfrm>
            <a:off x="337930" y="4631635"/>
            <a:ext cx="8557592" cy="3578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500"/>
          </a:p>
        </p:txBody>
      </p:sp>
      <p:sp>
        <p:nvSpPr>
          <p:cNvPr id="6" name="Rechteck 5"/>
          <p:cNvSpPr/>
          <p:nvPr/>
        </p:nvSpPr>
        <p:spPr bwMode="auto">
          <a:xfrm>
            <a:off x="437322" y="442269"/>
            <a:ext cx="8408503" cy="57835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26772" y="2800324"/>
            <a:ext cx="62517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000090"/>
                </a:solidFill>
                <a:latin typeface="Arial" charset="0"/>
                <a:cs typeface="Symbol" charset="2"/>
              </a:rPr>
              <a:t>Normalization Techniques for absolute Cross Section</a:t>
            </a:r>
          </a:p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000090"/>
                </a:solidFill>
                <a:latin typeface="Arial" charset="0"/>
                <a:cs typeface="Symbol" charset="2"/>
              </a:rPr>
              <a:t>Measurements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1326883" y="1254330"/>
            <a:ext cx="6371591" cy="21168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500"/>
          </a:p>
        </p:txBody>
      </p:sp>
      <p:sp>
        <p:nvSpPr>
          <p:cNvPr id="7" name="Abgerundetes Rechteck 6"/>
          <p:cNvSpPr/>
          <p:nvPr/>
        </p:nvSpPr>
        <p:spPr bwMode="auto">
          <a:xfrm>
            <a:off x="228600" y="196890"/>
            <a:ext cx="8607287" cy="4790882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/>
          </a:p>
        </p:txBody>
      </p:sp>
      <p:pic>
        <p:nvPicPr>
          <p:cNvPr id="3076" name="Picture 4" descr="Pisa what to see In one day">
            <a:extLst>
              <a:ext uri="{FF2B5EF4-FFF2-40B4-BE49-F238E27FC236}">
                <a16:creationId xmlns:a16="http://schemas.microsoft.com/office/drawing/2014/main" id="{FE052A24-0238-BD47-954C-8824E16B6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36" y="588850"/>
            <a:ext cx="4724131" cy="1754326"/>
          </a:xfrm>
          <a:prstGeom prst="rect">
            <a:avLst/>
          </a:prstGeom>
          <a:noFill/>
          <a:effectLst>
            <a:softEdge rad="37075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108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6572250" y="705326"/>
            <a:ext cx="14287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defTabSz="685800">
              <a:defRPr/>
            </a:pPr>
            <a:fld id="{487976A0-8F62-444B-BC26-CEAC1CE2401F}" type="slidenum">
              <a:rPr lang="de-DE" sz="1050" i="1"/>
              <a:pPr algn="r" defTabSz="685800">
                <a:defRPr/>
              </a:pPr>
              <a:t>20</a:t>
            </a:fld>
            <a:endParaRPr lang="de-DE" sz="1050" i="1" dirty="0"/>
          </a:p>
        </p:txBody>
      </p:sp>
      <p:sp>
        <p:nvSpPr>
          <p:cNvPr id="5" name="Rechteck 4"/>
          <p:cNvSpPr/>
          <p:nvPr/>
        </p:nvSpPr>
        <p:spPr bwMode="auto">
          <a:xfrm>
            <a:off x="337930" y="4631635"/>
            <a:ext cx="8557592" cy="3578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500"/>
          </a:p>
        </p:txBody>
      </p:sp>
      <p:sp>
        <p:nvSpPr>
          <p:cNvPr id="6" name="Rechteck 5"/>
          <p:cNvSpPr/>
          <p:nvPr/>
        </p:nvSpPr>
        <p:spPr bwMode="auto">
          <a:xfrm>
            <a:off x="437322" y="442269"/>
            <a:ext cx="8408503" cy="57835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93029" y="3264897"/>
            <a:ext cx="51663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000090"/>
                </a:solidFill>
                <a:latin typeface="Arial" charset="0"/>
                <a:cs typeface="Symbol" charset="2"/>
              </a:rPr>
              <a:t>Conclusions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1326883" y="1254330"/>
            <a:ext cx="6371591" cy="21168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500"/>
          </a:p>
        </p:txBody>
      </p:sp>
      <p:sp>
        <p:nvSpPr>
          <p:cNvPr id="7" name="Abgerundetes Rechteck 6"/>
          <p:cNvSpPr/>
          <p:nvPr/>
        </p:nvSpPr>
        <p:spPr bwMode="auto">
          <a:xfrm>
            <a:off x="228600" y="218662"/>
            <a:ext cx="8607287" cy="4790882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/>
          </a:p>
        </p:txBody>
      </p:sp>
      <p:pic>
        <p:nvPicPr>
          <p:cNvPr id="1026" name="Picture 2" descr="20 interessante Fakten über Pisa">
            <a:extLst>
              <a:ext uri="{FF2B5EF4-FFF2-40B4-BE49-F238E27FC236}">
                <a16:creationId xmlns:a16="http://schemas.microsoft.com/office/drawing/2014/main" id="{668711ED-111C-6F43-82DB-890FAC8AB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04" y="568076"/>
            <a:ext cx="3115491" cy="2336618"/>
          </a:xfrm>
          <a:prstGeom prst="rect">
            <a:avLst/>
          </a:prstGeom>
          <a:noFill/>
          <a:effectLst>
            <a:softEdge rad="248907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864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21">
            <a:extLst>
              <a:ext uri="{FF2B5EF4-FFF2-40B4-BE49-F238E27FC236}">
                <a16:creationId xmlns:a16="http://schemas.microsoft.com/office/drawing/2014/main" id="{A56FB2E3-ADC8-73A8-5CC4-A34A1078B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0"/>
            <a:ext cx="1428750" cy="342900"/>
          </a:xfrm>
        </p:spPr>
        <p:txBody>
          <a:bodyPr/>
          <a:lstStyle/>
          <a:p>
            <a:pPr algn="l">
              <a:defRPr/>
            </a:pPr>
            <a:fld id="{89F4951B-457E-3645-BC84-3D7F2D1F0C46}" type="slidenum">
              <a:rPr lang="de-DE" sz="900">
                <a:latin typeface="Calibri"/>
                <a:cs typeface="Calibri"/>
              </a:rPr>
              <a:pPr algn="l">
                <a:defRPr/>
              </a:pPr>
              <a:t>21</a:t>
            </a:fld>
            <a:endParaRPr lang="de-DE" sz="900" dirty="0">
              <a:latin typeface="Calibri"/>
              <a:cs typeface="Calibri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4FA931-AB61-ECCB-DACA-5416808EC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13" y="88984"/>
            <a:ext cx="189667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700" i="1" dirty="0" err="1"/>
              <a:t>Conclusions</a:t>
            </a:r>
            <a:endParaRPr lang="de-DE" sz="2700" i="1" dirty="0"/>
          </a:p>
        </p:txBody>
      </p:sp>
      <p:pic>
        <p:nvPicPr>
          <p:cNvPr id="7" name="Picture 168">
            <a:extLst>
              <a:ext uri="{FF2B5EF4-FFF2-40B4-BE49-F238E27FC236}">
                <a16:creationId xmlns:a16="http://schemas.microsoft.com/office/drawing/2014/main" id="{41FB65C7-37F5-87F3-6A1D-EC0E6F3B1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2306" y="0"/>
            <a:ext cx="521694" cy="5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FFB4318-447D-5809-7A6F-CA09585EFAA2}"/>
              </a:ext>
            </a:extLst>
          </p:cNvPr>
          <p:cNvSpPr txBox="1"/>
          <p:nvPr/>
        </p:nvSpPr>
        <p:spPr>
          <a:xfrm>
            <a:off x="332576" y="834989"/>
            <a:ext cx="816710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spcAft>
                <a:spcPts val="0"/>
              </a:spcAft>
              <a:buFont typeface="Wingdings" pitchFamily="2" charset="2"/>
              <a:buChar char="§"/>
            </a:pP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Luminosity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mainly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Bhabha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channel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cross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checks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with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di-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muon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gg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–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channel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342900" indent="-342900" algn="l">
              <a:spcAft>
                <a:spcPts val="0"/>
              </a:spcAft>
              <a:buFont typeface="Wingdings" pitchFamily="2" charset="2"/>
              <a:buChar char="§"/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Selection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mainly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based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on Born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process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relatively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) soft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radiation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algn="l"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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BABAYAGA@NLO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provides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already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very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high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accuracy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~0.1%</a:t>
            </a:r>
          </a:p>
          <a:p>
            <a:pPr marL="342900" indent="-342900" algn="l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Experimental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issues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in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luminosity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measurement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beyond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event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algn="l">
              <a:spcAft>
                <a:spcPts val="0"/>
              </a:spcAft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generator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currently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limiting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the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overall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accuracy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algn="l"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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trigger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background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electronics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hidden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inefficiencies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saturation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, ...</a:t>
            </a:r>
          </a:p>
          <a:p>
            <a:pPr marL="342900" indent="-342900" algn="l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Bhabha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event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generator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with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Born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and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hard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radiation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needed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for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many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</a:p>
          <a:p>
            <a:pPr algn="l">
              <a:spcAft>
                <a:spcPts val="0"/>
              </a:spcAft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applications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in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precision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physics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–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presently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not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existing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algn="l">
              <a:spcAft>
                <a:spcPts val="600"/>
              </a:spcAft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 Background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processes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, multi-photon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background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, ...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37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6572250" y="705326"/>
            <a:ext cx="14287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defTabSz="685800">
              <a:defRPr/>
            </a:pPr>
            <a:fld id="{487976A0-8F62-444B-BC26-CEAC1CE2401F}" type="slidenum">
              <a:rPr lang="de-DE" sz="1050" i="1"/>
              <a:pPr algn="r" defTabSz="685800">
                <a:defRPr/>
              </a:pPr>
              <a:t>22</a:t>
            </a:fld>
            <a:endParaRPr lang="de-DE" sz="1050" i="1" dirty="0"/>
          </a:p>
        </p:txBody>
      </p:sp>
      <p:sp>
        <p:nvSpPr>
          <p:cNvPr id="5" name="Rechteck 4"/>
          <p:cNvSpPr/>
          <p:nvPr/>
        </p:nvSpPr>
        <p:spPr bwMode="auto">
          <a:xfrm>
            <a:off x="357809" y="4616327"/>
            <a:ext cx="8547651" cy="37311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500"/>
          </a:p>
        </p:txBody>
      </p:sp>
      <p:sp>
        <p:nvSpPr>
          <p:cNvPr id="6" name="Rechteck 5"/>
          <p:cNvSpPr/>
          <p:nvPr/>
        </p:nvSpPr>
        <p:spPr bwMode="auto">
          <a:xfrm>
            <a:off x="427383" y="442269"/>
            <a:ext cx="8488017" cy="57835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11853" y="3354457"/>
            <a:ext cx="47732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000090"/>
                </a:solidFill>
                <a:latin typeface="Arial" charset="0"/>
                <a:cs typeface="Symbol" charset="2"/>
              </a:rPr>
              <a:t>Thank you !</a:t>
            </a:r>
          </a:p>
          <a:p>
            <a:pPr>
              <a:spcAft>
                <a:spcPts val="0"/>
              </a:spcAft>
            </a:pPr>
            <a:endParaRPr lang="en-US" sz="3600" b="1" dirty="0">
              <a:solidFill>
                <a:srgbClr val="000090"/>
              </a:solidFill>
              <a:latin typeface="Arial" charset="0"/>
              <a:cs typeface="Symbol" charset="2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1531834" y="4730627"/>
            <a:ext cx="6371591" cy="21168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de-DE" sz="1500"/>
          </a:p>
        </p:txBody>
      </p:sp>
      <p:sp>
        <p:nvSpPr>
          <p:cNvPr id="7" name="Abgerundetes Rechteck 6"/>
          <p:cNvSpPr/>
          <p:nvPr/>
        </p:nvSpPr>
        <p:spPr bwMode="auto">
          <a:xfrm>
            <a:off x="288235" y="218662"/>
            <a:ext cx="8527773" cy="4790882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/>
          </a:p>
        </p:txBody>
      </p:sp>
    </p:spTree>
    <p:extLst>
      <p:ext uri="{BB962C8B-B14F-4D97-AF65-F5344CB8AC3E}">
        <p14:creationId xmlns:p14="http://schemas.microsoft.com/office/powerpoint/2010/main" val="236430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16"/>
          <p:cNvSpPr>
            <a:spLocks noChangeArrowheads="1"/>
          </p:cNvSpPr>
          <p:nvPr/>
        </p:nvSpPr>
        <p:spPr bwMode="auto">
          <a:xfrm>
            <a:off x="374045" y="105696"/>
            <a:ext cx="764350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700" i="1" dirty="0"/>
              <a:t>Hadronic Vacuum Polarization Contribution to (g-2)</a:t>
            </a:r>
            <a:r>
              <a:rPr lang="en-US" sz="2700" i="1" baseline="-25000" dirty="0"/>
              <a:t>µ</a:t>
            </a:r>
          </a:p>
        </p:txBody>
      </p:sp>
      <p:sp>
        <p:nvSpPr>
          <p:cNvPr id="40" name="Foliennummernplatzhalter 6">
            <a:extLst>
              <a:ext uri="{FF2B5EF4-FFF2-40B4-BE49-F238E27FC236}">
                <a16:creationId xmlns:a16="http://schemas.microsoft.com/office/drawing/2014/main" id="{4ECD80F9-9044-6D43-85FA-E55BCC5596E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428750" cy="342900"/>
          </a:xfrm>
          <a:prstGeom prst="rect">
            <a:avLst/>
          </a:prstGeom>
        </p:spPr>
        <p:txBody>
          <a:bodyPr/>
          <a:lstStyle/>
          <a:p>
            <a:pPr algn="l" defTabSz="685800">
              <a:defRPr/>
            </a:pPr>
            <a:fld id="{89F4951B-457E-3645-BC84-3D7F2D1F0C46}" type="slidenum">
              <a:rPr lang="de-DE" sz="900">
                <a:latin typeface="Calibri"/>
                <a:cs typeface="Calibri"/>
              </a:rPr>
              <a:pPr algn="l" defTabSz="685800">
                <a:defRPr/>
              </a:pPr>
              <a:t>3</a:t>
            </a:fld>
            <a:endParaRPr lang="de-DE" sz="900" dirty="0">
              <a:latin typeface="Calibri"/>
              <a:cs typeface="Calibri"/>
            </a:endParaRPr>
          </a:p>
        </p:txBody>
      </p:sp>
      <p:sp>
        <p:nvSpPr>
          <p:cNvPr id="115" name="Line 10"/>
          <p:cNvSpPr>
            <a:spLocks noChangeShapeType="1"/>
          </p:cNvSpPr>
          <p:nvPr/>
        </p:nvSpPr>
        <p:spPr bwMode="auto">
          <a:xfrm>
            <a:off x="875230" y="628650"/>
            <a:ext cx="617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sz="150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AA31BC0-8B3F-9E41-B2A4-D8FA2EAF9CEA}"/>
              </a:ext>
            </a:extLst>
          </p:cNvPr>
          <p:cNvGrpSpPr/>
          <p:nvPr/>
        </p:nvGrpSpPr>
        <p:grpSpPr>
          <a:xfrm>
            <a:off x="0" y="2555128"/>
            <a:ext cx="5344160" cy="2136140"/>
            <a:chOff x="143610" y="4321898"/>
            <a:chExt cx="6591727" cy="2543828"/>
          </a:xfrm>
        </p:grpSpPr>
        <p:grpSp>
          <p:nvGrpSpPr>
            <p:cNvPr id="29" name="Gruppierung 1">
              <a:extLst>
                <a:ext uri="{FF2B5EF4-FFF2-40B4-BE49-F238E27FC236}">
                  <a16:creationId xmlns:a16="http://schemas.microsoft.com/office/drawing/2014/main" id="{D71D1A70-2CF2-7041-A26D-38B7EC6E517F}"/>
                </a:ext>
              </a:extLst>
            </p:cNvPr>
            <p:cNvGrpSpPr/>
            <p:nvPr/>
          </p:nvGrpSpPr>
          <p:grpSpPr>
            <a:xfrm>
              <a:off x="143610" y="4321898"/>
              <a:ext cx="6591727" cy="2543828"/>
              <a:chOff x="935347" y="3555686"/>
              <a:chExt cx="6591727" cy="2543828"/>
            </a:xfrm>
          </p:grpSpPr>
          <p:pic>
            <p:nvPicPr>
              <p:cNvPr id="33" name="Bild 40">
                <a:extLst>
                  <a:ext uri="{FF2B5EF4-FFF2-40B4-BE49-F238E27FC236}">
                    <a16:creationId xmlns:a16="http://schemas.microsoft.com/office/drawing/2014/main" id="{16B60379-C6A4-364D-B46E-F9A06042C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347" y="3555686"/>
                <a:ext cx="6591727" cy="2295993"/>
              </a:xfrm>
              <a:prstGeom prst="rect">
                <a:avLst/>
              </a:prstGeom>
              <a:effectLst/>
            </p:spPr>
          </p:pic>
          <p:sp>
            <p:nvSpPr>
              <p:cNvPr id="34" name="Freihandform 33">
                <a:extLst>
                  <a:ext uri="{FF2B5EF4-FFF2-40B4-BE49-F238E27FC236}">
                    <a16:creationId xmlns:a16="http://schemas.microsoft.com/office/drawing/2014/main" id="{EC42BF4F-ACD8-C342-8A93-E7991E0C20D9}"/>
                  </a:ext>
                </a:extLst>
              </p:cNvPr>
              <p:cNvSpPr/>
              <p:nvPr/>
            </p:nvSpPr>
            <p:spPr>
              <a:xfrm>
                <a:off x="4225914" y="4848851"/>
                <a:ext cx="948267" cy="414867"/>
              </a:xfrm>
              <a:custGeom>
                <a:avLst/>
                <a:gdLst>
                  <a:gd name="connsiteX0" fmla="*/ 846667 w 948267"/>
                  <a:gd name="connsiteY0" fmla="*/ 0 h 414867"/>
                  <a:gd name="connsiteX1" fmla="*/ 948267 w 948267"/>
                  <a:gd name="connsiteY1" fmla="*/ 186267 h 414867"/>
                  <a:gd name="connsiteX2" fmla="*/ 948267 w 948267"/>
                  <a:gd name="connsiteY2" fmla="*/ 347133 h 414867"/>
                  <a:gd name="connsiteX3" fmla="*/ 584200 w 948267"/>
                  <a:gd name="connsiteY3" fmla="*/ 414867 h 414867"/>
                  <a:gd name="connsiteX4" fmla="*/ 16934 w 948267"/>
                  <a:gd name="connsiteY4" fmla="*/ 406400 h 414867"/>
                  <a:gd name="connsiteX5" fmla="*/ 0 w 948267"/>
                  <a:gd name="connsiteY5" fmla="*/ 67733 h 414867"/>
                  <a:gd name="connsiteX6" fmla="*/ 846667 w 948267"/>
                  <a:gd name="connsiteY6" fmla="*/ 0 h 4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8267" h="414867">
                    <a:moveTo>
                      <a:pt x="846667" y="0"/>
                    </a:moveTo>
                    <a:lnTo>
                      <a:pt x="948267" y="186267"/>
                    </a:lnTo>
                    <a:lnTo>
                      <a:pt x="948267" y="347133"/>
                    </a:lnTo>
                    <a:lnTo>
                      <a:pt x="584200" y="414867"/>
                    </a:lnTo>
                    <a:lnTo>
                      <a:pt x="16934" y="406400"/>
                    </a:lnTo>
                    <a:lnTo>
                      <a:pt x="0" y="67733"/>
                    </a:lnTo>
                    <a:lnTo>
                      <a:pt x="84666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350" kern="0">
                  <a:solidFill>
                    <a:prstClr val="white"/>
                  </a:solidFill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5" name="Bild 58">
                <a:extLst>
                  <a:ext uri="{FF2B5EF4-FFF2-40B4-BE49-F238E27FC236}">
                    <a16:creationId xmlns:a16="http://schemas.microsoft.com/office/drawing/2014/main" id="{1773934A-BA86-7540-A055-AE66049F8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39387" y="5018172"/>
                <a:ext cx="812641" cy="163519"/>
              </a:xfrm>
              <a:prstGeom prst="rect">
                <a:avLst/>
              </a:prstGeom>
            </p:spPr>
          </p:pic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616ED61C-1711-C947-A382-BC808BD9395B}"/>
                  </a:ext>
                </a:extLst>
              </p:cNvPr>
              <p:cNvSpPr/>
              <p:nvPr/>
            </p:nvSpPr>
            <p:spPr>
              <a:xfrm>
                <a:off x="4918601" y="5760959"/>
                <a:ext cx="2191199" cy="338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>
                    <a:solidFill>
                      <a:srgbClr val="1E497D"/>
                    </a:solidFill>
                    <a:latin typeface="Calibri"/>
                  </a:rPr>
                  <a:t>Contributions </a:t>
                </a:r>
                <a:r>
                  <a:rPr lang="de-DE" sz="1050" dirty="0" err="1">
                    <a:solidFill>
                      <a:srgbClr val="1E497D"/>
                    </a:solidFill>
                    <a:latin typeface="Calibri"/>
                  </a:rPr>
                  <a:t>to</a:t>
                </a:r>
                <a:r>
                  <a:rPr lang="de-DE" sz="1050" dirty="0">
                    <a:solidFill>
                      <a:srgbClr val="1E497D"/>
                    </a:solidFill>
                    <a:latin typeface="Calibri"/>
                  </a:rPr>
                  <a:t> HVP </a:t>
                </a:r>
                <a:r>
                  <a:rPr lang="de-DE" sz="1050" dirty="0" err="1">
                    <a:solidFill>
                      <a:srgbClr val="1E497D"/>
                    </a:solidFill>
                    <a:latin typeface="Calibri"/>
                  </a:rPr>
                  <a:t>error</a:t>
                </a:r>
                <a:endParaRPr lang="de-DE" sz="1050" dirty="0">
                  <a:solidFill>
                    <a:srgbClr val="1E497D"/>
                  </a:solidFill>
                  <a:latin typeface="Calibri"/>
                </a:endParaRPr>
              </a:p>
            </p:txBody>
          </p:sp>
        </p:grp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0EB27132-D0E3-BA40-916E-61D1BE800536}"/>
                </a:ext>
              </a:extLst>
            </p:cNvPr>
            <p:cNvSpPr/>
            <p:nvPr/>
          </p:nvSpPr>
          <p:spPr>
            <a:xfrm>
              <a:off x="963254" y="6464002"/>
              <a:ext cx="2379284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1E497D"/>
                  </a:solidFill>
                  <a:latin typeface="Calibri"/>
                </a:rPr>
                <a:t>Contributions to HVP integral</a:t>
              </a:r>
              <a:endParaRPr lang="de-DE" sz="1050" dirty="0">
                <a:solidFill>
                  <a:srgbClr val="1E497D"/>
                </a:solidFill>
                <a:latin typeface="Calibri"/>
              </a:endParaRPr>
            </a:p>
          </p:txBody>
        </p:sp>
      </p:grpSp>
      <p:pic>
        <p:nvPicPr>
          <p:cNvPr id="24" name="Picture 168">
            <a:extLst>
              <a:ext uri="{FF2B5EF4-FFF2-40B4-BE49-F238E27FC236}">
                <a16:creationId xmlns:a16="http://schemas.microsoft.com/office/drawing/2014/main" id="{92101A9F-25BC-4440-8551-66A85B64B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3024A34-2573-6A49-ABEE-3F8C8E6B5F62}"/>
              </a:ext>
            </a:extLst>
          </p:cNvPr>
          <p:cNvGrpSpPr/>
          <p:nvPr/>
        </p:nvGrpSpPr>
        <p:grpSpPr>
          <a:xfrm>
            <a:off x="5155131" y="989715"/>
            <a:ext cx="3702831" cy="3451938"/>
            <a:chOff x="4979504" y="687589"/>
            <a:chExt cx="3702831" cy="3451938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9504" y="687589"/>
              <a:ext cx="3702831" cy="3451938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 bwMode="auto">
            <a:xfrm>
              <a:off x="7731147" y="2634472"/>
              <a:ext cx="744344" cy="2958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de-DE" sz="15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E9027D9B-F833-8FB4-C6AF-FAE4AC4AFBDD}"/>
                  </a:ext>
                </a:extLst>
              </p:cNvPr>
              <p:cNvSpPr txBox="1"/>
              <p:nvPr/>
            </p:nvSpPr>
            <p:spPr>
              <a:xfrm>
                <a:off x="246811" y="1251008"/>
                <a:ext cx="3948886" cy="794513"/>
              </a:xfrm>
              <a:prstGeom prst="rect">
                <a:avLst/>
              </a:prstGeom>
              <a:noFill/>
              <a:ln w="31750">
                <a:solidFill>
                  <a:srgbClr val="9F0926"/>
                </a:solidFill>
              </a:ln>
              <a:effectLst>
                <a:glow rad="63500">
                  <a:srgbClr val="9F0926">
                    <a:alpha val="40000"/>
                  </a:srgbClr>
                </a:glow>
                <a:softEdge rad="177800"/>
              </a:effectLst>
            </p:spPr>
            <p:txBody>
              <a:bodyPr wrap="square" rtlCol="0">
                <a:spAutoFit/>
              </a:bodyPr>
              <a:lstStyle/>
              <a:p>
                <a:pPr algn="l" defTabSz="342900" fontAlgn="auto">
                  <a:spcBef>
                    <a:spcPts val="0"/>
                  </a:spcBef>
                  <a:spcAft>
                    <a:spcPts val="45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𝐻𝑉𝑃</m:t>
                          </m:r>
                        </m:sup>
                      </m:sSubSup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Mangal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sub>
                        <m: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𝑑𝑠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AB00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rgbClr val="AB0002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1800" b="1">
                                  <a:solidFill>
                                    <a:srgbClr val="AB0002"/>
                                  </a:solidFill>
                                  <a:latin typeface="Cambria Math" charset="0"/>
                                </a:rPr>
                                <m:t>𝐡𝐚𝐝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rgbClr val="AB0002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sz="1800" b="1" i="1">
                              <a:solidFill>
                                <a:srgbClr val="AB0002"/>
                              </a:solidFill>
                              <a:latin typeface="Cambria Math" charset="0"/>
                            </a:rPr>
                            <m:t>𝒔</m:t>
                          </m:r>
                          <m:r>
                            <a:rPr lang="en-US" sz="1800" b="1" i="1">
                              <a:solidFill>
                                <a:srgbClr val="AB0002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800" dirty="0">
                  <a:solidFill>
                    <a:srgbClr val="1F497D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E9027D9B-F833-8FB4-C6AF-FAE4AC4AF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11" y="1251008"/>
                <a:ext cx="3948886" cy="794513"/>
              </a:xfrm>
              <a:prstGeom prst="rect">
                <a:avLst/>
              </a:prstGeom>
              <a:blipFill>
                <a:blip r:embed="rId7"/>
                <a:stretch>
                  <a:fillRect t="-106579" b="-153947"/>
                </a:stretch>
              </a:blipFill>
              <a:ln w="31750">
                <a:solidFill>
                  <a:srgbClr val="9F0926"/>
                </a:solidFill>
              </a:ln>
              <a:effectLst>
                <a:glow rad="63500">
                  <a:srgbClr val="9F0926">
                    <a:alpha val="40000"/>
                  </a:srgbClr>
                </a:glow>
                <a:softEdge rad="177800"/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4FA10DC6-98D2-45B4-9CEC-92346CD66EC2}"/>
              </a:ext>
            </a:extLst>
          </p:cNvPr>
          <p:cNvSpPr txBox="1"/>
          <p:nvPr/>
        </p:nvSpPr>
        <p:spPr>
          <a:xfrm>
            <a:off x="166533" y="869495"/>
            <a:ext cx="4988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latin typeface="Calibri"/>
              </a:rPr>
              <a:t>Anomalous magnetic moment of the muon (g-2)</a:t>
            </a:r>
            <a:r>
              <a:rPr lang="en-US" sz="1800" b="1" kern="0" baseline="-25000" dirty="0">
                <a:latin typeface="Calibri"/>
              </a:rPr>
              <a:t>µ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209D5D7-A074-124D-A57F-6A288BBEED33}"/>
              </a:ext>
            </a:extLst>
          </p:cNvPr>
          <p:cNvSpPr txBox="1"/>
          <p:nvPr/>
        </p:nvSpPr>
        <p:spPr>
          <a:xfrm>
            <a:off x="206888" y="2117699"/>
            <a:ext cx="496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high-quality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</a:t>
            </a:r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r>
              <a:rPr lang="de-DE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de-DE" sz="1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feil nach oben 7">
            <a:extLst>
              <a:ext uri="{FF2B5EF4-FFF2-40B4-BE49-F238E27FC236}">
                <a16:creationId xmlns:a16="http://schemas.microsoft.com/office/drawing/2014/main" id="{30CB8DA2-D90D-3749-AEB5-E76692B56AFE}"/>
              </a:ext>
            </a:extLst>
          </p:cNvPr>
          <p:cNvSpPr/>
          <p:nvPr/>
        </p:nvSpPr>
        <p:spPr bwMode="auto">
          <a:xfrm>
            <a:off x="3089202" y="1827606"/>
            <a:ext cx="484632" cy="315829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17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6"/>
          <p:cNvSpPr txBox="1">
            <a:spLocks/>
          </p:cNvSpPr>
          <p:nvPr/>
        </p:nvSpPr>
        <p:spPr>
          <a:xfrm>
            <a:off x="0" y="1"/>
            <a:ext cx="1428750" cy="3429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89F4951B-457E-3645-BC84-3D7F2D1F0C46}" type="slidenum">
              <a:rPr lang="de-DE" sz="900">
                <a:latin typeface="Calibri"/>
                <a:cs typeface="Calibri"/>
              </a:rPr>
              <a:pPr algn="l">
                <a:defRPr/>
              </a:pPr>
              <a:t>4</a:t>
            </a:fld>
            <a:endParaRPr lang="de-DE" sz="900" dirty="0">
              <a:latin typeface="Calibri"/>
              <a:cs typeface="Calibri"/>
            </a:endParaRPr>
          </a:p>
        </p:txBody>
      </p:sp>
      <p:sp>
        <p:nvSpPr>
          <p:cNvPr id="74" name="Rectangle 1073">
            <a:extLst>
              <a:ext uri="{FF2B5EF4-FFF2-40B4-BE49-F238E27FC236}">
                <a16:creationId xmlns:a16="http://schemas.microsoft.com/office/drawing/2014/main" id="{530878D3-6DCE-E842-8F14-F9C097C16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4" y="143126"/>
            <a:ext cx="900759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700" i="1" dirty="0"/>
              <a:t>Measurements of </a:t>
            </a:r>
            <a:r>
              <a:rPr lang="en-US" sz="2700" i="1" dirty="0">
                <a:latin typeface="Symbol" pitchFamily="2" charset="2"/>
              </a:rPr>
              <a:t>s</a:t>
            </a:r>
            <a:r>
              <a:rPr lang="en-US" sz="2700" i="1" baseline="-25000" dirty="0"/>
              <a:t>had</a:t>
            </a:r>
            <a:r>
              <a:rPr lang="en-US" sz="2700" i="1" dirty="0"/>
              <a:t> – Energy Scan vs. Initial State Radiation</a:t>
            </a:r>
            <a:endParaRPr lang="en-US" sz="2700" i="1" baseline="-25000" dirty="0"/>
          </a:p>
        </p:txBody>
      </p:sp>
      <p:sp>
        <p:nvSpPr>
          <p:cNvPr id="3" name="Line 19">
            <a:extLst>
              <a:ext uri="{FF2B5EF4-FFF2-40B4-BE49-F238E27FC236}">
                <a16:creationId xmlns:a16="http://schemas.microsoft.com/office/drawing/2014/main" id="{CABB6557-A6CA-B47B-A086-D91BE4949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4578" y="923650"/>
            <a:ext cx="34289" cy="26839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l" defTabSz="685800"/>
            <a:endParaRPr lang="en-GB" sz="1500">
              <a:solidFill>
                <a:srgbClr val="000000"/>
              </a:solidFill>
              <a:latin typeface="Times New Roman" pitchFamily="-103" charset="0"/>
            </a:endParaRP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BE782740-9ABD-9D9E-5D02-4B494BF45A6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73256" y="1223859"/>
            <a:ext cx="119455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85800"/>
            <a:r>
              <a:rPr lang="de-DE" sz="1500" b="1" dirty="0" err="1">
                <a:solidFill>
                  <a:srgbClr val="000000"/>
                </a:solidFill>
                <a:latin typeface="Symbol" charset="2"/>
              </a:rPr>
              <a:t>s</a:t>
            </a:r>
            <a:r>
              <a:rPr lang="de-DE" sz="1500" b="1" baseline="-25000" dirty="0" err="1">
                <a:solidFill>
                  <a:srgbClr val="000000"/>
                </a:solidFill>
                <a:latin typeface="Calibri" charset="0"/>
              </a:rPr>
              <a:t>had</a:t>
            </a:r>
            <a:r>
              <a:rPr lang="de-DE" sz="1500" b="1" dirty="0">
                <a:solidFill>
                  <a:srgbClr val="000000"/>
                </a:solidFill>
                <a:latin typeface="Calibri" charset="0"/>
              </a:rPr>
              <a:t> [</a:t>
            </a:r>
            <a:r>
              <a:rPr lang="de-DE" sz="1500" b="1" dirty="0" err="1">
                <a:solidFill>
                  <a:srgbClr val="000000"/>
                </a:solidFill>
                <a:latin typeface="Calibri" charset="0"/>
              </a:rPr>
              <a:t>mbarn</a:t>
            </a:r>
            <a:r>
              <a:rPr lang="de-DE" sz="1500" b="1" dirty="0">
                <a:solidFill>
                  <a:srgbClr val="000000"/>
                </a:solidFill>
                <a:latin typeface="Calibri" charset="0"/>
              </a:rPr>
              <a:t>]</a:t>
            </a:r>
          </a:p>
        </p:txBody>
      </p:sp>
      <p:grpSp>
        <p:nvGrpSpPr>
          <p:cNvPr id="10" name="Gruppierung 13">
            <a:extLst>
              <a:ext uri="{FF2B5EF4-FFF2-40B4-BE49-F238E27FC236}">
                <a16:creationId xmlns:a16="http://schemas.microsoft.com/office/drawing/2014/main" id="{0B8AE127-ED8E-0ED9-329C-EDFE20748964}"/>
              </a:ext>
            </a:extLst>
          </p:cNvPr>
          <p:cNvGrpSpPr/>
          <p:nvPr/>
        </p:nvGrpSpPr>
        <p:grpSpPr>
          <a:xfrm>
            <a:off x="3268831" y="707447"/>
            <a:ext cx="4579366" cy="3409664"/>
            <a:chOff x="166576" y="1678039"/>
            <a:chExt cx="6105821" cy="4546219"/>
          </a:xfrm>
        </p:grpSpPr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77858EB8-84D0-B091-4187-38A51F797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576" y="1794477"/>
              <a:ext cx="5127589" cy="44297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85800"/>
              <a:endParaRPr lang="en-US" sz="1500">
                <a:solidFill>
                  <a:srgbClr val="000000"/>
                </a:solidFill>
                <a:latin typeface="Calibri" charset="0"/>
              </a:endParaRPr>
            </a:p>
          </p:txBody>
        </p:sp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788B3972-50A8-E193-4AC9-110894F9F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798" y="1678039"/>
              <a:ext cx="4553683" cy="428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6EAA3EBF-00AB-87FC-1ACB-CA46B2B8C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572" y="1966310"/>
              <a:ext cx="45719" cy="35785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85800"/>
              <a:endParaRPr lang="en-GB" sz="1500">
                <a:solidFill>
                  <a:srgbClr val="000000"/>
                </a:solidFill>
                <a:latin typeface="Times New Roman" pitchFamily="-103" charset="0"/>
              </a:endParaRPr>
            </a:p>
          </p:txBody>
        </p:sp>
        <p:sp>
          <p:nvSpPr>
            <p:cNvPr id="17" name="Text Box 22">
              <a:extLst>
                <a:ext uri="{FF2B5EF4-FFF2-40B4-BE49-F238E27FC236}">
                  <a16:creationId xmlns:a16="http://schemas.microsoft.com/office/drawing/2014/main" id="{F656EE1E-562B-0D7C-E99A-65CC3135D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6297" y="5585725"/>
              <a:ext cx="16761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85800"/>
              <a:r>
                <a:rPr lang="de-DE" sz="1500" b="1" dirty="0" err="1">
                  <a:solidFill>
                    <a:srgbClr val="000000"/>
                  </a:solidFill>
                  <a:latin typeface="Calibri" charset="0"/>
                  <a:sym typeface="Symbol" charset="2"/>
                </a:rPr>
                <a:t></a:t>
              </a:r>
              <a:r>
                <a:rPr lang="de-DE" sz="1500" b="1" dirty="0" err="1">
                  <a:solidFill>
                    <a:srgbClr val="000000"/>
                  </a:solidFill>
                  <a:latin typeface="Calibri" charset="0"/>
                </a:rPr>
                <a:t>s</a:t>
              </a:r>
              <a:r>
                <a:rPr lang="de-DE" sz="1500" b="1" dirty="0">
                  <a:solidFill>
                    <a:srgbClr val="000000"/>
                  </a:solidFill>
                  <a:latin typeface="Calibri" charset="0"/>
                </a:rPr>
                <a:t> [</a:t>
              </a:r>
              <a:r>
                <a:rPr lang="de-DE" sz="1500" b="1" dirty="0" err="1">
                  <a:solidFill>
                    <a:srgbClr val="000000"/>
                  </a:solidFill>
                  <a:latin typeface="Calibri" charset="0"/>
                </a:rPr>
                <a:t>GeV</a:t>
              </a:r>
              <a:r>
                <a:rPr lang="de-DE" sz="1500" b="1" dirty="0">
                  <a:solidFill>
                    <a:srgbClr val="000000"/>
                  </a:solidFill>
                  <a:latin typeface="Calibri" charset="0"/>
                </a:rPr>
                <a:t>]         </a:t>
              </a:r>
            </a:p>
          </p:txBody>
        </p:sp>
        <p:sp>
          <p:nvSpPr>
            <p:cNvPr id="18" name="Text Box 23">
              <a:extLst>
                <a:ext uri="{FF2B5EF4-FFF2-40B4-BE49-F238E27FC236}">
                  <a16:creationId xmlns:a16="http://schemas.microsoft.com/office/drawing/2014/main" id="{6D4F419D-A905-38BB-FC41-7F20906DDB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360859" y="2366588"/>
              <a:ext cx="15927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85800"/>
              <a:r>
                <a:rPr lang="de-DE" sz="1500" b="1" dirty="0" err="1">
                  <a:solidFill>
                    <a:srgbClr val="000000"/>
                  </a:solidFill>
                  <a:latin typeface="Symbol" charset="2"/>
                </a:rPr>
                <a:t>s</a:t>
              </a:r>
              <a:r>
                <a:rPr lang="de-DE" sz="1500" b="1" baseline="-25000" dirty="0" err="1">
                  <a:solidFill>
                    <a:srgbClr val="000000"/>
                  </a:solidFill>
                  <a:latin typeface="Calibri" charset="0"/>
                </a:rPr>
                <a:t>had</a:t>
              </a:r>
              <a:r>
                <a:rPr lang="de-DE" sz="1500" b="1" dirty="0">
                  <a:solidFill>
                    <a:srgbClr val="000000"/>
                  </a:solidFill>
                  <a:latin typeface="Calibri" charset="0"/>
                </a:rPr>
                <a:t> [</a:t>
              </a:r>
              <a:r>
                <a:rPr lang="de-DE" sz="1500" b="1" dirty="0" err="1">
                  <a:solidFill>
                    <a:srgbClr val="000000"/>
                  </a:solidFill>
                  <a:latin typeface="Calibri" charset="0"/>
                </a:rPr>
                <a:t>mbarn</a:t>
              </a:r>
              <a:r>
                <a:rPr lang="de-DE" sz="1500" b="1" dirty="0">
                  <a:solidFill>
                    <a:srgbClr val="000000"/>
                  </a:solidFill>
                  <a:latin typeface="Calibri" charset="0"/>
                </a:rPr>
                <a:t>]</a:t>
              </a:r>
            </a:p>
          </p:txBody>
        </p:sp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98DC9C9E-4FDB-FFD7-BA6E-4F52DD1B3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528" y="3450313"/>
              <a:ext cx="421594" cy="10122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685800"/>
              <a:r>
                <a:rPr lang="en-US" sz="1200" dirty="0">
                  <a:solidFill>
                    <a:srgbClr val="FF0000"/>
                  </a:solidFill>
                  <a:latin typeface="Calibri" charset="0"/>
                </a:rPr>
                <a:t>                 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B3367B35-A501-2758-B37A-D40BF9901757}"/>
              </a:ext>
            </a:extLst>
          </p:cNvPr>
          <p:cNvGrpSpPr/>
          <p:nvPr/>
        </p:nvGrpSpPr>
        <p:grpSpPr>
          <a:xfrm>
            <a:off x="4072587" y="2573821"/>
            <a:ext cx="2420466" cy="883122"/>
            <a:chOff x="3906116" y="860011"/>
            <a:chExt cx="3227288" cy="1177496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64F9AE6B-0C4B-6BEC-9F56-AC4756457E97}"/>
                </a:ext>
              </a:extLst>
            </p:cNvPr>
            <p:cNvGrpSpPr/>
            <p:nvPr/>
          </p:nvGrpSpPr>
          <p:grpSpPr>
            <a:xfrm>
              <a:off x="5177753" y="1562805"/>
              <a:ext cx="1553174" cy="474702"/>
              <a:chOff x="7135959" y="-801460"/>
              <a:chExt cx="1553174" cy="474702"/>
            </a:xfrm>
          </p:grpSpPr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7393E468-2D04-FA7B-C171-2B387E2F2EEC}"/>
                  </a:ext>
                </a:extLst>
              </p:cNvPr>
              <p:cNvSpPr/>
              <p:nvPr/>
            </p:nvSpPr>
            <p:spPr bwMode="auto">
              <a:xfrm>
                <a:off x="7135959" y="-801460"/>
                <a:ext cx="1553174" cy="47470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de-DE" sz="150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51472B27-80E7-8563-9161-D320710F1734}"/>
                  </a:ext>
                </a:extLst>
              </p:cNvPr>
              <p:cNvGrpSpPr/>
              <p:nvPr/>
            </p:nvGrpSpPr>
            <p:grpSpPr>
              <a:xfrm>
                <a:off x="7141649" y="-801460"/>
                <a:ext cx="1515971" cy="369332"/>
                <a:chOff x="7141649" y="-801460"/>
                <a:chExt cx="1515971" cy="369332"/>
              </a:xfrm>
            </p:grpSpPr>
            <p:cxnSp>
              <p:nvCxnSpPr>
                <p:cNvPr id="55" name="Gerade Verbindung mit Pfeil 54">
                  <a:extLst>
                    <a:ext uri="{FF2B5EF4-FFF2-40B4-BE49-F238E27FC236}">
                      <a16:creationId xmlns:a16="http://schemas.microsoft.com/office/drawing/2014/main" id="{C59C017B-7A01-469E-4B59-C7E7854D131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7469171" y="-443116"/>
                  <a:ext cx="871757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triangle" w="med" len="med"/>
                  <a:tailEnd type="triangle"/>
                </a:ln>
                <a:effectLst/>
              </p:spPr>
            </p:cxn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756F8066-4C7A-FA75-C51A-EA49D074C4B8}"/>
                    </a:ext>
                  </a:extLst>
                </p:cNvPr>
                <p:cNvSpPr txBox="1"/>
                <p:nvPr/>
              </p:nvSpPr>
              <p:spPr>
                <a:xfrm>
                  <a:off x="7141649" y="-801460"/>
                  <a:ext cx="15159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/>
                  <a:r>
                    <a:rPr lang="de-DE" sz="1200" dirty="0">
                      <a:solidFill>
                        <a:srgbClr val="AAE2CA">
                          <a:lumMod val="50000"/>
                        </a:srgbClr>
                      </a:solidFill>
                      <a:latin typeface="Calibri" charset="0"/>
                      <a:ea typeface="Calibri" charset="0"/>
                      <a:cs typeface="Calibri" charset="0"/>
                    </a:rPr>
                    <a:t>BEPC-II / BES III</a:t>
                  </a:r>
                </a:p>
              </p:txBody>
            </p:sp>
          </p:grp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FBBFB079-30BB-120E-7502-2ED468876D82}"/>
                </a:ext>
              </a:extLst>
            </p:cNvPr>
            <p:cNvGrpSpPr/>
            <p:nvPr/>
          </p:nvGrpSpPr>
          <p:grpSpPr>
            <a:xfrm>
              <a:off x="3906116" y="911674"/>
              <a:ext cx="2230420" cy="615554"/>
              <a:chOff x="925181" y="-880265"/>
              <a:chExt cx="2230420" cy="615554"/>
            </a:xfrm>
          </p:grpSpPr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0939EC06-A8A3-A28C-BEFB-B8583F34758D}"/>
                  </a:ext>
                </a:extLst>
              </p:cNvPr>
              <p:cNvSpPr/>
              <p:nvPr/>
            </p:nvSpPr>
            <p:spPr bwMode="auto">
              <a:xfrm>
                <a:off x="925181" y="-852413"/>
                <a:ext cx="2230420" cy="56397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de-DE" sz="150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51" name="Gerade Verbindung mit Pfeil 50">
                <a:extLst>
                  <a:ext uri="{FF2B5EF4-FFF2-40B4-BE49-F238E27FC236}">
                    <a16:creationId xmlns:a16="http://schemas.microsoft.com/office/drawing/2014/main" id="{D9503188-10CB-5185-E2C4-1502D4DF704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89822" y="-601925"/>
                <a:ext cx="1368675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B0EBBEB1-1A19-1B57-AEF4-4F699B4D9B38}"/>
                  </a:ext>
                </a:extLst>
              </p:cNvPr>
              <p:cNvSpPr txBox="1"/>
              <p:nvPr/>
            </p:nvSpPr>
            <p:spPr>
              <a:xfrm>
                <a:off x="1083705" y="-880265"/>
                <a:ext cx="1216573" cy="61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de-DE" sz="1200" dirty="0">
                    <a:solidFill>
                      <a:srgbClr val="AAE2CA">
                        <a:lumMod val="50000"/>
                      </a:srgbClr>
                    </a:solidFill>
                    <a:latin typeface="Calibri" charset="0"/>
                    <a:ea typeface="Calibri" charset="0"/>
                    <a:cs typeface="Calibri" charset="0"/>
                  </a:rPr>
                  <a:t>VEPP-2000 </a:t>
                </a:r>
              </a:p>
              <a:p>
                <a:pPr defTabSz="685800"/>
                <a:r>
                  <a:rPr lang="de-DE" sz="1200" dirty="0">
                    <a:solidFill>
                      <a:srgbClr val="AAE2CA">
                        <a:lumMod val="50000"/>
                      </a:srgbClr>
                    </a:solidFill>
                    <a:latin typeface="Calibri" charset="0"/>
                    <a:ea typeface="Calibri" charset="0"/>
                    <a:cs typeface="Calibri" charset="0"/>
                  </a:rPr>
                  <a:t>CMD3+SND</a:t>
                </a:r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085F6CD0-3989-5DFA-BE7A-60D489ED26F1}"/>
                </a:ext>
              </a:extLst>
            </p:cNvPr>
            <p:cNvGrpSpPr/>
            <p:nvPr/>
          </p:nvGrpSpPr>
          <p:grpSpPr>
            <a:xfrm>
              <a:off x="5335268" y="860011"/>
              <a:ext cx="1798136" cy="454992"/>
              <a:chOff x="3959337" y="-867096"/>
              <a:chExt cx="1798136" cy="454992"/>
            </a:xfrm>
          </p:grpSpPr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E4A16695-68B7-377E-A007-E92787760C9A}"/>
                  </a:ext>
                </a:extLst>
              </p:cNvPr>
              <p:cNvSpPr/>
              <p:nvPr/>
            </p:nvSpPr>
            <p:spPr bwMode="auto">
              <a:xfrm>
                <a:off x="3959337" y="-820368"/>
                <a:ext cx="1798136" cy="40826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de-DE" sz="1500">
                  <a:solidFill>
                    <a:srgbClr val="7030A0"/>
                  </a:solidFill>
                </a:endParaRPr>
              </a:p>
            </p:txBody>
          </p: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9593CA82-5EA0-8C79-5837-CAC6B4C921D2}"/>
                  </a:ext>
                </a:extLst>
              </p:cNvPr>
              <p:cNvSpPr txBox="1"/>
              <p:nvPr/>
            </p:nvSpPr>
            <p:spPr>
              <a:xfrm>
                <a:off x="4008297" y="-867096"/>
                <a:ext cx="1629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de-DE" sz="1200" dirty="0">
                    <a:solidFill>
                      <a:srgbClr val="AAE2CA">
                        <a:lumMod val="50000"/>
                      </a:srgbClr>
                    </a:solidFill>
                    <a:latin typeface="Calibri" charset="0"/>
                    <a:ea typeface="Calibri" charset="0"/>
                    <a:cs typeface="Calibri" charset="0"/>
                  </a:rPr>
                  <a:t>VEPP-4M / KEDR</a:t>
                </a:r>
              </a:p>
            </p:txBody>
          </p:sp>
          <p:cxnSp>
            <p:nvCxnSpPr>
              <p:cNvPr id="49" name="Gerade Verbindung mit Pfeil 48">
                <a:extLst>
                  <a:ext uri="{FF2B5EF4-FFF2-40B4-BE49-F238E27FC236}">
                    <a16:creationId xmlns:a16="http://schemas.microsoft.com/office/drawing/2014/main" id="{5BC1B65D-EF4A-CB26-06CF-4F84657764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960008" y="-542830"/>
                <a:ext cx="1624397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</p:grpSp>
      </p:grpSp>
      <p:grpSp>
        <p:nvGrpSpPr>
          <p:cNvPr id="57" name="Gruppierung 66">
            <a:extLst>
              <a:ext uri="{FF2B5EF4-FFF2-40B4-BE49-F238E27FC236}">
                <a16:creationId xmlns:a16="http://schemas.microsoft.com/office/drawing/2014/main" id="{981A67A8-CFBF-8EB2-6A21-1B7310B91169}"/>
              </a:ext>
            </a:extLst>
          </p:cNvPr>
          <p:cNvGrpSpPr/>
          <p:nvPr/>
        </p:nvGrpSpPr>
        <p:grpSpPr>
          <a:xfrm>
            <a:off x="516178" y="2051898"/>
            <a:ext cx="2816376" cy="2148927"/>
            <a:chOff x="6023643" y="2809988"/>
            <a:chExt cx="2816376" cy="2148927"/>
          </a:xfrm>
        </p:grpSpPr>
        <p:grpSp>
          <p:nvGrpSpPr>
            <p:cNvPr id="58" name="Group 27">
              <a:extLst>
                <a:ext uri="{FF2B5EF4-FFF2-40B4-BE49-F238E27FC236}">
                  <a16:creationId xmlns:a16="http://schemas.microsoft.com/office/drawing/2014/main" id="{C881D3BD-8DDB-1197-6152-59B5F891DC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643" y="2809988"/>
              <a:ext cx="2816376" cy="2148927"/>
              <a:chOff x="589" y="2661"/>
              <a:chExt cx="2102" cy="1494"/>
            </a:xfrm>
          </p:grpSpPr>
          <p:grpSp>
            <p:nvGrpSpPr>
              <p:cNvPr id="63" name="Group 28">
                <a:extLst>
                  <a:ext uri="{FF2B5EF4-FFF2-40B4-BE49-F238E27FC236}">
                    <a16:creationId xmlns:a16="http://schemas.microsoft.com/office/drawing/2014/main" id="{E4E4612C-CED1-DE8D-34D6-16B0678573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7" y="3434"/>
                <a:ext cx="1174" cy="721"/>
                <a:chOff x="240" y="1680"/>
                <a:chExt cx="1392" cy="824"/>
              </a:xfrm>
            </p:grpSpPr>
            <p:sp>
              <p:nvSpPr>
                <p:cNvPr id="93" name="Text Box 29">
                  <a:extLst>
                    <a:ext uri="{FF2B5EF4-FFF2-40B4-BE49-F238E27FC236}">
                      <a16:creationId xmlns:a16="http://schemas.microsoft.com/office/drawing/2014/main" id="{7AF36BF1-E7F6-A5C6-557D-5E4237A3E2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53" y="1680"/>
                  <a:ext cx="479" cy="8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8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  <p:sp>
              <p:nvSpPr>
                <p:cNvPr id="94" name="Text Box 30">
                  <a:extLst>
                    <a:ext uri="{FF2B5EF4-FFF2-40B4-BE49-F238E27FC236}">
                      <a16:creationId xmlns:a16="http://schemas.microsoft.com/office/drawing/2014/main" id="{5BEA551B-27F6-B83E-5D57-42CF9625DE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919"/>
                  <a:ext cx="387" cy="2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e</a:t>
                  </a:r>
                  <a:r>
                    <a:rPr kumimoji="0" lang="en-US" sz="20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-</a:t>
                  </a:r>
                </a:p>
              </p:txBody>
            </p:sp>
          </p:grpSp>
          <p:sp>
            <p:nvSpPr>
              <p:cNvPr id="64" name="Text Box 31">
                <a:extLst>
                  <a:ext uri="{FF2B5EF4-FFF2-40B4-BE49-F238E27FC236}">
                    <a16:creationId xmlns:a16="http://schemas.microsoft.com/office/drawing/2014/main" id="{59637F9F-EF4C-7829-A44A-9E131297E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9" y="2764"/>
                <a:ext cx="41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rPr>
                  <a:t>e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rPr>
                  <a:t>+</a:t>
                </a:r>
              </a:p>
            </p:txBody>
          </p:sp>
          <p:sp>
            <p:nvSpPr>
              <p:cNvPr id="65" name="Line 32">
                <a:extLst>
                  <a:ext uri="{FF2B5EF4-FFF2-40B4-BE49-F238E27FC236}">
                    <a16:creationId xmlns:a16="http://schemas.microsoft.com/office/drawing/2014/main" id="{FA5F15F6-6729-B3E7-DDA7-3A07A7DBB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3" y="3329"/>
                <a:ext cx="382" cy="38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33">
                <a:extLst>
                  <a:ext uri="{FF2B5EF4-FFF2-40B4-BE49-F238E27FC236}">
                    <a16:creationId xmlns:a16="http://schemas.microsoft.com/office/drawing/2014/main" id="{9291F2D1-51D2-BB93-A8F8-B2304873D6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7" y="2973"/>
                <a:ext cx="437" cy="35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67" name="Group 34">
                <a:extLst>
                  <a:ext uri="{FF2B5EF4-FFF2-40B4-BE49-F238E27FC236}">
                    <a16:creationId xmlns:a16="http://schemas.microsoft.com/office/drawing/2014/main" id="{B6811881-0292-2DD7-4A8B-B8283B41A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150740">
                <a:off x="969" y="2962"/>
                <a:ext cx="651" cy="55"/>
                <a:chOff x="2256" y="2928"/>
                <a:chExt cx="4486" cy="462"/>
              </a:xfrm>
            </p:grpSpPr>
            <p:sp>
              <p:nvSpPr>
                <p:cNvPr id="84" name="Bogen 35">
                  <a:extLst>
                    <a:ext uri="{FF2B5EF4-FFF2-40B4-BE49-F238E27FC236}">
                      <a16:creationId xmlns:a16="http://schemas.microsoft.com/office/drawing/2014/main" id="{727EEEBA-E643-D13C-812A-D37B228577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6" y="2930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Bogen 36">
                  <a:extLst>
                    <a:ext uri="{FF2B5EF4-FFF2-40B4-BE49-F238E27FC236}">
                      <a16:creationId xmlns:a16="http://schemas.microsoft.com/office/drawing/2014/main" id="{8E3FAF86-F617-9217-D0B1-944C33700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2754" y="301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Bogen 37">
                  <a:extLst>
                    <a:ext uri="{FF2B5EF4-FFF2-40B4-BE49-F238E27FC236}">
                      <a16:creationId xmlns:a16="http://schemas.microsoft.com/office/drawing/2014/main" id="{77ACFB64-36AF-BF93-5E38-1C7527E404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0" y="292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Bogen 38">
                  <a:extLst>
                    <a:ext uri="{FF2B5EF4-FFF2-40B4-BE49-F238E27FC236}">
                      <a16:creationId xmlns:a16="http://schemas.microsoft.com/office/drawing/2014/main" id="{F9E7F993-7C9D-B6A7-C34D-73FDBF10F1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746" y="301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" name="Bogen 39">
                  <a:extLst>
                    <a:ext uri="{FF2B5EF4-FFF2-40B4-BE49-F238E27FC236}">
                      <a16:creationId xmlns:a16="http://schemas.microsoft.com/office/drawing/2014/main" id="{DB7FBCEF-A003-821D-B011-7125C0AC9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2" y="293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" name="Bogen 40">
                  <a:extLst>
                    <a:ext uri="{FF2B5EF4-FFF2-40B4-BE49-F238E27FC236}">
                      <a16:creationId xmlns:a16="http://schemas.microsoft.com/office/drawing/2014/main" id="{D143B3B3-5F08-00A1-8E31-D8501B418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4744" y="304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" name="Bogen 41">
                  <a:extLst>
                    <a:ext uri="{FF2B5EF4-FFF2-40B4-BE49-F238E27FC236}">
                      <a16:creationId xmlns:a16="http://schemas.microsoft.com/office/drawing/2014/main" id="{DD256DE6-7946-D701-7D5D-703287BE31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0" y="295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" name="Bogen 42">
                  <a:extLst>
                    <a:ext uri="{FF2B5EF4-FFF2-40B4-BE49-F238E27FC236}">
                      <a16:creationId xmlns:a16="http://schemas.microsoft.com/office/drawing/2014/main" id="{6A5A2CDD-C6D8-68FD-F6D8-8913BC092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736" y="304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" name="Bogen 43">
                  <a:extLst>
                    <a:ext uri="{FF2B5EF4-FFF2-40B4-BE49-F238E27FC236}">
                      <a16:creationId xmlns:a16="http://schemas.microsoft.com/office/drawing/2014/main" id="{8C69B1C4-163B-1BED-7521-BF19ADEBB4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2" y="296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68" name="Group 44">
                <a:extLst>
                  <a:ext uri="{FF2B5EF4-FFF2-40B4-BE49-F238E27FC236}">
                    <a16:creationId xmlns:a16="http://schemas.microsoft.com/office/drawing/2014/main" id="{10F50ECB-E474-7BD5-7556-FB33D49B06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4" y="3140"/>
                <a:ext cx="930" cy="384"/>
                <a:chOff x="2494" y="2688"/>
                <a:chExt cx="2594" cy="864"/>
              </a:xfrm>
            </p:grpSpPr>
            <p:sp>
              <p:nvSpPr>
                <p:cNvPr id="71" name="Bogen 45">
                  <a:extLst>
                    <a:ext uri="{FF2B5EF4-FFF2-40B4-BE49-F238E27FC236}">
                      <a16:creationId xmlns:a16="http://schemas.microsoft.com/office/drawing/2014/main" id="{3F6BB4C9-03D9-3E94-A968-1AB1DA16A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413" y="2688"/>
                  <a:ext cx="675" cy="864"/>
                </a:xfrm>
                <a:custGeom>
                  <a:avLst/>
                  <a:gdLst>
                    <a:gd name="G0" fmla="+- 287 0 0"/>
                    <a:gd name="G1" fmla="+- 21600 0 0"/>
                    <a:gd name="G2" fmla="+- 21600 0 0"/>
                    <a:gd name="T0" fmla="*/ 287 w 21887"/>
                    <a:gd name="T1" fmla="*/ 0 h 43200"/>
                    <a:gd name="T2" fmla="*/ 0 w 21887"/>
                    <a:gd name="T3" fmla="*/ 43198 h 43200"/>
                    <a:gd name="T4" fmla="*/ 287 w 21887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87" h="43200" fill="none" extrusionOk="0">
                      <a:moveTo>
                        <a:pt x="287" y="-1"/>
                      </a:moveTo>
                      <a:cubicBezTo>
                        <a:pt x="12216" y="0"/>
                        <a:pt x="21887" y="9670"/>
                        <a:pt x="21887" y="21600"/>
                      </a:cubicBezTo>
                      <a:cubicBezTo>
                        <a:pt x="21887" y="33529"/>
                        <a:pt x="12216" y="43200"/>
                        <a:pt x="287" y="43200"/>
                      </a:cubicBezTo>
                      <a:cubicBezTo>
                        <a:pt x="191" y="43199"/>
                        <a:pt x="95" y="43199"/>
                        <a:pt x="-1" y="43198"/>
                      </a:cubicBezTo>
                    </a:path>
                    <a:path w="21887" h="43200" stroke="0" extrusionOk="0">
                      <a:moveTo>
                        <a:pt x="287" y="-1"/>
                      </a:moveTo>
                      <a:cubicBezTo>
                        <a:pt x="12216" y="0"/>
                        <a:pt x="21887" y="9670"/>
                        <a:pt x="21887" y="21600"/>
                      </a:cubicBezTo>
                      <a:cubicBezTo>
                        <a:pt x="21887" y="33529"/>
                        <a:pt x="12216" y="43200"/>
                        <a:pt x="287" y="43200"/>
                      </a:cubicBezTo>
                      <a:cubicBezTo>
                        <a:pt x="191" y="43199"/>
                        <a:pt x="95" y="43199"/>
                        <a:pt x="-1" y="43198"/>
                      </a:cubicBezTo>
                      <a:lnTo>
                        <a:pt x="287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72" name="Group 46">
                  <a:extLst>
                    <a:ext uri="{FF2B5EF4-FFF2-40B4-BE49-F238E27FC236}">
                      <a16:creationId xmlns:a16="http://schemas.microsoft.com/office/drawing/2014/main" id="{AE317962-EA3D-EF19-58D9-80E18F471F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4" y="2994"/>
                  <a:ext cx="1916" cy="241"/>
                  <a:chOff x="2256" y="2928"/>
                  <a:chExt cx="4486" cy="462"/>
                </a:xfrm>
              </p:grpSpPr>
              <p:sp>
                <p:nvSpPr>
                  <p:cNvPr id="73" name="Bogen 47">
                    <a:extLst>
                      <a:ext uri="{FF2B5EF4-FFF2-40B4-BE49-F238E27FC236}">
                        <a16:creationId xmlns:a16="http://schemas.microsoft.com/office/drawing/2014/main" id="{1C25F6DA-07A6-CB9F-90AD-3ED7102D12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6" y="2930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6" name="Bogen 48">
                    <a:extLst>
                      <a:ext uri="{FF2B5EF4-FFF2-40B4-BE49-F238E27FC236}">
                        <a16:creationId xmlns:a16="http://schemas.microsoft.com/office/drawing/2014/main" id="{890C8361-9758-1BD5-6BE3-36990817F6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2754" y="301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7" name="Bogen 49">
                    <a:extLst>
                      <a:ext uri="{FF2B5EF4-FFF2-40B4-BE49-F238E27FC236}">
                        <a16:creationId xmlns:a16="http://schemas.microsoft.com/office/drawing/2014/main" id="{C41FAAFC-3B79-7D8D-8BF7-9D823E30F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0" y="292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8" name="Bogen 50">
                    <a:extLst>
                      <a:ext uri="{FF2B5EF4-FFF2-40B4-BE49-F238E27FC236}">
                        <a16:creationId xmlns:a16="http://schemas.microsoft.com/office/drawing/2014/main" id="{A5AAE47E-2020-F340-6254-25BFA97326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3746" y="301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9" name="Bogen 51">
                    <a:extLst>
                      <a:ext uri="{FF2B5EF4-FFF2-40B4-BE49-F238E27FC236}">
                        <a16:creationId xmlns:a16="http://schemas.microsoft.com/office/drawing/2014/main" id="{7938BD80-2D0E-7C8E-74EF-3C2969D12F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42" y="293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0" name="Bogen 52">
                    <a:extLst>
                      <a:ext uri="{FF2B5EF4-FFF2-40B4-BE49-F238E27FC236}">
                        <a16:creationId xmlns:a16="http://schemas.microsoft.com/office/drawing/2014/main" id="{2A5DCB39-C8A7-5611-0AAE-EECF080688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4744" y="304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1" name="Bogen 53">
                    <a:extLst>
                      <a:ext uri="{FF2B5EF4-FFF2-40B4-BE49-F238E27FC236}">
                        <a16:creationId xmlns:a16="http://schemas.microsoft.com/office/drawing/2014/main" id="{F38D9217-9ED0-C2B0-F3AE-A81A5C9438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40" y="295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2" name="Bogen 54">
                    <a:extLst>
                      <a:ext uri="{FF2B5EF4-FFF2-40B4-BE49-F238E27FC236}">
                        <a16:creationId xmlns:a16="http://schemas.microsoft.com/office/drawing/2014/main" id="{945DBA89-66A5-F0F1-414F-0F178DD36C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5736" y="304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3" name="Bogen 55">
                    <a:extLst>
                      <a:ext uri="{FF2B5EF4-FFF2-40B4-BE49-F238E27FC236}">
                        <a16:creationId xmlns:a16="http://schemas.microsoft.com/office/drawing/2014/main" id="{1A8362A3-E3C2-8361-A4CE-C4A706EAA5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32" y="296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69" name="Text Box 56">
                <a:extLst>
                  <a:ext uri="{FF2B5EF4-FFF2-40B4-BE49-F238E27FC236}">
                    <a16:creationId xmlns:a16="http://schemas.microsoft.com/office/drawing/2014/main" id="{B2411A0F-DEC9-3542-3685-BE6903D73E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2" y="2661"/>
                <a:ext cx="656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8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Symbol" charset="2"/>
                  </a:rPr>
                  <a:t>g</a:t>
                </a:r>
                <a:r>
                  <a:rPr kumimoji="0" lang="en-US" sz="28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</a:rPr>
                  <a:t>ISR</a:t>
                </a:r>
                <a:endParaRPr kumimoji="0" lang="en-US" sz="2800" b="1" i="0" u="none" strike="noStrike" kern="0" cap="none" spc="0" normalizeH="0" baseline="-2500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" name="Text Box 57">
                <a:extLst>
                  <a:ext uri="{FF2B5EF4-FFF2-40B4-BE49-F238E27FC236}">
                    <a16:creationId xmlns:a16="http://schemas.microsoft.com/office/drawing/2014/main" id="{2597F03A-9202-5E73-14D9-C50BC6DCA7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8" y="3566"/>
                <a:ext cx="87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</a:rPr>
                  <a:t>Hadrons</a:t>
                </a:r>
              </a:p>
            </p:txBody>
          </p:sp>
        </p:grp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7422CA56-FD36-0985-5CDE-62DAF81780E5}"/>
                </a:ext>
              </a:extLst>
            </p:cNvPr>
            <p:cNvSpPr/>
            <p:nvPr/>
          </p:nvSpPr>
          <p:spPr>
            <a:xfrm>
              <a:off x="6059610" y="3540102"/>
              <a:ext cx="5497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kern="0" dirty="0">
                  <a:solidFill>
                    <a:srgbClr val="0000FF"/>
                  </a:solidFill>
                  <a:latin typeface="Calibri"/>
                </a:rPr>
                <a:t>E</a:t>
              </a:r>
              <a:r>
                <a:rPr lang="en-GB" b="1" kern="0" baseline="-25000" dirty="0">
                  <a:solidFill>
                    <a:srgbClr val="0000FF"/>
                  </a:solidFill>
                  <a:latin typeface="Calibri"/>
                </a:rPr>
                <a:t>CM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C8EBCA6B-9A64-8360-FF9F-4A8DEA49DB55}"/>
                </a:ext>
              </a:extLst>
            </p:cNvPr>
            <p:cNvSpPr/>
            <p:nvPr/>
          </p:nvSpPr>
          <p:spPr>
            <a:xfrm>
              <a:off x="7047337" y="3904602"/>
              <a:ext cx="6607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kern="0" dirty="0" err="1">
                  <a:solidFill>
                    <a:srgbClr val="0000FF"/>
                  </a:solidFill>
                  <a:latin typeface="Calibri"/>
                </a:rPr>
                <a:t>m</a:t>
              </a:r>
              <a:r>
                <a:rPr lang="en-GB" b="1" kern="0" baseline="-25000" dirty="0" err="1">
                  <a:solidFill>
                    <a:srgbClr val="0000FF"/>
                  </a:solidFill>
                  <a:latin typeface="Calibri"/>
                </a:rPr>
                <a:t>had</a:t>
              </a:r>
              <a:endParaRPr lang="en-GB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10CD53AF-99AF-E27E-9D31-B194ECD5F862}"/>
                </a:ext>
              </a:extLst>
            </p:cNvPr>
            <p:cNvSpPr txBox="1"/>
            <p:nvPr/>
          </p:nvSpPr>
          <p:spPr>
            <a:xfrm>
              <a:off x="8118732" y="3212409"/>
              <a:ext cx="4183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/>
                  <a:cs typeface="Calibri"/>
                </a:rPr>
                <a:t>π</a:t>
              </a:r>
              <a:r>
                <a:rPr lang="en-GB" b="1" baseline="30000" dirty="0"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863BF84A-2C24-2CE6-A4DC-BDC63819A04F}"/>
                </a:ext>
              </a:extLst>
            </p:cNvPr>
            <p:cNvSpPr txBox="1"/>
            <p:nvPr/>
          </p:nvSpPr>
          <p:spPr>
            <a:xfrm>
              <a:off x="8136662" y="3792359"/>
              <a:ext cx="3855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/>
                  <a:cs typeface="Calibri"/>
                </a:rPr>
                <a:t>π</a:t>
              </a:r>
              <a:r>
                <a:rPr lang="en-GB" b="1" baseline="30000" dirty="0">
                  <a:latin typeface="Calibri"/>
                  <a:cs typeface="Calibri"/>
                </a:rPr>
                <a:t>-</a:t>
              </a:r>
            </a:p>
          </p:txBody>
        </p:sp>
      </p:grpSp>
      <p:sp>
        <p:nvSpPr>
          <p:cNvPr id="95" name="Freihandform 94">
            <a:extLst>
              <a:ext uri="{FF2B5EF4-FFF2-40B4-BE49-F238E27FC236}">
                <a16:creationId xmlns:a16="http://schemas.microsoft.com/office/drawing/2014/main" id="{3A69C895-62D1-9D58-3C2F-51BF87781A26}"/>
              </a:ext>
            </a:extLst>
          </p:cNvPr>
          <p:cNvSpPr/>
          <p:nvPr/>
        </p:nvSpPr>
        <p:spPr bwMode="auto">
          <a:xfrm>
            <a:off x="1001486" y="2107474"/>
            <a:ext cx="1637211" cy="592183"/>
          </a:xfrm>
          <a:custGeom>
            <a:avLst/>
            <a:gdLst>
              <a:gd name="connsiteX0" fmla="*/ 0 w 1637211"/>
              <a:gd name="connsiteY0" fmla="*/ 461555 h 592183"/>
              <a:gd name="connsiteX1" fmla="*/ 8708 w 1637211"/>
              <a:gd name="connsiteY1" fmla="*/ 539932 h 592183"/>
              <a:gd name="connsiteX2" fmla="*/ 174171 w 1637211"/>
              <a:gd name="connsiteY2" fmla="*/ 592183 h 592183"/>
              <a:gd name="connsiteX3" fmla="*/ 1637211 w 1637211"/>
              <a:gd name="connsiteY3" fmla="*/ 418012 h 592183"/>
              <a:gd name="connsiteX4" fmla="*/ 1619794 w 1637211"/>
              <a:gd name="connsiteY4" fmla="*/ 43543 h 592183"/>
              <a:gd name="connsiteX5" fmla="*/ 792480 w 1637211"/>
              <a:gd name="connsiteY5" fmla="*/ 0 h 592183"/>
              <a:gd name="connsiteX6" fmla="*/ 0 w 1637211"/>
              <a:gd name="connsiteY6" fmla="*/ 461555 h 59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7211" h="592183">
                <a:moveTo>
                  <a:pt x="0" y="461555"/>
                </a:moveTo>
                <a:lnTo>
                  <a:pt x="8708" y="539932"/>
                </a:lnTo>
                <a:lnTo>
                  <a:pt x="174171" y="592183"/>
                </a:lnTo>
                <a:lnTo>
                  <a:pt x="1637211" y="418012"/>
                </a:lnTo>
                <a:lnTo>
                  <a:pt x="1619794" y="43543"/>
                </a:lnTo>
                <a:lnTo>
                  <a:pt x="792480" y="0"/>
                </a:lnTo>
                <a:lnTo>
                  <a:pt x="0" y="461555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4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00018 -0.3666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6"/>
          <p:cNvSpPr txBox="1">
            <a:spLocks/>
          </p:cNvSpPr>
          <p:nvPr/>
        </p:nvSpPr>
        <p:spPr>
          <a:xfrm>
            <a:off x="0" y="1"/>
            <a:ext cx="1428750" cy="3429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89F4951B-457E-3645-BC84-3D7F2D1F0C46}" type="slidenum">
              <a:rPr lang="de-DE" sz="900">
                <a:latin typeface="Calibri"/>
                <a:cs typeface="Calibri"/>
              </a:rPr>
              <a:pPr algn="l">
                <a:defRPr/>
              </a:pPr>
              <a:t>5</a:t>
            </a:fld>
            <a:endParaRPr lang="de-DE" sz="900" dirty="0">
              <a:latin typeface="Calibri"/>
              <a:cs typeface="Calibri"/>
            </a:endParaRPr>
          </a:p>
        </p:txBody>
      </p:sp>
      <p:sp>
        <p:nvSpPr>
          <p:cNvPr id="74" name="Rectangle 1073">
            <a:extLst>
              <a:ext uri="{FF2B5EF4-FFF2-40B4-BE49-F238E27FC236}">
                <a16:creationId xmlns:a16="http://schemas.microsoft.com/office/drawing/2014/main" id="{530878D3-6DCE-E842-8F14-F9C097C16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4" y="143126"/>
            <a:ext cx="900759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700" i="1" dirty="0"/>
              <a:t>Measurements of </a:t>
            </a:r>
            <a:r>
              <a:rPr lang="en-US" sz="2700" i="1" dirty="0">
                <a:latin typeface="Symbol" pitchFamily="2" charset="2"/>
              </a:rPr>
              <a:t>s</a:t>
            </a:r>
            <a:r>
              <a:rPr lang="en-US" sz="2700" i="1" baseline="-25000" dirty="0"/>
              <a:t>had</a:t>
            </a:r>
            <a:r>
              <a:rPr lang="en-US" sz="2700" i="1" dirty="0"/>
              <a:t> – Energy Scan vs. Initial State Radiation</a:t>
            </a:r>
            <a:endParaRPr lang="en-US" sz="2700" i="1" baseline="-25000" dirty="0"/>
          </a:p>
        </p:txBody>
      </p:sp>
      <p:sp>
        <p:nvSpPr>
          <p:cNvPr id="3" name="Line 19">
            <a:extLst>
              <a:ext uri="{FF2B5EF4-FFF2-40B4-BE49-F238E27FC236}">
                <a16:creationId xmlns:a16="http://schemas.microsoft.com/office/drawing/2014/main" id="{CABB6557-A6CA-B47B-A086-D91BE4949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4578" y="923650"/>
            <a:ext cx="34289" cy="26839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l" defTabSz="685800"/>
            <a:endParaRPr lang="en-GB" sz="1500">
              <a:solidFill>
                <a:srgbClr val="000000"/>
              </a:solidFill>
              <a:latin typeface="Times New Roman" pitchFamily="-103" charset="0"/>
            </a:endParaRP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BE782740-9ABD-9D9E-5D02-4B494BF45A6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73256" y="1223859"/>
            <a:ext cx="119455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defTabSz="685800"/>
            <a:r>
              <a:rPr lang="de-DE" sz="1500" b="1" dirty="0" err="1">
                <a:solidFill>
                  <a:srgbClr val="000000"/>
                </a:solidFill>
                <a:latin typeface="Symbol" charset="2"/>
              </a:rPr>
              <a:t>s</a:t>
            </a:r>
            <a:r>
              <a:rPr lang="de-DE" sz="1500" b="1" baseline="-25000" dirty="0" err="1">
                <a:solidFill>
                  <a:srgbClr val="000000"/>
                </a:solidFill>
                <a:latin typeface="Calibri" charset="0"/>
              </a:rPr>
              <a:t>had</a:t>
            </a:r>
            <a:r>
              <a:rPr lang="de-DE" sz="1500" b="1" dirty="0">
                <a:solidFill>
                  <a:srgbClr val="000000"/>
                </a:solidFill>
                <a:latin typeface="Calibri" charset="0"/>
              </a:rPr>
              <a:t> [</a:t>
            </a:r>
            <a:r>
              <a:rPr lang="de-DE" sz="1500" b="1" dirty="0" err="1">
                <a:solidFill>
                  <a:srgbClr val="000000"/>
                </a:solidFill>
                <a:latin typeface="Calibri" charset="0"/>
              </a:rPr>
              <a:t>mbarn</a:t>
            </a:r>
            <a:r>
              <a:rPr lang="de-DE" sz="1500" b="1" dirty="0">
                <a:solidFill>
                  <a:srgbClr val="000000"/>
                </a:solidFill>
                <a:latin typeface="Calibri" charset="0"/>
              </a:rPr>
              <a:t>]</a:t>
            </a:r>
          </a:p>
        </p:txBody>
      </p:sp>
      <p:grpSp>
        <p:nvGrpSpPr>
          <p:cNvPr id="10" name="Gruppierung 13">
            <a:extLst>
              <a:ext uri="{FF2B5EF4-FFF2-40B4-BE49-F238E27FC236}">
                <a16:creationId xmlns:a16="http://schemas.microsoft.com/office/drawing/2014/main" id="{0B8AE127-ED8E-0ED9-329C-EDFE20748964}"/>
              </a:ext>
            </a:extLst>
          </p:cNvPr>
          <p:cNvGrpSpPr/>
          <p:nvPr/>
        </p:nvGrpSpPr>
        <p:grpSpPr>
          <a:xfrm>
            <a:off x="3268831" y="707447"/>
            <a:ext cx="4579366" cy="3409664"/>
            <a:chOff x="166576" y="1678039"/>
            <a:chExt cx="6105821" cy="4546219"/>
          </a:xfrm>
        </p:grpSpPr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77858EB8-84D0-B091-4187-38A51F797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576" y="1794477"/>
              <a:ext cx="5127589" cy="44297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defTabSz="685800"/>
              <a:endParaRPr lang="en-US" sz="1500">
                <a:solidFill>
                  <a:srgbClr val="000000"/>
                </a:solidFill>
                <a:latin typeface="Calibri" charset="0"/>
              </a:endParaRPr>
            </a:p>
          </p:txBody>
        </p:sp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788B3972-50A8-E193-4AC9-110894F9F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798" y="1678039"/>
              <a:ext cx="4553683" cy="428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6EAA3EBF-00AB-87FC-1ACB-CA46B2B8C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7572" y="1966310"/>
              <a:ext cx="45719" cy="35785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algn="l" defTabSz="685800"/>
              <a:endParaRPr lang="en-GB" sz="1500">
                <a:solidFill>
                  <a:srgbClr val="000000"/>
                </a:solidFill>
                <a:latin typeface="Times New Roman" pitchFamily="-103" charset="0"/>
              </a:endParaRPr>
            </a:p>
          </p:txBody>
        </p:sp>
        <p:sp>
          <p:nvSpPr>
            <p:cNvPr id="17" name="Text Box 22">
              <a:extLst>
                <a:ext uri="{FF2B5EF4-FFF2-40B4-BE49-F238E27FC236}">
                  <a16:creationId xmlns:a16="http://schemas.microsoft.com/office/drawing/2014/main" id="{F656EE1E-562B-0D7C-E99A-65CC3135D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6297" y="5585725"/>
              <a:ext cx="16761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85800"/>
              <a:r>
                <a:rPr lang="de-DE" sz="1500" b="1" dirty="0" err="1">
                  <a:solidFill>
                    <a:srgbClr val="000000"/>
                  </a:solidFill>
                  <a:latin typeface="Calibri" charset="0"/>
                  <a:sym typeface="Symbol" charset="2"/>
                </a:rPr>
                <a:t></a:t>
              </a:r>
              <a:r>
                <a:rPr lang="de-DE" sz="1500" b="1" dirty="0" err="1">
                  <a:solidFill>
                    <a:srgbClr val="000000"/>
                  </a:solidFill>
                  <a:latin typeface="Calibri" charset="0"/>
                </a:rPr>
                <a:t>s</a:t>
              </a:r>
              <a:r>
                <a:rPr lang="de-DE" sz="1500" b="1" dirty="0">
                  <a:solidFill>
                    <a:srgbClr val="000000"/>
                  </a:solidFill>
                  <a:latin typeface="Calibri" charset="0"/>
                </a:rPr>
                <a:t> [</a:t>
              </a:r>
              <a:r>
                <a:rPr lang="de-DE" sz="1500" b="1" dirty="0" err="1">
                  <a:solidFill>
                    <a:srgbClr val="000000"/>
                  </a:solidFill>
                  <a:latin typeface="Calibri" charset="0"/>
                </a:rPr>
                <a:t>GeV</a:t>
              </a:r>
              <a:r>
                <a:rPr lang="de-DE" sz="1500" b="1" dirty="0">
                  <a:solidFill>
                    <a:srgbClr val="000000"/>
                  </a:solidFill>
                  <a:latin typeface="Calibri" charset="0"/>
                </a:rPr>
                <a:t>]         </a:t>
              </a:r>
            </a:p>
          </p:txBody>
        </p:sp>
        <p:sp>
          <p:nvSpPr>
            <p:cNvPr id="18" name="Text Box 23">
              <a:extLst>
                <a:ext uri="{FF2B5EF4-FFF2-40B4-BE49-F238E27FC236}">
                  <a16:creationId xmlns:a16="http://schemas.microsoft.com/office/drawing/2014/main" id="{6D4F419D-A905-38BB-FC41-7F20906DDB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360859" y="2366588"/>
              <a:ext cx="15927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685800"/>
              <a:r>
                <a:rPr lang="de-DE" sz="1500" b="1" dirty="0" err="1">
                  <a:solidFill>
                    <a:srgbClr val="000000"/>
                  </a:solidFill>
                  <a:latin typeface="Symbol" charset="2"/>
                </a:rPr>
                <a:t>s</a:t>
              </a:r>
              <a:r>
                <a:rPr lang="de-DE" sz="1500" b="1" baseline="-25000" dirty="0" err="1">
                  <a:solidFill>
                    <a:srgbClr val="000000"/>
                  </a:solidFill>
                  <a:latin typeface="Calibri" charset="0"/>
                </a:rPr>
                <a:t>had</a:t>
              </a:r>
              <a:r>
                <a:rPr lang="de-DE" sz="1500" b="1" dirty="0">
                  <a:solidFill>
                    <a:srgbClr val="000000"/>
                  </a:solidFill>
                  <a:latin typeface="Calibri" charset="0"/>
                </a:rPr>
                <a:t> [</a:t>
              </a:r>
              <a:r>
                <a:rPr lang="de-DE" sz="1500" b="1" dirty="0" err="1">
                  <a:solidFill>
                    <a:srgbClr val="000000"/>
                  </a:solidFill>
                  <a:latin typeface="Calibri" charset="0"/>
                </a:rPr>
                <a:t>mbarn</a:t>
              </a:r>
              <a:r>
                <a:rPr lang="de-DE" sz="1500" b="1" dirty="0">
                  <a:solidFill>
                    <a:srgbClr val="000000"/>
                  </a:solidFill>
                  <a:latin typeface="Calibri" charset="0"/>
                </a:rPr>
                <a:t>]</a:t>
              </a:r>
            </a:p>
          </p:txBody>
        </p:sp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98DC9C9E-4FDB-FFD7-BA6E-4F52DD1B3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528" y="3450313"/>
              <a:ext cx="421594" cy="10122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685800"/>
              <a:r>
                <a:rPr lang="en-US" sz="1200" dirty="0">
                  <a:solidFill>
                    <a:srgbClr val="FF0000"/>
                  </a:solidFill>
                  <a:latin typeface="Calibri" charset="0"/>
                </a:rPr>
                <a:t>                 </a:t>
              </a:r>
            </a:p>
          </p:txBody>
        </p:sp>
      </p:grpSp>
      <p:grpSp>
        <p:nvGrpSpPr>
          <p:cNvPr id="20" name="Gruppierung 58">
            <a:extLst>
              <a:ext uri="{FF2B5EF4-FFF2-40B4-BE49-F238E27FC236}">
                <a16:creationId xmlns:a16="http://schemas.microsoft.com/office/drawing/2014/main" id="{4D32C98D-E215-A54C-1C0D-7003052A79E7}"/>
              </a:ext>
            </a:extLst>
          </p:cNvPr>
          <p:cNvGrpSpPr/>
          <p:nvPr/>
        </p:nvGrpSpPr>
        <p:grpSpPr>
          <a:xfrm>
            <a:off x="4088099" y="2150533"/>
            <a:ext cx="1876424" cy="2900453"/>
            <a:chOff x="3926802" y="2867376"/>
            <a:chExt cx="2501900" cy="3867271"/>
          </a:xfrm>
        </p:grpSpPr>
        <p:grpSp>
          <p:nvGrpSpPr>
            <p:cNvPr id="21" name="Gruppierung 59">
              <a:extLst>
                <a:ext uri="{FF2B5EF4-FFF2-40B4-BE49-F238E27FC236}">
                  <a16:creationId xmlns:a16="http://schemas.microsoft.com/office/drawing/2014/main" id="{5AD8429C-A17C-E976-DB0D-E40ABA369EB2}"/>
                </a:ext>
              </a:extLst>
            </p:cNvPr>
            <p:cNvGrpSpPr/>
            <p:nvPr/>
          </p:nvGrpSpPr>
          <p:grpSpPr>
            <a:xfrm>
              <a:off x="3959337" y="2867376"/>
              <a:ext cx="2318686" cy="905023"/>
              <a:chOff x="2898181" y="3059289"/>
              <a:chExt cx="2318686" cy="905023"/>
            </a:xfrm>
          </p:grpSpPr>
          <p:cxnSp>
            <p:nvCxnSpPr>
              <p:cNvPr id="25" name="Gerade Verbindung mit Pfeil 24">
                <a:extLst>
                  <a:ext uri="{FF2B5EF4-FFF2-40B4-BE49-F238E27FC236}">
                    <a16:creationId xmlns:a16="http://schemas.microsoft.com/office/drawing/2014/main" id="{2D10BF76-5B5E-463B-EBF3-335D912D3633}"/>
                  </a:ext>
                </a:extLst>
              </p:cNvPr>
              <p:cNvCxnSpPr/>
              <p:nvPr/>
            </p:nvCxnSpPr>
            <p:spPr bwMode="auto">
              <a:xfrm flipH="1" flipV="1">
                <a:off x="5216628" y="3059289"/>
                <a:ext cx="239" cy="90502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6" name="Gerade Verbindung mit Pfeil 25">
                <a:extLst>
                  <a:ext uri="{FF2B5EF4-FFF2-40B4-BE49-F238E27FC236}">
                    <a16:creationId xmlns:a16="http://schemas.microsoft.com/office/drawing/2014/main" id="{06A5847D-BEB4-BFEC-AB50-B8C806ED16E9}"/>
                  </a:ext>
                </a:extLst>
              </p:cNvPr>
              <p:cNvCxnSpPr/>
              <p:nvPr/>
            </p:nvCxnSpPr>
            <p:spPr bwMode="auto">
              <a:xfrm flipH="1">
                <a:off x="2898181" y="3964311"/>
                <a:ext cx="2318686" cy="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02E7FAF-4F00-1A32-6231-E1DFAD65B888}"/>
                </a:ext>
              </a:extLst>
            </p:cNvPr>
            <p:cNvSpPr txBox="1"/>
            <p:nvPr/>
          </p:nvSpPr>
          <p:spPr>
            <a:xfrm>
              <a:off x="5534334" y="3483421"/>
              <a:ext cx="75080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200" dirty="0">
                  <a:solidFill>
                    <a:srgbClr val="FF00FF"/>
                  </a:solidFill>
                  <a:latin typeface="Calibri" charset="0"/>
                  <a:ea typeface="Calibri" charset="0"/>
                  <a:cs typeface="Calibri" charset="0"/>
                </a:rPr>
                <a:t>ISR </a:t>
              </a:r>
            </a:p>
            <a:p>
              <a:pPr defTabSz="685800"/>
              <a:r>
                <a:rPr lang="de-DE" sz="1200" dirty="0">
                  <a:solidFill>
                    <a:srgbClr val="FF00FF"/>
                  </a:solidFill>
                  <a:latin typeface="Calibri" charset="0"/>
                  <a:ea typeface="Calibri" charset="0"/>
                  <a:cs typeface="Calibri" charset="0"/>
                </a:rPr>
                <a:t>BES III</a:t>
              </a:r>
            </a:p>
          </p:txBody>
        </p:sp>
        <p:pic>
          <p:nvPicPr>
            <p:cNvPr id="23" name="Picture 12" descr="ttp://english.ihep.cas.cn/wcm/rs/fs/bepc/bepcii/201010/W020111229384682066792.jpg">
              <a:extLst>
                <a:ext uri="{FF2B5EF4-FFF2-40B4-BE49-F238E27FC236}">
                  <a16:creationId xmlns:a16="http://schemas.microsoft.com/office/drawing/2014/main" id="{4C2C41C2-0134-7EE7-12EF-4B6A9A041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802" y="5265318"/>
              <a:ext cx="2501900" cy="1469329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E37D6E2-E9FC-8EFE-E6D8-BFAA38388DAF}"/>
                </a:ext>
              </a:extLst>
            </p:cNvPr>
            <p:cNvSpPr txBox="1"/>
            <p:nvPr/>
          </p:nvSpPr>
          <p:spPr>
            <a:xfrm>
              <a:off x="5437571" y="6302152"/>
              <a:ext cx="9836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500" b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</a:rPr>
                <a:t>BEPC II</a:t>
              </a:r>
            </a:p>
          </p:txBody>
        </p:sp>
      </p:grpSp>
      <p:grpSp>
        <p:nvGrpSpPr>
          <p:cNvPr id="27" name="Gruppierung 67">
            <a:extLst>
              <a:ext uri="{FF2B5EF4-FFF2-40B4-BE49-F238E27FC236}">
                <a16:creationId xmlns:a16="http://schemas.microsoft.com/office/drawing/2014/main" id="{D2875645-1E22-418B-DA49-BBB85C008D5B}"/>
              </a:ext>
            </a:extLst>
          </p:cNvPr>
          <p:cNvGrpSpPr/>
          <p:nvPr/>
        </p:nvGrpSpPr>
        <p:grpSpPr>
          <a:xfrm>
            <a:off x="4112503" y="2489198"/>
            <a:ext cx="4628815" cy="2568211"/>
            <a:chOff x="3959337" y="3318931"/>
            <a:chExt cx="6171753" cy="3424280"/>
          </a:xfrm>
        </p:grpSpPr>
        <p:grpSp>
          <p:nvGrpSpPr>
            <p:cNvPr id="28" name="Gruppierung 68">
              <a:extLst>
                <a:ext uri="{FF2B5EF4-FFF2-40B4-BE49-F238E27FC236}">
                  <a16:creationId xmlns:a16="http://schemas.microsoft.com/office/drawing/2014/main" id="{90FF8226-85BF-50B4-D387-470FF647ABBE}"/>
                </a:ext>
              </a:extLst>
            </p:cNvPr>
            <p:cNvGrpSpPr/>
            <p:nvPr/>
          </p:nvGrpSpPr>
          <p:grpSpPr>
            <a:xfrm>
              <a:off x="3959337" y="3318931"/>
              <a:ext cx="6171753" cy="3424280"/>
              <a:chOff x="3959337" y="3318931"/>
              <a:chExt cx="6171753" cy="3424280"/>
            </a:xfrm>
          </p:grpSpPr>
          <p:grpSp>
            <p:nvGrpSpPr>
              <p:cNvPr id="30" name="Gruppierung 71">
                <a:extLst>
                  <a:ext uri="{FF2B5EF4-FFF2-40B4-BE49-F238E27FC236}">
                    <a16:creationId xmlns:a16="http://schemas.microsoft.com/office/drawing/2014/main" id="{40A30479-AB81-B1FC-0806-44BF6CC04D66}"/>
                  </a:ext>
                </a:extLst>
              </p:cNvPr>
              <p:cNvGrpSpPr/>
              <p:nvPr/>
            </p:nvGrpSpPr>
            <p:grpSpPr>
              <a:xfrm>
                <a:off x="3959337" y="3318931"/>
                <a:ext cx="3305064" cy="1100158"/>
                <a:chOff x="2898181" y="3510844"/>
                <a:chExt cx="3305064" cy="1100158"/>
              </a:xfrm>
            </p:grpSpPr>
            <p:cxnSp>
              <p:nvCxnSpPr>
                <p:cNvPr id="33" name="Gerade Verbindung mit Pfeil 32">
                  <a:extLst>
                    <a:ext uri="{FF2B5EF4-FFF2-40B4-BE49-F238E27FC236}">
                      <a16:creationId xmlns:a16="http://schemas.microsoft.com/office/drawing/2014/main" id="{278F3E6B-16A5-5DBB-93E2-7F49816A1ED8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6203006" y="3510844"/>
                  <a:ext cx="239" cy="1100158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4" name="Gerade Verbindung mit Pfeil 33">
                  <a:extLst>
                    <a:ext uri="{FF2B5EF4-FFF2-40B4-BE49-F238E27FC236}">
                      <a16:creationId xmlns:a16="http://schemas.microsoft.com/office/drawing/2014/main" id="{DDF6ED04-E794-BBAB-06CE-C4304AC8CA62}"/>
                    </a:ext>
                  </a:extLst>
                </p:cNvPr>
                <p:cNvCxnSpPr/>
                <p:nvPr/>
              </p:nvCxnSpPr>
              <p:spPr bwMode="auto">
                <a:xfrm flipH="1">
                  <a:off x="2898181" y="4611001"/>
                  <a:ext cx="3305064" cy="1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495DE9D1-5893-CD7A-507A-EAB31AB15A4B}"/>
                  </a:ext>
                </a:extLst>
              </p:cNvPr>
              <p:cNvSpPr txBox="1"/>
              <p:nvPr/>
            </p:nvSpPr>
            <p:spPr>
              <a:xfrm>
                <a:off x="6481385" y="4136438"/>
                <a:ext cx="81509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de-DE" sz="1200" dirty="0">
                    <a:solidFill>
                      <a:srgbClr val="458DC3"/>
                    </a:solidFill>
                    <a:latin typeface="Calibri" charset="0"/>
                    <a:ea typeface="Calibri" charset="0"/>
                    <a:cs typeface="Calibri" charset="0"/>
                  </a:rPr>
                  <a:t>ISR</a:t>
                </a:r>
              </a:p>
              <a:p>
                <a:pPr defTabSz="685800"/>
                <a:r>
                  <a:rPr lang="de-DE" sz="1200" dirty="0">
                    <a:solidFill>
                      <a:srgbClr val="458DC3"/>
                    </a:solidFill>
                    <a:latin typeface="Calibri" charset="0"/>
                    <a:ea typeface="Calibri" charset="0"/>
                    <a:cs typeface="Calibri" charset="0"/>
                  </a:rPr>
                  <a:t>BABAR</a:t>
                </a:r>
              </a:p>
            </p:txBody>
          </p:sp>
          <p:pic>
            <p:nvPicPr>
              <p:cNvPr id="32" name="Picture 8" descr="ttps://hep-project-dphep-portal.web.cern.ch/sites/hep-project-dphep-portal.web.cern.ch/files/slc-map.jpg">
                <a:extLst>
                  <a:ext uri="{FF2B5EF4-FFF2-40B4-BE49-F238E27FC236}">
                    <a16:creationId xmlns:a16="http://schemas.microsoft.com/office/drawing/2014/main" id="{8984AB28-3E53-4BC6-441C-0147EAA13D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9698" y="5267349"/>
                <a:ext cx="2661392" cy="1475862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1822070-1830-B0AA-5520-ADB0709382CF}"/>
                </a:ext>
              </a:extLst>
            </p:cNvPr>
            <p:cNvSpPr txBox="1"/>
            <p:nvPr/>
          </p:nvSpPr>
          <p:spPr>
            <a:xfrm>
              <a:off x="7356538" y="5281834"/>
              <a:ext cx="856133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500" b="1" dirty="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</a:rPr>
                <a:t>PEP-II</a:t>
              </a:r>
            </a:p>
          </p:txBody>
        </p:sp>
      </p:grpSp>
      <p:grpSp>
        <p:nvGrpSpPr>
          <p:cNvPr id="35" name="Gruppierung 77">
            <a:extLst>
              <a:ext uri="{FF2B5EF4-FFF2-40B4-BE49-F238E27FC236}">
                <a16:creationId xmlns:a16="http://schemas.microsoft.com/office/drawing/2014/main" id="{AC549506-8E93-4B6E-8471-BBFB5A8BCED2}"/>
              </a:ext>
            </a:extLst>
          </p:cNvPr>
          <p:cNvGrpSpPr/>
          <p:nvPr/>
        </p:nvGrpSpPr>
        <p:grpSpPr>
          <a:xfrm>
            <a:off x="1407218" y="789634"/>
            <a:ext cx="3436601" cy="1784154"/>
            <a:chOff x="352290" y="1052845"/>
            <a:chExt cx="4582135" cy="2378872"/>
          </a:xfrm>
        </p:grpSpPr>
        <p:grpSp>
          <p:nvGrpSpPr>
            <p:cNvPr id="36" name="Gruppierung 78">
              <a:extLst>
                <a:ext uri="{FF2B5EF4-FFF2-40B4-BE49-F238E27FC236}">
                  <a16:creationId xmlns:a16="http://schemas.microsoft.com/office/drawing/2014/main" id="{FEF769F3-D763-C98F-B499-37CBBC0ACD07}"/>
                </a:ext>
              </a:extLst>
            </p:cNvPr>
            <p:cNvGrpSpPr/>
            <p:nvPr/>
          </p:nvGrpSpPr>
          <p:grpSpPr>
            <a:xfrm>
              <a:off x="352290" y="1052845"/>
              <a:ext cx="4582135" cy="2061351"/>
              <a:chOff x="384977" y="1075647"/>
              <a:chExt cx="4582135" cy="2061351"/>
            </a:xfrm>
          </p:grpSpPr>
          <p:grpSp>
            <p:nvGrpSpPr>
              <p:cNvPr id="38" name="Gruppierung 80">
                <a:extLst>
                  <a:ext uri="{FF2B5EF4-FFF2-40B4-BE49-F238E27FC236}">
                    <a16:creationId xmlns:a16="http://schemas.microsoft.com/office/drawing/2014/main" id="{43EC13B1-F820-B646-1B11-73034C26C4F4}"/>
                  </a:ext>
                </a:extLst>
              </p:cNvPr>
              <p:cNvGrpSpPr/>
              <p:nvPr/>
            </p:nvGrpSpPr>
            <p:grpSpPr>
              <a:xfrm>
                <a:off x="3959337" y="2573868"/>
                <a:ext cx="1007775" cy="563130"/>
                <a:chOff x="2898181" y="2765781"/>
                <a:chExt cx="1007775" cy="563130"/>
              </a:xfrm>
            </p:grpSpPr>
            <p:cxnSp>
              <p:nvCxnSpPr>
                <p:cNvPr id="41" name="Gerade Verbindung mit Pfeil 40">
                  <a:extLst>
                    <a:ext uri="{FF2B5EF4-FFF2-40B4-BE49-F238E27FC236}">
                      <a16:creationId xmlns:a16="http://schemas.microsoft.com/office/drawing/2014/main" id="{98060C8D-B814-AA2F-9DC3-E3F39A11392D}"/>
                    </a:ext>
                  </a:extLst>
                </p:cNvPr>
                <p:cNvCxnSpPr/>
                <p:nvPr/>
              </p:nvCxnSpPr>
              <p:spPr bwMode="auto">
                <a:xfrm flipV="1">
                  <a:off x="3894667" y="2765781"/>
                  <a:ext cx="11289" cy="551841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2" name="Gerade Verbindung mit Pfeil 41">
                  <a:extLst>
                    <a:ext uri="{FF2B5EF4-FFF2-40B4-BE49-F238E27FC236}">
                      <a16:creationId xmlns:a16="http://schemas.microsoft.com/office/drawing/2014/main" id="{36E84DD8-A08E-CEAE-341D-6E737E08D26E}"/>
                    </a:ext>
                  </a:extLst>
                </p:cNvPr>
                <p:cNvCxnSpPr/>
                <p:nvPr/>
              </p:nvCxnSpPr>
              <p:spPr bwMode="auto">
                <a:xfrm flipH="1">
                  <a:off x="2898181" y="3328911"/>
                  <a:ext cx="996486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pic>
            <p:nvPicPr>
              <p:cNvPr id="39" name="Picture 4" descr="ttps://upload.wikimedia.org/wikipedia/it/4/41/LNF00414.jpg">
                <a:extLst>
                  <a:ext uri="{FF2B5EF4-FFF2-40B4-BE49-F238E27FC236}">
                    <a16:creationId xmlns:a16="http://schemas.microsoft.com/office/drawing/2014/main" id="{70910C0B-0A53-B20B-AF03-2E2B9AF147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977" y="1075647"/>
                <a:ext cx="2399599" cy="157030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C7498E31-B608-C091-9F4F-CB8A4487D540}"/>
                  </a:ext>
                </a:extLst>
              </p:cNvPr>
              <p:cNvSpPr txBox="1"/>
              <p:nvPr/>
            </p:nvSpPr>
            <p:spPr>
              <a:xfrm>
                <a:off x="1646717" y="1075647"/>
                <a:ext cx="115288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de-DE" sz="1500" b="1" dirty="0">
                    <a:solidFill>
                      <a:srgbClr val="FFFFFF"/>
                    </a:solidFill>
                    <a:latin typeface="Calibri" charset="0"/>
                    <a:ea typeface="Calibri" charset="0"/>
                    <a:cs typeface="Calibri" charset="0"/>
                  </a:rPr>
                  <a:t>DAPHNE</a:t>
                </a:r>
              </a:p>
            </p:txBody>
          </p:sp>
        </p:grp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5444CC00-FEE7-522D-E302-32A6538E669F}"/>
                </a:ext>
              </a:extLst>
            </p:cNvPr>
            <p:cNvSpPr txBox="1"/>
            <p:nvPr/>
          </p:nvSpPr>
          <p:spPr>
            <a:xfrm>
              <a:off x="4211522" y="2816164"/>
              <a:ext cx="67129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20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ISR</a:t>
              </a:r>
            </a:p>
            <a:p>
              <a:pPr defTabSz="685800"/>
              <a:r>
                <a:rPr lang="de-DE" sz="120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KLOE</a:t>
              </a:r>
            </a:p>
          </p:txBody>
        </p:sp>
      </p:grpSp>
      <p:grpSp>
        <p:nvGrpSpPr>
          <p:cNvPr id="57" name="Gruppierung 66">
            <a:extLst>
              <a:ext uri="{FF2B5EF4-FFF2-40B4-BE49-F238E27FC236}">
                <a16:creationId xmlns:a16="http://schemas.microsoft.com/office/drawing/2014/main" id="{981A67A8-CFBF-8EB2-6A21-1B7310B91169}"/>
              </a:ext>
            </a:extLst>
          </p:cNvPr>
          <p:cNvGrpSpPr/>
          <p:nvPr/>
        </p:nvGrpSpPr>
        <p:grpSpPr>
          <a:xfrm>
            <a:off x="516178" y="2051898"/>
            <a:ext cx="2816376" cy="2148927"/>
            <a:chOff x="6023643" y="2809988"/>
            <a:chExt cx="2816376" cy="2148927"/>
          </a:xfrm>
        </p:grpSpPr>
        <p:grpSp>
          <p:nvGrpSpPr>
            <p:cNvPr id="58" name="Group 27">
              <a:extLst>
                <a:ext uri="{FF2B5EF4-FFF2-40B4-BE49-F238E27FC236}">
                  <a16:creationId xmlns:a16="http://schemas.microsoft.com/office/drawing/2014/main" id="{C881D3BD-8DDB-1197-6152-59B5F891DC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643" y="2809988"/>
              <a:ext cx="2816376" cy="2148927"/>
              <a:chOff x="589" y="2661"/>
              <a:chExt cx="2102" cy="1494"/>
            </a:xfrm>
          </p:grpSpPr>
          <p:grpSp>
            <p:nvGrpSpPr>
              <p:cNvPr id="63" name="Group 28">
                <a:extLst>
                  <a:ext uri="{FF2B5EF4-FFF2-40B4-BE49-F238E27FC236}">
                    <a16:creationId xmlns:a16="http://schemas.microsoft.com/office/drawing/2014/main" id="{E4E4612C-CED1-DE8D-34D6-16B0678573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7" y="3434"/>
                <a:ext cx="1174" cy="721"/>
                <a:chOff x="240" y="1680"/>
                <a:chExt cx="1392" cy="824"/>
              </a:xfrm>
            </p:grpSpPr>
            <p:sp>
              <p:nvSpPr>
                <p:cNvPr id="93" name="Text Box 29">
                  <a:extLst>
                    <a:ext uri="{FF2B5EF4-FFF2-40B4-BE49-F238E27FC236}">
                      <a16:creationId xmlns:a16="http://schemas.microsoft.com/office/drawing/2014/main" id="{7AF36BF1-E7F6-A5C6-557D-5E4237A3E2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53" y="1680"/>
                  <a:ext cx="479" cy="8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8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  <p:sp>
              <p:nvSpPr>
                <p:cNvPr id="94" name="Text Box 30">
                  <a:extLst>
                    <a:ext uri="{FF2B5EF4-FFF2-40B4-BE49-F238E27FC236}">
                      <a16:creationId xmlns:a16="http://schemas.microsoft.com/office/drawing/2014/main" id="{5BEA551B-27F6-B83E-5D57-42CF9625DE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919"/>
                  <a:ext cx="387" cy="2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e</a:t>
                  </a:r>
                  <a:r>
                    <a:rPr kumimoji="0" lang="en-US" sz="20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-</a:t>
                  </a:r>
                </a:p>
              </p:txBody>
            </p:sp>
          </p:grpSp>
          <p:sp>
            <p:nvSpPr>
              <p:cNvPr id="64" name="Text Box 31">
                <a:extLst>
                  <a:ext uri="{FF2B5EF4-FFF2-40B4-BE49-F238E27FC236}">
                    <a16:creationId xmlns:a16="http://schemas.microsoft.com/office/drawing/2014/main" id="{59637F9F-EF4C-7829-A44A-9E131297E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9" y="2764"/>
                <a:ext cx="41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rPr>
                  <a:t>e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 charset="0"/>
                  </a:rPr>
                  <a:t>+</a:t>
                </a:r>
              </a:p>
            </p:txBody>
          </p:sp>
          <p:sp>
            <p:nvSpPr>
              <p:cNvPr id="65" name="Line 32">
                <a:extLst>
                  <a:ext uri="{FF2B5EF4-FFF2-40B4-BE49-F238E27FC236}">
                    <a16:creationId xmlns:a16="http://schemas.microsoft.com/office/drawing/2014/main" id="{FA5F15F6-6729-B3E7-DDA7-3A07A7DBB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3" y="3329"/>
                <a:ext cx="382" cy="38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33">
                <a:extLst>
                  <a:ext uri="{FF2B5EF4-FFF2-40B4-BE49-F238E27FC236}">
                    <a16:creationId xmlns:a16="http://schemas.microsoft.com/office/drawing/2014/main" id="{9291F2D1-51D2-BB93-A8F8-B2304873D6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7" y="2973"/>
                <a:ext cx="437" cy="35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67" name="Group 34">
                <a:extLst>
                  <a:ext uri="{FF2B5EF4-FFF2-40B4-BE49-F238E27FC236}">
                    <a16:creationId xmlns:a16="http://schemas.microsoft.com/office/drawing/2014/main" id="{B6811881-0292-2DD7-4A8B-B8283B41A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150740">
                <a:off x="969" y="2962"/>
                <a:ext cx="651" cy="55"/>
                <a:chOff x="2256" y="2928"/>
                <a:chExt cx="4486" cy="462"/>
              </a:xfrm>
            </p:grpSpPr>
            <p:sp>
              <p:nvSpPr>
                <p:cNvPr id="84" name="Bogen 35">
                  <a:extLst>
                    <a:ext uri="{FF2B5EF4-FFF2-40B4-BE49-F238E27FC236}">
                      <a16:creationId xmlns:a16="http://schemas.microsoft.com/office/drawing/2014/main" id="{727EEEBA-E643-D13C-812A-D37B228577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6" y="2930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Bogen 36">
                  <a:extLst>
                    <a:ext uri="{FF2B5EF4-FFF2-40B4-BE49-F238E27FC236}">
                      <a16:creationId xmlns:a16="http://schemas.microsoft.com/office/drawing/2014/main" id="{8E3FAF86-F617-9217-D0B1-944C33700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2754" y="301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Bogen 37">
                  <a:extLst>
                    <a:ext uri="{FF2B5EF4-FFF2-40B4-BE49-F238E27FC236}">
                      <a16:creationId xmlns:a16="http://schemas.microsoft.com/office/drawing/2014/main" id="{77ACFB64-36AF-BF93-5E38-1C7527E404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0" y="292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Bogen 38">
                  <a:extLst>
                    <a:ext uri="{FF2B5EF4-FFF2-40B4-BE49-F238E27FC236}">
                      <a16:creationId xmlns:a16="http://schemas.microsoft.com/office/drawing/2014/main" id="{F9E7F993-7C9D-B6A7-C34D-73FDBF10F1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746" y="301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" name="Bogen 39">
                  <a:extLst>
                    <a:ext uri="{FF2B5EF4-FFF2-40B4-BE49-F238E27FC236}">
                      <a16:creationId xmlns:a16="http://schemas.microsoft.com/office/drawing/2014/main" id="{DB7FBCEF-A003-821D-B011-7125C0AC9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2" y="293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" name="Bogen 40">
                  <a:extLst>
                    <a:ext uri="{FF2B5EF4-FFF2-40B4-BE49-F238E27FC236}">
                      <a16:creationId xmlns:a16="http://schemas.microsoft.com/office/drawing/2014/main" id="{D143B3B3-5F08-00A1-8E31-D8501B418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4744" y="3046"/>
                  <a:ext cx="509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" name="Bogen 41">
                  <a:extLst>
                    <a:ext uri="{FF2B5EF4-FFF2-40B4-BE49-F238E27FC236}">
                      <a16:creationId xmlns:a16="http://schemas.microsoft.com/office/drawing/2014/main" id="{DD256DE6-7946-D701-7D5D-703287BE31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0" y="2958"/>
                  <a:ext cx="510" cy="344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" name="Bogen 42">
                  <a:extLst>
                    <a:ext uri="{FF2B5EF4-FFF2-40B4-BE49-F238E27FC236}">
                      <a16:creationId xmlns:a16="http://schemas.microsoft.com/office/drawing/2014/main" id="{6A5A2CDD-C6D8-68FD-F6D8-8913BC092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736" y="3040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" name="Bogen 43">
                  <a:extLst>
                    <a:ext uri="{FF2B5EF4-FFF2-40B4-BE49-F238E27FC236}">
                      <a16:creationId xmlns:a16="http://schemas.microsoft.com/office/drawing/2014/main" id="{8C69B1C4-163B-1BED-7521-BF19ADEBB4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2" y="2963"/>
                  <a:ext cx="510" cy="345"/>
                </a:xfrm>
                <a:custGeom>
                  <a:avLst/>
                  <a:gdLst>
                    <a:gd name="G0" fmla="+- 20422 0 0"/>
                    <a:gd name="G1" fmla="+- 21600 0 0"/>
                    <a:gd name="G2" fmla="+- 21600 0 0"/>
                    <a:gd name="T0" fmla="*/ 0 w 40979"/>
                    <a:gd name="T1" fmla="*/ 14564 h 21600"/>
                    <a:gd name="T2" fmla="*/ 40979 w 40979"/>
                    <a:gd name="T3" fmla="*/ 14968 h 21600"/>
                    <a:gd name="T4" fmla="*/ 20422 w 4097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979" h="21600" fill="none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</a:path>
                    <a:path w="40979" h="21600" stroke="0" extrusionOk="0">
                      <a:moveTo>
                        <a:pt x="0" y="14564"/>
                      </a:moveTo>
                      <a:cubicBezTo>
                        <a:pt x="3002" y="5849"/>
                        <a:pt x="11204" y="-1"/>
                        <a:pt x="20422" y="-1"/>
                      </a:cubicBezTo>
                      <a:cubicBezTo>
                        <a:pt x="29796" y="-1"/>
                        <a:pt x="38100" y="6046"/>
                        <a:pt x="40978" y="14968"/>
                      </a:cubicBezTo>
                      <a:lnTo>
                        <a:pt x="20422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68" name="Group 44">
                <a:extLst>
                  <a:ext uri="{FF2B5EF4-FFF2-40B4-BE49-F238E27FC236}">
                    <a16:creationId xmlns:a16="http://schemas.microsoft.com/office/drawing/2014/main" id="{10F50ECB-E474-7BD5-7556-FB33D49B06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4" y="3140"/>
                <a:ext cx="930" cy="384"/>
                <a:chOff x="2494" y="2688"/>
                <a:chExt cx="2594" cy="864"/>
              </a:xfrm>
            </p:grpSpPr>
            <p:sp>
              <p:nvSpPr>
                <p:cNvPr id="71" name="Bogen 45">
                  <a:extLst>
                    <a:ext uri="{FF2B5EF4-FFF2-40B4-BE49-F238E27FC236}">
                      <a16:creationId xmlns:a16="http://schemas.microsoft.com/office/drawing/2014/main" id="{3F6BB4C9-03D9-3E94-A968-1AB1DA16A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413" y="2688"/>
                  <a:ext cx="675" cy="864"/>
                </a:xfrm>
                <a:custGeom>
                  <a:avLst/>
                  <a:gdLst>
                    <a:gd name="G0" fmla="+- 287 0 0"/>
                    <a:gd name="G1" fmla="+- 21600 0 0"/>
                    <a:gd name="G2" fmla="+- 21600 0 0"/>
                    <a:gd name="T0" fmla="*/ 287 w 21887"/>
                    <a:gd name="T1" fmla="*/ 0 h 43200"/>
                    <a:gd name="T2" fmla="*/ 0 w 21887"/>
                    <a:gd name="T3" fmla="*/ 43198 h 43200"/>
                    <a:gd name="T4" fmla="*/ 287 w 21887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87" h="43200" fill="none" extrusionOk="0">
                      <a:moveTo>
                        <a:pt x="287" y="-1"/>
                      </a:moveTo>
                      <a:cubicBezTo>
                        <a:pt x="12216" y="0"/>
                        <a:pt x="21887" y="9670"/>
                        <a:pt x="21887" y="21600"/>
                      </a:cubicBezTo>
                      <a:cubicBezTo>
                        <a:pt x="21887" y="33529"/>
                        <a:pt x="12216" y="43200"/>
                        <a:pt x="287" y="43200"/>
                      </a:cubicBezTo>
                      <a:cubicBezTo>
                        <a:pt x="191" y="43199"/>
                        <a:pt x="95" y="43199"/>
                        <a:pt x="-1" y="43198"/>
                      </a:cubicBezTo>
                    </a:path>
                    <a:path w="21887" h="43200" stroke="0" extrusionOk="0">
                      <a:moveTo>
                        <a:pt x="287" y="-1"/>
                      </a:moveTo>
                      <a:cubicBezTo>
                        <a:pt x="12216" y="0"/>
                        <a:pt x="21887" y="9670"/>
                        <a:pt x="21887" y="21600"/>
                      </a:cubicBezTo>
                      <a:cubicBezTo>
                        <a:pt x="21887" y="33529"/>
                        <a:pt x="12216" y="43200"/>
                        <a:pt x="287" y="43200"/>
                      </a:cubicBezTo>
                      <a:cubicBezTo>
                        <a:pt x="191" y="43199"/>
                        <a:pt x="95" y="43199"/>
                        <a:pt x="-1" y="43198"/>
                      </a:cubicBezTo>
                      <a:lnTo>
                        <a:pt x="287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72" name="Group 46">
                  <a:extLst>
                    <a:ext uri="{FF2B5EF4-FFF2-40B4-BE49-F238E27FC236}">
                      <a16:creationId xmlns:a16="http://schemas.microsoft.com/office/drawing/2014/main" id="{AE317962-EA3D-EF19-58D9-80E18F471F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4" y="2994"/>
                  <a:ext cx="1916" cy="241"/>
                  <a:chOff x="2256" y="2928"/>
                  <a:chExt cx="4486" cy="462"/>
                </a:xfrm>
              </p:grpSpPr>
              <p:sp>
                <p:nvSpPr>
                  <p:cNvPr id="73" name="Bogen 47">
                    <a:extLst>
                      <a:ext uri="{FF2B5EF4-FFF2-40B4-BE49-F238E27FC236}">
                        <a16:creationId xmlns:a16="http://schemas.microsoft.com/office/drawing/2014/main" id="{1C25F6DA-07A6-CB9F-90AD-3ED7102D12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6" y="2930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6" name="Bogen 48">
                    <a:extLst>
                      <a:ext uri="{FF2B5EF4-FFF2-40B4-BE49-F238E27FC236}">
                        <a16:creationId xmlns:a16="http://schemas.microsoft.com/office/drawing/2014/main" id="{890C8361-9758-1BD5-6BE3-36990817F6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2754" y="301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7" name="Bogen 49">
                    <a:extLst>
                      <a:ext uri="{FF2B5EF4-FFF2-40B4-BE49-F238E27FC236}">
                        <a16:creationId xmlns:a16="http://schemas.microsoft.com/office/drawing/2014/main" id="{C41FAAFC-3B79-7D8D-8BF7-9D823E30F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0" y="292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8" name="Bogen 50">
                    <a:extLst>
                      <a:ext uri="{FF2B5EF4-FFF2-40B4-BE49-F238E27FC236}">
                        <a16:creationId xmlns:a16="http://schemas.microsoft.com/office/drawing/2014/main" id="{A5AAE47E-2020-F340-6254-25BFA97326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3746" y="301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9" name="Bogen 51">
                    <a:extLst>
                      <a:ext uri="{FF2B5EF4-FFF2-40B4-BE49-F238E27FC236}">
                        <a16:creationId xmlns:a16="http://schemas.microsoft.com/office/drawing/2014/main" id="{7938BD80-2D0E-7C8E-74EF-3C2969D12F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42" y="293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0" name="Bogen 52">
                    <a:extLst>
                      <a:ext uri="{FF2B5EF4-FFF2-40B4-BE49-F238E27FC236}">
                        <a16:creationId xmlns:a16="http://schemas.microsoft.com/office/drawing/2014/main" id="{2A5DCB39-C8A7-5611-0AAE-EECF080688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4744" y="304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1" name="Bogen 53">
                    <a:extLst>
                      <a:ext uri="{FF2B5EF4-FFF2-40B4-BE49-F238E27FC236}">
                        <a16:creationId xmlns:a16="http://schemas.microsoft.com/office/drawing/2014/main" id="{F38D9217-9ED0-C2B0-F3AE-A81A5C9438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40" y="295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2" name="Bogen 54">
                    <a:extLst>
                      <a:ext uri="{FF2B5EF4-FFF2-40B4-BE49-F238E27FC236}">
                        <a16:creationId xmlns:a16="http://schemas.microsoft.com/office/drawing/2014/main" id="{945DBA89-66A5-F0F1-414F-0F178DD36C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5736" y="304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3" name="Bogen 55">
                    <a:extLst>
                      <a:ext uri="{FF2B5EF4-FFF2-40B4-BE49-F238E27FC236}">
                        <a16:creationId xmlns:a16="http://schemas.microsoft.com/office/drawing/2014/main" id="{1A8362A3-E3C2-8361-A4CE-C4A706EAA5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32" y="296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69" name="Text Box 56">
                <a:extLst>
                  <a:ext uri="{FF2B5EF4-FFF2-40B4-BE49-F238E27FC236}">
                    <a16:creationId xmlns:a16="http://schemas.microsoft.com/office/drawing/2014/main" id="{B2411A0F-DEC9-3542-3685-BE6903D73E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2" y="2661"/>
                <a:ext cx="656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8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Symbol" charset="2"/>
                  </a:rPr>
                  <a:t>g</a:t>
                </a:r>
                <a:r>
                  <a:rPr kumimoji="0" lang="en-US" sz="2800" b="1" i="0" u="none" strike="noStrike" kern="0" cap="none" spc="0" normalizeH="0" baseline="-2500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/>
                  </a:rPr>
                  <a:t>ISR</a:t>
                </a:r>
                <a:endParaRPr kumimoji="0" lang="en-US" sz="2800" b="1" i="0" u="none" strike="noStrike" kern="0" cap="none" spc="0" normalizeH="0" baseline="-2500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" name="Text Box 57">
                <a:extLst>
                  <a:ext uri="{FF2B5EF4-FFF2-40B4-BE49-F238E27FC236}">
                    <a16:creationId xmlns:a16="http://schemas.microsoft.com/office/drawing/2014/main" id="{2597F03A-9202-5E73-14D9-C50BC6DCA7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8" y="3566"/>
                <a:ext cx="87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</a:rPr>
                  <a:t>Hadrons</a:t>
                </a:r>
              </a:p>
            </p:txBody>
          </p:sp>
        </p:grp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7422CA56-FD36-0985-5CDE-62DAF81780E5}"/>
                </a:ext>
              </a:extLst>
            </p:cNvPr>
            <p:cNvSpPr/>
            <p:nvPr/>
          </p:nvSpPr>
          <p:spPr>
            <a:xfrm>
              <a:off x="6059610" y="3540102"/>
              <a:ext cx="5497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kern="0" dirty="0">
                  <a:solidFill>
                    <a:srgbClr val="0000FF"/>
                  </a:solidFill>
                  <a:latin typeface="Calibri"/>
                </a:rPr>
                <a:t>E</a:t>
              </a:r>
              <a:r>
                <a:rPr lang="en-GB" b="1" kern="0" baseline="-25000" dirty="0">
                  <a:solidFill>
                    <a:srgbClr val="0000FF"/>
                  </a:solidFill>
                  <a:latin typeface="Calibri"/>
                </a:rPr>
                <a:t>CM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C8EBCA6B-9A64-8360-FF9F-4A8DEA49DB55}"/>
                </a:ext>
              </a:extLst>
            </p:cNvPr>
            <p:cNvSpPr/>
            <p:nvPr/>
          </p:nvSpPr>
          <p:spPr>
            <a:xfrm>
              <a:off x="7047337" y="3904602"/>
              <a:ext cx="6607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kern="0" dirty="0" err="1">
                  <a:solidFill>
                    <a:srgbClr val="0000FF"/>
                  </a:solidFill>
                  <a:latin typeface="Calibri"/>
                </a:rPr>
                <a:t>m</a:t>
              </a:r>
              <a:r>
                <a:rPr lang="en-GB" b="1" kern="0" baseline="-25000" dirty="0" err="1">
                  <a:solidFill>
                    <a:srgbClr val="0000FF"/>
                  </a:solidFill>
                  <a:latin typeface="Calibri"/>
                </a:rPr>
                <a:t>had</a:t>
              </a:r>
              <a:endParaRPr lang="en-GB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10CD53AF-99AF-E27E-9D31-B194ECD5F862}"/>
                </a:ext>
              </a:extLst>
            </p:cNvPr>
            <p:cNvSpPr txBox="1"/>
            <p:nvPr/>
          </p:nvSpPr>
          <p:spPr>
            <a:xfrm>
              <a:off x="8118732" y="3212409"/>
              <a:ext cx="4183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/>
                  <a:cs typeface="Calibri"/>
                </a:rPr>
                <a:t>π</a:t>
              </a:r>
              <a:r>
                <a:rPr lang="en-GB" b="1" baseline="30000" dirty="0"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863BF84A-2C24-2CE6-A4DC-BDC63819A04F}"/>
                </a:ext>
              </a:extLst>
            </p:cNvPr>
            <p:cNvSpPr txBox="1"/>
            <p:nvPr/>
          </p:nvSpPr>
          <p:spPr>
            <a:xfrm>
              <a:off x="8136662" y="3792359"/>
              <a:ext cx="3855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latin typeface="Calibri"/>
                  <a:cs typeface="Calibri"/>
                </a:rPr>
                <a:t>π</a:t>
              </a:r>
              <a:r>
                <a:rPr lang="en-GB" b="1" baseline="30000" dirty="0">
                  <a:latin typeface="Calibri"/>
                  <a:cs typeface="Calibri"/>
                </a:rPr>
                <a:t>-</a:t>
              </a:r>
            </a:p>
          </p:txBody>
        </p:sp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B3FF3C15-B471-8943-8C4F-2E7995978277}"/>
              </a:ext>
            </a:extLst>
          </p:cNvPr>
          <p:cNvGrpSpPr/>
          <p:nvPr/>
        </p:nvGrpSpPr>
        <p:grpSpPr>
          <a:xfrm>
            <a:off x="860247" y="3728201"/>
            <a:ext cx="4225768" cy="944719"/>
            <a:chOff x="33652" y="3641917"/>
            <a:chExt cx="4225768" cy="944719"/>
          </a:xfrm>
        </p:grpSpPr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7334D07-2437-384C-9E4B-DDF2544F058F}"/>
                </a:ext>
              </a:extLst>
            </p:cNvPr>
            <p:cNvSpPr txBox="1"/>
            <p:nvPr/>
          </p:nvSpPr>
          <p:spPr>
            <a:xfrm>
              <a:off x="33652" y="3641917"/>
              <a:ext cx="318548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GB" sz="1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 </a:t>
              </a:r>
              <a:r>
                <a:rPr lang="en-GB" sz="1400" kern="0" dirty="0">
                  <a:latin typeface="Calibri"/>
                </a:rPr>
                <a:t>N</a:t>
              </a:r>
              <a:r>
                <a:rPr kumimoji="0" lang="en-GB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o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systematic variation of</a:t>
              </a:r>
              <a:r>
                <a:rPr kumimoji="0" lang="en-GB" sz="1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GB" sz="14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libri"/>
                </a:rPr>
                <a:t>E</a:t>
              </a:r>
              <a:r>
                <a:rPr kumimoji="0" lang="en-GB" sz="1400" b="0" i="0" u="none" strike="noStrike" kern="0" cap="none" spc="0" normalizeH="0" baseline="-25000" noProof="0" dirty="0" err="1">
                  <a:ln>
                    <a:noFill/>
                  </a:ln>
                  <a:effectLst/>
                  <a:uLnTx/>
                  <a:uFillTx/>
                  <a:latin typeface="Calibri"/>
                </a:rPr>
                <a:t>beam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 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</a:rPr>
                <a:t> High statistics thanks to high luminosity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GB" sz="1400" kern="0" dirty="0">
                  <a:latin typeface="Calibri"/>
                </a:rPr>
                <a:t> Radiative corrections (</a:t>
              </a:r>
              <a:r>
                <a:rPr lang="en-GB" sz="1400" kern="0" dirty="0" err="1">
                  <a:latin typeface="Calibri"/>
                </a:rPr>
                <a:t>H</a:t>
              </a:r>
              <a:r>
                <a:rPr lang="en-GB" sz="1400" kern="0" baseline="-25000" dirty="0" err="1">
                  <a:latin typeface="Calibri"/>
                </a:rPr>
                <a:t>rad</a:t>
              </a:r>
              <a:r>
                <a:rPr lang="en-GB" sz="1400" kern="0" dirty="0">
                  <a:latin typeface="Calibri"/>
                </a:rPr>
                <a:t>)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8" name="TextBox 21">
              <a:extLst>
                <a:ext uri="{FF2B5EF4-FFF2-40B4-BE49-F238E27FC236}">
                  <a16:creationId xmlns:a16="http://schemas.microsoft.com/office/drawing/2014/main" id="{0CD8FAA9-6F92-9C41-8AE6-315495C1E162}"/>
                </a:ext>
              </a:extLst>
            </p:cNvPr>
            <p:cNvSpPr txBox="1"/>
            <p:nvPr/>
          </p:nvSpPr>
          <p:spPr>
            <a:xfrm>
              <a:off x="116868" y="4309637"/>
              <a:ext cx="4142552" cy="276999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 dirty="0">
                  <a:solidFill>
                    <a:srgbClr val="FF00FF"/>
                  </a:solidFill>
                  <a:latin typeface="Courier"/>
                  <a:cs typeface="Courier"/>
                </a:rPr>
                <a:t>PHOKHARA event generator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194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e 3">
                <a:extLst>
                  <a:ext uri="{FF2B5EF4-FFF2-40B4-BE49-F238E27FC236}">
                    <a16:creationId xmlns:a16="http://schemas.microsoft.com/office/drawing/2014/main" id="{9884E098-485E-2D4B-891C-DD895409E9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2190430"/>
                  </p:ext>
                </p:extLst>
              </p:nvPr>
            </p:nvGraphicFramePr>
            <p:xfrm>
              <a:off x="577884" y="803231"/>
              <a:ext cx="4363760" cy="385151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425677">
                      <a:extLst>
                        <a:ext uri="{9D8B030D-6E8A-4147-A177-3AD203B41FA5}">
                          <a16:colId xmlns:a16="http://schemas.microsoft.com/office/drawing/2014/main" val="3460807323"/>
                        </a:ext>
                      </a:extLst>
                    </a:gridCol>
                    <a:gridCol w="1457913">
                      <a:extLst>
                        <a:ext uri="{9D8B030D-6E8A-4147-A177-3AD203B41FA5}">
                          <a16:colId xmlns:a16="http://schemas.microsoft.com/office/drawing/2014/main" val="709385199"/>
                        </a:ext>
                      </a:extLst>
                    </a:gridCol>
                    <a:gridCol w="1480170">
                      <a:extLst>
                        <a:ext uri="{9D8B030D-6E8A-4147-A177-3AD203B41FA5}">
                          <a16:colId xmlns:a16="http://schemas.microsoft.com/office/drawing/2014/main" val="1652174478"/>
                        </a:ext>
                      </a:extLst>
                    </a:gridCol>
                  </a:tblGrid>
                  <a:tr h="5199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50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Published</a:t>
                          </a: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Method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580"/>
                            </a:lnSpc>
                          </a:pP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Normalization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6893708"/>
                      </a:ext>
                    </a:extLst>
                  </a:tr>
                  <a:tr h="7135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400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KLOE 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GB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~</m:t>
                              </m:r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de-DE" sz="11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GeV</m:t>
                              </m:r>
                            </m:oMath>
                          </a14:m>
                          <a:endParaRPr lang="de-DE" sz="1100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ISR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untagged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ISR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tagged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ISR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untagged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Luminosity</a:t>
                          </a: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+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</a:t>
                          </a:r>
                          <a:r>
                            <a:rPr lang="de-DE" sz="1400" baseline="-25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rad</a:t>
                          </a:r>
                          <a:endParaRPr lang="de-DE" sz="14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de-DE" sz="1400" dirty="0" err="1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Luminosity</a:t>
                          </a: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+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</a:t>
                          </a:r>
                          <a:r>
                            <a:rPr lang="de-DE" sz="1400" baseline="-25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µ+µ-</a:t>
                          </a:r>
                          <a:r>
                            <a:rPr lang="de-DE" sz="1400" dirty="0" err="1">
                              <a:latin typeface="Symbol" pitchFamily="2" charset="2"/>
                              <a:cs typeface="Calibri" panose="020F0502020204030204" pitchFamily="34" charset="0"/>
                            </a:rPr>
                            <a:t>g</a:t>
                          </a:r>
                          <a:endParaRPr lang="de-DE" sz="1400" dirty="0">
                            <a:latin typeface="Symbol" pitchFamily="2" charset="2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3549572"/>
                      </a:ext>
                    </a:extLst>
                  </a:tr>
                  <a:tr h="5199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300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BABAR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1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~</m:t>
                              </m:r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10 </m:t>
                              </m:r>
                              <m:r>
                                <m:rPr>
                                  <m:sty m:val="p"/>
                                </m:rPr>
                                <a:rPr lang="de-DE" sz="1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GeV</m:t>
                              </m:r>
                            </m:oMath>
                          </a14:m>
                          <a:endParaRPr lang="de-DE" sz="1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ISR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tagged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ts val="26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µ+µ-</a:t>
                          </a:r>
                          <a:r>
                            <a:rPr lang="de-DE" sz="1400" dirty="0" err="1">
                              <a:latin typeface="Symbol" pitchFamily="2" charset="2"/>
                              <a:cs typeface="Calibri" panose="020F0502020204030204" pitchFamily="34" charset="0"/>
                            </a:rPr>
                            <a:t>g</a:t>
                          </a:r>
                          <a:endParaRPr lang="de-DE" sz="1400" dirty="0">
                            <a:latin typeface="Symbol" pitchFamily="2" charset="2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3880577"/>
                      </a:ext>
                    </a:extLst>
                  </a:tr>
                  <a:tr h="5199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300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BESIII</a:t>
                          </a:r>
                          <a14:m>
                            <m:oMath xmlns:m="http://schemas.openxmlformats.org/officeDocument/2006/math">
                              <m:r>
                                <a:rPr lang="de-DE" sz="1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ad>
                                <m:radPr>
                                  <m:degHide m:val="on"/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1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~</m:t>
                              </m:r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4 </m:t>
                              </m:r>
                              <m:r>
                                <m:rPr>
                                  <m:sty m:val="p"/>
                                </m:rPr>
                                <a:rPr lang="de-DE" sz="1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GeV</m:t>
                              </m:r>
                            </m:oMath>
                          </a14:m>
                          <a:endParaRPr lang="de-DE" sz="1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ISR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tagged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 err="1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Luminosity</a:t>
                          </a: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+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</a:t>
                          </a:r>
                          <a:r>
                            <a:rPr lang="de-DE" sz="1400" baseline="-25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8063477"/>
                      </a:ext>
                    </a:extLst>
                  </a:tr>
                  <a:tr h="5199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300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BELLE-II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1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~</m:t>
                              </m:r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10 </m:t>
                              </m:r>
                              <m:r>
                                <m:rPr>
                                  <m:sty m:val="p"/>
                                </m:rPr>
                                <a:rPr lang="de-DE" sz="1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GeV</m:t>
                              </m:r>
                            </m:oMath>
                          </a14:m>
                          <a:endParaRPr lang="de-DE" sz="1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endParaRPr lang="de-DE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1354563"/>
                      </a:ext>
                    </a:extLst>
                  </a:tr>
                  <a:tr h="5199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300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CMD-2/CMD-3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Scan </a:t>
                          </a:r>
                          <a:r>
                            <a:rPr lang="de-DE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&lt; ~1 </a:t>
                          </a:r>
                          <a:r>
                            <a:rPr lang="de-DE" sz="1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GeV</a:t>
                          </a:r>
                          <a:endParaRPr lang="de-DE" sz="1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 err="1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e+e</a:t>
                          </a:r>
                          <a:r>
                            <a:rPr lang="de-DE" sz="140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005380"/>
                      </a:ext>
                    </a:extLst>
                  </a:tr>
                  <a:tr h="5199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300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Scan </a:t>
                          </a:r>
                          <a:r>
                            <a:rPr lang="de-DE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&lt; ~1 </a:t>
                          </a:r>
                          <a:r>
                            <a:rPr lang="de-DE" sz="1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GeV</a:t>
                          </a:r>
                          <a:endParaRPr lang="de-DE" sz="1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ts val="26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dirty="0" err="1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e+e</a:t>
                          </a:r>
                          <a:r>
                            <a:rPr lang="de-DE" sz="140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13425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e 3">
                <a:extLst>
                  <a:ext uri="{FF2B5EF4-FFF2-40B4-BE49-F238E27FC236}">
                    <a16:creationId xmlns:a16="http://schemas.microsoft.com/office/drawing/2014/main" id="{9884E098-485E-2D4B-891C-DD895409E9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2190430"/>
                  </p:ext>
                </p:extLst>
              </p:nvPr>
            </p:nvGraphicFramePr>
            <p:xfrm>
              <a:off x="577884" y="803231"/>
              <a:ext cx="4363760" cy="385151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425677">
                      <a:extLst>
                        <a:ext uri="{9D8B030D-6E8A-4147-A177-3AD203B41FA5}">
                          <a16:colId xmlns:a16="http://schemas.microsoft.com/office/drawing/2014/main" val="3460807323"/>
                        </a:ext>
                      </a:extLst>
                    </a:gridCol>
                    <a:gridCol w="1457913">
                      <a:extLst>
                        <a:ext uri="{9D8B030D-6E8A-4147-A177-3AD203B41FA5}">
                          <a16:colId xmlns:a16="http://schemas.microsoft.com/office/drawing/2014/main" val="709385199"/>
                        </a:ext>
                      </a:extLst>
                    </a:gridCol>
                    <a:gridCol w="1480170">
                      <a:extLst>
                        <a:ext uri="{9D8B030D-6E8A-4147-A177-3AD203B41FA5}">
                          <a16:colId xmlns:a16="http://schemas.microsoft.com/office/drawing/2014/main" val="1652174478"/>
                        </a:ext>
                      </a:extLst>
                    </a:gridCol>
                  </a:tblGrid>
                  <a:tr h="5199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50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Published</a:t>
                          </a: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Method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580"/>
                            </a:lnSpc>
                          </a:pP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Normalization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6893708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885" t="-72414" r="-207080" b="-35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ISR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untagged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ISR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tagged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ISR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untagged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err="1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Luminosity</a:t>
                          </a: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+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</a:t>
                          </a:r>
                          <a:r>
                            <a:rPr lang="de-DE" sz="1400" baseline="-25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rad</a:t>
                          </a:r>
                          <a:endParaRPr lang="de-DE" sz="14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de-DE" sz="1400" dirty="0" err="1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Luminosity</a:t>
                          </a: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+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</a:t>
                          </a:r>
                          <a:r>
                            <a:rPr lang="de-DE" sz="1400" baseline="-25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µ+µ-</a:t>
                          </a:r>
                          <a:r>
                            <a:rPr lang="de-DE" sz="1400" dirty="0" err="1">
                              <a:latin typeface="Symbol" pitchFamily="2" charset="2"/>
                              <a:cs typeface="Calibri" panose="020F0502020204030204" pitchFamily="34" charset="0"/>
                            </a:rPr>
                            <a:t>g</a:t>
                          </a:r>
                          <a:endParaRPr lang="de-DE" sz="1400" dirty="0">
                            <a:latin typeface="Symbol" pitchFamily="2" charset="2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3549572"/>
                      </a:ext>
                    </a:extLst>
                  </a:tr>
                  <a:tr h="51999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885" t="-243902" r="-207080" b="-40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ISR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tagged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ts val="26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µ+µ-</a:t>
                          </a:r>
                          <a:r>
                            <a:rPr lang="de-DE" sz="1400" dirty="0" err="1">
                              <a:latin typeface="Symbol" pitchFamily="2" charset="2"/>
                              <a:cs typeface="Calibri" panose="020F0502020204030204" pitchFamily="34" charset="0"/>
                            </a:rPr>
                            <a:t>g</a:t>
                          </a:r>
                          <a:endParaRPr lang="de-DE" sz="1400" dirty="0">
                            <a:latin typeface="Symbol" pitchFamily="2" charset="2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3880577"/>
                      </a:ext>
                    </a:extLst>
                  </a:tr>
                  <a:tr h="51999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885" t="-343902" r="-207080" b="-30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ISR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tagged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 err="1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Luminosity</a:t>
                          </a: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+ </a:t>
                          </a:r>
                          <a:r>
                            <a:rPr lang="de-DE" sz="14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</a:t>
                          </a:r>
                          <a:r>
                            <a:rPr lang="de-DE" sz="1400" baseline="-25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rad</a:t>
                          </a:r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8063477"/>
                      </a:ext>
                    </a:extLst>
                  </a:tr>
                  <a:tr h="51999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3"/>
                          <a:stretch>
                            <a:fillRect l="-885" t="-443902" r="-207080" b="-20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endParaRPr lang="de-DE" sz="11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1354563"/>
                      </a:ext>
                    </a:extLst>
                  </a:tr>
                  <a:tr h="5199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300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CMD-2/CMD-3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Scan </a:t>
                          </a:r>
                          <a:r>
                            <a:rPr lang="de-DE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&lt; ~1 </a:t>
                          </a:r>
                          <a:r>
                            <a:rPr lang="de-DE" sz="1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GeV</a:t>
                          </a:r>
                          <a:endParaRPr lang="de-DE" sz="1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 err="1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e+e</a:t>
                          </a:r>
                          <a:r>
                            <a:rPr lang="de-DE" sz="140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005380"/>
                      </a:ext>
                    </a:extLst>
                  </a:tr>
                  <a:tr h="5199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300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680"/>
                            </a:lnSpc>
                          </a:pPr>
                          <a:r>
                            <a:rPr lang="de-DE" sz="1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Scan </a:t>
                          </a:r>
                          <a:r>
                            <a:rPr lang="de-DE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&lt; ~1 </a:t>
                          </a:r>
                          <a:r>
                            <a:rPr lang="de-DE" sz="1000" dirty="0" err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GeV</a:t>
                          </a:r>
                          <a:endParaRPr lang="de-DE" sz="10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ts val="26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dirty="0" err="1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e+e</a:t>
                          </a:r>
                          <a:r>
                            <a:rPr lang="de-DE" sz="1400" dirty="0">
                              <a:solidFill>
                                <a:srgbClr val="C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134256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168">
            <a:extLst>
              <a:ext uri="{FF2B5EF4-FFF2-40B4-BE49-F238E27FC236}">
                <a16:creationId xmlns:a16="http://schemas.microsoft.com/office/drawing/2014/main" id="{8549242E-5D37-934A-AD8C-5DA2167AC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1925" y="1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C61222C8-AFA5-2741-8339-2E4D81530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33" y="80864"/>
            <a:ext cx="341632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700" i="1" dirty="0"/>
              <a:t>Overview Experiments </a:t>
            </a:r>
            <a:endParaRPr lang="en-US" sz="2700" i="1" baseline="-25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7F68C3A-CD0D-2948-A103-42CDE9F20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887" y="2395343"/>
            <a:ext cx="2768600" cy="876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752EC8B-607B-214B-A635-46AEF64B1398}"/>
                  </a:ext>
                </a:extLst>
              </p:cNvPr>
              <p:cNvSpPr txBox="1"/>
              <p:nvPr/>
            </p:nvSpPr>
            <p:spPr>
              <a:xfrm>
                <a:off x="5316993" y="1332411"/>
                <a:ext cx="3540969" cy="3200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Aft>
                    <a:spcPts val="600"/>
                  </a:spcAft>
                </a:pP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Luminosity </a:t>
                </a:r>
                <a:r>
                  <a:rPr lang="de-DE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l"/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Normalization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QED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reference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channel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well-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known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cross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section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itchFamily="2" charset="2"/>
                  <a:buChar char="à"/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Count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number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signal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events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 algn="l">
                  <a:buFont typeface="Wingdings" pitchFamily="2" charset="2"/>
                  <a:buChar char="à"/>
                </a:pP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itchFamily="2" charset="2"/>
                  <a:buChar char="à"/>
                </a:pP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itchFamily="2" charset="2"/>
                  <a:buChar char="à"/>
                </a:pP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itchFamily="2" charset="2"/>
                  <a:buChar char="à"/>
                </a:pP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>
                  <a:spcAft>
                    <a:spcPts val="600"/>
                  </a:spcAft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Reference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channels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Bhabha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r>
                      <a:rPr 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de-DE" sz="16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Tx/>
                  <a:buChar char="-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r>
                      <a:rPr 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de-DE" sz="16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Tx/>
                  <a:buChar char="-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r>
                      <a:rPr 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de-DE" sz="16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𝛾𝛾</m:t>
                    </m:r>
                  </m:oMath>
                </a14:m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752EC8B-607B-214B-A635-46AEF64B1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993" y="1332411"/>
                <a:ext cx="3540969" cy="3200876"/>
              </a:xfrm>
              <a:prstGeom prst="rect">
                <a:avLst/>
              </a:prstGeom>
              <a:blipFill>
                <a:blip r:embed="rId6"/>
                <a:stretch>
                  <a:fillRect l="-1071" t="-791" b="-3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87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>
            <a:extLst>
              <a:ext uri="{FF2B5EF4-FFF2-40B4-BE49-F238E27FC236}">
                <a16:creationId xmlns:a16="http://schemas.microsoft.com/office/drawing/2014/main" id="{3D342D38-32FC-9D42-B41B-C6CCCB9C6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55" y="80864"/>
            <a:ext cx="563808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700" i="1" dirty="0"/>
              <a:t>Initial State Radiation - Normalization</a:t>
            </a:r>
            <a:endParaRPr lang="en-US" sz="2700" i="1" baseline="-25000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1F25CE44-26DD-EA44-A51F-A19E18BDD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26" y="19664"/>
            <a:ext cx="2445774" cy="3567556"/>
          </a:xfrm>
          <a:prstGeom prst="rect">
            <a:avLst/>
          </a:prstGeom>
        </p:spPr>
      </p:pic>
      <p:pic>
        <p:nvPicPr>
          <p:cNvPr id="9" name="Bild 35" descr="latex-image-1.pdf">
            <a:extLst>
              <a:ext uri="{FF2B5EF4-FFF2-40B4-BE49-F238E27FC236}">
                <a16:creationId xmlns:a16="http://schemas.microsoft.com/office/drawing/2014/main" id="{E0888F23-DF9F-0446-AF9F-3BE7DCA1E3F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24931" y="1705427"/>
            <a:ext cx="5464007" cy="542606"/>
          </a:xfrm>
          <a:prstGeom prst="rect">
            <a:avLst/>
          </a:prstGeom>
        </p:spPr>
      </p:pic>
      <p:pic>
        <p:nvPicPr>
          <p:cNvPr id="10" name="Bild 41" descr="latex-image-1.pdf">
            <a:extLst>
              <a:ext uri="{FF2B5EF4-FFF2-40B4-BE49-F238E27FC236}">
                <a16:creationId xmlns:a16="http://schemas.microsoft.com/office/drawing/2014/main" id="{FF9FA0B7-7EA9-CC47-A925-3F8D4E7B6E57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09303" y="1673531"/>
            <a:ext cx="508000" cy="254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010DB2E-01F6-AC49-8E8C-610DDB790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2960" y="2832942"/>
            <a:ext cx="2165555" cy="203951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90AB6D2-61C4-204A-BF65-082CDC069838}"/>
              </a:ext>
            </a:extLst>
          </p:cNvPr>
          <p:cNvSpPr/>
          <p:nvPr/>
        </p:nvSpPr>
        <p:spPr bwMode="auto">
          <a:xfrm>
            <a:off x="6513403" y="745"/>
            <a:ext cx="1981668" cy="17493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190526A2-15E6-4646-9932-5E626F23B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4747022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sz="150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EBE83F-17B2-F548-B1BD-B48597654A49}"/>
              </a:ext>
            </a:extLst>
          </p:cNvPr>
          <p:cNvSpPr txBox="1"/>
          <p:nvPr/>
        </p:nvSpPr>
        <p:spPr>
          <a:xfrm>
            <a:off x="315917" y="934813"/>
            <a:ext cx="86065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1" dirty="0">
                <a:solidFill>
                  <a:srgbClr val="C00000"/>
                </a:solidFill>
                <a:latin typeface="Calibri"/>
                <a:cs typeface="Calibri"/>
              </a:rPr>
              <a:t>Two independent normalization methods: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	 </a:t>
            </a:r>
          </a:p>
          <a:p>
            <a:pPr algn="l">
              <a:spcAft>
                <a:spcPts val="1200"/>
              </a:spcAft>
            </a:pPr>
            <a:r>
              <a:rPr lang="en-GB" sz="1600" dirty="0">
                <a:latin typeface="Calibri"/>
                <a:cs typeface="Calibri"/>
              </a:rPr>
              <a:t>1) 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normalization to L</a:t>
            </a:r>
            <a:r>
              <a:rPr lang="en-GB" sz="1600" baseline="-25000" dirty="0">
                <a:solidFill>
                  <a:srgbClr val="C00000"/>
                </a:solidFill>
                <a:latin typeface="Calibri"/>
                <a:cs typeface="Calibri"/>
              </a:rPr>
              <a:t>int</a:t>
            </a:r>
            <a:r>
              <a:rPr lang="en-GB" sz="1600" dirty="0">
                <a:latin typeface="Calibri"/>
                <a:cs typeface="Calibri"/>
              </a:rPr>
              <a:t> (obtained from Bhabha events) 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lang="en-GB" sz="1600" dirty="0" err="1">
                <a:solidFill>
                  <a:srgbClr val="C00000"/>
                </a:solidFill>
                <a:latin typeface="Calibri"/>
                <a:cs typeface="Calibri"/>
              </a:rPr>
              <a:t>H</a:t>
            </a:r>
            <a:r>
              <a:rPr lang="en-GB" sz="1600" baseline="-25000" dirty="0" err="1">
                <a:solidFill>
                  <a:srgbClr val="C00000"/>
                </a:solidFill>
                <a:latin typeface="Calibri"/>
                <a:cs typeface="Calibri"/>
              </a:rPr>
              <a:t>rad</a:t>
            </a:r>
            <a:r>
              <a:rPr lang="en-GB" sz="1600" dirty="0">
                <a:latin typeface="Calibri"/>
                <a:cs typeface="Calibri"/>
              </a:rPr>
              <a:t>; subtraction of background (µ+µ-</a:t>
            </a:r>
            <a:r>
              <a:rPr lang="en-GB" sz="1600" dirty="0">
                <a:latin typeface="Symbol" pitchFamily="2" charset="2"/>
                <a:cs typeface="Calibri"/>
              </a:rPr>
              <a:t>g, </a:t>
            </a:r>
            <a:r>
              <a:rPr lang="en-GB" sz="1600" dirty="0">
                <a:latin typeface="Calibri"/>
                <a:cs typeface="Calibri"/>
              </a:rPr>
              <a:t>… )</a:t>
            </a:r>
          </a:p>
          <a:p>
            <a:pPr algn="l"/>
            <a:endParaRPr lang="en-GB" sz="1600" dirty="0">
              <a:latin typeface="Calibri"/>
              <a:cs typeface="Calibri"/>
            </a:endParaRPr>
          </a:p>
          <a:p>
            <a:pPr algn="l"/>
            <a:endParaRPr lang="en-GB" sz="1600" dirty="0">
              <a:latin typeface="Calibri"/>
              <a:cs typeface="Calibri"/>
            </a:endParaRPr>
          </a:p>
          <a:p>
            <a:pPr algn="l"/>
            <a:r>
              <a:rPr lang="en-GB" sz="1600" dirty="0">
                <a:latin typeface="Calibri"/>
                <a:cs typeface="Calibri"/>
              </a:rPr>
              <a:t>			 </a:t>
            </a:r>
          </a:p>
          <a:p>
            <a:pPr algn="l"/>
            <a:r>
              <a:rPr lang="en-GB" sz="1600" dirty="0">
                <a:latin typeface="Calibri"/>
                <a:cs typeface="Calibri"/>
              </a:rPr>
              <a:t>2) 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normalization to µ+µ-</a:t>
            </a:r>
            <a:r>
              <a:rPr lang="en-GB" sz="1600" dirty="0">
                <a:solidFill>
                  <a:srgbClr val="C00000"/>
                </a:solidFill>
                <a:latin typeface="Symbol" charset="2"/>
                <a:cs typeface="Symbol" charset="2"/>
              </a:rPr>
              <a:t>g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 events, i.e. R ratio (</a:t>
            </a:r>
            <a:r>
              <a:rPr lang="en-GB" sz="1600" dirty="0" err="1">
                <a:solidFill>
                  <a:srgbClr val="C00000"/>
                </a:solidFill>
                <a:latin typeface="Symbol" charset="2"/>
                <a:cs typeface="Symbol" charset="2"/>
              </a:rPr>
              <a:t>ppg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/µµ</a:t>
            </a:r>
            <a:r>
              <a:rPr lang="en-GB" sz="1600" dirty="0">
                <a:solidFill>
                  <a:srgbClr val="C00000"/>
                </a:solidFill>
                <a:latin typeface="Symbol" charset="2"/>
                <a:cs typeface="Symbol" charset="2"/>
              </a:rPr>
              <a:t>g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 algn="l"/>
            <a:r>
              <a:rPr lang="en-GB" sz="1600" dirty="0">
                <a:latin typeface="Calibri"/>
                <a:cs typeface="Calibri"/>
                <a:sym typeface="Wingdings"/>
              </a:rPr>
              <a:t>     </a:t>
            </a:r>
            <a:r>
              <a:rPr lang="de-DE" sz="1600" dirty="0">
                <a:latin typeface="Calibri"/>
                <a:cs typeface="Calibri"/>
                <a:sym typeface="Wingdings"/>
              </a:rPr>
              <a:t> </a:t>
            </a:r>
            <a:r>
              <a:rPr lang="de-DE" sz="1600" dirty="0" err="1">
                <a:latin typeface="Calibri"/>
                <a:cs typeface="Calibri"/>
                <a:sym typeface="Wingdings"/>
              </a:rPr>
              <a:t>L</a:t>
            </a:r>
            <a:r>
              <a:rPr lang="de-DE" sz="1600" baseline="-25000" dirty="0" err="1">
                <a:latin typeface="Calibri"/>
                <a:cs typeface="Calibri"/>
                <a:sym typeface="Wingdings"/>
              </a:rPr>
              <a:t>int</a:t>
            </a:r>
            <a:r>
              <a:rPr lang="de-DE" sz="1600" dirty="0">
                <a:latin typeface="Calibri"/>
                <a:cs typeface="Calibri"/>
                <a:sym typeface="Wingdings"/>
              </a:rPr>
              <a:t>, </a:t>
            </a:r>
            <a:r>
              <a:rPr lang="de-DE" sz="1600" dirty="0" err="1">
                <a:latin typeface="Calibri"/>
                <a:cs typeface="Calibri"/>
                <a:sym typeface="Wingdings"/>
              </a:rPr>
              <a:t>H</a:t>
            </a:r>
            <a:r>
              <a:rPr lang="de-DE" sz="1600" baseline="-25000" dirty="0" err="1">
                <a:latin typeface="Calibri"/>
                <a:cs typeface="Calibri"/>
                <a:sym typeface="Wingdings"/>
              </a:rPr>
              <a:t>rad</a:t>
            </a:r>
            <a:r>
              <a:rPr lang="de-DE" sz="1600" dirty="0">
                <a:latin typeface="Calibri"/>
                <a:cs typeface="Calibri"/>
                <a:sym typeface="Wingdings"/>
              </a:rPr>
              <a:t>, </a:t>
            </a:r>
            <a:r>
              <a:rPr lang="de-DE" sz="1600" dirty="0" err="1">
                <a:latin typeface="Calibri"/>
                <a:cs typeface="Calibri"/>
                <a:sym typeface="Wingdings"/>
              </a:rPr>
              <a:t>δ</a:t>
            </a:r>
            <a:r>
              <a:rPr lang="de-DE" sz="1600" baseline="-25000" dirty="0" err="1">
                <a:latin typeface="Calibri"/>
                <a:cs typeface="Calibri"/>
                <a:sym typeface="Wingdings"/>
              </a:rPr>
              <a:t>vac</a:t>
            </a:r>
            <a:r>
              <a:rPr lang="de-DE" sz="1600" dirty="0">
                <a:latin typeface="Calibri"/>
                <a:cs typeface="Calibri"/>
                <a:sym typeface="Wingdings"/>
              </a:rPr>
              <a:t> </a:t>
            </a:r>
            <a:r>
              <a:rPr lang="en-GB" sz="1600" dirty="0">
                <a:latin typeface="Calibri"/>
                <a:cs typeface="Calibri"/>
              </a:rPr>
              <a:t>cancel in ratio!</a:t>
            </a:r>
          </a:p>
          <a:p>
            <a:pPr algn="l"/>
            <a:r>
              <a:rPr lang="en-GB" sz="1600" dirty="0">
                <a:latin typeface="Calibri"/>
                <a:cs typeface="Calibri"/>
              </a:rPr>
              <a:t>     </a:t>
            </a:r>
            <a:r>
              <a:rPr lang="en-GB" sz="1600" dirty="0">
                <a:latin typeface="Calibri"/>
                <a:cs typeface="Calibri"/>
                <a:sym typeface="Wingdings" pitchFamily="2" charset="2"/>
              </a:rPr>
              <a:t> requires high statistics of µ+µ-</a:t>
            </a:r>
            <a:r>
              <a:rPr lang="en-GB" sz="1600" dirty="0">
                <a:latin typeface="Symbol" pitchFamily="2" charset="2"/>
                <a:cs typeface="Calibri"/>
                <a:sym typeface="Wingdings" pitchFamily="2" charset="2"/>
              </a:rPr>
              <a:t>g</a:t>
            </a:r>
            <a:endParaRPr lang="en-GB" sz="1600" dirty="0">
              <a:latin typeface="Symbol" pitchFamily="2" charset="2"/>
              <a:cs typeface="Calibri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EA536E-4057-6940-B60F-1B05D9D9A0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9" y="3324654"/>
            <a:ext cx="3073150" cy="701203"/>
          </a:xfrm>
          <a:prstGeom prst="rect">
            <a:avLst/>
          </a:prstGeom>
        </p:spPr>
      </p:pic>
      <p:sp>
        <p:nvSpPr>
          <p:cNvPr id="14" name="Line 10">
            <a:extLst>
              <a:ext uri="{FF2B5EF4-FFF2-40B4-BE49-F238E27FC236}">
                <a16:creationId xmlns:a16="http://schemas.microsoft.com/office/drawing/2014/main" id="{5A996EA6-50DB-7D41-A80A-977836AED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62865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sz="150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9A45844-5BF7-E340-A12B-EEDE09602208}"/>
              </a:ext>
            </a:extLst>
          </p:cNvPr>
          <p:cNvSpPr/>
          <p:nvPr/>
        </p:nvSpPr>
        <p:spPr bwMode="auto">
          <a:xfrm>
            <a:off x="233900" y="2458065"/>
            <a:ext cx="5803106" cy="22122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8" name="Picture 168">
            <a:extLst>
              <a:ext uri="{FF2B5EF4-FFF2-40B4-BE49-F238E27FC236}">
                <a16:creationId xmlns:a16="http://schemas.microsoft.com/office/drawing/2014/main" id="{5471AAEA-83E4-1048-8804-C595FA220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1925" y="1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57856D5-79B6-044E-BC53-00A2B74E5A4C}"/>
              </a:ext>
            </a:extLst>
          </p:cNvPr>
          <p:cNvSpPr/>
          <p:nvPr/>
        </p:nvSpPr>
        <p:spPr bwMode="auto">
          <a:xfrm>
            <a:off x="3116826" y="1858707"/>
            <a:ext cx="1347019" cy="530534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>
            <a:extLst>
              <a:ext uri="{FF2B5EF4-FFF2-40B4-BE49-F238E27FC236}">
                <a16:creationId xmlns:a16="http://schemas.microsoft.com/office/drawing/2014/main" id="{3D342D38-32FC-9D42-B41B-C6CCCB9C6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55" y="80864"/>
            <a:ext cx="563808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700" i="1" dirty="0"/>
              <a:t>Initial State Radiation - Normalization</a:t>
            </a:r>
            <a:endParaRPr lang="en-US" sz="2700" i="1" baseline="-25000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1F25CE44-26DD-EA44-A51F-A19E18BDD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26" y="19664"/>
            <a:ext cx="2445774" cy="3567556"/>
          </a:xfrm>
          <a:prstGeom prst="rect">
            <a:avLst/>
          </a:prstGeom>
        </p:spPr>
      </p:pic>
      <p:pic>
        <p:nvPicPr>
          <p:cNvPr id="9" name="Bild 35" descr="latex-image-1.pdf">
            <a:extLst>
              <a:ext uri="{FF2B5EF4-FFF2-40B4-BE49-F238E27FC236}">
                <a16:creationId xmlns:a16="http://schemas.microsoft.com/office/drawing/2014/main" id="{E0888F23-DF9F-0446-AF9F-3BE7DCA1E3F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24931" y="1705427"/>
            <a:ext cx="5464007" cy="542606"/>
          </a:xfrm>
          <a:prstGeom prst="rect">
            <a:avLst/>
          </a:prstGeom>
        </p:spPr>
      </p:pic>
      <p:pic>
        <p:nvPicPr>
          <p:cNvPr id="10" name="Bild 41" descr="latex-image-1.pdf">
            <a:extLst>
              <a:ext uri="{FF2B5EF4-FFF2-40B4-BE49-F238E27FC236}">
                <a16:creationId xmlns:a16="http://schemas.microsoft.com/office/drawing/2014/main" id="{FF9FA0B7-7EA9-CC47-A925-3F8D4E7B6E57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09303" y="1673531"/>
            <a:ext cx="508000" cy="254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010DB2E-01F6-AC49-8E8C-610DDB790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2960" y="2832942"/>
            <a:ext cx="2165555" cy="203951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90AB6D2-61C4-204A-BF65-082CDC069838}"/>
              </a:ext>
            </a:extLst>
          </p:cNvPr>
          <p:cNvSpPr/>
          <p:nvPr/>
        </p:nvSpPr>
        <p:spPr bwMode="auto">
          <a:xfrm>
            <a:off x="6513403" y="745"/>
            <a:ext cx="1981668" cy="17493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190526A2-15E6-4646-9932-5E626F23B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4747022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sz="150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EBE83F-17B2-F548-B1BD-B48597654A49}"/>
              </a:ext>
            </a:extLst>
          </p:cNvPr>
          <p:cNvSpPr txBox="1"/>
          <p:nvPr/>
        </p:nvSpPr>
        <p:spPr>
          <a:xfrm>
            <a:off x="315917" y="934813"/>
            <a:ext cx="86065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1" dirty="0">
                <a:solidFill>
                  <a:srgbClr val="C00000"/>
                </a:solidFill>
                <a:latin typeface="Calibri"/>
                <a:cs typeface="Calibri"/>
              </a:rPr>
              <a:t>Two independent normalization methods: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	 </a:t>
            </a:r>
          </a:p>
          <a:p>
            <a:pPr algn="l">
              <a:spcAft>
                <a:spcPts val="1200"/>
              </a:spcAft>
            </a:pPr>
            <a:r>
              <a:rPr lang="en-GB" sz="1600" dirty="0">
                <a:latin typeface="Calibri"/>
                <a:cs typeface="Calibri"/>
              </a:rPr>
              <a:t>1) 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normalization to L</a:t>
            </a:r>
            <a:r>
              <a:rPr lang="en-GB" sz="1600" baseline="-25000" dirty="0">
                <a:solidFill>
                  <a:srgbClr val="C00000"/>
                </a:solidFill>
                <a:latin typeface="Calibri"/>
                <a:cs typeface="Calibri"/>
              </a:rPr>
              <a:t>int</a:t>
            </a:r>
            <a:r>
              <a:rPr lang="en-GB" sz="1600" dirty="0">
                <a:latin typeface="Calibri"/>
                <a:cs typeface="Calibri"/>
              </a:rPr>
              <a:t> (obtained from Bhabha events) 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lang="en-GB" sz="1600" dirty="0" err="1">
                <a:solidFill>
                  <a:srgbClr val="C00000"/>
                </a:solidFill>
                <a:latin typeface="Calibri"/>
                <a:cs typeface="Calibri"/>
              </a:rPr>
              <a:t>H</a:t>
            </a:r>
            <a:r>
              <a:rPr lang="en-GB" sz="1600" baseline="-25000" dirty="0" err="1">
                <a:solidFill>
                  <a:srgbClr val="C00000"/>
                </a:solidFill>
                <a:latin typeface="Calibri"/>
                <a:cs typeface="Calibri"/>
              </a:rPr>
              <a:t>rad</a:t>
            </a:r>
            <a:r>
              <a:rPr lang="en-GB" sz="1600" dirty="0">
                <a:latin typeface="Calibri"/>
                <a:cs typeface="Calibri"/>
              </a:rPr>
              <a:t>; subtraction of background (µ+µ-</a:t>
            </a:r>
            <a:r>
              <a:rPr lang="en-GB" sz="1600" dirty="0">
                <a:latin typeface="Symbol" pitchFamily="2" charset="2"/>
                <a:cs typeface="Calibri"/>
              </a:rPr>
              <a:t>g, </a:t>
            </a:r>
            <a:r>
              <a:rPr lang="en-GB" sz="1600" dirty="0">
                <a:latin typeface="Calibri"/>
                <a:cs typeface="Calibri"/>
              </a:rPr>
              <a:t>… )</a:t>
            </a:r>
          </a:p>
          <a:p>
            <a:pPr algn="l"/>
            <a:endParaRPr lang="en-GB" sz="1600" dirty="0">
              <a:latin typeface="Calibri"/>
              <a:cs typeface="Calibri"/>
            </a:endParaRPr>
          </a:p>
          <a:p>
            <a:pPr algn="l"/>
            <a:endParaRPr lang="en-GB" sz="1600" dirty="0">
              <a:latin typeface="Calibri"/>
              <a:cs typeface="Calibri"/>
            </a:endParaRPr>
          </a:p>
          <a:p>
            <a:pPr algn="l"/>
            <a:r>
              <a:rPr lang="en-GB" sz="1600" dirty="0">
                <a:latin typeface="Calibri"/>
                <a:cs typeface="Calibri"/>
              </a:rPr>
              <a:t>			 </a:t>
            </a:r>
          </a:p>
          <a:p>
            <a:pPr algn="l"/>
            <a:r>
              <a:rPr lang="en-GB" sz="1600" dirty="0">
                <a:latin typeface="Calibri"/>
                <a:cs typeface="Calibri"/>
              </a:rPr>
              <a:t>2) 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normalization to µ+µ-</a:t>
            </a:r>
            <a:r>
              <a:rPr lang="en-GB" sz="1600" dirty="0">
                <a:solidFill>
                  <a:srgbClr val="C00000"/>
                </a:solidFill>
                <a:latin typeface="Symbol" charset="2"/>
                <a:cs typeface="Symbol" charset="2"/>
              </a:rPr>
              <a:t>g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 events, i.e. R ratio (</a:t>
            </a:r>
            <a:r>
              <a:rPr lang="en-GB" sz="1600" dirty="0" err="1">
                <a:solidFill>
                  <a:srgbClr val="C00000"/>
                </a:solidFill>
                <a:latin typeface="Symbol" charset="2"/>
                <a:cs typeface="Symbol" charset="2"/>
              </a:rPr>
              <a:t>ppg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/µµ</a:t>
            </a:r>
            <a:r>
              <a:rPr lang="en-GB" sz="1600" dirty="0">
                <a:solidFill>
                  <a:srgbClr val="C00000"/>
                </a:solidFill>
                <a:latin typeface="Symbol" charset="2"/>
                <a:cs typeface="Symbol" charset="2"/>
              </a:rPr>
              <a:t>g</a:t>
            </a:r>
            <a:r>
              <a:rPr lang="en-GB" sz="1600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 algn="l"/>
            <a:r>
              <a:rPr lang="en-GB" sz="1600" dirty="0">
                <a:latin typeface="Calibri"/>
                <a:cs typeface="Calibri"/>
                <a:sym typeface="Wingdings"/>
              </a:rPr>
              <a:t>     </a:t>
            </a:r>
            <a:r>
              <a:rPr lang="de-DE" sz="1600" dirty="0">
                <a:latin typeface="Calibri"/>
                <a:cs typeface="Calibri"/>
                <a:sym typeface="Wingdings"/>
              </a:rPr>
              <a:t> </a:t>
            </a:r>
            <a:r>
              <a:rPr lang="de-DE" sz="1600" dirty="0" err="1">
                <a:latin typeface="Calibri"/>
                <a:cs typeface="Calibri"/>
                <a:sym typeface="Wingdings"/>
              </a:rPr>
              <a:t>L</a:t>
            </a:r>
            <a:r>
              <a:rPr lang="de-DE" sz="1600" baseline="-25000" dirty="0" err="1">
                <a:latin typeface="Calibri"/>
                <a:cs typeface="Calibri"/>
                <a:sym typeface="Wingdings"/>
              </a:rPr>
              <a:t>int</a:t>
            </a:r>
            <a:r>
              <a:rPr lang="de-DE" sz="1600" dirty="0">
                <a:latin typeface="Calibri"/>
                <a:cs typeface="Calibri"/>
                <a:sym typeface="Wingdings"/>
              </a:rPr>
              <a:t>, </a:t>
            </a:r>
            <a:r>
              <a:rPr lang="de-DE" sz="1600" dirty="0" err="1">
                <a:latin typeface="Calibri"/>
                <a:cs typeface="Calibri"/>
                <a:sym typeface="Wingdings"/>
              </a:rPr>
              <a:t>H</a:t>
            </a:r>
            <a:r>
              <a:rPr lang="de-DE" sz="1600" baseline="-25000" dirty="0" err="1">
                <a:latin typeface="Calibri"/>
                <a:cs typeface="Calibri"/>
                <a:sym typeface="Wingdings"/>
              </a:rPr>
              <a:t>rad</a:t>
            </a:r>
            <a:r>
              <a:rPr lang="de-DE" sz="1600" dirty="0">
                <a:latin typeface="Calibri"/>
                <a:cs typeface="Calibri"/>
                <a:sym typeface="Wingdings"/>
              </a:rPr>
              <a:t>, </a:t>
            </a:r>
            <a:r>
              <a:rPr lang="de-DE" sz="1600" dirty="0" err="1">
                <a:latin typeface="Calibri"/>
                <a:cs typeface="Calibri"/>
                <a:sym typeface="Wingdings"/>
              </a:rPr>
              <a:t>δ</a:t>
            </a:r>
            <a:r>
              <a:rPr lang="de-DE" sz="1600" baseline="-25000" dirty="0" err="1">
                <a:latin typeface="Calibri"/>
                <a:cs typeface="Calibri"/>
                <a:sym typeface="Wingdings"/>
              </a:rPr>
              <a:t>vac</a:t>
            </a:r>
            <a:r>
              <a:rPr lang="de-DE" sz="1600" dirty="0">
                <a:latin typeface="Calibri"/>
                <a:cs typeface="Calibri"/>
                <a:sym typeface="Wingdings"/>
              </a:rPr>
              <a:t> </a:t>
            </a:r>
            <a:r>
              <a:rPr lang="en-GB" sz="1600" dirty="0">
                <a:latin typeface="Calibri"/>
                <a:cs typeface="Calibri"/>
              </a:rPr>
              <a:t>cancel in ratio!</a:t>
            </a:r>
          </a:p>
          <a:p>
            <a:pPr algn="l"/>
            <a:r>
              <a:rPr lang="en-GB" sz="1600" dirty="0">
                <a:latin typeface="Calibri"/>
                <a:cs typeface="Calibri"/>
              </a:rPr>
              <a:t>     </a:t>
            </a:r>
            <a:r>
              <a:rPr lang="en-GB" sz="1600" dirty="0">
                <a:latin typeface="Calibri"/>
                <a:cs typeface="Calibri"/>
                <a:sym typeface="Wingdings" pitchFamily="2" charset="2"/>
              </a:rPr>
              <a:t> requires high statistics of µ+µ-</a:t>
            </a:r>
            <a:r>
              <a:rPr lang="en-GB" sz="1600" dirty="0">
                <a:latin typeface="Symbol" pitchFamily="2" charset="2"/>
                <a:cs typeface="Calibri"/>
                <a:sym typeface="Wingdings" pitchFamily="2" charset="2"/>
              </a:rPr>
              <a:t>g</a:t>
            </a:r>
            <a:endParaRPr lang="en-GB" sz="1600" dirty="0">
              <a:latin typeface="Symbol" pitchFamily="2" charset="2"/>
              <a:cs typeface="Calibri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EA536E-4057-6940-B60F-1B05D9D9A0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9" y="3324654"/>
            <a:ext cx="3073150" cy="701203"/>
          </a:xfrm>
          <a:prstGeom prst="rect">
            <a:avLst/>
          </a:prstGeom>
        </p:spPr>
      </p:pic>
      <p:sp>
        <p:nvSpPr>
          <p:cNvPr id="14" name="Line 10">
            <a:extLst>
              <a:ext uri="{FF2B5EF4-FFF2-40B4-BE49-F238E27FC236}">
                <a16:creationId xmlns:a16="http://schemas.microsoft.com/office/drawing/2014/main" id="{5A996EA6-50DB-7D41-A80A-977836AED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62865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sz="1500"/>
          </a:p>
        </p:txBody>
      </p:sp>
      <p:pic>
        <p:nvPicPr>
          <p:cNvPr id="8" name="Picture 168">
            <a:extLst>
              <a:ext uri="{FF2B5EF4-FFF2-40B4-BE49-F238E27FC236}">
                <a16:creationId xmlns:a16="http://schemas.microsoft.com/office/drawing/2014/main" id="{5471AAEA-83E4-1048-8804-C595FA220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1925" y="1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57856D5-79B6-044E-BC53-00A2B74E5A4C}"/>
              </a:ext>
            </a:extLst>
          </p:cNvPr>
          <p:cNvSpPr/>
          <p:nvPr/>
        </p:nvSpPr>
        <p:spPr bwMode="auto">
          <a:xfrm>
            <a:off x="3116826" y="1858707"/>
            <a:ext cx="1347019" cy="530534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7A76C5C3-F0E9-BB47-B2B4-F9246DE15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7" y="93194"/>
            <a:ext cx="6880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i="1" dirty="0" err="1"/>
              <a:t>Normalization</a:t>
            </a:r>
            <a:r>
              <a:rPr lang="de-DE" sz="2400" i="1" dirty="0"/>
              <a:t> at CMD-3 ( </a:t>
            </a:r>
            <a:r>
              <a:rPr lang="de-DE" sz="2400" i="1" dirty="0" err="1"/>
              <a:t>Energy</a:t>
            </a:r>
            <a:r>
              <a:rPr lang="de-DE" sz="2400" i="1" dirty="0"/>
              <a:t>-Scan Experiment )</a:t>
            </a:r>
            <a:endParaRPr lang="en-US" sz="2400" i="1" dirty="0"/>
          </a:p>
        </p:txBody>
      </p:sp>
      <p:pic>
        <p:nvPicPr>
          <p:cNvPr id="10" name="Picture 168">
            <a:extLst>
              <a:ext uri="{FF2B5EF4-FFF2-40B4-BE49-F238E27FC236}">
                <a16:creationId xmlns:a16="http://schemas.microsoft.com/office/drawing/2014/main" id="{F5E678CF-0D16-9348-B40F-B80E6F02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1925" y="0"/>
            <a:ext cx="572075" cy="5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A403F4C-AA1D-4C44-AFD4-41DCB7E46C0E}"/>
              </a:ext>
            </a:extLst>
          </p:cNvPr>
          <p:cNvGrpSpPr/>
          <p:nvPr/>
        </p:nvGrpSpPr>
        <p:grpSpPr>
          <a:xfrm>
            <a:off x="357596" y="1397125"/>
            <a:ext cx="8375286" cy="3167348"/>
            <a:chOff x="210626" y="1943777"/>
            <a:chExt cx="8375286" cy="316734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C5BB5DE-F23C-B546-82C5-63D2F0A6E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32" y="2023285"/>
              <a:ext cx="3733980" cy="1531618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A927322-72CF-D845-84E9-2460B02A1164}"/>
                </a:ext>
              </a:extLst>
            </p:cNvPr>
            <p:cNvSpPr txBox="1"/>
            <p:nvPr/>
          </p:nvSpPr>
          <p:spPr>
            <a:xfrm>
              <a:off x="4527622" y="3086980"/>
              <a:ext cx="4058290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Most 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impressive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feature: ππ/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ee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ratio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determined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l"/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independently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by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two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complementary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</a:t>
              </a:r>
              <a:endParaRPr lang="de-DE" sz="1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de-DE" sz="1500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  - Momentum </a:t>
              </a:r>
              <a:r>
                <a:rPr lang="de-DE" sz="1500" dirty="0" err="1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based</a:t>
              </a:r>
              <a:endParaRPr lang="de-DE" sz="15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endParaRPr>
            </a:p>
            <a:p>
              <a:pPr algn="l"/>
              <a:r>
                <a:rPr lang="de-DE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  - </a:t>
              </a:r>
              <a:r>
                <a:rPr lang="de-DE" sz="1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Calorimetric</a:t>
              </a:r>
              <a:endParaRPr lang="de-DE" sz="1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 algn="l">
                <a:buFont typeface="Wingdings" pitchFamily="2" charset="2"/>
                <a:buChar char="à"/>
              </a:pPr>
              <a:endParaRPr lang="de-DE" sz="1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37A69D6-6892-4E4E-86CE-E1EB9B7979AF}"/>
                </a:ext>
              </a:extLst>
            </p:cNvPr>
            <p:cNvSpPr txBox="1"/>
            <p:nvPr/>
          </p:nvSpPr>
          <p:spPr>
            <a:xfrm>
              <a:off x="4535941" y="4093499"/>
              <a:ext cx="29359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agreement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~ 0.2% 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around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rho</a:t>
              </a:r>
              <a:r>
                <a:rPr lang="de-DE" sz="15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peak</a:t>
              </a:r>
              <a:endParaRPr lang="de-DE" sz="1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3FE42D37-06C4-1B46-BDB7-819454490D8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177274" y="3428157"/>
              <a:ext cx="479953" cy="295024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10DDD54-8FE7-7C4E-8374-9B4C99DA0E5F}"/>
                </a:ext>
              </a:extLst>
            </p:cNvPr>
            <p:cNvSpPr txBox="1"/>
            <p:nvPr/>
          </p:nvSpPr>
          <p:spPr>
            <a:xfrm>
              <a:off x="210626" y="2067690"/>
              <a:ext cx="359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A682528-0F08-4E4F-A41F-53EB178AAC22}"/>
                </a:ext>
              </a:extLst>
            </p:cNvPr>
            <p:cNvSpPr txBox="1"/>
            <p:nvPr/>
          </p:nvSpPr>
          <p:spPr>
            <a:xfrm>
              <a:off x="1993405" y="3155453"/>
              <a:ext cx="333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B830296-82A7-2942-931D-A86B48FE5265}"/>
                </a:ext>
              </a:extLst>
            </p:cNvPr>
            <p:cNvSpPr txBox="1"/>
            <p:nvPr/>
          </p:nvSpPr>
          <p:spPr>
            <a:xfrm>
              <a:off x="2126404" y="2069074"/>
              <a:ext cx="359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AD47197-E8B6-6E43-9804-AEE7E8089BEF}"/>
                </a:ext>
              </a:extLst>
            </p:cNvPr>
            <p:cNvSpPr txBox="1"/>
            <p:nvPr/>
          </p:nvSpPr>
          <p:spPr>
            <a:xfrm>
              <a:off x="3909183" y="3156837"/>
              <a:ext cx="333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969BD495-EBEE-4C46-81F5-3C63F1E3E8BF}"/>
                </a:ext>
              </a:extLst>
            </p:cNvPr>
            <p:cNvGrpSpPr/>
            <p:nvPr/>
          </p:nvGrpSpPr>
          <p:grpSpPr>
            <a:xfrm>
              <a:off x="226674" y="3627706"/>
              <a:ext cx="4032302" cy="1483419"/>
              <a:chOff x="208329" y="3189319"/>
              <a:chExt cx="4032302" cy="1483419"/>
            </a:xfrm>
          </p:grpSpPr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2E631E7E-828A-6549-816F-1A437CBFF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8601" y="3208395"/>
                <a:ext cx="3588447" cy="1464343"/>
              </a:xfrm>
              <a:prstGeom prst="rect">
                <a:avLst/>
              </a:prstGeom>
            </p:spPr>
          </p:pic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98C958BF-45FE-6745-97BB-3EE18EBC0995}"/>
                  </a:ext>
                </a:extLst>
              </p:cNvPr>
              <p:cNvSpPr txBox="1"/>
              <p:nvPr/>
            </p:nvSpPr>
            <p:spPr>
              <a:xfrm>
                <a:off x="208329" y="3189319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de-DE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E9610267-3CD3-BA49-B0A8-FFABCA828A08}"/>
                  </a:ext>
                </a:extLst>
              </p:cNvPr>
              <p:cNvSpPr txBox="1"/>
              <p:nvPr/>
            </p:nvSpPr>
            <p:spPr>
              <a:xfrm>
                <a:off x="1991108" y="4277082"/>
                <a:ext cx="3337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de-DE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2DD863C7-DB74-D746-B3DA-425457831F28}"/>
                  </a:ext>
                </a:extLst>
              </p:cNvPr>
              <p:cNvSpPr txBox="1"/>
              <p:nvPr/>
            </p:nvSpPr>
            <p:spPr>
              <a:xfrm>
                <a:off x="2124107" y="3190703"/>
                <a:ext cx="359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de-DE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9A819EFA-F2CA-EB44-AB0B-1717270FB24D}"/>
                  </a:ext>
                </a:extLst>
              </p:cNvPr>
              <p:cNvSpPr txBox="1"/>
              <p:nvPr/>
            </p:nvSpPr>
            <p:spPr>
              <a:xfrm>
                <a:off x="3906886" y="4278466"/>
                <a:ext cx="33374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de-DE" sz="16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</a:p>
            </p:txBody>
          </p:sp>
        </p:grp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D0911D1F-9E41-A848-B63A-5E351AF4D8E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108865" y="3966260"/>
              <a:ext cx="597227" cy="127239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9006A2F0-1AA8-FF41-A7AA-BF217520A3C3}"/>
                    </a:ext>
                  </a:extLst>
                </p:cNvPr>
                <p:cNvSpPr txBox="1"/>
                <p:nvPr/>
              </p:nvSpPr>
              <p:spPr>
                <a:xfrm>
                  <a:off x="1105801" y="1943777"/>
                  <a:ext cx="923906" cy="247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</m:oMath>
                  </a14:m>
                  <a:r>
                    <a:rPr lang="de-DE" sz="1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= 500 MeV</a:t>
                  </a:r>
                </a:p>
              </p:txBody>
            </p:sp>
          </mc:Choice>
          <mc:Fallback xmlns="">
            <p:sp>
              <p:nvSpPr>
                <p:cNvPr id="72" name="Textfeld 71">
                  <a:extLst>
                    <a:ext uri="{FF2B5EF4-FFF2-40B4-BE49-F238E27FC236}">
                      <a16:creationId xmlns:a16="http://schemas.microsoft.com/office/drawing/2014/main" id="{4C6D4F5D-AF7B-F047-8CC0-47A6BC9043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801" y="1943777"/>
                  <a:ext cx="923906" cy="247825"/>
                </a:xfrm>
                <a:prstGeom prst="rect">
                  <a:avLst/>
                </a:prstGeom>
                <a:blipFill>
                  <a:blip r:embed="rId8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523D93E9-AE6C-2449-9241-0AEB3324E35B}"/>
                    </a:ext>
                  </a:extLst>
                </p:cNvPr>
                <p:cNvSpPr txBox="1"/>
                <p:nvPr/>
              </p:nvSpPr>
              <p:spPr>
                <a:xfrm>
                  <a:off x="3047734" y="1963572"/>
                  <a:ext cx="923907" cy="247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</m:oMath>
                  </a14:m>
                  <a:r>
                    <a:rPr lang="de-DE" sz="1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= 900 MeV</a:t>
                  </a:r>
                </a:p>
              </p:txBody>
            </p:sp>
          </mc:Choice>
          <mc:Fallback xmlns="">
            <p:sp>
              <p:nvSpPr>
                <p:cNvPr id="73" name="Textfeld 72">
                  <a:extLst>
                    <a:ext uri="{FF2B5EF4-FFF2-40B4-BE49-F238E27FC236}">
                      <a16:creationId xmlns:a16="http://schemas.microsoft.com/office/drawing/2014/main" id="{5D58645B-B2F4-914F-9AE4-0F9570C231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7734" y="1963572"/>
                  <a:ext cx="923907" cy="247825"/>
                </a:xfrm>
                <a:prstGeom prst="rect">
                  <a:avLst/>
                </a:prstGeom>
                <a:blipFill>
                  <a:blip r:embed="rId9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93051352-BDEF-DE4D-88EC-ADEBB23CC93C}"/>
                    </a:ext>
                  </a:extLst>
                </p:cNvPr>
                <p:cNvSpPr txBox="1"/>
                <p:nvPr/>
              </p:nvSpPr>
              <p:spPr>
                <a:xfrm>
                  <a:off x="1145078" y="3510200"/>
                  <a:ext cx="923907" cy="247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</m:oMath>
                  </a14:m>
                  <a:r>
                    <a:rPr lang="de-DE" sz="1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= 956 MeV</a:t>
                  </a:r>
                </a:p>
              </p:txBody>
            </p:sp>
          </mc:Choice>
          <mc:Fallback xmlns="">
            <p:sp>
              <p:nvSpPr>
                <p:cNvPr id="74" name="Textfeld 73">
                  <a:extLst>
                    <a:ext uri="{FF2B5EF4-FFF2-40B4-BE49-F238E27FC236}">
                      <a16:creationId xmlns:a16="http://schemas.microsoft.com/office/drawing/2014/main" id="{5B57CD0F-E3E3-0342-B5F3-DE7DC38135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078" y="3510200"/>
                  <a:ext cx="923907" cy="247825"/>
                </a:xfrm>
                <a:prstGeom prst="rect">
                  <a:avLst/>
                </a:prstGeom>
                <a:blipFill>
                  <a:blip r:embed="rId10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7851820B-8E74-C340-829F-6E2149D04175}"/>
                    </a:ext>
                  </a:extLst>
                </p:cNvPr>
                <p:cNvSpPr txBox="1"/>
                <p:nvPr/>
              </p:nvSpPr>
              <p:spPr>
                <a:xfrm>
                  <a:off x="3068157" y="3511141"/>
                  <a:ext cx="923907" cy="247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</m:oMath>
                  </a14:m>
                  <a:r>
                    <a:rPr lang="de-DE" sz="1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= 548 MeV</a:t>
                  </a:r>
                </a:p>
              </p:txBody>
            </p:sp>
          </mc:Choice>
          <mc:Fallback xmlns="">
            <p:sp>
              <p:nvSpPr>
                <p:cNvPr id="75" name="Textfeld 74">
                  <a:extLst>
                    <a:ext uri="{FF2B5EF4-FFF2-40B4-BE49-F238E27FC236}">
                      <a16:creationId xmlns:a16="http://schemas.microsoft.com/office/drawing/2014/main" id="{19C3D7A5-541F-2048-9D1C-397BDB6704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157" y="3511141"/>
                  <a:ext cx="923907" cy="247825"/>
                </a:xfrm>
                <a:prstGeom prst="rect">
                  <a:avLst/>
                </a:prstGeom>
                <a:blipFill>
                  <a:blip r:embed="rId11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B07FE090-FDBF-A14E-8350-FE5E3F71C619}"/>
                    </a:ext>
                  </a:extLst>
                </p:cNvPr>
                <p:cNvSpPr txBox="1"/>
                <p:nvPr/>
              </p:nvSpPr>
              <p:spPr>
                <a:xfrm>
                  <a:off x="1359345" y="2006765"/>
                  <a:ext cx="38106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6" name="Textfeld 75">
                  <a:extLst>
                    <a:ext uri="{FF2B5EF4-FFF2-40B4-BE49-F238E27FC236}">
                      <a16:creationId xmlns:a16="http://schemas.microsoft.com/office/drawing/2014/main" id="{15930104-DE63-4446-BDE3-32D0E5E88E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9345" y="2006765"/>
                  <a:ext cx="381066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4D2CC9A8-BE9D-754A-82CC-6DB13332DD6C}"/>
                    </a:ext>
                  </a:extLst>
                </p:cNvPr>
                <p:cNvSpPr txBox="1"/>
                <p:nvPr/>
              </p:nvSpPr>
              <p:spPr>
                <a:xfrm>
                  <a:off x="1131142" y="2321363"/>
                  <a:ext cx="396712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43866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7" name="Textfeld 76">
                  <a:extLst>
                    <a:ext uri="{FF2B5EF4-FFF2-40B4-BE49-F238E27FC236}">
                      <a16:creationId xmlns:a16="http://schemas.microsoft.com/office/drawing/2014/main" id="{C64AC55C-BB7B-1049-AA13-1369CF5551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142" y="2321363"/>
                  <a:ext cx="396712" cy="400110"/>
                </a:xfrm>
                <a:prstGeom prst="rect">
                  <a:avLst/>
                </a:prstGeom>
                <a:blipFill>
                  <a:blip r:embed="rId13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4DA56C10-D601-7A42-82C8-28200B3205E6}"/>
                    </a:ext>
                  </a:extLst>
                </p:cNvPr>
                <p:cNvSpPr txBox="1"/>
                <p:nvPr/>
              </p:nvSpPr>
              <p:spPr>
                <a:xfrm>
                  <a:off x="1192892" y="2753068"/>
                  <a:ext cx="406586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43866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8" name="Textfeld 77">
                  <a:extLst>
                    <a:ext uri="{FF2B5EF4-FFF2-40B4-BE49-F238E27FC236}">
                      <a16:creationId xmlns:a16="http://schemas.microsoft.com/office/drawing/2014/main" id="{E66F28CA-0E95-1F45-91C8-2B4E7853EA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2892" y="2753068"/>
                  <a:ext cx="406586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73853D92-D721-344E-AAC6-B23367974D09}"/>
                    </a:ext>
                  </a:extLst>
                </p:cNvPr>
                <p:cNvSpPr txBox="1"/>
                <p:nvPr/>
              </p:nvSpPr>
              <p:spPr>
                <a:xfrm>
                  <a:off x="2967752" y="4012966"/>
                  <a:ext cx="38106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9" name="Textfeld 78">
                  <a:extLst>
                    <a:ext uri="{FF2B5EF4-FFF2-40B4-BE49-F238E27FC236}">
                      <a16:creationId xmlns:a16="http://schemas.microsoft.com/office/drawing/2014/main" id="{7D6E86E1-AF03-B840-833D-E959D044C7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7752" y="4012966"/>
                  <a:ext cx="381066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FCCA9A84-7492-094A-943D-36337D5DBABE}"/>
                    </a:ext>
                  </a:extLst>
                </p:cNvPr>
                <p:cNvSpPr txBox="1"/>
                <p:nvPr/>
              </p:nvSpPr>
              <p:spPr>
                <a:xfrm>
                  <a:off x="2739549" y="4327564"/>
                  <a:ext cx="396712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43866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0" name="Textfeld 79">
                  <a:extLst>
                    <a:ext uri="{FF2B5EF4-FFF2-40B4-BE49-F238E27FC236}">
                      <a16:creationId xmlns:a16="http://schemas.microsoft.com/office/drawing/2014/main" id="{D3A32FC1-2CB1-E04B-8234-F3C30D7F6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9549" y="4327564"/>
                  <a:ext cx="396712" cy="400110"/>
                </a:xfrm>
                <a:prstGeom prst="rect">
                  <a:avLst/>
                </a:prstGeom>
                <a:blipFill>
                  <a:blip r:embed="rId16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437C02B7-65F7-C043-9C09-B3F4CDED9882}"/>
                    </a:ext>
                  </a:extLst>
                </p:cNvPr>
                <p:cNvSpPr txBox="1"/>
                <p:nvPr/>
              </p:nvSpPr>
              <p:spPr>
                <a:xfrm>
                  <a:off x="2783402" y="4579205"/>
                  <a:ext cx="406586" cy="40011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43866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1" name="Textfeld 80">
                  <a:extLst>
                    <a:ext uri="{FF2B5EF4-FFF2-40B4-BE49-F238E27FC236}">
                      <a16:creationId xmlns:a16="http://schemas.microsoft.com/office/drawing/2014/main" id="{FE6B5E5E-7833-0646-9435-11ECC79DE1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3402" y="4579205"/>
                  <a:ext cx="406586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EEF4C257-8FF3-904C-800D-8C7FD08192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68985" y="2070756"/>
              <a:ext cx="999172" cy="0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DD582FA7-24FD-E249-BBE6-F2F8599B323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125547" y="3627928"/>
              <a:ext cx="941116" cy="0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38B3D076-BE9F-554A-B553-BEBB4CA2248F}"/>
              </a:ext>
            </a:extLst>
          </p:cNvPr>
          <p:cNvGrpSpPr/>
          <p:nvPr/>
        </p:nvGrpSpPr>
        <p:grpSpPr>
          <a:xfrm>
            <a:off x="6730912" y="-5234"/>
            <a:ext cx="2588731" cy="1745478"/>
            <a:chOff x="6730912" y="-5234"/>
            <a:chExt cx="2588731" cy="1745478"/>
          </a:xfrm>
        </p:grpSpPr>
        <p:pic>
          <p:nvPicPr>
            <p:cNvPr id="36" name="Picture 168">
              <a:extLst>
                <a:ext uri="{FF2B5EF4-FFF2-40B4-BE49-F238E27FC236}">
                  <a16:creationId xmlns:a16="http://schemas.microsoft.com/office/drawing/2014/main" id="{C129D39E-F807-8B45-B183-3D351F442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71925" y="0"/>
              <a:ext cx="572075" cy="58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7AAEEE9F-1B67-1042-B5F7-4DA5447FC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26888" y="-5174"/>
              <a:ext cx="1892755" cy="1670947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93FBA29-A1A2-8D4B-AE76-BCB985D08A3A}"/>
                </a:ext>
              </a:extLst>
            </p:cNvPr>
            <p:cNvSpPr txBox="1"/>
            <p:nvPr/>
          </p:nvSpPr>
          <p:spPr>
            <a:xfrm>
              <a:off x="8275862" y="491745"/>
              <a:ext cx="359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A2F4992F-B003-3B45-BD05-FCE390B01C9A}"/>
                </a:ext>
              </a:extLst>
            </p:cNvPr>
            <p:cNvSpPr txBox="1"/>
            <p:nvPr/>
          </p:nvSpPr>
          <p:spPr>
            <a:xfrm>
              <a:off x="8275862" y="946516"/>
              <a:ext cx="333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6808767-2DD1-9447-8A1D-A6F85316CA11}"/>
                </a:ext>
              </a:extLst>
            </p:cNvPr>
            <p:cNvSpPr txBox="1"/>
            <p:nvPr/>
          </p:nvSpPr>
          <p:spPr>
            <a:xfrm>
              <a:off x="8058614" y="-5234"/>
              <a:ext cx="359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de-DE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5520ED10-AD65-7044-9FA5-A0D36729763F}"/>
                </a:ext>
              </a:extLst>
            </p:cNvPr>
            <p:cNvSpPr txBox="1"/>
            <p:nvPr/>
          </p:nvSpPr>
          <p:spPr>
            <a:xfrm>
              <a:off x="8666939" y="1401690"/>
              <a:ext cx="3246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de-DE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E50C0EBB-4EB7-1B48-AD43-FFBFD533D4AE}"/>
                </a:ext>
              </a:extLst>
            </p:cNvPr>
            <p:cNvSpPr txBox="1"/>
            <p:nvPr/>
          </p:nvSpPr>
          <p:spPr>
            <a:xfrm>
              <a:off x="8331297" y="678883"/>
              <a:ext cx="550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03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 IP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782EBACF-ABDF-3C43-AE66-4F1CE08201A8}"/>
                </a:ext>
              </a:extLst>
            </p:cNvPr>
            <p:cNvSpPr txBox="1"/>
            <p:nvPr/>
          </p:nvSpPr>
          <p:spPr>
            <a:xfrm>
              <a:off x="7177401" y="1360997"/>
              <a:ext cx="9174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tracks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in DC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CDDD3CFE-2545-E945-A132-F4755C6E06CC}"/>
                </a:ext>
              </a:extLst>
            </p:cNvPr>
            <p:cNvSpPr txBox="1"/>
            <p:nvPr/>
          </p:nvSpPr>
          <p:spPr>
            <a:xfrm>
              <a:off x="6730912" y="787528"/>
              <a:ext cx="1132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energy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release</a:t>
              </a:r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de-D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in </a:t>
              </a:r>
              <a:r>
                <a:rPr lang="de-DE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calorimeter</a:t>
              </a:r>
              <a:endParaRPr lang="de-DE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E7867A20-5BDD-8145-99C0-034E7B839813}"/>
                </a:ext>
              </a:extLst>
            </p:cNvPr>
            <p:cNvCxnSpPr/>
            <p:nvPr/>
          </p:nvCxnSpPr>
          <p:spPr bwMode="auto">
            <a:xfrm flipV="1">
              <a:off x="7737239" y="571502"/>
              <a:ext cx="266782" cy="307436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369FB261-C7C2-E040-A5E9-1172EB3342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49299" y="710924"/>
              <a:ext cx="337228" cy="683677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097CE7B7-24AE-DD4E-A0E2-6AB94B9BDCF0}"/>
                  </a:ext>
                </a:extLst>
              </p:cNvPr>
              <p:cNvSpPr txBox="1"/>
              <p:nvPr/>
            </p:nvSpPr>
            <p:spPr>
              <a:xfrm>
                <a:off x="470698" y="893557"/>
                <a:ext cx="42789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Normalization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directly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via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two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methods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097CE7B7-24AE-DD4E-A0E2-6AB94B9BD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98" y="893557"/>
                <a:ext cx="4278992" cy="338554"/>
              </a:xfrm>
              <a:prstGeom prst="rect">
                <a:avLst/>
              </a:prstGeom>
              <a:blipFill>
                <a:blip r:embed="rId19"/>
                <a:stretch>
                  <a:fillRect t="-3704" b="-2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7853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8,6989"/>
  <p:tag name="ORIGINALWIDTH" val="1802,025"/>
  <p:tag name="OUTPUTDPI" val="1200"/>
  <p:tag name="LATEXADDIN" val="\documentclass{article}&#10;\usepackage[intlimits]{amsmath}&#10;\usepackage{amssymb}&#10;\usepackage{sansmathfonts}&#10;\usepackage{color}&#10;\usepackage{siunitx}&#10;\usepackage{booktabs}&#10;\renewcommand{\familydefault}{\sfdefault}&#10;\pagestyle{empty}&#10;\begin{document}&#10;&#10;$$ R = \frac{N_{\pi^+\pi^-}}{N_{\mu^+\mu^-}} \cdot \frac{\varepsilon_{\mu^+\mu^-} \cdot \left(1 + \delta_{\mu^+\mu^-}^\mathrm{FSR} \right)}{\varepsilon_{\pi^+\pi^-} \cdot \left(1 + \delta_{\pi^+\pi^-}^\mathrm{FSR} \right)} $$&#10;&#10;\end{document}"/>
  <p:tag name="IGUANATEXSIZE" val="20"/>
  <p:tag name="IGUANATEXCURSOR" val="405"/>
  <p:tag name="TRANSPARENCY" val="Wahr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8,6989"/>
  <p:tag name="ORIGINALWIDTH" val="1802,025"/>
  <p:tag name="OUTPUTDPI" val="1200"/>
  <p:tag name="LATEXADDIN" val="\documentclass{article}&#10;\usepackage[intlimits]{amsmath}&#10;\usepackage{amssymb}&#10;\usepackage{sansmathfonts}&#10;\usepackage{color}&#10;\usepackage{siunitx}&#10;\usepackage{booktabs}&#10;\renewcommand{\familydefault}{\sfdefault}&#10;\pagestyle{empty}&#10;\begin{document}&#10;&#10;$$ R = \frac{N_{\pi^+\pi^-}}{N_{\mu^+\mu^-}} \cdot \frac{\varepsilon_{\mu^+\mu^-} \cdot \left(1 + \delta_{\mu^+\mu^-}^\mathrm{FSR} \right)}{\varepsilon_{\pi^+\pi^-} \cdot \left(1 + \delta_{\pi^+\pi^-}^\mathrm{FSR} \right)} $$&#10;&#10;\end{document}"/>
  <p:tag name="IGUANATEXSIZE" val="20"/>
  <p:tag name="IGUANATEXCURSOR" val="405"/>
  <p:tag name="TRANSPARENCY" val="Wahr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FCCP22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0</TotalTime>
  <Words>1698</Words>
  <Application>Microsoft Macintosh PowerPoint</Application>
  <PresentationFormat>Bildschirmpräsentation (16:9)</PresentationFormat>
  <Paragraphs>386</Paragraphs>
  <Slides>22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22</vt:i4>
      </vt:variant>
    </vt:vector>
  </HeadingPairs>
  <TitlesOfParts>
    <vt:vector size="36" baseType="lpstr">
      <vt:lpstr>Arial</vt:lpstr>
      <vt:lpstr>Calibri</vt:lpstr>
      <vt:lpstr>Cambria Math</vt:lpstr>
      <vt:lpstr>Courier</vt:lpstr>
      <vt:lpstr>Symbol</vt:lpstr>
      <vt:lpstr>Tahoma</vt:lpstr>
      <vt:lpstr>Times New Roman</vt:lpstr>
      <vt:lpstr>Wingdings</vt:lpstr>
      <vt:lpstr>FCCP22</vt:lpstr>
      <vt:lpstr>Office-Design</vt:lpstr>
      <vt:lpstr>Office-Design</vt:lpstr>
      <vt:lpstr>Office-Design</vt:lpstr>
      <vt:lpstr>1_Office-Design</vt:lpstr>
      <vt:lpstr>2_Office-Design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IEKP, Uni Karlsruhe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Achim Denig</dc:creator>
  <cp:lastModifiedBy>Denig, Prof. Dr. Achim</cp:lastModifiedBy>
  <cp:revision>9566</cp:revision>
  <cp:lastPrinted>2024-11-12T20:12:05Z</cp:lastPrinted>
  <dcterms:created xsi:type="dcterms:W3CDTF">2016-11-23T21:04:22Z</dcterms:created>
  <dcterms:modified xsi:type="dcterms:W3CDTF">2025-05-07T06:58:28Z</dcterms:modified>
</cp:coreProperties>
</file>